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6" r:id="rId3"/>
    <p:sldId id="263" r:id="rId5"/>
    <p:sldId id="259" r:id="rId6"/>
    <p:sldId id="264" r:id="rId7"/>
    <p:sldId id="269" r:id="rId8"/>
    <p:sldId id="260" r:id="rId9"/>
    <p:sldId id="265" r:id="rId10"/>
    <p:sldId id="271" r:id="rId11"/>
    <p:sldId id="296" r:id="rId12"/>
    <p:sldId id="297" r:id="rId13"/>
    <p:sldId id="267" r:id="rId14"/>
    <p:sldId id="266" r:id="rId15"/>
    <p:sldId id="272" r:id="rId16"/>
    <p:sldId id="278" r:id="rId17"/>
    <p:sldId id="277" r:id="rId18"/>
    <p:sldId id="276" r:id="rId19"/>
    <p:sldId id="275" r:id="rId20"/>
    <p:sldId id="274" r:id="rId21"/>
    <p:sldId id="273" r:id="rId22"/>
    <p:sldId id="282" r:id="rId23"/>
    <p:sldId id="261" r:id="rId24"/>
    <p:sldId id="285" r:id="rId25"/>
    <p:sldId id="283" r:id="rId26"/>
    <p:sldId id="286" r:id="rId27"/>
    <p:sldId id="262" r:id="rId28"/>
    <p:sldId id="284" r:id="rId29"/>
    <p:sldId id="291" r:id="rId30"/>
    <p:sldId id="290" r:id="rId31"/>
    <p:sldId id="258" r:id="rId32"/>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 wei" initials="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315"/>
    <a:srgbClr val="FFC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3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78.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cs typeface="微软雅黑" panose="020B0503020204020204" charset="-122"/>
              </a:rPr>
            </a:fld>
            <a:endParaRPr lang="zh-CN" altLang="en-US">
              <a:latin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cs typeface="微软雅黑" panose="020B0503020204020204" charset="-122"/>
              </a:rPr>
            </a:fld>
            <a:endParaRPr lang="zh-CN" altLang="en-US">
              <a:latin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cs typeface="微软雅黑" panose="020B0503020204020204" charset="-122"/>
              </a:defRPr>
            </a:lvl1pPr>
          </a:lstStyle>
          <a:p>
            <a:fld id="{9C6A8F27-CCA8-4568-AEFC-CF044372FE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cs typeface="微软雅黑" panose="020B0503020204020204" charset="-122"/>
              </a:defRPr>
            </a:lvl1pPr>
          </a:lstStyle>
          <a:p>
            <a:fld id="{27B1AC81-8934-401A-B54E-50D3F6886D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mn-ea"/>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mn-ea"/>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mn-ea"/>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mn-ea"/>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mn-ea"/>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CD4975-3D0C-4E42-BC0F-FB5AEA84769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B1AC81-8934-401A-B54E-50D3F6886D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6A7817-0D51-4416-9CCF-6B8F801A93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E10855-0659-4616-B3A4-63E152D926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211B5C-1718-4D33-BF5C-B40E15D8272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charset="-122"/>
                <a:cs typeface="微软雅黑" panose="020B0503020204020204" charset="-122"/>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charset="-122"/>
                <a:cs typeface="微软雅黑" panose="020B0503020204020204" charset="-122"/>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25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mj-ea"/>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mn-ea"/>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mn-ea"/>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mn-ea"/>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mn-ea"/>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3.png"/><Relationship Id="rId4" Type="http://schemas.openxmlformats.org/officeDocument/2006/relationships/tags" Target="../tags/tag19.xml"/><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10.xml"/><Relationship Id="rId10" Type="http://schemas.openxmlformats.org/officeDocument/2006/relationships/slideLayout" Target="../slideLayouts/slideLayout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1.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image" Target="../media/image30.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2" Type="http://schemas.openxmlformats.org/officeDocument/2006/relationships/notesSlide" Target="../notesSlides/notesSlide18.xml"/><Relationship Id="rId11" Type="http://schemas.openxmlformats.org/officeDocument/2006/relationships/slideLayout" Target="../slideLayouts/slideLayout1.xml"/><Relationship Id="rId10" Type="http://schemas.openxmlformats.org/officeDocument/2006/relationships/tags" Target="../tags/tag4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0" Type="http://schemas.openxmlformats.org/officeDocument/2006/relationships/notesSlide" Target="../notesSlides/notesSlide1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54.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43.jpe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4.jpeg"/><Relationship Id="rId10" Type="http://schemas.openxmlformats.org/officeDocument/2006/relationships/notesSlide" Target="../notesSlides/notesSlide28.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7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6.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3.png"/><Relationship Id="rId3" Type="http://schemas.openxmlformats.org/officeDocument/2006/relationships/tags" Target="../tags/tag14.xml"/><Relationship Id="rId2" Type="http://schemas.openxmlformats.org/officeDocument/2006/relationships/image" Target="../media/image8.png"/><Relationship Id="rId10" Type="http://schemas.openxmlformats.org/officeDocument/2006/relationships/notesSlide" Target="../notesSlides/notesSlide9.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grpSp>
        <p:nvGrpSpPr>
          <p:cNvPr id="19" name="组合 18"/>
          <p:cNvGrpSpPr/>
          <p:nvPr/>
        </p:nvGrpSpPr>
        <p:grpSpPr>
          <a:xfrm>
            <a:off x="3096428" y="1387431"/>
            <a:ext cx="2078951" cy="1013647"/>
            <a:chOff x="3788228" y="1655760"/>
            <a:chExt cx="2307771" cy="1309256"/>
          </a:xfrm>
        </p:grpSpPr>
        <p:sp>
          <p:nvSpPr>
            <p:cNvPr id="15" name="矩形 14"/>
            <p:cNvSpPr/>
            <p:nvPr/>
          </p:nvSpPr>
          <p:spPr>
            <a:xfrm>
              <a:off x="4046375" y="2411397"/>
              <a:ext cx="1785257" cy="553619"/>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788228" y="1655760"/>
              <a:ext cx="2307771" cy="788439"/>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4144308" y="2518929"/>
              <a:ext cx="1467068"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十字形 23"/>
          <p:cNvSpPr/>
          <p:nvPr/>
        </p:nvSpPr>
        <p:spPr>
          <a:xfrm>
            <a:off x="11265561" y="2568585"/>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5" name="组合 54"/>
          <p:cNvGrpSpPr/>
          <p:nvPr/>
        </p:nvGrpSpPr>
        <p:grpSpPr>
          <a:xfrm>
            <a:off x="4640747" y="3569504"/>
            <a:ext cx="825902" cy="384937"/>
            <a:chOff x="4746027" y="3121816"/>
            <a:chExt cx="825902" cy="384937"/>
          </a:xfrm>
        </p:grpSpPr>
        <p:grpSp>
          <p:nvGrpSpPr>
            <p:cNvPr id="54" name="组合 53"/>
            <p:cNvGrpSpPr/>
            <p:nvPr/>
          </p:nvGrpSpPr>
          <p:grpSpPr>
            <a:xfrm>
              <a:off x="4746027" y="3121816"/>
              <a:ext cx="825902" cy="104777"/>
              <a:chOff x="4746027" y="3121816"/>
              <a:chExt cx="825902" cy="104777"/>
            </a:xfrm>
          </p:grpSpPr>
          <p:sp>
            <p:nvSpPr>
              <p:cNvPr id="47" name="椭圆 4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椭圆 4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椭圆 4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3" name="组合 52"/>
            <p:cNvGrpSpPr/>
            <p:nvPr/>
          </p:nvGrpSpPr>
          <p:grpSpPr>
            <a:xfrm>
              <a:off x="4746027" y="3401976"/>
              <a:ext cx="825902" cy="104777"/>
              <a:chOff x="4741433" y="3466623"/>
              <a:chExt cx="825902" cy="104777"/>
            </a:xfrm>
          </p:grpSpPr>
          <p:sp>
            <p:nvSpPr>
              <p:cNvPr id="50" name="椭圆 49"/>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椭圆 50"/>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2" name="椭圆 51"/>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3" name="组合 82"/>
          <p:cNvGrpSpPr/>
          <p:nvPr/>
        </p:nvGrpSpPr>
        <p:grpSpPr>
          <a:xfrm>
            <a:off x="5865654" y="1476052"/>
            <a:ext cx="5008721" cy="3251241"/>
            <a:chOff x="5739663" y="1482028"/>
            <a:chExt cx="5008721" cy="3251241"/>
          </a:xfrm>
        </p:grpSpPr>
        <p:grpSp>
          <p:nvGrpSpPr>
            <p:cNvPr id="25" name="组合 24"/>
            <p:cNvGrpSpPr/>
            <p:nvPr/>
          </p:nvGrpSpPr>
          <p:grpSpPr>
            <a:xfrm>
              <a:off x="5743339" y="1939669"/>
              <a:ext cx="4803039" cy="2325716"/>
              <a:chOff x="5818330" y="2104004"/>
              <a:chExt cx="4803039" cy="2325716"/>
            </a:xfrm>
          </p:grpSpPr>
          <p:sp>
            <p:nvSpPr>
              <p:cNvPr id="21" name="文本框 20"/>
              <p:cNvSpPr txBox="1"/>
              <p:nvPr/>
            </p:nvSpPr>
            <p:spPr>
              <a:xfrm>
                <a:off x="5818330" y="2104004"/>
                <a:ext cx="3840480" cy="1198880"/>
              </a:xfrm>
              <a:prstGeom prst="rect">
                <a:avLst/>
              </a:prstGeom>
              <a:noFill/>
            </p:spPr>
            <p:txBody>
              <a:bodyPr wrap="none" rtlCol="0">
                <a:spAutoFit/>
              </a:bodyPr>
              <a:lstStyle/>
              <a:p>
                <a:r>
                  <a:rPr lang="zh-CN" altLang="en-US" sz="7200" dirty="0">
                    <a:solidFill>
                      <a:srgbClr val="FF2315"/>
                    </a:solidFill>
                    <a:latin typeface="微软雅黑" panose="020B0503020204020204" charset="-122"/>
                    <a:ea typeface="微软雅黑" panose="020B0503020204020204" charset="-122"/>
                    <a:cs typeface="微软雅黑" panose="020B0503020204020204" charset="-122"/>
                  </a:rPr>
                  <a:t>共抗艾滋</a:t>
                </a:r>
                <a:endParaRPr lang="zh-CN" altLang="en-US" sz="7200" dirty="0">
                  <a:solidFill>
                    <a:srgbClr val="FF2315"/>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780889" y="3230840"/>
                <a:ext cx="3840480" cy="1198880"/>
              </a:xfrm>
              <a:prstGeom prst="rect">
                <a:avLst/>
              </a:prstGeom>
              <a:noFill/>
            </p:spPr>
            <p:txBody>
              <a:bodyPr wrap="none" rtlCol="0">
                <a:spAutoFit/>
              </a:bodyPr>
              <a:lstStyle/>
              <a:p>
                <a:r>
                  <a:rPr lang="zh-CN" altLang="en-US" sz="7200" dirty="0">
                    <a:solidFill>
                      <a:srgbClr val="FF2315"/>
                    </a:solidFill>
                    <a:latin typeface="微软雅黑" panose="020B0503020204020204" charset="-122"/>
                    <a:ea typeface="微软雅黑" panose="020B0503020204020204" charset="-122"/>
                    <a:cs typeface="微软雅黑" panose="020B0503020204020204" charset="-122"/>
                  </a:rPr>
                  <a:t>共享健康</a:t>
                </a:r>
                <a:endParaRPr lang="zh-CN" altLang="en-US" sz="7200" dirty="0">
                  <a:solidFill>
                    <a:srgbClr val="FF2315"/>
                  </a:solidFill>
                  <a:latin typeface="微软雅黑" panose="020B0503020204020204" charset="-122"/>
                  <a:ea typeface="微软雅黑" panose="020B0503020204020204" charset="-122"/>
                  <a:cs typeface="微软雅黑" panose="020B0503020204020204" charset="-122"/>
                </a:endParaRPr>
              </a:p>
            </p:txBody>
          </p:sp>
        </p:grpSp>
        <p:sp>
          <p:nvSpPr>
            <p:cNvPr id="69" name="文本框 68"/>
            <p:cNvSpPr txBox="1"/>
            <p:nvPr/>
          </p:nvSpPr>
          <p:spPr>
            <a:xfrm>
              <a:off x="5739663" y="1482028"/>
              <a:ext cx="5008721" cy="368300"/>
            </a:xfrm>
            <a:prstGeom prst="rect">
              <a:avLst/>
            </a:prstGeom>
            <a:noFill/>
          </p:spPr>
          <p:txBody>
            <a:bodyPr wrap="square">
              <a:spAutoFit/>
            </a:bodyPr>
            <a:lstStyle/>
            <a:p>
              <a:pPr algn="dist"/>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知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艾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防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艾   健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康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同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行</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1" name="文本框 70"/>
            <p:cNvSpPr txBox="1"/>
            <p:nvPr/>
          </p:nvSpPr>
          <p:spPr>
            <a:xfrm>
              <a:off x="6473224" y="4364969"/>
              <a:ext cx="3541600" cy="368300"/>
            </a:xfrm>
            <a:prstGeom prst="rect">
              <a:avLst/>
            </a:prstGeom>
            <a:noFill/>
          </p:spPr>
          <p:txBody>
            <a:bodyPr wrap="square">
              <a:spAutoFit/>
            </a:bodyPr>
            <a:lstStyle/>
            <a:p>
              <a:pPr algn="dist"/>
              <a:r>
                <a:rPr lang="en-US" altLang="zh-CN" sz="1800" b="1" dirty="0">
                  <a:solidFill>
                    <a:srgbClr val="FF2315"/>
                  </a:solidFill>
                  <a:latin typeface="微软雅黑" panose="020B0503020204020204" charset="-122"/>
                  <a:ea typeface="微软雅黑" panose="020B0503020204020204" charset="-122"/>
                  <a:cs typeface="微软雅黑" panose="020B0503020204020204" charset="-122"/>
                </a:rPr>
                <a:t>12·1</a:t>
              </a:r>
              <a:r>
                <a:rPr lang="en-US" altLang="zh-CN" sz="1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世界艾滋病日知识讲座</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72" name="组合 71"/>
          <p:cNvGrpSpPr/>
          <p:nvPr/>
        </p:nvGrpSpPr>
        <p:grpSpPr>
          <a:xfrm>
            <a:off x="6492482" y="5159943"/>
            <a:ext cx="3755064" cy="419343"/>
            <a:chOff x="4218469" y="4257492"/>
            <a:chExt cx="3755064" cy="419343"/>
          </a:xfrm>
        </p:grpSpPr>
        <p:grpSp>
          <p:nvGrpSpPr>
            <p:cNvPr id="73" name="组合 72"/>
            <p:cNvGrpSpPr/>
            <p:nvPr/>
          </p:nvGrpSpPr>
          <p:grpSpPr>
            <a:xfrm>
              <a:off x="4218469" y="4257492"/>
              <a:ext cx="1665824" cy="419343"/>
              <a:chOff x="4298162" y="4257492"/>
              <a:chExt cx="1665824" cy="419343"/>
            </a:xfrm>
          </p:grpSpPr>
          <p:sp>
            <p:nvSpPr>
              <p:cNvPr id="77" name="文本框 5"/>
              <p:cNvSpPr txBox="1"/>
              <p:nvPr/>
            </p:nvSpPr>
            <p:spPr>
              <a:xfrm>
                <a:off x="4861835" y="4313274"/>
                <a:ext cx="538480" cy="3067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医院</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8" name="矩形: 圆角 77"/>
              <p:cNvSpPr/>
              <p:nvPr/>
            </p:nvSpPr>
            <p:spPr>
              <a:xfrm>
                <a:off x="4298162" y="4257492"/>
                <a:ext cx="1665824" cy="419343"/>
              </a:xfrm>
              <a:prstGeom prst="roundRect">
                <a:avLst/>
              </a:prstGeom>
              <a:noFill/>
              <a:ln w="1905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grpSp>
        <p:grpSp>
          <p:nvGrpSpPr>
            <p:cNvPr id="74" name="组合 73"/>
            <p:cNvGrpSpPr/>
            <p:nvPr/>
          </p:nvGrpSpPr>
          <p:grpSpPr>
            <a:xfrm>
              <a:off x="6307709" y="4257492"/>
              <a:ext cx="1665824" cy="419343"/>
              <a:chOff x="6226270" y="4257490"/>
              <a:chExt cx="1665824" cy="419343"/>
            </a:xfrm>
          </p:grpSpPr>
          <p:sp>
            <p:nvSpPr>
              <p:cNvPr id="75" name="文本框 6"/>
              <p:cNvSpPr txBox="1"/>
              <p:nvPr/>
            </p:nvSpPr>
            <p:spPr>
              <a:xfrm>
                <a:off x="6247100" y="4313272"/>
                <a:ext cx="1310640" cy="3067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日期：</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2023</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6" name="矩形: 圆角 75"/>
              <p:cNvSpPr/>
              <p:nvPr/>
            </p:nvSpPr>
            <p:spPr>
              <a:xfrm>
                <a:off x="6226270" y="4257490"/>
                <a:ext cx="1665824" cy="419343"/>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3200" cy="95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ircle(in)">
                                      <p:cBhvr>
                                        <p:cTn id="7" dur="2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rcRect l="21745" r="18133"/>
          <a:stretch>
            <a:fillRect/>
          </a:stretch>
        </p:blipFill>
        <p:spPr>
          <a:xfrm>
            <a:off x="10652188" y="-55420"/>
            <a:ext cx="1049335" cy="1246471"/>
          </a:xfrm>
          <a:prstGeom prst="rect">
            <a:avLst/>
          </a:prstGeom>
        </p:spPr>
      </p:pic>
      <p:sp>
        <p:nvSpPr>
          <p:cNvPr id="8" name="矩形 7"/>
          <p:cNvSpPr/>
          <p:nvPr/>
        </p:nvSpPr>
        <p:spPr>
          <a:xfrm>
            <a:off x="1702281" y="4061871"/>
            <a:ext cx="4060166" cy="1754326"/>
          </a:xfrm>
          <a:prstGeom prst="rect">
            <a:avLst/>
          </a:prstGeom>
        </p:spPr>
        <p:txBody>
          <a:bodyPr wrap="square">
            <a:spAutoFit/>
          </a:bodyPr>
          <a:lstStyle/>
          <a:p>
            <a:pPr>
              <a:buClr>
                <a:srgbClr val="FF0000"/>
              </a:buClr>
            </a:pPr>
            <a:r>
              <a:rPr lang="zh-CN" altLang="en-US" b="1">
                <a:solidFill>
                  <a:schemeClr val="tx1">
                    <a:lumMod val="95000"/>
                    <a:lumOff val="5000"/>
                  </a:schemeClr>
                </a:solidFill>
                <a:cs typeface="+mn-ea"/>
                <a:sym typeface="+mn-lt"/>
              </a:rPr>
              <a:t>随着疾病的进展，患者会出现各种各样的表现，如持续的不明原因的发热、不明原因腹泻、体重进行性下降、反复发生肺部感染、消化道症状、反复发生的皮疹，甚至到晚期出现神志不清、四肢运动障碍等</a:t>
            </a:r>
            <a:endParaRPr lang="zh-CN" altLang="en-US" b="1">
              <a:solidFill>
                <a:schemeClr val="tx1">
                  <a:lumMod val="95000"/>
                  <a:lumOff val="5000"/>
                </a:schemeClr>
              </a:solidFill>
              <a:cs typeface="+mn-ea"/>
              <a:sym typeface="+mn-lt"/>
            </a:endParaRPr>
          </a:p>
        </p:txBody>
      </p:sp>
      <p:sp>
        <p:nvSpPr>
          <p:cNvPr id="9" name="矩形 8"/>
          <p:cNvSpPr/>
          <p:nvPr/>
        </p:nvSpPr>
        <p:spPr>
          <a:xfrm>
            <a:off x="6431204" y="2650953"/>
            <a:ext cx="3747966" cy="646331"/>
          </a:xfrm>
          <a:prstGeom prst="rect">
            <a:avLst/>
          </a:prstGeom>
        </p:spPr>
        <p:txBody>
          <a:bodyPr wrap="square">
            <a:spAutoFit/>
          </a:bodyPr>
          <a:lstStyle/>
          <a:p>
            <a:pPr>
              <a:buClr>
                <a:srgbClr val="FF0000"/>
              </a:buClr>
            </a:pPr>
            <a:r>
              <a:rPr lang="zh-CN" altLang="en-US" b="1">
                <a:solidFill>
                  <a:schemeClr val="tx1">
                    <a:lumMod val="95000"/>
                    <a:lumOff val="5000"/>
                  </a:schemeClr>
                </a:solidFill>
                <a:cs typeface="+mn-ea"/>
                <a:sym typeface="+mn-lt"/>
              </a:rPr>
              <a:t>最早可出现带状疱疹和口腔真菌感染，表明开始进入艾滋病的发病期</a:t>
            </a:r>
            <a:endParaRPr lang="zh-CN" altLang="en-US" b="1">
              <a:solidFill>
                <a:schemeClr val="tx1">
                  <a:lumMod val="95000"/>
                  <a:lumOff val="5000"/>
                </a:schemeClr>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743" y="438703"/>
            <a:ext cx="3736081" cy="3736081"/>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764" y="2864053"/>
            <a:ext cx="4049367" cy="4049367"/>
          </a:xfrm>
          <a:prstGeom prst="rect">
            <a:avLst/>
          </a:prstGeom>
        </p:spPr>
      </p:pic>
      <p:pic>
        <p:nvPicPr>
          <p:cNvPr id="48" name="图片 47"/>
          <p:cNvPicPr>
            <a:picLocks noChangeAspect="1"/>
          </p:cNvPicPr>
          <p:nvPr>
            <p:custDataLst>
              <p:tags r:id="rId4"/>
            </p:custDataLst>
          </p:nvPr>
        </p:nvPicPr>
        <p:blipFill rotWithShape="1">
          <a:blip r:embed="rId5" cstate="screen"/>
          <a:srcRect/>
          <a:stretch>
            <a:fillRect/>
          </a:stretch>
        </p:blipFill>
        <p:spPr>
          <a:xfrm>
            <a:off x="615913" y="339864"/>
            <a:ext cx="334345" cy="519953"/>
          </a:xfrm>
          <a:prstGeom prst="rect">
            <a:avLst/>
          </a:prstGeom>
        </p:spPr>
      </p:pic>
      <p:sp>
        <p:nvSpPr>
          <p:cNvPr id="2" name="标题 1"/>
          <p:cNvSpPr txBox="1"/>
          <p:nvPr>
            <p:custDataLst>
              <p:tags r:id="rId6"/>
            </p:custDataLst>
          </p:nvPr>
        </p:nvSpPr>
        <p:spPr>
          <a:xfrm>
            <a:off x="1087867" y="436272"/>
            <a:ext cx="4942391"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艾滋病引发的症状有哪些呢？</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1184648" y="682286"/>
            <a:ext cx="9409954" cy="334684"/>
            <a:chOff x="1362635" y="1284941"/>
            <a:chExt cx="9409954" cy="334684"/>
          </a:xfrm>
        </p:grpSpPr>
        <p:sp>
          <p:nvSpPr>
            <p:cNvPr id="6" name="矩形 5"/>
            <p:cNvSpPr/>
            <p:nvPr>
              <p:custDataLst>
                <p:tags r:id="rId7"/>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5" name="直角三角形 4"/>
            <p:cNvSpPr/>
            <p:nvPr>
              <p:custDataLst>
                <p:tags r:id="rId8"/>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5" idx="4"/>
            </p:cNvCxnSpPr>
            <p:nvPr>
              <p:custDataLst>
                <p:tags r:id="rId9"/>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6" presetClass="entr" presetSubtype="21" fill="hold" nodeType="afterEffec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500"/>
                            </p:stCondLst>
                            <p:childTnLst>
                              <p:par>
                                <p:cTn id="18" presetID="31" presetClass="entr" presetSubtype="0" fill="hold" grpId="2" nodeType="afterEffec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par>
                          <p:cTn id="24" fill="hold">
                            <p:stCondLst>
                              <p:cond delay="2500"/>
                            </p:stCondLst>
                            <p:childTnLst>
                              <p:par>
                                <p:cTn id="25" presetID="31" presetClass="entr" presetSubtype="0" fill="hold" grpId="1" nodeType="afterEffec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9"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7" y="436272"/>
            <a:ext cx="4942391"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艾滋病引发的症状有哪些呢？</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2" name="组合 31"/>
          <p:cNvGrpSpPr/>
          <p:nvPr/>
        </p:nvGrpSpPr>
        <p:grpSpPr>
          <a:xfrm>
            <a:off x="1775397" y="1862704"/>
            <a:ext cx="4124854" cy="3965849"/>
            <a:chOff x="1594854" y="1622945"/>
            <a:chExt cx="4124854" cy="3965849"/>
          </a:xfrm>
        </p:grpSpPr>
        <p:pic>
          <p:nvPicPr>
            <p:cNvPr id="31" name="图片 30"/>
            <p:cNvPicPr>
              <a:picLocks noChangeAspect="1"/>
            </p:cNvPicPr>
            <p:nvPr/>
          </p:nvPicPr>
          <p:blipFill rotWithShape="1">
            <a:blip r:embed="rId2" cstate="screen"/>
            <a:srcRect/>
            <a:stretch>
              <a:fillRect/>
            </a:stretch>
          </p:blipFill>
          <p:spPr>
            <a:xfrm>
              <a:off x="1594854" y="1622945"/>
              <a:ext cx="3350901" cy="3350901"/>
            </a:xfrm>
            <a:prstGeom prst="rect">
              <a:avLst/>
            </a:prstGeom>
          </p:spPr>
        </p:pic>
        <p:sp>
          <p:nvSpPr>
            <p:cNvPr id="3" name="矩形 2"/>
            <p:cNvSpPr/>
            <p:nvPr/>
          </p:nvSpPr>
          <p:spPr>
            <a:xfrm>
              <a:off x="4171802" y="4136511"/>
              <a:ext cx="1547906" cy="1452283"/>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艾滋病的</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症状</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8" name="组合 27"/>
          <p:cNvGrpSpPr/>
          <p:nvPr/>
        </p:nvGrpSpPr>
        <p:grpSpPr>
          <a:xfrm>
            <a:off x="6954307" y="1847524"/>
            <a:ext cx="4196174" cy="3854823"/>
            <a:chOff x="6624920" y="1731776"/>
            <a:chExt cx="4196174" cy="3854823"/>
          </a:xfrm>
        </p:grpSpPr>
        <p:sp>
          <p:nvSpPr>
            <p:cNvPr id="4" name="Rectangle 3"/>
            <p:cNvSpPr/>
            <p:nvPr/>
          </p:nvSpPr>
          <p:spPr>
            <a:xfrm>
              <a:off x="7566215" y="2006414"/>
              <a:ext cx="1368425" cy="423546"/>
            </a:xfrm>
            <a:prstGeom prst="rect">
              <a:avLst/>
            </a:prstGeom>
            <a:noFill/>
            <a:ln w="9525">
              <a:noFill/>
            </a:ln>
          </p:spPr>
          <p:txBody>
            <a:bodyPr anchor="b"/>
            <a:lstStyle/>
            <a:p>
              <a:pPr>
                <a:buFontTx/>
              </a:pPr>
              <a:r>
                <a:rPr lang="zh-CN" altLang="zh-CN" dirty="0">
                  <a:solidFill>
                    <a:schemeClr val="tx1"/>
                  </a:solidFill>
                  <a:latin typeface="微软雅黑" panose="020B0503020204020204" charset="-122"/>
                  <a:ea typeface="微软雅黑" panose="020B0503020204020204" charset="-122"/>
                  <a:cs typeface="微软雅黑" panose="020B0503020204020204" charset="-122"/>
                </a:rPr>
                <a:t>皮疹</a:t>
              </a:r>
              <a:endParaRPr lang="zh-CN" altLang="zh-CN"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Rectangle 2"/>
            <p:cNvSpPr/>
            <p:nvPr/>
          </p:nvSpPr>
          <p:spPr>
            <a:xfrm>
              <a:off x="7566215" y="2782505"/>
              <a:ext cx="2720975" cy="348534"/>
            </a:xfrm>
            <a:prstGeom prst="rect">
              <a:avLst/>
            </a:prstGeom>
            <a:noFill/>
            <a:ln w="9525">
              <a:noFill/>
            </a:ln>
          </p:spPr>
          <p:txBody>
            <a:bodyPr anchor="b"/>
            <a:lstStyle/>
            <a:p>
              <a:pPr>
                <a:buFontTx/>
              </a:pPr>
              <a:r>
                <a:rPr lang="zh-CN" altLang="zh-CN" dirty="0">
                  <a:solidFill>
                    <a:schemeClr val="tx1"/>
                  </a:solidFill>
                  <a:latin typeface="微软雅黑" panose="020B0503020204020204" charset="-122"/>
                  <a:cs typeface="微软雅黑" panose="020B0503020204020204" charset="-122"/>
                </a:rPr>
                <a:t>口腔念珠菌病（鹅口疮）</a:t>
              </a:r>
              <a:endParaRPr lang="zh-CN" altLang="zh-CN" dirty="0">
                <a:solidFill>
                  <a:schemeClr val="tx1"/>
                </a:solidFill>
                <a:latin typeface="微软雅黑" panose="020B0503020204020204" charset="-122"/>
                <a:cs typeface="微软雅黑" panose="020B0503020204020204" charset="-122"/>
              </a:endParaRPr>
            </a:p>
          </p:txBody>
        </p:sp>
        <p:sp>
          <p:nvSpPr>
            <p:cNvPr id="6" name="Rectangle 2"/>
            <p:cNvSpPr/>
            <p:nvPr/>
          </p:nvSpPr>
          <p:spPr>
            <a:xfrm>
              <a:off x="7581007" y="4188131"/>
              <a:ext cx="3240087" cy="368301"/>
            </a:xfrm>
            <a:prstGeom prst="rect">
              <a:avLst/>
            </a:prstGeom>
            <a:noFill/>
            <a:ln w="9525">
              <a:noFill/>
            </a:ln>
          </p:spPr>
          <p:txBody>
            <a:bodyPr anchor="b"/>
            <a:lstStyle/>
            <a:p>
              <a:pPr>
                <a:buFontTx/>
              </a:pPr>
              <a:r>
                <a:rPr lang="en-US" altLang="zh-CN" dirty="0">
                  <a:solidFill>
                    <a:schemeClr val="tx1"/>
                  </a:solidFill>
                  <a:latin typeface="微软雅黑" panose="020B0503020204020204" charset="-122"/>
                  <a:cs typeface="微软雅黑" panose="020B0503020204020204" charset="-122"/>
                </a:rPr>
                <a:t>Kaposi’s </a:t>
              </a:r>
              <a:r>
                <a:rPr lang="zh-CN" altLang="en-US" dirty="0">
                  <a:solidFill>
                    <a:schemeClr val="tx1"/>
                  </a:solidFill>
                  <a:latin typeface="微软雅黑" panose="020B0503020204020204" charset="-122"/>
                  <a:cs typeface="微软雅黑" panose="020B0503020204020204" charset="-122"/>
                </a:rPr>
                <a:t>肉瘤</a:t>
              </a:r>
              <a:endParaRPr lang="zh-CN" altLang="en-US" dirty="0">
                <a:solidFill>
                  <a:schemeClr val="tx1"/>
                </a:solidFill>
                <a:latin typeface="微软雅黑" panose="020B0503020204020204" charset="-122"/>
                <a:cs typeface="微软雅黑" panose="020B0503020204020204" charset="-122"/>
              </a:endParaRPr>
            </a:p>
          </p:txBody>
        </p:sp>
        <p:sp>
          <p:nvSpPr>
            <p:cNvPr id="7" name="Rectangle 3"/>
            <p:cNvSpPr/>
            <p:nvPr/>
          </p:nvSpPr>
          <p:spPr>
            <a:xfrm>
              <a:off x="7566215" y="3475038"/>
              <a:ext cx="2414587" cy="368301"/>
            </a:xfrm>
            <a:prstGeom prst="rect">
              <a:avLst/>
            </a:prstGeom>
            <a:noFill/>
            <a:ln w="9525">
              <a:noFill/>
            </a:ln>
          </p:spPr>
          <p:txBody>
            <a:bodyPr anchor="ctr"/>
            <a:lstStyle/>
            <a:p>
              <a:pPr>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rPr>
                <a:t>颈部淋巴瘤</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7581007" y="4886744"/>
              <a:ext cx="1097280" cy="368300"/>
            </a:xfrm>
            <a:prstGeom prst="rect">
              <a:avLst/>
            </a:prstGeom>
            <a:noFill/>
          </p:spPr>
          <p:txBody>
            <a:bodyPr wrap="none" rtlCol="0" anchor="t">
              <a:spAutoFit/>
            </a:bodyPr>
            <a:lstStyle/>
            <a:p>
              <a:pPr>
                <a:buFontTx/>
              </a:pPr>
              <a:r>
                <a:rPr lang="zh-CN" altLang="zh-CN" dirty="0">
                  <a:solidFill>
                    <a:schemeClr val="tx1"/>
                  </a:solidFill>
                  <a:latin typeface="微软雅黑" panose="020B0503020204020204" charset="-122"/>
                  <a:cs typeface="微软雅黑" panose="020B0503020204020204" charset="-122"/>
                  <a:sym typeface="+mn-ea"/>
                </a:rPr>
                <a:t>全身消耗</a:t>
              </a:r>
              <a:endParaRPr lang="zh-CN" altLang="zh-CN" dirty="0">
                <a:solidFill>
                  <a:schemeClr val="tx1"/>
                </a:solidFill>
                <a:latin typeface="微软雅黑" panose="020B0503020204020204" charset="-122"/>
                <a:cs typeface="微软雅黑" panose="020B0503020204020204" charset="-122"/>
                <a:sym typeface="+mn-ea"/>
              </a:endParaRPr>
            </a:p>
          </p:txBody>
        </p:sp>
        <p:grpSp>
          <p:nvGrpSpPr>
            <p:cNvPr id="23" name="组合 22"/>
            <p:cNvGrpSpPr/>
            <p:nvPr/>
          </p:nvGrpSpPr>
          <p:grpSpPr>
            <a:xfrm>
              <a:off x="6624920" y="1731776"/>
              <a:ext cx="215157" cy="3854823"/>
              <a:chOff x="6807195" y="1733971"/>
              <a:chExt cx="215157" cy="3854823"/>
            </a:xfrm>
          </p:grpSpPr>
          <p:cxnSp>
            <p:nvCxnSpPr>
              <p:cNvPr id="14" name="直接连接符 13"/>
              <p:cNvCxnSpPr/>
              <p:nvPr/>
            </p:nvCxnSpPr>
            <p:spPr>
              <a:xfrm>
                <a:off x="6914776" y="1733971"/>
                <a:ext cx="0" cy="3854823"/>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807195" y="2147282"/>
                <a:ext cx="215153" cy="209176"/>
              </a:xfrm>
              <a:prstGeom prst="ellipse">
                <a:avLst/>
              </a:prstGeom>
              <a:solidFill>
                <a:schemeClr val="bg1"/>
              </a:solidFill>
              <a:ln w="3810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椭圆 16"/>
              <p:cNvSpPr/>
              <p:nvPr/>
            </p:nvSpPr>
            <p:spPr>
              <a:xfrm>
                <a:off x="6807199" y="2852184"/>
                <a:ext cx="215153" cy="209176"/>
              </a:xfrm>
              <a:prstGeom prst="ellipse">
                <a:avLst/>
              </a:prstGeom>
              <a:solidFill>
                <a:schemeClr val="bg1"/>
              </a:solidFill>
              <a:ln w="3810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椭圆 17"/>
              <p:cNvSpPr/>
              <p:nvPr/>
            </p:nvSpPr>
            <p:spPr>
              <a:xfrm>
                <a:off x="6807196" y="3556794"/>
                <a:ext cx="215153" cy="209176"/>
              </a:xfrm>
              <a:prstGeom prst="ellipse">
                <a:avLst/>
              </a:prstGeom>
              <a:solidFill>
                <a:schemeClr val="bg1"/>
              </a:solidFill>
              <a:ln w="3810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9" name="椭圆 18"/>
              <p:cNvSpPr/>
              <p:nvPr/>
            </p:nvSpPr>
            <p:spPr>
              <a:xfrm>
                <a:off x="6807198" y="4966306"/>
                <a:ext cx="215153" cy="209176"/>
              </a:xfrm>
              <a:prstGeom prst="ellipse">
                <a:avLst/>
              </a:prstGeom>
              <a:solidFill>
                <a:schemeClr val="bg1"/>
              </a:solidFill>
              <a:ln w="3810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椭圆 19"/>
              <p:cNvSpPr/>
              <p:nvPr/>
            </p:nvSpPr>
            <p:spPr>
              <a:xfrm>
                <a:off x="6807195" y="4261404"/>
                <a:ext cx="215153" cy="209176"/>
              </a:xfrm>
              <a:prstGeom prst="ellipse">
                <a:avLst/>
              </a:prstGeom>
              <a:solidFill>
                <a:schemeClr val="bg1"/>
              </a:solidFill>
              <a:ln w="3810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cxnSp>
          <p:nvCxnSpPr>
            <p:cNvPr id="22" name="直接连接符 21"/>
            <p:cNvCxnSpPr/>
            <p:nvPr/>
          </p:nvCxnSpPr>
          <p:spPr>
            <a:xfrm>
              <a:off x="6840073" y="2249675"/>
              <a:ext cx="665035"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840073" y="2954577"/>
              <a:ext cx="665035"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40073" y="3659187"/>
              <a:ext cx="665035"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61816" y="4372281"/>
              <a:ext cx="665035"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61815" y="5068699"/>
              <a:ext cx="665035"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184648" y="682286"/>
            <a:ext cx="9409954" cy="334684"/>
            <a:chOff x="1362635" y="1284941"/>
            <a:chExt cx="9409954" cy="334684"/>
          </a:xfrm>
        </p:grpSpPr>
        <p:sp>
          <p:nvSpPr>
            <p:cNvPr id="13" name="矩形 12"/>
            <p:cNvSpPr/>
            <p:nvPr>
              <p:custDataLst>
                <p:tags r:id="rId3"/>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5" name="直角三角形 14"/>
            <p:cNvSpPr/>
            <p:nvPr>
              <p:custDataLst>
                <p:tags r:id="rId4"/>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21" name="直接连接符 20"/>
            <p:cNvCxnSpPr>
              <a:endCxn id="15" idx="4"/>
            </p:cNvCxnSpPr>
            <p:nvPr>
              <p:custDataLst>
                <p:tags r:id="rId5"/>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艾滋病对个人的危害</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18" name="组合 17"/>
          <p:cNvGrpSpPr/>
          <p:nvPr/>
        </p:nvGrpSpPr>
        <p:grpSpPr>
          <a:xfrm>
            <a:off x="1732032" y="1994571"/>
            <a:ext cx="4142404" cy="2552950"/>
            <a:chOff x="868947" y="1600069"/>
            <a:chExt cx="4142404" cy="2552950"/>
          </a:xfrm>
        </p:grpSpPr>
        <p:sp>
          <p:nvSpPr>
            <p:cNvPr id="3" name="文本框 2"/>
            <p:cNvSpPr txBox="1"/>
            <p:nvPr/>
          </p:nvSpPr>
          <p:spPr>
            <a:xfrm>
              <a:off x="1864659" y="2055907"/>
              <a:ext cx="1553882" cy="460375"/>
            </a:xfrm>
            <a:prstGeom prst="rect">
              <a:avLst/>
            </a:prstGeom>
            <a:noFill/>
          </p:spPr>
          <p:txBody>
            <a:bodyPr wrap="square">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生理上讲</a:t>
              </a:r>
              <a:endPar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864659" y="2584569"/>
              <a:ext cx="3146692" cy="1568450"/>
            </a:xfrm>
            <a:prstGeom prst="rect">
              <a:avLst/>
            </a:prstGeom>
            <a:noFill/>
          </p:spPr>
          <p:txBody>
            <a:bodyPr wrap="square">
              <a:spAutoFit/>
            </a:bodyPr>
            <a:lstStyle/>
            <a:p>
              <a:pPr indent="0" fontAlgn="auto">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艾滋病病毒感染者一旦发展成艾滋病人，健康状况就会迅速恶化，患者身体上要承受巨大的痛苦，最后被夺去生命</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rotWithShape="1">
            <a:blip r:embed="rId2" cstate="screen"/>
            <a:srcRect/>
            <a:stretch>
              <a:fillRect/>
            </a:stretch>
          </p:blipFill>
          <p:spPr>
            <a:xfrm>
              <a:off x="868947" y="1600069"/>
              <a:ext cx="794157" cy="822219"/>
            </a:xfrm>
            <a:prstGeom prst="rect">
              <a:avLst/>
            </a:prstGeom>
          </p:spPr>
        </p:pic>
      </p:grpSp>
      <p:grpSp>
        <p:nvGrpSpPr>
          <p:cNvPr id="19" name="组合 18"/>
          <p:cNvGrpSpPr/>
          <p:nvPr/>
        </p:nvGrpSpPr>
        <p:grpSpPr>
          <a:xfrm>
            <a:off x="6719409" y="2020549"/>
            <a:ext cx="3776419" cy="2143223"/>
            <a:chOff x="5940612" y="1640226"/>
            <a:chExt cx="3776419" cy="2143223"/>
          </a:xfrm>
        </p:grpSpPr>
        <p:sp>
          <p:nvSpPr>
            <p:cNvPr id="5" name="文本框 4"/>
            <p:cNvSpPr txBox="1"/>
            <p:nvPr/>
          </p:nvSpPr>
          <p:spPr>
            <a:xfrm>
              <a:off x="6693647" y="2055907"/>
              <a:ext cx="2348753" cy="460375"/>
            </a:xfrm>
            <a:prstGeom prst="rect">
              <a:avLst/>
            </a:prstGeom>
            <a:noFill/>
          </p:spPr>
          <p:txBody>
            <a:bodyPr wrap="square">
              <a:spAutoFit/>
            </a:bodyPr>
            <a:lstStyle/>
            <a:p>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心理、社会上讲</a:t>
              </a:r>
              <a:endPar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6693647" y="2584569"/>
              <a:ext cx="3023384" cy="1198880"/>
            </a:xfrm>
            <a:prstGeom prst="rect">
              <a:avLst/>
            </a:prstGeom>
            <a:noFill/>
          </p:spPr>
          <p:txBody>
            <a:bodyPr wrap="square">
              <a:spAutoFit/>
            </a:bodyPr>
            <a:lstStyle/>
            <a:p>
              <a:pPr indent="0" fontAlgn="auto">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艾滋病病毒感染者一旦知道自己感染了艾滋病病毒，心理上会产生巨大的压力</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17" name="图片 16"/>
            <p:cNvPicPr>
              <a:picLocks noChangeAspect="1"/>
            </p:cNvPicPr>
            <p:nvPr/>
          </p:nvPicPr>
          <p:blipFill rotWithShape="1">
            <a:blip r:embed="rId3" cstate="screen"/>
            <a:srcRect/>
            <a:stretch>
              <a:fillRect/>
            </a:stretch>
          </p:blipFill>
          <p:spPr>
            <a:xfrm>
              <a:off x="5940612" y="1640226"/>
              <a:ext cx="605268" cy="802575"/>
            </a:xfrm>
            <a:prstGeom prst="rect">
              <a:avLst/>
            </a:prstGeom>
          </p:spPr>
        </p:pic>
      </p:grpSp>
      <p:grpSp>
        <p:nvGrpSpPr>
          <p:cNvPr id="25" name="组合 24"/>
          <p:cNvGrpSpPr/>
          <p:nvPr/>
        </p:nvGrpSpPr>
        <p:grpSpPr>
          <a:xfrm>
            <a:off x="1775106" y="4711945"/>
            <a:ext cx="8641788" cy="802575"/>
            <a:chOff x="1731563" y="4386419"/>
            <a:chExt cx="8641788" cy="802575"/>
          </a:xfrm>
        </p:grpSpPr>
        <p:sp>
          <p:nvSpPr>
            <p:cNvPr id="22" name="矩形 21"/>
            <p:cNvSpPr/>
            <p:nvPr/>
          </p:nvSpPr>
          <p:spPr>
            <a:xfrm>
              <a:off x="1731563" y="4386419"/>
              <a:ext cx="8641788" cy="802575"/>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文本框 23"/>
            <p:cNvSpPr txBox="1"/>
            <p:nvPr/>
          </p:nvSpPr>
          <p:spPr>
            <a:xfrm>
              <a:off x="2216800" y="4474135"/>
              <a:ext cx="7871481" cy="460375"/>
            </a:xfrm>
            <a:prstGeom prst="rect">
              <a:avLst/>
            </a:prstGeom>
            <a:noFill/>
          </p:spPr>
          <p:txBody>
            <a:bodyPr wrap="square">
              <a:spAutoFit/>
            </a:bodyPr>
            <a:lstStyle/>
            <a:p>
              <a:pPr lvl="0" indent="0" algn="ctr" fontAlgn="auto">
                <a:lnSpc>
                  <a:spcPct val="150000"/>
                </a:lnSpc>
                <a:spcBef>
                  <a:spcPts val="1000"/>
                </a:spcBef>
                <a:buClrTx/>
                <a:buSzTx/>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另外，艾滋病病毒感染者容易受到社会的歧视，很难得到亲友的关心和照顾。</a:t>
              </a:r>
              <a:endParaRPr lang="zh-CN" altLang="en-US" sz="16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4"/>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直角三角形 1"/>
            <p:cNvSpPr/>
            <p:nvPr>
              <p:custDataLst>
                <p:tags r:id="rId5"/>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2" name="直接连接符 11"/>
            <p:cNvCxnSpPr>
              <a:endCxn id="2" idx="4"/>
            </p:cNvCxnSpPr>
            <p:nvPr>
              <p:custDataLst>
                <p:tags r:id="rId6"/>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艾滋病对家庭的危害</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3" name="组合 32"/>
          <p:cNvGrpSpPr/>
          <p:nvPr/>
        </p:nvGrpSpPr>
        <p:grpSpPr>
          <a:xfrm>
            <a:off x="2315882" y="1601695"/>
            <a:ext cx="7790815" cy="4273458"/>
            <a:chOff x="2393506" y="1637554"/>
            <a:chExt cx="7790815" cy="4273458"/>
          </a:xfrm>
        </p:grpSpPr>
        <p:sp>
          <p:nvSpPr>
            <p:cNvPr id="4" name="文本框 3"/>
            <p:cNvSpPr txBox="1"/>
            <p:nvPr/>
          </p:nvSpPr>
          <p:spPr>
            <a:xfrm>
              <a:off x="6377496" y="2179844"/>
              <a:ext cx="3806825" cy="1753235"/>
            </a:xfrm>
            <a:prstGeom prst="rect">
              <a:avLst/>
            </a:prstGeom>
            <a:noFill/>
          </p:spPr>
          <p:txBody>
            <a:bodyPr wrap="square">
              <a:spAutoFit/>
            </a:bodyPr>
            <a:lstStyle/>
            <a:p>
              <a:pPr lvl="0" indent="0" algn="ctr" fontAlgn="auto">
                <a:lnSpc>
                  <a:spcPct val="150000"/>
                </a:lnSpc>
                <a:spcBef>
                  <a:spcPts val="1000"/>
                </a:spcBef>
                <a:buClrTx/>
                <a:buSzTx/>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社会上对艾滋病人及感染者的种种歧视态度会殃及其家庭，他们的家庭成员和他们一样，也要背负其沉重的心理负担。</a:t>
              </a:r>
              <a:endPar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2758500" y="4852625"/>
              <a:ext cx="3077023" cy="922020"/>
            </a:xfrm>
            <a:prstGeom prst="rect">
              <a:avLst/>
            </a:prstGeom>
            <a:noFill/>
          </p:spPr>
          <p:txBody>
            <a:bodyPr wrap="square">
              <a:spAutoFit/>
            </a:bodyPr>
            <a:lstStyle/>
            <a:p>
              <a:pPr lvl="0" indent="0" algn="l" fontAlgn="auto">
                <a:lnSpc>
                  <a:spcPct val="150000"/>
                </a:lnSpc>
                <a:spcBef>
                  <a:spcPts val="1000"/>
                </a:spcBef>
                <a:buClrTx/>
                <a:buSzTx/>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由此容易产生家庭不和，甚至导致家庭破裂。</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21" name="直接连接符 20"/>
            <p:cNvCxnSpPr/>
            <p:nvPr/>
          </p:nvCxnSpPr>
          <p:spPr>
            <a:xfrm>
              <a:off x="2393506" y="3818965"/>
              <a:ext cx="7560235" cy="0"/>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200517" y="1637554"/>
              <a:ext cx="0" cy="423731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999668" y="1726922"/>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2758500" y="4323698"/>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30" name="图片 29"/>
            <p:cNvPicPr>
              <a:picLocks noChangeAspect="1"/>
            </p:cNvPicPr>
            <p:nvPr/>
          </p:nvPicPr>
          <p:blipFill rotWithShape="1">
            <a:blip r:embed="rId2" cstate="screen"/>
            <a:srcRect/>
            <a:stretch>
              <a:fillRect/>
            </a:stretch>
          </p:blipFill>
          <p:spPr>
            <a:xfrm>
              <a:off x="6500254" y="4023018"/>
              <a:ext cx="3254934" cy="1887994"/>
            </a:xfrm>
            <a:prstGeom prst="rect">
              <a:avLst/>
            </a:prstGeom>
          </p:spPr>
        </p:pic>
        <p:pic>
          <p:nvPicPr>
            <p:cNvPr id="32" name="图片 31"/>
            <p:cNvPicPr>
              <a:picLocks noChangeAspect="1"/>
            </p:cNvPicPr>
            <p:nvPr/>
          </p:nvPicPr>
          <p:blipFill rotWithShape="1">
            <a:blip r:embed="rId3" cstate="screen"/>
            <a:srcRect/>
            <a:stretch>
              <a:fillRect/>
            </a:stretch>
          </p:blipFill>
          <p:spPr>
            <a:xfrm>
              <a:off x="2693243" y="1726922"/>
              <a:ext cx="3207538" cy="1887991"/>
            </a:xfrm>
            <a:prstGeom prst="rect">
              <a:avLst/>
            </a:prstGeom>
          </p:spPr>
        </p:pic>
      </p:grpSp>
      <p:grpSp>
        <p:nvGrpSpPr>
          <p:cNvPr id="2" name="组合 1"/>
          <p:cNvGrpSpPr/>
          <p:nvPr/>
        </p:nvGrpSpPr>
        <p:grpSpPr>
          <a:xfrm>
            <a:off x="1184648" y="682286"/>
            <a:ext cx="9409954" cy="334684"/>
            <a:chOff x="1362635" y="1284941"/>
            <a:chExt cx="9409954" cy="334684"/>
          </a:xfrm>
        </p:grpSpPr>
        <p:sp>
          <p:nvSpPr>
            <p:cNvPr id="6" name="矩形 5"/>
            <p:cNvSpPr/>
            <p:nvPr>
              <p:custDataLst>
                <p:tags r:id="rId4"/>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5" name="直角三角形 4"/>
            <p:cNvSpPr/>
            <p:nvPr>
              <p:custDataLst>
                <p:tags r:id="rId5"/>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5" idx="4"/>
            </p:cNvCxnSpPr>
            <p:nvPr>
              <p:custDataLst>
                <p:tags r:id="rId6"/>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7" y="436272"/>
            <a:ext cx="6956461"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艾滋病对国家、民族、社会的危害</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7" name="组合 36"/>
          <p:cNvGrpSpPr/>
          <p:nvPr/>
        </p:nvGrpSpPr>
        <p:grpSpPr>
          <a:xfrm>
            <a:off x="1449050" y="1867978"/>
            <a:ext cx="9541679" cy="1380566"/>
            <a:chOff x="1449050" y="1867978"/>
            <a:chExt cx="9541679" cy="1380566"/>
          </a:xfrm>
        </p:grpSpPr>
        <p:sp>
          <p:nvSpPr>
            <p:cNvPr id="12" name="矩形 11"/>
            <p:cNvSpPr/>
            <p:nvPr/>
          </p:nvSpPr>
          <p:spPr>
            <a:xfrm>
              <a:off x="1449050" y="1867979"/>
              <a:ext cx="9541679" cy="1380565"/>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矩形 12"/>
            <p:cNvSpPr/>
            <p:nvPr/>
          </p:nvSpPr>
          <p:spPr>
            <a:xfrm>
              <a:off x="5036669" y="1867978"/>
              <a:ext cx="2411508" cy="1380565"/>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矩形 13"/>
            <p:cNvSpPr/>
            <p:nvPr/>
          </p:nvSpPr>
          <p:spPr>
            <a:xfrm>
              <a:off x="2584074" y="1867978"/>
              <a:ext cx="2411508" cy="1380565"/>
            </a:xfrm>
            <a:prstGeom prst="rect">
              <a:avLst/>
            </a:pr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5" name="矩形 14"/>
            <p:cNvSpPr/>
            <p:nvPr/>
          </p:nvSpPr>
          <p:spPr>
            <a:xfrm>
              <a:off x="7489264" y="1867978"/>
              <a:ext cx="2411508" cy="1380565"/>
            </a:xfrm>
            <a:prstGeom prst="rect">
              <a:avLst/>
            </a:prstGeom>
            <a:blipFill dpi="0" rotWithShape="0">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3" name="组合 42"/>
          <p:cNvGrpSpPr/>
          <p:nvPr/>
        </p:nvGrpSpPr>
        <p:grpSpPr>
          <a:xfrm>
            <a:off x="1571813" y="3721493"/>
            <a:ext cx="9296151" cy="2136708"/>
            <a:chOff x="1571813" y="3721493"/>
            <a:chExt cx="9296151" cy="2136708"/>
          </a:xfrm>
        </p:grpSpPr>
        <p:sp>
          <p:nvSpPr>
            <p:cNvPr id="3" name="文本框 2"/>
            <p:cNvSpPr txBox="1"/>
            <p:nvPr/>
          </p:nvSpPr>
          <p:spPr>
            <a:xfrm>
              <a:off x="4931959" y="4474536"/>
              <a:ext cx="2575859" cy="1060450"/>
            </a:xfrm>
            <a:prstGeom prst="rect">
              <a:avLst/>
            </a:prstGeom>
            <a:noFill/>
          </p:spPr>
          <p:txBody>
            <a:bodyPr wrap="square">
              <a:spAutoFit/>
            </a:bodyPr>
            <a:lstStyle/>
            <a:p>
              <a:pPr lvl="0" indent="0" algn="l" fontAlgn="auto">
                <a:lnSpc>
                  <a:spcPct val="150000"/>
                </a:lnSpc>
                <a:buClrTx/>
                <a:buSz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撒哈拉以南非洲国家目前深受艾滋病肆虐之苦，一些国家国民的平均寿命不到</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33</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岁。</a:t>
              </a:r>
              <a:endPar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571813" y="4474536"/>
              <a:ext cx="2575859" cy="1060450"/>
            </a:xfrm>
            <a:prstGeom prst="rect">
              <a:avLst/>
            </a:prstGeom>
            <a:noFill/>
          </p:spPr>
          <p:txBody>
            <a:bodyPr wrap="square">
              <a:spAutoFit/>
            </a:bodyPr>
            <a:lstStyle/>
            <a:p>
              <a:pPr lvl="0" indent="0" algn="l" fontAlgn="auto">
                <a:lnSpc>
                  <a:spcPct val="150000"/>
                </a:lnSpc>
                <a:buClrTx/>
                <a:buSz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艾滋病正在摧毁这些国家的经济和社会基础，这些国家人民的生活水平倒退了几十年。</a:t>
              </a:r>
              <a:endPar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8292105" y="4474536"/>
              <a:ext cx="2575859" cy="1383665"/>
            </a:xfrm>
            <a:prstGeom prst="rect">
              <a:avLst/>
            </a:prstGeom>
            <a:noFill/>
          </p:spPr>
          <p:txBody>
            <a:bodyPr wrap="square">
              <a:spAutoFit/>
            </a:bodyPr>
            <a:lstStyle/>
            <a:p>
              <a:pPr lvl="0" indent="0" algn="l" fontAlgn="auto">
                <a:lnSpc>
                  <a:spcPct val="150000"/>
                </a:lnSpc>
                <a:buClrTx/>
                <a:buSz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由于这些国家政府没有及时采取果断措施才导致疫情扩散，现在已经无法有效控制，很多国家濒临亡国。</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grpSp>
          <p:nvGrpSpPr>
            <p:cNvPr id="21" name="组合 20"/>
            <p:cNvGrpSpPr/>
            <p:nvPr/>
          </p:nvGrpSpPr>
          <p:grpSpPr>
            <a:xfrm>
              <a:off x="1571813" y="3733486"/>
              <a:ext cx="1829103" cy="529216"/>
              <a:chOff x="1571813" y="3733486"/>
              <a:chExt cx="1829103" cy="529216"/>
            </a:xfrm>
          </p:grpSpPr>
          <p:sp>
            <p:nvSpPr>
              <p:cNvPr id="16" name="文本框 15"/>
              <p:cNvSpPr txBox="1"/>
              <p:nvPr/>
            </p:nvSpPr>
            <p:spPr>
              <a:xfrm>
                <a:off x="1571813" y="3733486"/>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8" name="直接连接符 17"/>
              <p:cNvCxnSpPr/>
              <p:nvPr/>
            </p:nvCxnSpPr>
            <p:spPr>
              <a:xfrm flipH="1">
                <a:off x="2085652" y="3868245"/>
                <a:ext cx="207275" cy="388461"/>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305744" y="3893370"/>
                <a:ext cx="1095172"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水平倒退</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2" name="组合 21"/>
            <p:cNvGrpSpPr/>
            <p:nvPr/>
          </p:nvGrpSpPr>
          <p:grpSpPr>
            <a:xfrm>
              <a:off x="4931959" y="3727489"/>
              <a:ext cx="1841927" cy="529216"/>
              <a:chOff x="1571813" y="3733486"/>
              <a:chExt cx="1841927" cy="529216"/>
            </a:xfrm>
          </p:grpSpPr>
          <p:sp>
            <p:nvSpPr>
              <p:cNvPr id="23" name="文本框 22"/>
              <p:cNvSpPr txBox="1"/>
              <p:nvPr/>
            </p:nvSpPr>
            <p:spPr>
              <a:xfrm>
                <a:off x="1571813" y="3733486"/>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24" name="直接连接符 23"/>
              <p:cNvCxnSpPr/>
              <p:nvPr/>
            </p:nvCxnSpPr>
            <p:spPr>
              <a:xfrm flipH="1">
                <a:off x="2085652" y="3868245"/>
                <a:ext cx="207275" cy="388461"/>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305744" y="3893370"/>
                <a:ext cx="1107996"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寿命短暂</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6" name="组合 25"/>
            <p:cNvGrpSpPr/>
            <p:nvPr/>
          </p:nvGrpSpPr>
          <p:grpSpPr>
            <a:xfrm>
              <a:off x="8277245" y="3721493"/>
              <a:ext cx="1829103" cy="529216"/>
              <a:chOff x="1571813" y="3733486"/>
              <a:chExt cx="1829103" cy="529216"/>
            </a:xfrm>
          </p:grpSpPr>
          <p:sp>
            <p:nvSpPr>
              <p:cNvPr id="27" name="文本框 26"/>
              <p:cNvSpPr txBox="1"/>
              <p:nvPr/>
            </p:nvSpPr>
            <p:spPr>
              <a:xfrm>
                <a:off x="1571813" y="3733486"/>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28" name="直接连接符 27"/>
              <p:cNvCxnSpPr/>
              <p:nvPr/>
            </p:nvCxnSpPr>
            <p:spPr>
              <a:xfrm flipH="1">
                <a:off x="2085652" y="3868245"/>
                <a:ext cx="207275" cy="388461"/>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305744" y="3893370"/>
                <a:ext cx="1095172"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濒临亡国</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5"/>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直角三角形 1"/>
            <p:cNvSpPr/>
            <p:nvPr>
              <p:custDataLst>
                <p:tags r:id="rId6"/>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7" name="直接连接符 16"/>
            <p:cNvCxnSpPr>
              <a:endCxn id="2" idx="4"/>
            </p:cNvCxnSpPr>
            <p:nvPr>
              <p:custDataLst>
                <p:tags r:id="rId7"/>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艾滋病的传播</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sp>
        <p:nvSpPr>
          <p:cNvPr id="2" name="矩形 1"/>
          <p:cNvSpPr/>
          <p:nvPr/>
        </p:nvSpPr>
        <p:spPr>
          <a:xfrm>
            <a:off x="4939552" y="1492625"/>
            <a:ext cx="2504141"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传播途径</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19" name="组合 18"/>
          <p:cNvGrpSpPr/>
          <p:nvPr/>
        </p:nvGrpSpPr>
        <p:grpSpPr>
          <a:xfrm>
            <a:off x="1526743" y="2726764"/>
            <a:ext cx="2802965" cy="2988236"/>
            <a:chOff x="1526743" y="2726764"/>
            <a:chExt cx="2802965" cy="2988236"/>
          </a:xfrm>
        </p:grpSpPr>
        <p:sp>
          <p:nvSpPr>
            <p:cNvPr id="4" name="矩形 3"/>
            <p:cNvSpPr/>
            <p:nvPr/>
          </p:nvSpPr>
          <p:spPr>
            <a:xfrm>
              <a:off x="1526743" y="2726765"/>
              <a:ext cx="2802965" cy="298823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矩形 5"/>
            <p:cNvSpPr/>
            <p:nvPr/>
          </p:nvSpPr>
          <p:spPr>
            <a:xfrm>
              <a:off x="1526743" y="2726764"/>
              <a:ext cx="2802965" cy="1845237"/>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矩形 12"/>
            <p:cNvSpPr/>
            <p:nvPr/>
          </p:nvSpPr>
          <p:spPr>
            <a:xfrm>
              <a:off x="2605496" y="4282143"/>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01</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2489643" y="5103764"/>
              <a:ext cx="877163" cy="369332"/>
            </a:xfrm>
            <a:prstGeom prst="rect">
              <a:avLst/>
            </a:prstGeom>
            <a:no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性传播</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0" name="组合 19"/>
          <p:cNvGrpSpPr/>
          <p:nvPr/>
        </p:nvGrpSpPr>
        <p:grpSpPr>
          <a:xfrm>
            <a:off x="4790139" y="2726764"/>
            <a:ext cx="2802965" cy="2988237"/>
            <a:chOff x="4790139" y="2726764"/>
            <a:chExt cx="2802965" cy="2988237"/>
          </a:xfrm>
        </p:grpSpPr>
        <p:sp>
          <p:nvSpPr>
            <p:cNvPr id="3" name="矩形 2"/>
            <p:cNvSpPr/>
            <p:nvPr/>
          </p:nvSpPr>
          <p:spPr>
            <a:xfrm>
              <a:off x="4790139" y="2726766"/>
              <a:ext cx="2802965" cy="298823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 name="矩形 6"/>
            <p:cNvSpPr/>
            <p:nvPr/>
          </p:nvSpPr>
          <p:spPr>
            <a:xfrm>
              <a:off x="4790139" y="2726764"/>
              <a:ext cx="2802965" cy="1845237"/>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矩形 13"/>
            <p:cNvSpPr/>
            <p:nvPr/>
          </p:nvSpPr>
          <p:spPr>
            <a:xfrm>
              <a:off x="5868892" y="4282143"/>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02</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7" name="文本框 16"/>
            <p:cNvSpPr txBox="1"/>
            <p:nvPr/>
          </p:nvSpPr>
          <p:spPr>
            <a:xfrm>
              <a:off x="5644036" y="5103764"/>
              <a:ext cx="1095172" cy="369332"/>
            </a:xfrm>
            <a:prstGeom prst="rect">
              <a:avLst/>
            </a:prstGeom>
            <a:no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血液传播</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1" name="组合 20"/>
          <p:cNvGrpSpPr/>
          <p:nvPr/>
        </p:nvGrpSpPr>
        <p:grpSpPr>
          <a:xfrm>
            <a:off x="8053534" y="2726763"/>
            <a:ext cx="2802966" cy="2988236"/>
            <a:chOff x="8053534" y="2726763"/>
            <a:chExt cx="2802966" cy="2988236"/>
          </a:xfrm>
        </p:grpSpPr>
        <p:sp>
          <p:nvSpPr>
            <p:cNvPr id="5" name="矩形 4"/>
            <p:cNvSpPr/>
            <p:nvPr/>
          </p:nvSpPr>
          <p:spPr>
            <a:xfrm>
              <a:off x="8053535" y="2726764"/>
              <a:ext cx="2802965" cy="298823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矩形 11"/>
            <p:cNvSpPr/>
            <p:nvPr/>
          </p:nvSpPr>
          <p:spPr>
            <a:xfrm>
              <a:off x="8053534" y="2726763"/>
              <a:ext cx="2802965" cy="1845237"/>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5" name="矩形 14"/>
            <p:cNvSpPr/>
            <p:nvPr/>
          </p:nvSpPr>
          <p:spPr>
            <a:xfrm>
              <a:off x="9132292" y="4282143"/>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03</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8907430" y="5103764"/>
              <a:ext cx="1095172" cy="369332"/>
            </a:xfrm>
            <a:prstGeom prst="rect">
              <a:avLst/>
            </a:prstGeom>
            <a:noFill/>
          </p:spPr>
          <p:txBody>
            <a:bodyPr wrap="none" rtlCol="0">
              <a:spAutoFit/>
            </a:bodyP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母婴传播</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2" name="组合 21"/>
          <p:cNvGrpSpPr/>
          <p:nvPr/>
        </p:nvGrpSpPr>
        <p:grpSpPr>
          <a:xfrm>
            <a:off x="1184648" y="682286"/>
            <a:ext cx="9409954" cy="334684"/>
            <a:chOff x="1362635" y="1284941"/>
            <a:chExt cx="9409954" cy="334684"/>
          </a:xfrm>
        </p:grpSpPr>
        <p:sp>
          <p:nvSpPr>
            <p:cNvPr id="23" name="矩形 22"/>
            <p:cNvSpPr/>
            <p:nvPr>
              <p:custDataLst>
                <p:tags r:id="rId5"/>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4" name="直角三角形 23"/>
            <p:cNvSpPr/>
            <p:nvPr>
              <p:custDataLst>
                <p:tags r:id="rId6"/>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25" name="直接连接符 24"/>
            <p:cNvCxnSpPr>
              <a:endCxn id="24" idx="4"/>
            </p:cNvCxnSpPr>
            <p:nvPr>
              <p:custDataLst>
                <p:tags r:id="rId7"/>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艾滋病的传播</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7" name="组合 36"/>
          <p:cNvGrpSpPr/>
          <p:nvPr/>
        </p:nvGrpSpPr>
        <p:grpSpPr>
          <a:xfrm>
            <a:off x="1087868" y="1631575"/>
            <a:ext cx="3218329" cy="4326965"/>
            <a:chOff x="1087868" y="1631575"/>
            <a:chExt cx="3218329" cy="4326965"/>
          </a:xfrm>
        </p:grpSpPr>
        <p:grpSp>
          <p:nvGrpSpPr>
            <p:cNvPr id="14" name="组合 13"/>
            <p:cNvGrpSpPr/>
            <p:nvPr/>
          </p:nvGrpSpPr>
          <p:grpSpPr>
            <a:xfrm>
              <a:off x="1087868" y="1631575"/>
              <a:ext cx="3218329" cy="4326965"/>
              <a:chOff x="1087868" y="1792940"/>
              <a:chExt cx="3218329" cy="4326965"/>
            </a:xfrm>
          </p:grpSpPr>
          <p:sp>
            <p:nvSpPr>
              <p:cNvPr id="6" name="矩形 5"/>
              <p:cNvSpPr/>
              <p:nvPr/>
            </p:nvSpPr>
            <p:spPr>
              <a:xfrm>
                <a:off x="1087868" y="1792940"/>
                <a:ext cx="3218329" cy="4326965"/>
              </a:xfrm>
              <a:prstGeom prst="rect">
                <a:avLst/>
              </a:prstGeom>
              <a:noFill/>
              <a:ln w="1905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矩形 11"/>
              <p:cNvSpPr/>
              <p:nvPr/>
            </p:nvSpPr>
            <p:spPr>
              <a:xfrm>
                <a:off x="1087868" y="1792940"/>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01</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1733326" y="1792940"/>
                <a:ext cx="2572871" cy="1516096"/>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23" name="文本框 22"/>
            <p:cNvSpPr txBox="1"/>
            <p:nvPr/>
          </p:nvSpPr>
          <p:spPr>
            <a:xfrm>
              <a:off x="1294744" y="3342662"/>
              <a:ext cx="877163"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性传播</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1237279" y="3842045"/>
              <a:ext cx="2841662" cy="1706880"/>
            </a:xfrm>
            <a:prstGeom prst="rect">
              <a:avLst/>
            </a:prstGeom>
            <a:noFill/>
          </p:spPr>
          <p:txBody>
            <a:bodyPr wrap="square">
              <a:spAutoFit/>
            </a:bodyPr>
            <a:lstStyle/>
            <a:p>
              <a:pPr marL="285750" indent="-285750" fontAlgn="auto">
                <a:lnSpc>
                  <a:spcPct val="150000"/>
                </a:lnSpc>
                <a:spcBef>
                  <a:spcPts val="1000"/>
                </a:spcBef>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通过性的方式在同性或异性之间传播，经性接触传播是目前全球主要的艾滋病传播途径，大约全球70％～ 80％感染者是通过性接触感染上艾滋病。</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3" name="直接连接符 32"/>
            <p:cNvCxnSpPr/>
            <p:nvPr/>
          </p:nvCxnSpPr>
          <p:spPr>
            <a:xfrm>
              <a:off x="1410446" y="2120852"/>
              <a:ext cx="0" cy="1004842"/>
            </a:xfrm>
            <a:prstGeom prst="line">
              <a:avLst/>
            </a:prstGeom>
            <a:ln w="1905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533303" y="1631572"/>
            <a:ext cx="3218329" cy="4326966"/>
            <a:chOff x="4533303" y="1631572"/>
            <a:chExt cx="3218329" cy="4326966"/>
          </a:xfrm>
        </p:grpSpPr>
        <p:grpSp>
          <p:nvGrpSpPr>
            <p:cNvPr id="15" name="组合 14"/>
            <p:cNvGrpSpPr/>
            <p:nvPr/>
          </p:nvGrpSpPr>
          <p:grpSpPr>
            <a:xfrm>
              <a:off x="4533303" y="1631572"/>
              <a:ext cx="3218329" cy="4326966"/>
              <a:chOff x="1087868" y="1792939"/>
              <a:chExt cx="3218329" cy="4326966"/>
            </a:xfrm>
          </p:grpSpPr>
          <p:sp>
            <p:nvSpPr>
              <p:cNvPr id="16" name="矩形 15"/>
              <p:cNvSpPr/>
              <p:nvPr/>
            </p:nvSpPr>
            <p:spPr>
              <a:xfrm>
                <a:off x="1087868" y="1792940"/>
                <a:ext cx="3218329" cy="4326965"/>
              </a:xfrm>
              <a:prstGeom prst="rect">
                <a:avLst/>
              </a:prstGeom>
              <a:noFill/>
              <a:ln w="1905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矩形 16"/>
              <p:cNvSpPr/>
              <p:nvPr/>
            </p:nvSpPr>
            <p:spPr>
              <a:xfrm>
                <a:off x="1087868" y="1792940"/>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02</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a:off x="1733326" y="1792939"/>
                <a:ext cx="2572871" cy="1516095"/>
              </a:xfrm>
              <a:prstGeom prst="rect">
                <a:avLst/>
              </a:prstGeom>
              <a:blipFill dpi="0" rotWithShape="0">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grpSp>
        <p:sp>
          <p:nvSpPr>
            <p:cNvPr id="24" name="文本框 23"/>
            <p:cNvSpPr txBox="1"/>
            <p:nvPr/>
          </p:nvSpPr>
          <p:spPr>
            <a:xfrm>
              <a:off x="4732460" y="3338464"/>
              <a:ext cx="1095172"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血液传播</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nvSpPr>
          <p:spPr>
            <a:xfrm>
              <a:off x="4756157" y="3842045"/>
              <a:ext cx="2841662" cy="737235"/>
            </a:xfrm>
            <a:prstGeom prst="rect">
              <a:avLst/>
            </a:prstGeom>
            <a:noFill/>
          </p:spPr>
          <p:txBody>
            <a:bodyPr wrap="square">
              <a:spAutoFit/>
            </a:bodyPr>
            <a:lstStyle/>
            <a:p>
              <a:pPr marL="285750" indent="-285750" fontAlgn="auto">
                <a:lnSpc>
                  <a:spcPct val="150000"/>
                </a:lnSpc>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主要是通过输入被艾滋病污染的血液及血液制品传播</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连接符 33"/>
            <p:cNvCxnSpPr/>
            <p:nvPr/>
          </p:nvCxnSpPr>
          <p:spPr>
            <a:xfrm>
              <a:off x="4860514" y="2120852"/>
              <a:ext cx="0" cy="1004842"/>
            </a:xfrm>
            <a:prstGeom prst="line">
              <a:avLst/>
            </a:prstGeom>
            <a:ln w="1905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7978738" y="1631573"/>
            <a:ext cx="3350260" cy="4429760"/>
            <a:chOff x="7978738" y="1631573"/>
            <a:chExt cx="3350260" cy="4429760"/>
          </a:xfrm>
        </p:grpSpPr>
        <p:grpSp>
          <p:nvGrpSpPr>
            <p:cNvPr id="19" name="组合 18"/>
            <p:cNvGrpSpPr/>
            <p:nvPr/>
          </p:nvGrpSpPr>
          <p:grpSpPr>
            <a:xfrm>
              <a:off x="7978738" y="1631573"/>
              <a:ext cx="3218329" cy="4326965"/>
              <a:chOff x="1087868" y="1792940"/>
              <a:chExt cx="3218329" cy="4326965"/>
            </a:xfrm>
          </p:grpSpPr>
          <p:sp>
            <p:nvSpPr>
              <p:cNvPr id="20" name="矩形 19"/>
              <p:cNvSpPr/>
              <p:nvPr/>
            </p:nvSpPr>
            <p:spPr>
              <a:xfrm>
                <a:off x="1087868" y="1792940"/>
                <a:ext cx="3218329" cy="4326965"/>
              </a:xfrm>
              <a:prstGeom prst="rect">
                <a:avLst/>
              </a:prstGeom>
              <a:noFill/>
              <a:ln w="1905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矩形 20"/>
              <p:cNvSpPr/>
              <p:nvPr/>
            </p:nvSpPr>
            <p:spPr>
              <a:xfrm>
                <a:off x="1087868" y="1792940"/>
                <a:ext cx="645458" cy="57971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charset="-122"/>
                    <a:ea typeface="微软雅黑" panose="020B0503020204020204" charset="-122"/>
                    <a:cs typeface="微软雅黑" panose="020B0503020204020204" charset="-122"/>
                  </a:rPr>
                  <a:t>03</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 name="矩形 21"/>
              <p:cNvSpPr/>
              <p:nvPr/>
            </p:nvSpPr>
            <p:spPr>
              <a:xfrm>
                <a:off x="1733326" y="1792940"/>
                <a:ext cx="2572871" cy="1516094"/>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25" name="文本框 24"/>
            <p:cNvSpPr txBox="1"/>
            <p:nvPr/>
          </p:nvSpPr>
          <p:spPr>
            <a:xfrm>
              <a:off x="8166046" y="3338464"/>
              <a:ext cx="1095172"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母婴传播</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7978738" y="3708023"/>
              <a:ext cx="3350260" cy="2353310"/>
            </a:xfrm>
            <a:prstGeom prst="rect">
              <a:avLst/>
            </a:prstGeom>
            <a:noFill/>
          </p:spPr>
          <p:txBody>
            <a:bodyPr wrap="square">
              <a:spAutoFit/>
            </a:bodyPr>
            <a:lstStyle/>
            <a:p>
              <a:pPr marL="285750" lvl="0" indent="-285750" algn="l" fontAlgn="auto">
                <a:lnSpc>
                  <a:spcPct val="150000"/>
                </a:lnSpc>
                <a:buClrTx/>
                <a:buSzTx/>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感染艾滋病的母亲，在妊娠期间、分娩过程中或产后哺乳将艾滋病传染给下一代。</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fontAlgn="auto">
                <a:lnSpc>
                  <a:spcPct val="150000"/>
                </a:lnSpc>
                <a:buClrTx/>
                <a:buSzTx/>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在不进行干预的情况下母亲传给下一代的几率是15%-50%。</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fontAlgn="auto">
                <a:lnSpc>
                  <a:spcPct val="150000"/>
                </a:lnSpc>
                <a:buClrTx/>
                <a:buSzTx/>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在进行干预的情况下，其感染几率最低可降到2%以下。</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35" name="直接连接符 34"/>
            <p:cNvCxnSpPr/>
            <p:nvPr/>
          </p:nvCxnSpPr>
          <p:spPr>
            <a:xfrm>
              <a:off x="8292352" y="2120852"/>
              <a:ext cx="0" cy="1004842"/>
            </a:xfrm>
            <a:prstGeom prst="line">
              <a:avLst/>
            </a:prstGeom>
            <a:ln w="1905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184648" y="682286"/>
            <a:ext cx="9409954" cy="334684"/>
            <a:chOff x="1362635" y="1284941"/>
            <a:chExt cx="9409954" cy="334684"/>
          </a:xfrm>
        </p:grpSpPr>
        <p:sp>
          <p:nvSpPr>
            <p:cNvPr id="2" name="矩形 1"/>
            <p:cNvSpPr/>
            <p:nvPr>
              <p:custDataLst>
                <p:tags r:id="rId5"/>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5" name="直角三角形 4"/>
            <p:cNvSpPr/>
            <p:nvPr>
              <p:custDataLst>
                <p:tags r:id="rId6"/>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5" idx="4"/>
            </p:cNvCxnSpPr>
            <p:nvPr>
              <p:custDataLst>
                <p:tags r:id="rId7"/>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艾滋病的传播</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56" name="组合 55"/>
          <p:cNvGrpSpPr/>
          <p:nvPr/>
        </p:nvGrpSpPr>
        <p:grpSpPr>
          <a:xfrm>
            <a:off x="2141273" y="1979541"/>
            <a:ext cx="7909454" cy="1402507"/>
            <a:chOff x="2141272" y="2025388"/>
            <a:chExt cx="7909454" cy="1402507"/>
          </a:xfrm>
        </p:grpSpPr>
        <p:grpSp>
          <p:nvGrpSpPr>
            <p:cNvPr id="22" name="组合 21"/>
            <p:cNvGrpSpPr/>
            <p:nvPr/>
          </p:nvGrpSpPr>
          <p:grpSpPr>
            <a:xfrm>
              <a:off x="2141272" y="2025388"/>
              <a:ext cx="2443033" cy="1395507"/>
              <a:chOff x="1553881" y="3289219"/>
              <a:chExt cx="2443033" cy="1395507"/>
            </a:xfrm>
          </p:grpSpPr>
          <p:sp>
            <p:nvSpPr>
              <p:cNvPr id="20" name="矩形 19"/>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矩形: 圆角 17"/>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纹身</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3" name="组合 22"/>
            <p:cNvGrpSpPr/>
            <p:nvPr/>
          </p:nvGrpSpPr>
          <p:grpSpPr>
            <a:xfrm>
              <a:off x="4874483" y="2032388"/>
              <a:ext cx="2443033" cy="1395507"/>
              <a:chOff x="1553881" y="3289219"/>
              <a:chExt cx="2443033" cy="1395507"/>
            </a:xfrm>
          </p:grpSpPr>
          <p:sp>
            <p:nvSpPr>
              <p:cNvPr id="24" name="矩形 23"/>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5" name="矩形: 圆角 24"/>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穿耳</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7" name="组合 26"/>
            <p:cNvGrpSpPr/>
            <p:nvPr/>
          </p:nvGrpSpPr>
          <p:grpSpPr>
            <a:xfrm>
              <a:off x="7607693" y="2032388"/>
              <a:ext cx="2443033" cy="1395507"/>
              <a:chOff x="1553881" y="3289219"/>
              <a:chExt cx="2443033" cy="1395507"/>
            </a:xfrm>
          </p:grpSpPr>
          <p:sp>
            <p:nvSpPr>
              <p:cNvPr id="28" name="矩形 27"/>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9" name="矩形: 圆角 28"/>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器官移植</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55" name="组合 54"/>
          <p:cNvGrpSpPr/>
          <p:nvPr/>
        </p:nvGrpSpPr>
        <p:grpSpPr>
          <a:xfrm>
            <a:off x="977633" y="3998331"/>
            <a:ext cx="10241143" cy="1395507"/>
            <a:chOff x="737740" y="4239414"/>
            <a:chExt cx="10241143" cy="1395507"/>
          </a:xfrm>
        </p:grpSpPr>
        <p:grpSp>
          <p:nvGrpSpPr>
            <p:cNvPr id="31" name="组合 30"/>
            <p:cNvGrpSpPr/>
            <p:nvPr/>
          </p:nvGrpSpPr>
          <p:grpSpPr>
            <a:xfrm>
              <a:off x="737740" y="4239414"/>
              <a:ext cx="2443033" cy="1395507"/>
              <a:chOff x="1553881" y="3289219"/>
              <a:chExt cx="2443033" cy="1395507"/>
            </a:xfrm>
          </p:grpSpPr>
          <p:sp>
            <p:nvSpPr>
              <p:cNvPr id="32" name="矩形 31"/>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3" name="矩形: 圆角 32"/>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注射</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4" name="文本框 33"/>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35" name="组合 34"/>
            <p:cNvGrpSpPr/>
            <p:nvPr/>
          </p:nvGrpSpPr>
          <p:grpSpPr>
            <a:xfrm>
              <a:off x="3337111" y="4239414"/>
              <a:ext cx="2443033" cy="1395507"/>
              <a:chOff x="1553881" y="3289219"/>
              <a:chExt cx="2443033" cy="1395507"/>
            </a:xfrm>
          </p:grpSpPr>
          <p:sp>
            <p:nvSpPr>
              <p:cNvPr id="37" name="矩形 36"/>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矩形: 圆角 42"/>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共用牙刷</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45" name="文本框 44"/>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05</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46" name="组合 45"/>
            <p:cNvGrpSpPr/>
            <p:nvPr/>
          </p:nvGrpSpPr>
          <p:grpSpPr>
            <a:xfrm>
              <a:off x="5936481" y="4239414"/>
              <a:ext cx="2443033" cy="1395507"/>
              <a:chOff x="1553881" y="3289219"/>
              <a:chExt cx="2443033" cy="1395507"/>
            </a:xfrm>
          </p:grpSpPr>
          <p:sp>
            <p:nvSpPr>
              <p:cNvPr id="47" name="矩形 46"/>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矩形: 圆角 48"/>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共用剃须刀</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0" name="文本框 49"/>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06</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1" name="组合 50"/>
            <p:cNvGrpSpPr/>
            <p:nvPr/>
          </p:nvGrpSpPr>
          <p:grpSpPr>
            <a:xfrm>
              <a:off x="8535850" y="4239414"/>
              <a:ext cx="2443033" cy="1395507"/>
              <a:chOff x="1553881" y="3289219"/>
              <a:chExt cx="2443033" cy="1395507"/>
            </a:xfrm>
          </p:grpSpPr>
          <p:sp>
            <p:nvSpPr>
              <p:cNvPr id="52" name="矩形 51"/>
              <p:cNvSpPr/>
              <p:nvPr/>
            </p:nvSpPr>
            <p:spPr>
              <a:xfrm>
                <a:off x="1860997" y="3289219"/>
                <a:ext cx="1828800" cy="113553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3" name="矩形: 圆角 52"/>
              <p:cNvSpPr/>
              <p:nvPr/>
            </p:nvSpPr>
            <p:spPr>
              <a:xfrm>
                <a:off x="1553881" y="4164773"/>
                <a:ext cx="2443033" cy="519953"/>
              </a:xfrm>
              <a:prstGeom prst="roundRect">
                <a:avLst>
                  <a:gd name="adj" fmla="val 50000"/>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charset="-122"/>
                    <a:ea typeface="微软雅黑" panose="020B0503020204020204" charset="-122"/>
                    <a:cs typeface="微软雅黑" panose="020B0503020204020204" charset="-122"/>
                  </a:rPr>
                  <a:t>共用注射器吸毒</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54" name="文本框 53"/>
              <p:cNvSpPr txBox="1"/>
              <p:nvPr/>
            </p:nvSpPr>
            <p:spPr>
              <a:xfrm>
                <a:off x="2466658" y="3487265"/>
                <a:ext cx="617477" cy="523220"/>
              </a:xfrm>
              <a:prstGeom prst="rect">
                <a:avLst/>
              </a:prstGeom>
              <a:noFill/>
            </p:spPr>
            <p:txBody>
              <a:bodyPr wrap="none" rtlCol="0">
                <a:spAutoFit/>
              </a:bodyPr>
              <a:lstStyle/>
              <a:p>
                <a:pPr algn="ctr"/>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07</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2"/>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5" name="直角三角形 4"/>
            <p:cNvSpPr/>
            <p:nvPr>
              <p:custDataLst>
                <p:tags r:id="rId3"/>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5" idx="4"/>
            </p:cNvCxnSpPr>
            <p:nvPr>
              <p:custDataLst>
                <p:tags r:id="rId4"/>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randombar(horizontal)">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日常接触不传播</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24" name="组合 23"/>
          <p:cNvGrpSpPr/>
          <p:nvPr/>
        </p:nvGrpSpPr>
        <p:grpSpPr>
          <a:xfrm>
            <a:off x="1856279" y="1505702"/>
            <a:ext cx="8472965" cy="4511868"/>
            <a:chOff x="1856279" y="1505702"/>
            <a:chExt cx="8472965" cy="4511868"/>
          </a:xfrm>
        </p:grpSpPr>
        <p:sp>
          <p:nvSpPr>
            <p:cNvPr id="15" name="矩形 14"/>
            <p:cNvSpPr/>
            <p:nvPr/>
          </p:nvSpPr>
          <p:spPr>
            <a:xfrm>
              <a:off x="4819524" y="4006997"/>
              <a:ext cx="2539999" cy="1670791"/>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矩形 15"/>
            <p:cNvSpPr/>
            <p:nvPr/>
          </p:nvSpPr>
          <p:spPr>
            <a:xfrm>
              <a:off x="1856279" y="4006997"/>
              <a:ext cx="2539999" cy="1670791"/>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矩形 16"/>
            <p:cNvSpPr/>
            <p:nvPr/>
          </p:nvSpPr>
          <p:spPr>
            <a:xfrm>
              <a:off x="7782769" y="4006996"/>
              <a:ext cx="2539999" cy="1670791"/>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2" name="矩形 11"/>
            <p:cNvSpPr/>
            <p:nvPr/>
          </p:nvSpPr>
          <p:spPr>
            <a:xfrm>
              <a:off x="4826000" y="1505703"/>
              <a:ext cx="2539999" cy="1670791"/>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3" name="矩形 12"/>
            <p:cNvSpPr/>
            <p:nvPr/>
          </p:nvSpPr>
          <p:spPr>
            <a:xfrm>
              <a:off x="1862755" y="1505703"/>
              <a:ext cx="2539999" cy="1670791"/>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矩形 13"/>
            <p:cNvSpPr/>
            <p:nvPr/>
          </p:nvSpPr>
          <p:spPr>
            <a:xfrm>
              <a:off x="7789245" y="1505702"/>
              <a:ext cx="2539999" cy="1670791"/>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8" name="矩形 17"/>
            <p:cNvSpPr/>
            <p:nvPr/>
          </p:nvSpPr>
          <p:spPr>
            <a:xfrm>
              <a:off x="2373743" y="2977611"/>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语言交流</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5336988" y="2976377"/>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拥抱</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0" name="矩形 19"/>
            <p:cNvSpPr/>
            <p:nvPr/>
          </p:nvSpPr>
          <p:spPr>
            <a:xfrm>
              <a:off x="8293756" y="2970495"/>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握手</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1" name="矩形 20"/>
            <p:cNvSpPr/>
            <p:nvPr/>
          </p:nvSpPr>
          <p:spPr>
            <a:xfrm>
              <a:off x="2375723" y="5416924"/>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打喷嚏</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 name="矩形 21"/>
            <p:cNvSpPr/>
            <p:nvPr/>
          </p:nvSpPr>
          <p:spPr>
            <a:xfrm>
              <a:off x="5336988" y="5421418"/>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礼节性接吻</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nvSpPr>
          <p:spPr>
            <a:xfrm>
              <a:off x="8293755" y="5416924"/>
              <a:ext cx="1518023" cy="596152"/>
            </a:xfrm>
            <a:prstGeom prst="rect">
              <a:avLst/>
            </a:prstGeom>
            <a:solidFill>
              <a:srgbClr val="FF231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cs typeface="微软雅黑" panose="020B0503020204020204" charset="-122"/>
                </a:rPr>
                <a:t>咳嗽</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8"/>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5" name="直角三角形 4"/>
            <p:cNvSpPr/>
            <p:nvPr>
              <p:custDataLst>
                <p:tags r:id="rId9"/>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5" idx="4"/>
            </p:cNvCxnSpPr>
            <p:nvPr>
              <p:custDataLst>
                <p:tags r:id="rId10"/>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这样接触很安全</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0" name="组合 29"/>
          <p:cNvGrpSpPr/>
          <p:nvPr/>
        </p:nvGrpSpPr>
        <p:grpSpPr>
          <a:xfrm>
            <a:off x="1811704" y="1900521"/>
            <a:ext cx="8568592" cy="3615762"/>
            <a:chOff x="1811704" y="1900521"/>
            <a:chExt cx="8568592" cy="3615762"/>
          </a:xfrm>
        </p:grpSpPr>
        <p:sp>
          <p:nvSpPr>
            <p:cNvPr id="29" name="矩形 28"/>
            <p:cNvSpPr/>
            <p:nvPr/>
          </p:nvSpPr>
          <p:spPr>
            <a:xfrm>
              <a:off x="4043082" y="1900521"/>
              <a:ext cx="4105835" cy="3615762"/>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28" name="组合 27"/>
            <p:cNvGrpSpPr/>
            <p:nvPr/>
          </p:nvGrpSpPr>
          <p:grpSpPr>
            <a:xfrm>
              <a:off x="1811704" y="2058097"/>
              <a:ext cx="8568592" cy="3318629"/>
              <a:chOff x="1872301" y="1926614"/>
              <a:chExt cx="8568592" cy="3318629"/>
            </a:xfrm>
          </p:grpSpPr>
          <p:sp>
            <p:nvSpPr>
              <p:cNvPr id="2" name="文本框 1"/>
              <p:cNvSpPr txBox="1"/>
              <p:nvPr/>
            </p:nvSpPr>
            <p:spPr>
              <a:xfrm>
                <a:off x="2002397" y="2366854"/>
                <a:ext cx="1724004" cy="368300"/>
              </a:xfrm>
              <a:prstGeom prst="rect">
                <a:avLst/>
              </a:prstGeom>
              <a:noFill/>
            </p:spPr>
            <p:txBody>
              <a:bodyPr wrap="square" rtlCol="0" anchor="t">
                <a:spAutoFit/>
              </a:bodyPr>
              <a:lstStyle/>
              <a:p>
                <a:pPr algn="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共用游泳池 </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609033" y="2365822"/>
                <a:ext cx="1724004" cy="368300"/>
              </a:xfrm>
              <a:prstGeom prst="rect">
                <a:avLst/>
              </a:prstGeom>
              <a:noFill/>
            </p:spPr>
            <p:txBody>
              <a:bodyPr wrap="square" rtlCol="0" anchor="t">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一同洗浴</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543364" y="3182882"/>
                <a:ext cx="1724004" cy="369332"/>
              </a:xfrm>
              <a:prstGeom prst="rect">
                <a:avLst/>
              </a:prstGeom>
              <a:noFill/>
            </p:spPr>
            <p:txBody>
              <a:bodyPr wrap="square" rtlCol="0" anchor="t">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 共用马桶</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609033" y="4000974"/>
                <a:ext cx="1724004" cy="369332"/>
              </a:xfrm>
              <a:prstGeom prst="rect">
                <a:avLst/>
              </a:prstGeom>
              <a:noFill/>
            </p:spPr>
            <p:txBody>
              <a:bodyPr wrap="square" rtlCol="0" anchor="t">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卧具</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002397" y="3183914"/>
                <a:ext cx="1724004" cy="369332"/>
              </a:xfrm>
              <a:prstGeom prst="rect">
                <a:avLst/>
              </a:prstGeom>
              <a:noFill/>
            </p:spPr>
            <p:txBody>
              <a:bodyPr wrap="square" rtlCol="0" anchor="t">
                <a:spAutoFit/>
              </a:bodyPr>
              <a:lstStyle/>
              <a:p>
                <a:pPr algn="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共用办公用具</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002397" y="4002006"/>
                <a:ext cx="1724004" cy="369332"/>
              </a:xfrm>
              <a:prstGeom prst="rect">
                <a:avLst/>
              </a:prstGeom>
              <a:noFill/>
            </p:spPr>
            <p:txBody>
              <a:bodyPr wrap="square" rtlCol="0" anchor="t">
                <a:spAutoFit/>
              </a:bodyPr>
              <a:lstStyle/>
              <a:p>
                <a:pPr algn="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共同进餐</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8602849" y="4819066"/>
                <a:ext cx="1160895" cy="369332"/>
              </a:xfrm>
              <a:prstGeom prst="rect">
                <a:avLst/>
              </a:prstGeom>
              <a:noFill/>
            </p:spPr>
            <p:txBody>
              <a:bodyPr wrap="none" rtlCol="0" anchor="t">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共用电话 </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2629121" y="4820098"/>
                <a:ext cx="1097280" cy="368300"/>
              </a:xfrm>
              <a:prstGeom prst="rect">
                <a:avLst/>
              </a:prstGeom>
              <a:noFill/>
            </p:spPr>
            <p:txBody>
              <a:bodyPr wrap="none" rtlCol="0" anchor="t">
                <a:spAutoFit/>
              </a:bodyPr>
              <a:lstStyle/>
              <a:p>
                <a:pPr algn="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共用工具</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4285129" y="1926614"/>
                <a:ext cx="1828800" cy="1625600"/>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5" name="矩形 14"/>
              <p:cNvSpPr/>
              <p:nvPr/>
            </p:nvSpPr>
            <p:spPr>
              <a:xfrm>
                <a:off x="6221505" y="1926614"/>
                <a:ext cx="1828800" cy="1625600"/>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矩形 15"/>
              <p:cNvSpPr/>
              <p:nvPr/>
            </p:nvSpPr>
            <p:spPr>
              <a:xfrm>
                <a:off x="4285129" y="3619643"/>
                <a:ext cx="1828800" cy="1625600"/>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矩形 16"/>
              <p:cNvSpPr/>
              <p:nvPr/>
            </p:nvSpPr>
            <p:spPr>
              <a:xfrm>
                <a:off x="6221505" y="3619643"/>
                <a:ext cx="1828800" cy="1625600"/>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cxnSp>
            <p:nvCxnSpPr>
              <p:cNvPr id="19" name="直接连接符 18"/>
              <p:cNvCxnSpPr/>
              <p:nvPr/>
            </p:nvCxnSpPr>
            <p:spPr>
              <a:xfrm>
                <a:off x="8127999" y="2832848"/>
                <a:ext cx="2312894"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127999" y="3619643"/>
                <a:ext cx="2312894"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127999" y="4415369"/>
                <a:ext cx="2312894"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127999" y="5245243"/>
                <a:ext cx="2312894" cy="0"/>
              </a:xfrm>
              <a:prstGeom prst="line">
                <a:avLst/>
              </a:prstGeom>
              <a:ln w="19050">
                <a:solidFill>
                  <a:srgbClr val="FF2315"/>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901975" y="2806080"/>
                <a:ext cx="2312894" cy="0"/>
              </a:xfrm>
              <a:prstGeom prst="line">
                <a:avLst/>
              </a:prstGeom>
              <a:ln w="19050">
                <a:solidFill>
                  <a:srgbClr val="FF2315"/>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72301" y="3619643"/>
                <a:ext cx="2312894" cy="0"/>
              </a:xfrm>
              <a:prstGeom prst="line">
                <a:avLst/>
              </a:prstGeom>
              <a:ln w="19050">
                <a:solidFill>
                  <a:srgbClr val="FF2315"/>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872301" y="4415369"/>
                <a:ext cx="2312894" cy="0"/>
              </a:xfrm>
              <a:prstGeom prst="line">
                <a:avLst/>
              </a:prstGeom>
              <a:ln w="19050">
                <a:solidFill>
                  <a:srgbClr val="FF2315"/>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872301" y="5245243"/>
                <a:ext cx="2312894" cy="0"/>
              </a:xfrm>
              <a:prstGeom prst="line">
                <a:avLst/>
              </a:prstGeom>
              <a:ln w="19050">
                <a:solidFill>
                  <a:srgbClr val="FF2315"/>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1184648" y="682286"/>
            <a:ext cx="9409954" cy="334684"/>
            <a:chOff x="1362635" y="1284941"/>
            <a:chExt cx="9409954" cy="334684"/>
          </a:xfrm>
        </p:grpSpPr>
        <p:sp>
          <p:nvSpPr>
            <p:cNvPr id="24" name="矩形 23"/>
            <p:cNvSpPr/>
            <p:nvPr>
              <p:custDataLst>
                <p:tags r:id="rId6"/>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31" name="直角三角形 30"/>
            <p:cNvSpPr/>
            <p:nvPr>
              <p:custDataLst>
                <p:tags r:id="rId7"/>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32" name="直接连接符 31"/>
            <p:cNvCxnSpPr>
              <a:endCxn id="31" idx="4"/>
            </p:cNvCxnSpPr>
            <p:nvPr>
              <p:custDataLst>
                <p:tags r:id="rId8"/>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13" name="组合 12"/>
          <p:cNvGrpSpPr/>
          <p:nvPr/>
        </p:nvGrpSpPr>
        <p:grpSpPr>
          <a:xfrm>
            <a:off x="10563304" y="480639"/>
            <a:ext cx="1134252" cy="325448"/>
            <a:chOff x="9396898" y="951347"/>
            <a:chExt cx="1134252" cy="325448"/>
          </a:xfrm>
        </p:grpSpPr>
        <p:sp>
          <p:nvSpPr>
            <p:cNvPr id="14"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5"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6"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25" name="组合 24"/>
          <p:cNvGrpSpPr/>
          <p:nvPr/>
        </p:nvGrpSpPr>
        <p:grpSpPr>
          <a:xfrm>
            <a:off x="4828033" y="845357"/>
            <a:ext cx="2535934" cy="1440643"/>
            <a:chOff x="4828033" y="1006612"/>
            <a:chExt cx="2535934" cy="1541929"/>
          </a:xfrm>
        </p:grpSpPr>
        <p:grpSp>
          <p:nvGrpSpPr>
            <p:cNvPr id="22" name="组合 21"/>
            <p:cNvGrpSpPr/>
            <p:nvPr/>
          </p:nvGrpSpPr>
          <p:grpSpPr>
            <a:xfrm>
              <a:off x="4828033" y="1006612"/>
              <a:ext cx="2535934" cy="1057835"/>
              <a:chOff x="4828032" y="1039483"/>
              <a:chExt cx="2535934" cy="1057835"/>
            </a:xfrm>
          </p:grpSpPr>
          <p:sp>
            <p:nvSpPr>
              <p:cNvPr id="19" name="矩形 18"/>
              <p:cNvSpPr/>
              <p:nvPr/>
            </p:nvSpPr>
            <p:spPr>
              <a:xfrm>
                <a:off x="4828032" y="1039483"/>
                <a:ext cx="2535934" cy="1057835"/>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0" name="文本框 19"/>
              <p:cNvSpPr txBox="1"/>
              <p:nvPr/>
            </p:nvSpPr>
            <p:spPr>
              <a:xfrm>
                <a:off x="5225876" y="1106736"/>
                <a:ext cx="1740241" cy="923330"/>
              </a:xfrm>
              <a:prstGeom prst="rect">
                <a:avLst/>
              </a:prstGeom>
              <a:noFill/>
            </p:spPr>
            <p:txBody>
              <a:bodyPr wrap="square" rtlCol="0">
                <a:spAutoFit/>
              </a:bodyPr>
              <a:lstStyle/>
              <a:p>
                <a:pPr algn="dist"/>
                <a:r>
                  <a:rPr lang="zh-CN" altLang="en-US" sz="5400" dirty="0">
                    <a:solidFill>
                      <a:schemeClr val="bg1"/>
                    </a:solidFill>
                    <a:latin typeface="微软雅黑" panose="020B0503020204020204" charset="-122"/>
                    <a:ea typeface="微软雅黑" panose="020B0503020204020204" charset="-122"/>
                    <a:cs typeface="微软雅黑" panose="020B0503020204020204" charset="-122"/>
                  </a:rPr>
                  <a:t>目录</a:t>
                </a:r>
                <a:endParaRPr lang="zh-CN" altLang="en-US" sz="54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3" name="矩形 22"/>
            <p:cNvSpPr/>
            <p:nvPr/>
          </p:nvSpPr>
          <p:spPr>
            <a:xfrm>
              <a:off x="5021762" y="2064447"/>
              <a:ext cx="2148474" cy="484094"/>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文本框 23"/>
            <p:cNvSpPr txBox="1"/>
            <p:nvPr/>
          </p:nvSpPr>
          <p:spPr>
            <a:xfrm>
              <a:off x="5418569" y="2121611"/>
              <a:ext cx="1354859" cy="369332"/>
            </a:xfrm>
            <a:prstGeom prst="rect">
              <a:avLst/>
            </a:prstGeom>
            <a:noFill/>
          </p:spPr>
          <p:txBody>
            <a:bodyPr wrap="none" rtlCol="0">
              <a:spAutoFit/>
            </a:bodyPr>
            <a:lstStyle/>
            <a:p>
              <a:pPr algn="ct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CONTENTS</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4" name="组合 53"/>
          <p:cNvGrpSpPr/>
          <p:nvPr/>
        </p:nvGrpSpPr>
        <p:grpSpPr>
          <a:xfrm>
            <a:off x="1418571" y="3161552"/>
            <a:ext cx="3174810" cy="906616"/>
            <a:chOff x="1375028" y="3161552"/>
            <a:chExt cx="3174810" cy="906616"/>
          </a:xfrm>
        </p:grpSpPr>
        <p:sp>
          <p:nvSpPr>
            <p:cNvPr id="26" name="文本框 25"/>
            <p:cNvSpPr txBox="1"/>
            <p:nvPr/>
          </p:nvSpPr>
          <p:spPr>
            <a:xfrm>
              <a:off x="1375028" y="3161552"/>
              <a:ext cx="801823" cy="707886"/>
            </a:xfrm>
            <a:prstGeom prst="rect">
              <a:avLst/>
            </a:prstGeom>
            <a:noFill/>
          </p:spPr>
          <p:txBody>
            <a:bodyPr wrap="none" rtlCol="0">
              <a:spAutoFit/>
            </a:bodyPr>
            <a:lstStyle/>
            <a:p>
              <a:r>
                <a:rPr lang="en-US" altLang="zh-CN" sz="4000" dirty="0">
                  <a:solidFill>
                    <a:srgbClr val="FFC115"/>
                  </a:solidFill>
                  <a:latin typeface="微软雅黑" panose="020B0503020204020204" charset="-122"/>
                  <a:ea typeface="微软雅黑" panose="020B0503020204020204" charset="-122"/>
                  <a:cs typeface="微软雅黑" panose="020B0503020204020204" charset="-122"/>
                </a:rPr>
                <a:t>01</a:t>
              </a:r>
              <a:endParaRPr lang="zh-CN" altLang="en-US" sz="4000" dirty="0">
                <a:solidFill>
                  <a:srgbClr val="FFC115"/>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2233358" y="3254510"/>
              <a:ext cx="2316480" cy="521970"/>
            </a:xfrm>
            <a:prstGeom prst="rect">
              <a:avLst/>
            </a:prstGeom>
            <a:noFill/>
          </p:spPr>
          <p:txBody>
            <a:bodyPr wrap="none" rtlCol="0">
              <a:spAutoFit/>
            </a:bodyPr>
            <a:lstStyle/>
            <a:p>
              <a:pPr algn="l"/>
              <a:r>
                <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世界艾滋病日</a:t>
              </a:r>
              <a:endPar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5" name="文本框 34"/>
            <p:cNvSpPr txBox="1"/>
            <p:nvPr/>
          </p:nvSpPr>
          <p:spPr>
            <a:xfrm>
              <a:off x="2233358" y="3791169"/>
              <a:ext cx="1912569" cy="276999"/>
            </a:xfrm>
            <a:prstGeom prst="rect">
              <a:avLst/>
            </a:prstGeom>
            <a:noFill/>
          </p:spPr>
          <p:txBody>
            <a:bodyPr wrap="square">
              <a:spAutoFit/>
            </a:bodyPr>
            <a:lstStyle/>
            <a:p>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rPr>
                <a:t>World AIDS Day</a:t>
              </a:r>
              <a:endPar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5" name="组合 54"/>
          <p:cNvGrpSpPr/>
          <p:nvPr/>
        </p:nvGrpSpPr>
        <p:grpSpPr>
          <a:xfrm>
            <a:off x="1418570" y="4577548"/>
            <a:ext cx="3886011" cy="910217"/>
            <a:chOff x="1375027" y="4577548"/>
            <a:chExt cx="3886011" cy="910217"/>
          </a:xfrm>
        </p:grpSpPr>
        <p:sp>
          <p:nvSpPr>
            <p:cNvPr id="28" name="文本框 27"/>
            <p:cNvSpPr txBox="1"/>
            <p:nvPr/>
          </p:nvSpPr>
          <p:spPr>
            <a:xfrm>
              <a:off x="2233358" y="4670506"/>
              <a:ext cx="3027680" cy="521970"/>
            </a:xfrm>
            <a:prstGeom prst="rect">
              <a:avLst/>
            </a:prstGeom>
            <a:noFill/>
          </p:spPr>
          <p:txBody>
            <a:bodyPr wrap="none" rtlCol="0">
              <a:spAutoFit/>
            </a:bodyPr>
            <a:lstStyle/>
            <a:p>
              <a:pPr algn="l"/>
              <a:r>
                <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艾滋病的基本知识</a:t>
              </a:r>
              <a:endPar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1" name="文本框 30"/>
            <p:cNvSpPr txBox="1"/>
            <p:nvPr/>
          </p:nvSpPr>
          <p:spPr>
            <a:xfrm>
              <a:off x="1375027" y="4577548"/>
              <a:ext cx="801823" cy="707886"/>
            </a:xfrm>
            <a:prstGeom prst="rect">
              <a:avLst/>
            </a:prstGeom>
            <a:noFill/>
          </p:spPr>
          <p:txBody>
            <a:bodyPr wrap="none" rtlCol="0">
              <a:spAutoFit/>
            </a:bodyPr>
            <a:lstStyle/>
            <a:p>
              <a:r>
                <a:rPr lang="en-US" altLang="zh-CN" sz="4000" dirty="0">
                  <a:solidFill>
                    <a:srgbClr val="FF0000"/>
                  </a:solidFill>
                  <a:latin typeface="微软雅黑" panose="020B0503020204020204" charset="-122"/>
                  <a:ea typeface="微软雅黑" panose="020B0503020204020204" charset="-122"/>
                  <a:cs typeface="微软雅黑" panose="020B0503020204020204" charset="-122"/>
                </a:rPr>
                <a:t>02</a:t>
              </a:r>
              <a:endParaRPr lang="en-US" altLang="zh-CN" sz="4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7" name="文本框 36"/>
            <p:cNvSpPr txBox="1"/>
            <p:nvPr/>
          </p:nvSpPr>
          <p:spPr>
            <a:xfrm>
              <a:off x="2176850" y="5210766"/>
              <a:ext cx="1912569" cy="276999"/>
            </a:xfrm>
            <a:prstGeom prst="rect">
              <a:avLst/>
            </a:prstGeom>
            <a:noFill/>
          </p:spPr>
          <p:txBody>
            <a:bodyPr wrap="square">
              <a:spAutoFit/>
            </a:bodyPr>
            <a:lstStyle/>
            <a:p>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rPr>
                <a:t>The basics of AIDS</a:t>
              </a:r>
              <a:endPar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3" name="组合 52"/>
          <p:cNvGrpSpPr/>
          <p:nvPr/>
        </p:nvGrpSpPr>
        <p:grpSpPr>
          <a:xfrm>
            <a:off x="5917657" y="3161552"/>
            <a:ext cx="4278098" cy="906615"/>
            <a:chOff x="5874114" y="3161552"/>
            <a:chExt cx="4278098" cy="906615"/>
          </a:xfrm>
        </p:grpSpPr>
        <p:sp>
          <p:nvSpPr>
            <p:cNvPr id="29" name="文本框 28"/>
            <p:cNvSpPr txBox="1"/>
            <p:nvPr/>
          </p:nvSpPr>
          <p:spPr>
            <a:xfrm>
              <a:off x="6768932" y="3257820"/>
              <a:ext cx="3383280" cy="521970"/>
            </a:xfrm>
            <a:prstGeom prst="rect">
              <a:avLst/>
            </a:prstGeom>
            <a:noFill/>
          </p:spPr>
          <p:txBody>
            <a:bodyPr wrap="none" rtlCol="0">
              <a:spAutoFit/>
            </a:bodyPr>
            <a:lstStyle/>
            <a:p>
              <a:pPr algn="l"/>
              <a:r>
                <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艾滋病的预防与控制</a:t>
              </a:r>
              <a:endPar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2" name="文本框 31"/>
            <p:cNvSpPr txBox="1"/>
            <p:nvPr/>
          </p:nvSpPr>
          <p:spPr>
            <a:xfrm>
              <a:off x="5874114" y="3161552"/>
              <a:ext cx="801823" cy="707886"/>
            </a:xfrm>
            <a:prstGeom prst="rect">
              <a:avLst/>
            </a:prstGeom>
            <a:noFill/>
          </p:spPr>
          <p:txBody>
            <a:bodyPr wrap="none" rtlCol="0">
              <a:spAutoFit/>
            </a:bodyPr>
            <a:lstStyle/>
            <a:p>
              <a:r>
                <a:rPr lang="en-US" altLang="zh-CN" sz="4000" dirty="0">
                  <a:solidFill>
                    <a:srgbClr val="FF0000"/>
                  </a:solidFill>
                  <a:latin typeface="微软雅黑" panose="020B0503020204020204" charset="-122"/>
                  <a:ea typeface="微软雅黑" panose="020B0503020204020204" charset="-122"/>
                  <a:cs typeface="微软雅黑" panose="020B0503020204020204" charset="-122"/>
                </a:rPr>
                <a:t>03</a:t>
              </a:r>
              <a:endParaRPr lang="en-US" altLang="zh-CN" sz="4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9" name="文本框 48"/>
            <p:cNvSpPr txBox="1"/>
            <p:nvPr/>
          </p:nvSpPr>
          <p:spPr>
            <a:xfrm>
              <a:off x="6768932" y="3791168"/>
              <a:ext cx="2908078" cy="276999"/>
            </a:xfrm>
            <a:prstGeom prst="rect">
              <a:avLst/>
            </a:prstGeom>
            <a:noFill/>
          </p:spPr>
          <p:txBody>
            <a:bodyPr wrap="square">
              <a:spAutoFit/>
            </a:bodyPr>
            <a:lstStyle/>
            <a:p>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rPr>
                <a:t>AIDS prevention and control</a:t>
              </a:r>
              <a:endPar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2" name="组合 51"/>
          <p:cNvGrpSpPr/>
          <p:nvPr/>
        </p:nvGrpSpPr>
        <p:grpSpPr>
          <a:xfrm>
            <a:off x="5917656" y="4572000"/>
            <a:ext cx="4989299" cy="915765"/>
            <a:chOff x="5874113" y="4572000"/>
            <a:chExt cx="4989299" cy="915765"/>
          </a:xfrm>
        </p:grpSpPr>
        <p:sp>
          <p:nvSpPr>
            <p:cNvPr id="30" name="文本框 29"/>
            <p:cNvSpPr txBox="1"/>
            <p:nvPr/>
          </p:nvSpPr>
          <p:spPr>
            <a:xfrm>
              <a:off x="6768932" y="4662849"/>
              <a:ext cx="4094480" cy="521970"/>
            </a:xfrm>
            <a:prstGeom prst="rect">
              <a:avLst/>
            </a:prstGeom>
            <a:noFill/>
          </p:spPr>
          <p:txBody>
            <a:bodyPr wrap="none" rtlCol="0">
              <a:spAutoFit/>
            </a:bodyPr>
            <a:lstStyle/>
            <a:p>
              <a:pPr algn="l"/>
              <a:r>
                <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如何正确对待艾滋病患者</a:t>
              </a:r>
              <a:endParaRPr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文本框 32"/>
            <p:cNvSpPr txBox="1"/>
            <p:nvPr/>
          </p:nvSpPr>
          <p:spPr>
            <a:xfrm>
              <a:off x="5874113" y="4572000"/>
              <a:ext cx="801823" cy="707886"/>
            </a:xfrm>
            <a:prstGeom prst="rect">
              <a:avLst/>
            </a:prstGeom>
            <a:noFill/>
          </p:spPr>
          <p:txBody>
            <a:bodyPr wrap="none" rtlCol="0">
              <a:spAutoFit/>
            </a:bodyPr>
            <a:lstStyle/>
            <a:p>
              <a:r>
                <a:rPr lang="en-US" altLang="zh-CN" sz="4000" dirty="0">
                  <a:solidFill>
                    <a:srgbClr val="FF0000"/>
                  </a:solidFill>
                  <a:latin typeface="微软雅黑" panose="020B0503020204020204" charset="-122"/>
                  <a:ea typeface="微软雅黑" panose="020B0503020204020204" charset="-122"/>
                  <a:cs typeface="微软雅黑" panose="020B0503020204020204" charset="-122"/>
                </a:rPr>
                <a:t>04</a:t>
              </a:r>
              <a:endParaRPr lang="en-US" altLang="zh-CN" sz="4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1" name="文本框 50"/>
            <p:cNvSpPr txBox="1"/>
            <p:nvPr/>
          </p:nvSpPr>
          <p:spPr>
            <a:xfrm>
              <a:off x="6768932" y="5210766"/>
              <a:ext cx="2908078" cy="276999"/>
            </a:xfrm>
            <a:prstGeom prst="rect">
              <a:avLst/>
            </a:prstGeom>
            <a:noFill/>
          </p:spPr>
          <p:txBody>
            <a:bodyPr wrap="square">
              <a:spAutoFit/>
            </a:bodyPr>
            <a:lstStyle/>
            <a:p>
              <a:r>
                <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rPr>
                <a:t>How to treat AIDS patients correctly</a:t>
              </a:r>
              <a:endParaRPr lang="zh-CN" altLang="en-US" sz="12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6" name="组合 55"/>
          <p:cNvGrpSpPr/>
          <p:nvPr/>
        </p:nvGrpSpPr>
        <p:grpSpPr>
          <a:xfrm>
            <a:off x="653391" y="6137522"/>
            <a:ext cx="1134252" cy="325448"/>
            <a:chOff x="9396898" y="951347"/>
            <a:chExt cx="1134252" cy="325448"/>
          </a:xfrm>
        </p:grpSpPr>
        <p:sp>
          <p:nvSpPr>
            <p:cNvPr id="57"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8"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9"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0"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1"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蚊子叮咬不会传播艾滋病</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13" name="组合 12"/>
          <p:cNvGrpSpPr/>
          <p:nvPr/>
        </p:nvGrpSpPr>
        <p:grpSpPr>
          <a:xfrm>
            <a:off x="2044103" y="1658242"/>
            <a:ext cx="8916593" cy="1378570"/>
            <a:chOff x="1691492" y="1398243"/>
            <a:chExt cx="8916593" cy="1378570"/>
          </a:xfrm>
        </p:grpSpPr>
        <p:grpSp>
          <p:nvGrpSpPr>
            <p:cNvPr id="12" name="组合 11"/>
            <p:cNvGrpSpPr/>
            <p:nvPr/>
          </p:nvGrpSpPr>
          <p:grpSpPr>
            <a:xfrm>
              <a:off x="1691492" y="1398243"/>
              <a:ext cx="1847215" cy="460375"/>
              <a:chOff x="1087868" y="1398243"/>
              <a:chExt cx="1847215" cy="460375"/>
            </a:xfrm>
          </p:grpSpPr>
          <p:sp>
            <p:nvSpPr>
              <p:cNvPr id="3" name="文本框 2"/>
              <p:cNvSpPr txBox="1"/>
              <p:nvPr/>
            </p:nvSpPr>
            <p:spPr>
              <a:xfrm>
                <a:off x="1153273" y="1398243"/>
                <a:ext cx="1781810" cy="460375"/>
              </a:xfrm>
              <a:prstGeom prst="rect">
                <a:avLst/>
              </a:prstGeom>
              <a:noFill/>
            </p:spPr>
            <p:txBody>
              <a:bodyPr wrap="square">
                <a:spAutoFit/>
              </a:bodyPr>
              <a:lstStyle/>
              <a:p>
                <a:pPr lvl="0" algn="l">
                  <a:spcBef>
                    <a:spcPts val="1000"/>
                  </a:spcBef>
                  <a:buClrTx/>
                  <a:buSzTx/>
                </a:pPr>
                <a:r>
                  <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从理论上讲</a:t>
                </a:r>
                <a:endParaRPr lang="zh-CN" altLang="en-US" sz="2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5" name="直接连接符 4"/>
              <p:cNvCxnSpPr/>
              <p:nvPr/>
            </p:nvCxnSpPr>
            <p:spPr>
              <a:xfrm>
                <a:off x="1087868" y="1857221"/>
                <a:ext cx="1362635" cy="0"/>
              </a:xfrm>
              <a:prstGeom prst="line">
                <a:avLst/>
              </a:prstGeom>
              <a:ln w="38100" cap="rnd">
                <a:solidFill>
                  <a:srgbClr val="FF2315"/>
                </a:solidFill>
                <a:round/>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757083" y="1946868"/>
              <a:ext cx="8851002" cy="829945"/>
            </a:xfrm>
            <a:prstGeom prst="rect">
              <a:avLst/>
            </a:prstGeom>
            <a:noFill/>
          </p:spPr>
          <p:txBody>
            <a:bodyPr wrap="square">
              <a:spAutoFit/>
            </a:bodyPr>
            <a:lstStyle/>
            <a:p>
              <a:pPr marL="285750" indent="-285750">
                <a:lnSpc>
                  <a:spcPct val="150000"/>
                </a:lnSpc>
                <a:buFont typeface="微软雅黑" panose="020B0503020204020204" charset="-122"/>
                <a:buChar char="•"/>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蚊子在艾滋病病人和健康人身上来回不停地吸血，要达到致病的病毒量，至少要在短时间内来回上千次</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cxnSp>
        <p:nvCxnSpPr>
          <p:cNvPr id="15" name="直接连接符 14"/>
          <p:cNvCxnSpPr/>
          <p:nvPr/>
        </p:nvCxnSpPr>
        <p:spPr>
          <a:xfrm>
            <a:off x="1476188" y="3006165"/>
            <a:ext cx="9574306" cy="0"/>
          </a:xfrm>
          <a:prstGeom prst="line">
            <a:avLst/>
          </a:prstGeom>
          <a:ln w="19050">
            <a:solidFill>
              <a:srgbClr val="FF2315"/>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20830" y="3791292"/>
            <a:ext cx="2685022" cy="1675196"/>
            <a:chOff x="4829292" y="3833701"/>
            <a:chExt cx="2685022" cy="1675196"/>
          </a:xfrm>
        </p:grpSpPr>
        <p:sp>
          <p:nvSpPr>
            <p:cNvPr id="19" name="文本框 18"/>
            <p:cNvSpPr txBox="1"/>
            <p:nvPr/>
          </p:nvSpPr>
          <p:spPr>
            <a:xfrm>
              <a:off x="5128055" y="4565231"/>
              <a:ext cx="2378635" cy="922020"/>
            </a:xfrm>
            <a:prstGeom prst="rect">
              <a:avLst/>
            </a:prstGeom>
            <a:noFill/>
          </p:spPr>
          <p:txBody>
            <a:bodyPr wrap="square">
              <a:spAutoFit/>
            </a:bodyPr>
            <a:lstStyle/>
            <a:p>
              <a:pPr indent="0" fontAlgn="auto">
                <a:lnSpc>
                  <a:spcPct val="150000"/>
                </a:lnSpc>
                <a:spcBef>
                  <a:spcPts val="0"/>
                </a:spcBef>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即使有吐血，其中的艾滋病病毒量非常少</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25" name="图片 24"/>
            <p:cNvPicPr>
              <a:picLocks noChangeAspect="1"/>
            </p:cNvPicPr>
            <p:nvPr/>
          </p:nvPicPr>
          <p:blipFill rotWithShape="1">
            <a:blip r:embed="rId2" cstate="screen"/>
            <a:srcRect/>
            <a:stretch>
              <a:fillRect/>
            </a:stretch>
          </p:blipFill>
          <p:spPr>
            <a:xfrm>
              <a:off x="5062314" y="3833701"/>
              <a:ext cx="822851" cy="584300"/>
            </a:xfrm>
            <a:prstGeom prst="rect">
              <a:avLst/>
            </a:prstGeom>
          </p:spPr>
        </p:pic>
        <p:grpSp>
          <p:nvGrpSpPr>
            <p:cNvPr id="33" name="组合 32"/>
            <p:cNvGrpSpPr/>
            <p:nvPr/>
          </p:nvGrpSpPr>
          <p:grpSpPr>
            <a:xfrm>
              <a:off x="4829292" y="5001670"/>
              <a:ext cx="2685022" cy="507227"/>
              <a:chOff x="4821668" y="5361667"/>
              <a:chExt cx="2685022" cy="507227"/>
            </a:xfrm>
          </p:grpSpPr>
          <p:cxnSp>
            <p:nvCxnSpPr>
              <p:cNvPr id="29" name="直接连接符 28"/>
              <p:cNvCxnSpPr/>
              <p:nvPr/>
            </p:nvCxnSpPr>
            <p:spPr>
              <a:xfrm>
                <a:off x="4821668" y="5868894"/>
                <a:ext cx="2685022" cy="0"/>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821668"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7506690"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1474647" y="3729545"/>
            <a:ext cx="2862031" cy="1731922"/>
            <a:chOff x="1375286" y="3776975"/>
            <a:chExt cx="2862031" cy="1731922"/>
          </a:xfrm>
        </p:grpSpPr>
        <p:sp>
          <p:nvSpPr>
            <p:cNvPr id="17" name="文本框 16"/>
            <p:cNvSpPr txBox="1"/>
            <p:nvPr/>
          </p:nvSpPr>
          <p:spPr>
            <a:xfrm>
              <a:off x="1858682" y="4572000"/>
              <a:ext cx="2378635" cy="506730"/>
            </a:xfrm>
            <a:prstGeom prst="rect">
              <a:avLst/>
            </a:prstGeom>
            <a:noFill/>
          </p:spPr>
          <p:txBody>
            <a:bodyPr wrap="square">
              <a:spAutoFit/>
            </a:bodyPr>
            <a:lstStyle/>
            <a:p>
              <a:pPr>
                <a:lnSpc>
                  <a:spcPct val="150000"/>
                </a:lnSpc>
                <a:spcBef>
                  <a:spcPct val="50000"/>
                </a:spcBef>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蚊子吸血不会吐出</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23" name="图片 22"/>
            <p:cNvPicPr>
              <a:picLocks noChangeAspect="1"/>
            </p:cNvPicPr>
            <p:nvPr/>
          </p:nvPicPr>
          <p:blipFill rotWithShape="1">
            <a:blip r:embed="rId3" cstate="screen"/>
            <a:srcRect/>
            <a:stretch>
              <a:fillRect/>
            </a:stretch>
          </p:blipFill>
          <p:spPr>
            <a:xfrm>
              <a:off x="1720015" y="3776975"/>
              <a:ext cx="822851" cy="641026"/>
            </a:xfrm>
            <a:prstGeom prst="rect">
              <a:avLst/>
            </a:prstGeom>
          </p:spPr>
        </p:pic>
        <p:grpSp>
          <p:nvGrpSpPr>
            <p:cNvPr id="34" name="组合 33"/>
            <p:cNvGrpSpPr/>
            <p:nvPr/>
          </p:nvGrpSpPr>
          <p:grpSpPr>
            <a:xfrm>
              <a:off x="1375286" y="5001670"/>
              <a:ext cx="2685022" cy="507227"/>
              <a:chOff x="4821668" y="5361667"/>
              <a:chExt cx="2685022" cy="507227"/>
            </a:xfrm>
          </p:grpSpPr>
          <p:cxnSp>
            <p:nvCxnSpPr>
              <p:cNvPr id="35" name="直接连接符 34"/>
              <p:cNvCxnSpPr/>
              <p:nvPr/>
            </p:nvCxnSpPr>
            <p:spPr>
              <a:xfrm>
                <a:off x="4821668" y="5868894"/>
                <a:ext cx="2685022" cy="0"/>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821668"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7506690"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8365472" y="3748883"/>
            <a:ext cx="2685022" cy="1717605"/>
            <a:chOff x="8275674" y="3776975"/>
            <a:chExt cx="2685022" cy="1717605"/>
          </a:xfrm>
        </p:grpSpPr>
        <p:sp>
          <p:nvSpPr>
            <p:cNvPr id="21" name="文本框 20"/>
            <p:cNvSpPr txBox="1"/>
            <p:nvPr/>
          </p:nvSpPr>
          <p:spPr>
            <a:xfrm>
              <a:off x="8516958" y="4565231"/>
              <a:ext cx="2378635" cy="922020"/>
            </a:xfrm>
            <a:prstGeom prst="rect">
              <a:avLst/>
            </a:prstGeom>
            <a:noFill/>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还没有发现因蚊子传播感染艾滋病的病例</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27" name="图片 26"/>
            <p:cNvPicPr>
              <a:picLocks noChangeAspect="1"/>
            </p:cNvPicPr>
            <p:nvPr/>
          </p:nvPicPr>
          <p:blipFill rotWithShape="1">
            <a:blip r:embed="rId4" cstate="screen"/>
            <a:srcRect/>
            <a:stretch>
              <a:fillRect/>
            </a:stretch>
          </p:blipFill>
          <p:spPr>
            <a:xfrm>
              <a:off x="8404613" y="3776975"/>
              <a:ext cx="929029" cy="618248"/>
            </a:xfrm>
            <a:prstGeom prst="rect">
              <a:avLst/>
            </a:prstGeom>
          </p:spPr>
        </p:pic>
        <p:grpSp>
          <p:nvGrpSpPr>
            <p:cNvPr id="45" name="组合 44"/>
            <p:cNvGrpSpPr/>
            <p:nvPr/>
          </p:nvGrpSpPr>
          <p:grpSpPr>
            <a:xfrm>
              <a:off x="8275674" y="4987353"/>
              <a:ext cx="2685022" cy="507227"/>
              <a:chOff x="4821668" y="5361667"/>
              <a:chExt cx="2685022" cy="507227"/>
            </a:xfrm>
          </p:grpSpPr>
          <p:cxnSp>
            <p:nvCxnSpPr>
              <p:cNvPr id="46" name="直接连接符 45"/>
              <p:cNvCxnSpPr/>
              <p:nvPr/>
            </p:nvCxnSpPr>
            <p:spPr>
              <a:xfrm>
                <a:off x="4821668" y="5868894"/>
                <a:ext cx="2685022" cy="0"/>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4821668"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7506690" y="5361667"/>
                <a:ext cx="0" cy="507227"/>
              </a:xfrm>
              <a:prstGeom prst="line">
                <a:avLst/>
              </a:prstGeom>
              <a:ln w="25400">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5"/>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直角三角形 1"/>
            <p:cNvSpPr/>
            <p:nvPr>
              <p:custDataLst>
                <p:tags r:id="rId6"/>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4" name="直接连接符 13"/>
            <p:cNvCxnSpPr>
              <a:endCxn id="2" idx="4"/>
            </p:cNvCxnSpPr>
            <p:nvPr>
              <p:custDataLst>
                <p:tags r:id="rId7"/>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sp>
        <p:nvSpPr>
          <p:cNvPr id="15" name="矩形 14"/>
          <p:cNvSpPr/>
          <p:nvPr/>
        </p:nvSpPr>
        <p:spPr>
          <a:xfrm>
            <a:off x="3328979" y="1972457"/>
            <a:ext cx="1608245" cy="428621"/>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096428" y="1387431"/>
            <a:ext cx="2078951" cy="610422"/>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3417202" y="2055710"/>
            <a:ext cx="1321605" cy="26211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2" name="组合 1"/>
          <p:cNvGrpSpPr/>
          <p:nvPr/>
        </p:nvGrpSpPr>
        <p:grpSpPr>
          <a:xfrm>
            <a:off x="5234373" y="1809992"/>
            <a:ext cx="5847249" cy="3710498"/>
            <a:chOff x="5234373" y="1809992"/>
            <a:chExt cx="5847249" cy="3710498"/>
          </a:xfrm>
        </p:grpSpPr>
        <p:sp>
          <p:nvSpPr>
            <p:cNvPr id="3" name="文本框 2"/>
            <p:cNvSpPr txBox="1"/>
            <p:nvPr/>
          </p:nvSpPr>
          <p:spPr>
            <a:xfrm>
              <a:off x="5234373" y="2755366"/>
              <a:ext cx="5847249" cy="2306955"/>
            </a:xfrm>
            <a:prstGeom prst="rect">
              <a:avLst/>
            </a:prstGeom>
            <a:noFill/>
          </p:spPr>
          <p:txBody>
            <a:bodyPr wrap="square">
              <a:spAutoFit/>
            </a:bodyPr>
            <a:lstStyle/>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艾滋病的预防</a:t>
              </a:r>
              <a:endParaRPr lang="en-US" altLang="zh-CN"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与控制</a:t>
              </a:r>
              <a:endPar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626867" y="1809992"/>
              <a:ext cx="1109599" cy="1015663"/>
            </a:xfrm>
            <a:prstGeom prst="rect">
              <a:avLst/>
            </a:prstGeom>
            <a:noFill/>
          </p:spPr>
          <p:txBody>
            <a:bodyPr wrap="none" rtlCol="0">
              <a:spAutoFit/>
            </a:bodyPr>
            <a:lstStyle/>
            <a:p>
              <a:r>
                <a:rPr lang="en-US" altLang="zh-CN" sz="6000" dirty="0">
                  <a:solidFill>
                    <a:srgbClr val="FFC115"/>
                  </a:solidFill>
                  <a:latin typeface="微软雅黑" panose="020B0503020204020204" charset="-122"/>
                  <a:ea typeface="微软雅黑" panose="020B0503020204020204" charset="-122"/>
                  <a:cs typeface="微软雅黑" panose="020B0503020204020204" charset="-122"/>
                </a:rPr>
                <a:t>03</a:t>
              </a:r>
              <a:endParaRPr lang="zh-CN" altLang="en-US" sz="6000" dirty="0">
                <a:solidFill>
                  <a:srgbClr val="FFC115"/>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74720" y="5120380"/>
              <a:ext cx="5213892" cy="400110"/>
            </a:xfrm>
            <a:prstGeom prst="rect">
              <a:avLst/>
            </a:prstGeom>
            <a:noFill/>
          </p:spPr>
          <p:txBody>
            <a:bodyPr wrap="square">
              <a:spAutoFit/>
            </a:bodyPr>
            <a:lstStyle/>
            <a:p>
              <a:pPr algn="ctr"/>
              <a:r>
                <a:rPr lang="en-US" altLang="zh-CN" sz="1000" b="0" i="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World AIDS Day brings together people from around the world to raise awareness about HIV/AIDS and demonstrate international solidarity.</a:t>
              </a:r>
              <a:endParaRPr lang="zh-CN" altLang="en-US" sz="10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3200" cy="95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5814956"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为什么说艾滋病是能够预防的？</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pic>
        <p:nvPicPr>
          <p:cNvPr id="7" name="图片 6"/>
          <p:cNvPicPr>
            <a:picLocks noChangeAspect="1"/>
          </p:cNvPicPr>
          <p:nvPr/>
        </p:nvPicPr>
        <p:blipFill>
          <a:blip r:embed="rId2" cstate="screen"/>
          <a:stretch>
            <a:fillRect/>
          </a:stretch>
        </p:blipFill>
        <p:spPr>
          <a:xfrm>
            <a:off x="1211092" y="1849573"/>
            <a:ext cx="4084060" cy="2722427"/>
          </a:xfrm>
          <a:prstGeom prst="ellipse">
            <a:avLst/>
          </a:prstGeom>
        </p:spPr>
      </p:pic>
      <p:grpSp>
        <p:nvGrpSpPr>
          <p:cNvPr id="22" name="组合 21"/>
          <p:cNvGrpSpPr/>
          <p:nvPr/>
        </p:nvGrpSpPr>
        <p:grpSpPr>
          <a:xfrm>
            <a:off x="5041152" y="2286000"/>
            <a:ext cx="5836965" cy="3481294"/>
            <a:chOff x="5041152" y="2286000"/>
            <a:chExt cx="5836965" cy="3481294"/>
          </a:xfrm>
        </p:grpSpPr>
        <p:grpSp>
          <p:nvGrpSpPr>
            <p:cNvPr id="19" name="组合 18"/>
            <p:cNvGrpSpPr/>
            <p:nvPr/>
          </p:nvGrpSpPr>
          <p:grpSpPr>
            <a:xfrm>
              <a:off x="5041152" y="2935892"/>
              <a:ext cx="5836965" cy="2831402"/>
              <a:chOff x="5041152" y="2935892"/>
              <a:chExt cx="5836965" cy="2831402"/>
            </a:xfrm>
          </p:grpSpPr>
          <p:sp>
            <p:nvSpPr>
              <p:cNvPr id="3" name="文本框 2"/>
              <p:cNvSpPr txBox="1"/>
              <p:nvPr/>
            </p:nvSpPr>
            <p:spPr>
              <a:xfrm>
                <a:off x="5774438" y="2935892"/>
                <a:ext cx="5103679" cy="1383665"/>
              </a:xfrm>
              <a:prstGeom prst="rect">
                <a:avLst/>
              </a:prstGeom>
              <a:noFill/>
            </p:spPr>
            <p:txBody>
              <a:bodyPr wrap="square">
                <a:spAutoFit/>
              </a:bodyPr>
              <a:lstStyle/>
              <a:p>
                <a:pPr lvl="0" indent="0" fontAlgn="auto">
                  <a:lnSpc>
                    <a:spcPct val="150000"/>
                  </a:lnSpc>
                  <a:buClrTx/>
                  <a:buSz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首先艾滋病病毒的传播途径非常明确，通过血液传播、性传播和母婴传播；其次，艾滋病病毒在体外环境下很脆弱，很容易被杀死，因此艾滋病病毒不通过空气、食物、水等一般性日常生活接触传播。</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5774438" y="4704458"/>
                <a:ext cx="5103678" cy="737235"/>
              </a:xfrm>
              <a:prstGeom prst="rect">
                <a:avLst/>
              </a:prstGeom>
              <a:noFill/>
            </p:spPr>
            <p:txBody>
              <a:bodyPr wrap="square">
                <a:spAutoFit/>
              </a:bodyPr>
              <a:lstStyle/>
              <a:p>
                <a:pPr lvl="0" indent="0" algn="l" fontAlgn="auto">
                  <a:lnSpc>
                    <a:spcPct val="150000"/>
                  </a:lnSpc>
                  <a:buClrTx/>
                  <a:buSz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另外，艾滋病的传播主要与人类的社会行为有关，完全可以通过规范人们的社会行为而被阻断，是能够预防的。</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nvSpPr>
            <p:spPr>
              <a:xfrm>
                <a:off x="5041152" y="3095812"/>
                <a:ext cx="508000" cy="2671482"/>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cxnSp>
            <p:nvCxnSpPr>
              <p:cNvPr id="14" name="直接连接符 13"/>
              <p:cNvCxnSpPr/>
              <p:nvPr/>
            </p:nvCxnSpPr>
            <p:spPr>
              <a:xfrm>
                <a:off x="5438588" y="4401671"/>
                <a:ext cx="5439529" cy="0"/>
              </a:xfrm>
              <a:prstGeom prst="line">
                <a:avLst/>
              </a:prstGeom>
              <a:ln w="2540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38588" y="5635812"/>
                <a:ext cx="5439529" cy="0"/>
              </a:xfrm>
              <a:prstGeom prst="line">
                <a:avLst/>
              </a:prstGeom>
              <a:ln w="2540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063122" y="3556085"/>
                <a:ext cx="486030" cy="400110"/>
              </a:xfrm>
              <a:prstGeom prst="rect">
                <a:avLst/>
              </a:prstGeom>
              <a:noFill/>
            </p:spPr>
            <p:txBody>
              <a:bodyPr wrap="none" rtlCol="0">
                <a:spAutoFit/>
              </a:bodyPr>
              <a:lstStyle/>
              <a:p>
                <a:pPr algn="ct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01</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5055267" y="4811506"/>
                <a:ext cx="486030" cy="400110"/>
              </a:xfrm>
              <a:prstGeom prst="rect">
                <a:avLst/>
              </a:prstGeom>
              <a:noFill/>
            </p:spPr>
            <p:txBody>
              <a:bodyPr wrap="none" rtlCol="0">
                <a:spAutoFit/>
              </a:bodyPr>
              <a:lstStyle/>
              <a:p>
                <a:pPr algn="ctr"/>
                <a:r>
                  <a:rPr lang="en-US" altLang="zh-CN" sz="2000" dirty="0">
                    <a:solidFill>
                      <a:schemeClr val="bg1"/>
                    </a:solidFill>
                    <a:latin typeface="微软雅黑" panose="020B0503020204020204" charset="-122"/>
                    <a:ea typeface="微软雅黑" panose="020B0503020204020204" charset="-122"/>
                    <a:cs typeface="微软雅黑" panose="020B0503020204020204" charset="-122"/>
                  </a:rPr>
                  <a:t>02</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21" name="图片 20"/>
            <p:cNvPicPr>
              <a:picLocks noChangeAspect="1"/>
            </p:cNvPicPr>
            <p:nvPr/>
          </p:nvPicPr>
          <p:blipFill rotWithShape="1">
            <a:blip r:embed="rId3" cstate="screen"/>
            <a:srcRect/>
            <a:stretch>
              <a:fillRect/>
            </a:stretch>
          </p:blipFill>
          <p:spPr>
            <a:xfrm>
              <a:off x="9816282" y="2286000"/>
              <a:ext cx="1061834" cy="649835"/>
            </a:xfrm>
            <a:prstGeom prst="rect">
              <a:avLst/>
            </a:prstGeom>
          </p:spPr>
        </p:pic>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4"/>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直角三角形 1"/>
            <p:cNvSpPr/>
            <p:nvPr>
              <p:custDataLst>
                <p:tags r:id="rId5"/>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3" name="直接连接符 12"/>
            <p:cNvCxnSpPr>
              <a:endCxn id="2" idx="4"/>
            </p:cNvCxnSpPr>
            <p:nvPr>
              <p:custDataLst>
                <p:tags r:id="rId6"/>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艾滋病十大防治常识</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51" name="组合 50"/>
          <p:cNvGrpSpPr/>
          <p:nvPr/>
        </p:nvGrpSpPr>
        <p:grpSpPr>
          <a:xfrm>
            <a:off x="4953149" y="1649507"/>
            <a:ext cx="2465415" cy="2265379"/>
            <a:chOff x="4953149" y="1649507"/>
            <a:chExt cx="2465415" cy="2265379"/>
          </a:xfrm>
        </p:grpSpPr>
        <p:sp>
          <p:nvSpPr>
            <p:cNvPr id="4" name="文本框 3"/>
            <p:cNvSpPr txBox="1"/>
            <p:nvPr/>
          </p:nvSpPr>
          <p:spPr>
            <a:xfrm>
              <a:off x="4953149" y="2531221"/>
              <a:ext cx="2465415" cy="138366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目前艾滋病尚无有效疫苗和治愈药物，但已有较好的治疗方法，可以延长生命，改善生活质量。</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23" name="组合 22"/>
            <p:cNvGrpSpPr/>
            <p:nvPr/>
          </p:nvGrpSpPr>
          <p:grpSpPr>
            <a:xfrm>
              <a:off x="4964221" y="1649507"/>
              <a:ext cx="2384732" cy="705224"/>
              <a:chOff x="4832738" y="1888565"/>
              <a:chExt cx="2384732" cy="705224"/>
            </a:xfrm>
          </p:grpSpPr>
          <p:cxnSp>
            <p:nvCxnSpPr>
              <p:cNvPr id="18" name="直接连接符 17"/>
              <p:cNvCxnSpPr/>
              <p:nvPr/>
            </p:nvCxnSpPr>
            <p:spPr>
              <a:xfrm>
                <a:off x="4891279" y="1888565"/>
                <a:ext cx="2326191" cy="0"/>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832738" y="2024390"/>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4891279" y="2593789"/>
                <a:ext cx="621553" cy="0"/>
              </a:xfrm>
              <a:prstGeom prst="line">
                <a:avLst/>
              </a:prstGeom>
              <a:ln w="25400" cap="rnd">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8292843" y="1649507"/>
            <a:ext cx="2465415" cy="2265379"/>
            <a:chOff x="8292843" y="1649507"/>
            <a:chExt cx="2465415" cy="2265379"/>
          </a:xfrm>
        </p:grpSpPr>
        <p:sp>
          <p:nvSpPr>
            <p:cNvPr id="6" name="文本框 5"/>
            <p:cNvSpPr txBox="1"/>
            <p:nvPr/>
          </p:nvSpPr>
          <p:spPr>
            <a:xfrm>
              <a:off x="8292843" y="2531221"/>
              <a:ext cx="2465415" cy="138366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艾滋病通过性接触、血液和母婴三种途径传播，与艾滋病病毒感染者或病人的日常生活和工作接触不会被感染。</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24" name="组合 23"/>
            <p:cNvGrpSpPr/>
            <p:nvPr/>
          </p:nvGrpSpPr>
          <p:grpSpPr>
            <a:xfrm>
              <a:off x="8292843" y="1649507"/>
              <a:ext cx="2384732" cy="705224"/>
              <a:chOff x="4832738" y="1888565"/>
              <a:chExt cx="2384732" cy="705224"/>
            </a:xfrm>
          </p:grpSpPr>
          <p:cxnSp>
            <p:nvCxnSpPr>
              <p:cNvPr id="25" name="直接连接符 24"/>
              <p:cNvCxnSpPr/>
              <p:nvPr/>
            </p:nvCxnSpPr>
            <p:spPr>
              <a:xfrm>
                <a:off x="4891279" y="1888565"/>
                <a:ext cx="2326191" cy="0"/>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4832738" y="2024390"/>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27" name="直接连接符 26"/>
              <p:cNvCxnSpPr/>
              <p:nvPr/>
            </p:nvCxnSpPr>
            <p:spPr>
              <a:xfrm>
                <a:off x="4891279" y="2593789"/>
                <a:ext cx="621553" cy="0"/>
              </a:xfrm>
              <a:prstGeom prst="line">
                <a:avLst/>
              </a:prstGeom>
              <a:ln w="25400" cap="rnd">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3" name="组合 52"/>
          <p:cNvGrpSpPr/>
          <p:nvPr/>
        </p:nvGrpSpPr>
        <p:grpSpPr>
          <a:xfrm>
            <a:off x="1696708" y="4300071"/>
            <a:ext cx="2465415" cy="1899598"/>
            <a:chOff x="1696708" y="4300071"/>
            <a:chExt cx="2465415" cy="1899598"/>
          </a:xfrm>
        </p:grpSpPr>
        <p:sp>
          <p:nvSpPr>
            <p:cNvPr id="12" name="文本框 11"/>
            <p:cNvSpPr txBox="1"/>
            <p:nvPr/>
          </p:nvSpPr>
          <p:spPr>
            <a:xfrm>
              <a:off x="1696708" y="5139219"/>
              <a:ext cx="2465415" cy="1060450"/>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洁身自爱、遵守性道德是预防性接触感染艾滋病的根本措施。</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28" name="组合 27"/>
            <p:cNvGrpSpPr/>
            <p:nvPr/>
          </p:nvGrpSpPr>
          <p:grpSpPr>
            <a:xfrm>
              <a:off x="1697196" y="4300071"/>
              <a:ext cx="2384732" cy="705224"/>
              <a:chOff x="4832738" y="1888565"/>
              <a:chExt cx="2384732" cy="705224"/>
            </a:xfrm>
          </p:grpSpPr>
          <p:cxnSp>
            <p:nvCxnSpPr>
              <p:cNvPr id="29" name="直接连接符 28"/>
              <p:cNvCxnSpPr/>
              <p:nvPr/>
            </p:nvCxnSpPr>
            <p:spPr>
              <a:xfrm>
                <a:off x="4891279" y="1888565"/>
                <a:ext cx="2326191" cy="0"/>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832738" y="2024390"/>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1" name="直接连接符 30"/>
              <p:cNvCxnSpPr/>
              <p:nvPr/>
            </p:nvCxnSpPr>
            <p:spPr>
              <a:xfrm>
                <a:off x="4891279" y="2593789"/>
                <a:ext cx="621553" cy="0"/>
              </a:xfrm>
              <a:prstGeom prst="line">
                <a:avLst/>
              </a:prstGeom>
              <a:ln w="25400" cap="rnd">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p:cNvGrpSpPr/>
          <p:nvPr/>
        </p:nvGrpSpPr>
        <p:grpSpPr>
          <a:xfrm>
            <a:off x="4914691" y="4300071"/>
            <a:ext cx="2465415" cy="2222813"/>
            <a:chOff x="4914691" y="4300071"/>
            <a:chExt cx="2465415" cy="2222813"/>
          </a:xfrm>
        </p:grpSpPr>
        <p:sp>
          <p:nvSpPr>
            <p:cNvPr id="14" name="文本框 13"/>
            <p:cNvSpPr txBox="1"/>
            <p:nvPr/>
          </p:nvSpPr>
          <p:spPr>
            <a:xfrm>
              <a:off x="4914691" y="5139219"/>
              <a:ext cx="2465415" cy="138366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正确使用质量合格的安全套，及早治疗并治愈性病可大大减少艾滋病感染和传播的危险。</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32" name="组合 31"/>
            <p:cNvGrpSpPr/>
            <p:nvPr/>
          </p:nvGrpSpPr>
          <p:grpSpPr>
            <a:xfrm>
              <a:off x="4925763" y="4300071"/>
              <a:ext cx="2384732" cy="705224"/>
              <a:chOff x="4832738" y="1888565"/>
              <a:chExt cx="2384732" cy="705224"/>
            </a:xfrm>
          </p:grpSpPr>
          <p:cxnSp>
            <p:nvCxnSpPr>
              <p:cNvPr id="33" name="直接连接符 32"/>
              <p:cNvCxnSpPr/>
              <p:nvPr/>
            </p:nvCxnSpPr>
            <p:spPr>
              <a:xfrm>
                <a:off x="4891279" y="1888565"/>
                <a:ext cx="2326191" cy="0"/>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832738" y="2024390"/>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5" name="直接连接符 34"/>
              <p:cNvCxnSpPr/>
              <p:nvPr/>
            </p:nvCxnSpPr>
            <p:spPr>
              <a:xfrm>
                <a:off x="4891279" y="2593789"/>
                <a:ext cx="621553" cy="0"/>
              </a:xfrm>
              <a:prstGeom prst="line">
                <a:avLst/>
              </a:prstGeom>
              <a:ln w="25400" cap="rnd">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a:xfrm>
            <a:off x="8292842" y="4297268"/>
            <a:ext cx="2465415" cy="1902401"/>
            <a:chOff x="8292842" y="4297268"/>
            <a:chExt cx="2465415" cy="1902401"/>
          </a:xfrm>
        </p:grpSpPr>
        <p:sp>
          <p:nvSpPr>
            <p:cNvPr id="16" name="文本框 15"/>
            <p:cNvSpPr txBox="1"/>
            <p:nvPr/>
          </p:nvSpPr>
          <p:spPr>
            <a:xfrm>
              <a:off x="8292842" y="5139219"/>
              <a:ext cx="2465415" cy="1060450"/>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共用注射器静脉吸毒是感染和传播艾滋病的高危险行为，珍爱生命，远离毒品。</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37" name="组合 36"/>
            <p:cNvGrpSpPr/>
            <p:nvPr/>
          </p:nvGrpSpPr>
          <p:grpSpPr>
            <a:xfrm>
              <a:off x="8322113" y="4297268"/>
              <a:ext cx="2384732" cy="705224"/>
              <a:chOff x="4832738" y="1888565"/>
              <a:chExt cx="2384732" cy="705224"/>
            </a:xfrm>
          </p:grpSpPr>
          <p:cxnSp>
            <p:nvCxnSpPr>
              <p:cNvPr id="43" name="直接连接符 42"/>
              <p:cNvCxnSpPr/>
              <p:nvPr/>
            </p:nvCxnSpPr>
            <p:spPr>
              <a:xfrm>
                <a:off x="4891279" y="1888565"/>
                <a:ext cx="2326191" cy="0"/>
              </a:xfrm>
              <a:prstGeom prst="line">
                <a:avLst/>
              </a:prstGeom>
              <a:ln w="38100">
                <a:solidFill>
                  <a:srgbClr val="FF2315"/>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4832738" y="2024390"/>
                <a:ext cx="617477" cy="523220"/>
              </a:xfrm>
              <a:prstGeom prst="rect">
                <a:avLst/>
              </a:prstGeom>
              <a:noFill/>
            </p:spPr>
            <p:txBody>
              <a:bodyPr wrap="none" rtlCol="0">
                <a:spAutoFit/>
              </a:bodyPr>
              <a:lstStyle/>
              <a:p>
                <a:r>
                  <a:rPr lang="en-US" altLang="zh-CN"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05</a:t>
                </a:r>
                <a:endParaRPr lang="zh-CN" altLang="en-US" sz="2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46" name="直接连接符 45"/>
              <p:cNvCxnSpPr/>
              <p:nvPr/>
            </p:nvCxnSpPr>
            <p:spPr>
              <a:xfrm>
                <a:off x="4891279" y="2593789"/>
                <a:ext cx="621553" cy="0"/>
              </a:xfrm>
              <a:prstGeom prst="line">
                <a:avLst/>
              </a:prstGeom>
              <a:ln w="25400" cap="rnd">
                <a:solidFill>
                  <a:srgbClr val="FF2315"/>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1593244" y="1595997"/>
            <a:ext cx="2651175" cy="2103719"/>
            <a:chOff x="1593244" y="1595997"/>
            <a:chExt cx="2651175" cy="2103719"/>
          </a:xfrm>
        </p:grpSpPr>
        <p:sp>
          <p:nvSpPr>
            <p:cNvPr id="2" name="矩形 1"/>
            <p:cNvSpPr/>
            <p:nvPr/>
          </p:nvSpPr>
          <p:spPr>
            <a:xfrm>
              <a:off x="1593244" y="1595997"/>
              <a:ext cx="2651175" cy="210371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文本框 48"/>
            <p:cNvSpPr txBox="1"/>
            <p:nvPr/>
          </p:nvSpPr>
          <p:spPr>
            <a:xfrm>
              <a:off x="1888994" y="2132041"/>
              <a:ext cx="2131547" cy="1031629"/>
            </a:xfrm>
            <a:prstGeom prst="rect">
              <a:avLst/>
            </a:prstGeom>
            <a:noFill/>
          </p:spPr>
          <p:txBody>
            <a:bodyPr wrap="square">
              <a:spAutoFit/>
            </a:bodyPr>
            <a:lstStyle/>
            <a:p>
              <a:pPr indent="0" fontAlgn="auto">
                <a:lnSpc>
                  <a:spcPct val="150000"/>
                </a:lnSpc>
              </a:pPr>
              <a:r>
                <a:rPr lang="zh-CN"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艾滋病虽然是一种极其危险的传染病，但对个</a:t>
              </a:r>
              <a:r>
                <a:rPr lang="zh-CN" altLang="en-US" sz="1400" dirty="0">
                  <a:solidFill>
                    <a:schemeClr val="bg1"/>
                  </a:solidFill>
                  <a:latin typeface="微软雅黑" panose="020B0503020204020204" charset="-122"/>
                  <a:ea typeface="微软雅黑" panose="020B0503020204020204" charset="-122"/>
                  <a:cs typeface="微软雅黑" panose="020B0503020204020204" charset="-122"/>
                  <a:sym typeface="+mn-ea"/>
                </a:rPr>
                <a:t>人来</a:t>
              </a:r>
              <a:r>
                <a:rPr lang="zh-CN" altLang="zh-CN" sz="1400" dirty="0">
                  <a:solidFill>
                    <a:schemeClr val="bg1"/>
                  </a:solidFill>
                  <a:latin typeface="微软雅黑" panose="020B0503020204020204" charset="-122"/>
                  <a:ea typeface="微软雅黑" panose="020B0503020204020204" charset="-122"/>
                  <a:cs typeface="微软雅黑" panose="020B0503020204020204" charset="-122"/>
                  <a:sym typeface="+mn-ea"/>
                </a:rPr>
                <a:t>讲是可以预防。</a:t>
              </a:r>
              <a:endParaRPr lang="zh-CN" altLang="zh-CN" sz="14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 name="组合 2"/>
          <p:cNvGrpSpPr/>
          <p:nvPr/>
        </p:nvGrpSpPr>
        <p:grpSpPr>
          <a:xfrm>
            <a:off x="1184648" y="682286"/>
            <a:ext cx="9409954" cy="334684"/>
            <a:chOff x="1362635" y="1284941"/>
            <a:chExt cx="9409954" cy="334684"/>
          </a:xfrm>
        </p:grpSpPr>
        <p:sp>
          <p:nvSpPr>
            <p:cNvPr id="5" name="矩形 4"/>
            <p:cNvSpPr/>
            <p:nvPr>
              <p:custDataLst>
                <p:tags r:id="rId2"/>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7" name="直角三角形 6"/>
            <p:cNvSpPr/>
            <p:nvPr>
              <p:custDataLst>
                <p:tags r:id="rId3"/>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3" name="直接连接符 12"/>
            <p:cNvCxnSpPr>
              <a:endCxn id="7" idx="4"/>
            </p:cNvCxnSpPr>
            <p:nvPr>
              <p:custDataLst>
                <p:tags r:id="rId4"/>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艾滋病十大防治常识</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53" name="组合 52"/>
          <p:cNvGrpSpPr/>
          <p:nvPr/>
        </p:nvGrpSpPr>
        <p:grpSpPr>
          <a:xfrm>
            <a:off x="631912" y="1582115"/>
            <a:ext cx="10928175" cy="4738659"/>
            <a:chOff x="710517" y="1510397"/>
            <a:chExt cx="10928175" cy="4738659"/>
          </a:xfrm>
        </p:grpSpPr>
        <p:sp>
          <p:nvSpPr>
            <p:cNvPr id="3" name="文本框 2"/>
            <p:cNvSpPr txBox="1"/>
            <p:nvPr/>
          </p:nvSpPr>
          <p:spPr>
            <a:xfrm>
              <a:off x="710517" y="2052952"/>
              <a:ext cx="2748594" cy="737235"/>
            </a:xfrm>
            <a:prstGeom prst="rect">
              <a:avLst/>
            </a:prstGeom>
            <a:noFill/>
          </p:spPr>
          <p:txBody>
            <a:bodyPr wrap="square">
              <a:spAutoFit/>
            </a:bodyPr>
            <a:lstStyle/>
            <a:p>
              <a:pPr lvl="0" indent="0" algn="ctr" fontAlgn="auto">
                <a:lnSpc>
                  <a:spcPct val="150000"/>
                </a:lnSpc>
                <a:buClrTx/>
                <a:buSzTx/>
                <a:buFont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避免不必要的注射、输血和使用血液制品。</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2692733" y="4542176"/>
              <a:ext cx="2748594" cy="1706880"/>
            </a:xfrm>
            <a:prstGeom prst="rect">
              <a:avLst/>
            </a:prstGeom>
            <a:noFill/>
          </p:spPr>
          <p:txBody>
            <a:bodyPr wrap="square">
              <a:spAutoFit/>
            </a:bodyPr>
            <a:lstStyle/>
            <a:p>
              <a:pPr lvl="0" indent="0" algn="ctr" fontAlgn="auto">
                <a:lnSpc>
                  <a:spcPct val="150000"/>
                </a:lnSpc>
                <a:buClrTx/>
                <a:buSzTx/>
                <a:buFont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对感染艾滋病病毒的孕产妇及时采取抗病毒药物干预、减少产时损伤性操作、避免母乳喂养等预防措施，可大大降低胎、婴儿被感染的可能性。</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4744199" y="2057321"/>
              <a:ext cx="2748594" cy="737235"/>
            </a:xfrm>
            <a:prstGeom prst="rect">
              <a:avLst/>
            </a:prstGeom>
            <a:noFill/>
          </p:spPr>
          <p:txBody>
            <a:bodyPr wrap="square">
              <a:spAutoFit/>
            </a:bodyPr>
            <a:lstStyle/>
            <a:p>
              <a:pPr lvl="0" indent="0" algn="ctr" fontAlgn="auto">
                <a:lnSpc>
                  <a:spcPct val="150000"/>
                </a:lnSpc>
                <a:buClrTx/>
                <a:buSzTx/>
                <a:buFontTx/>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艾滋病自愿咨询检测是及早发现感染者和病人的重要防治措施。</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6770839" y="4542176"/>
              <a:ext cx="2748594" cy="1383665"/>
            </a:xfrm>
            <a:prstGeom prst="rect">
              <a:avLst/>
            </a:prstGeom>
            <a:noFill/>
          </p:spPr>
          <p:txBody>
            <a:bodyPr wrap="square">
              <a:spAutoFit/>
            </a:bodyPr>
            <a:lstStyle/>
            <a:p>
              <a:pPr indent="0" algn="ctr"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关心、帮助、不歧视艾滋病病毒感染者和病人，鼓励他们参与艾滋病防治工作，是控制艾滋病传播的重要措施。</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8890098" y="1510397"/>
              <a:ext cx="2748594" cy="1383665"/>
            </a:xfrm>
            <a:prstGeom prst="rect">
              <a:avLst/>
            </a:prstGeom>
            <a:noFill/>
          </p:spPr>
          <p:txBody>
            <a:bodyPr wrap="square">
              <a:spAutoFit/>
            </a:bodyPr>
            <a:lstStyle/>
            <a:p>
              <a:pPr indent="0" algn="ctr"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艾滋病不仅是医疗卫生问题，更是一个社会问题。它威胁着每一个人和每一个家庭，因此积极预防艾滋病是全社会的责任</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35" name="组合 34"/>
            <p:cNvGrpSpPr/>
            <p:nvPr/>
          </p:nvGrpSpPr>
          <p:grpSpPr>
            <a:xfrm>
              <a:off x="1633159" y="2382936"/>
              <a:ext cx="9015506" cy="2542516"/>
              <a:chOff x="1633159" y="2382936"/>
              <a:chExt cx="9015506" cy="2542516"/>
            </a:xfrm>
          </p:grpSpPr>
          <p:grpSp>
            <p:nvGrpSpPr>
              <p:cNvPr id="18" name="组合 17"/>
              <p:cNvGrpSpPr/>
              <p:nvPr/>
            </p:nvGrpSpPr>
            <p:grpSpPr>
              <a:xfrm>
                <a:off x="5731435" y="3256409"/>
                <a:ext cx="729129" cy="711200"/>
                <a:chOff x="5731435" y="3256409"/>
                <a:chExt cx="729129" cy="711200"/>
              </a:xfrm>
            </p:grpSpPr>
            <p:sp>
              <p:nvSpPr>
                <p:cNvPr id="16" name="椭圆 15"/>
                <p:cNvSpPr/>
                <p:nvPr/>
              </p:nvSpPr>
              <p:spPr>
                <a:xfrm>
                  <a:off x="5731435" y="3256409"/>
                  <a:ext cx="729129" cy="711200"/>
                </a:xfrm>
                <a:prstGeom prst="ellips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文本框 16"/>
                <p:cNvSpPr txBox="1"/>
                <p:nvPr/>
              </p:nvSpPr>
              <p:spPr>
                <a:xfrm>
                  <a:off x="5787260" y="3350399"/>
                  <a:ext cx="617477"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08</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9" name="组合 18"/>
              <p:cNvGrpSpPr/>
              <p:nvPr/>
            </p:nvGrpSpPr>
            <p:grpSpPr>
              <a:xfrm>
                <a:off x="1633159" y="3256409"/>
                <a:ext cx="729129" cy="711200"/>
                <a:chOff x="5731435" y="3256409"/>
                <a:chExt cx="729129" cy="711200"/>
              </a:xfrm>
            </p:grpSpPr>
            <p:sp>
              <p:nvSpPr>
                <p:cNvPr id="20" name="椭圆 19"/>
                <p:cNvSpPr/>
                <p:nvPr/>
              </p:nvSpPr>
              <p:spPr>
                <a:xfrm>
                  <a:off x="5731435" y="3256409"/>
                  <a:ext cx="729129" cy="711200"/>
                </a:xfrm>
                <a:prstGeom prst="ellips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1" name="文本框 20"/>
                <p:cNvSpPr txBox="1"/>
                <p:nvPr/>
              </p:nvSpPr>
              <p:spPr>
                <a:xfrm>
                  <a:off x="5787260" y="3350399"/>
                  <a:ext cx="617477"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06</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2" name="组合 21"/>
              <p:cNvGrpSpPr/>
              <p:nvPr/>
            </p:nvGrpSpPr>
            <p:grpSpPr>
              <a:xfrm>
                <a:off x="3682297" y="3256409"/>
                <a:ext cx="729129" cy="711200"/>
                <a:chOff x="5731435" y="3256409"/>
                <a:chExt cx="729129" cy="711200"/>
              </a:xfrm>
            </p:grpSpPr>
            <p:sp>
              <p:nvSpPr>
                <p:cNvPr id="23" name="椭圆 22"/>
                <p:cNvSpPr/>
                <p:nvPr/>
              </p:nvSpPr>
              <p:spPr>
                <a:xfrm>
                  <a:off x="5731435" y="3256409"/>
                  <a:ext cx="729129" cy="711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文本框 23"/>
                <p:cNvSpPr txBox="1"/>
                <p:nvPr/>
              </p:nvSpPr>
              <p:spPr>
                <a:xfrm>
                  <a:off x="5787260" y="3350399"/>
                  <a:ext cx="617478"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07</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5" name="组合 24"/>
              <p:cNvGrpSpPr/>
              <p:nvPr/>
            </p:nvGrpSpPr>
            <p:grpSpPr>
              <a:xfrm>
                <a:off x="7780573" y="3256409"/>
                <a:ext cx="729129" cy="711200"/>
                <a:chOff x="5731435" y="3256409"/>
                <a:chExt cx="729129" cy="711200"/>
              </a:xfrm>
            </p:grpSpPr>
            <p:sp>
              <p:nvSpPr>
                <p:cNvPr id="26" name="椭圆 25"/>
                <p:cNvSpPr/>
                <p:nvPr/>
              </p:nvSpPr>
              <p:spPr>
                <a:xfrm>
                  <a:off x="5731435" y="3256409"/>
                  <a:ext cx="729129" cy="711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7" name="文本框 26"/>
                <p:cNvSpPr txBox="1"/>
                <p:nvPr/>
              </p:nvSpPr>
              <p:spPr>
                <a:xfrm>
                  <a:off x="5787260" y="3350399"/>
                  <a:ext cx="617477"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09</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8" name="组合 27"/>
              <p:cNvGrpSpPr/>
              <p:nvPr/>
            </p:nvGrpSpPr>
            <p:grpSpPr>
              <a:xfrm>
                <a:off x="9919536" y="3256409"/>
                <a:ext cx="729129" cy="711200"/>
                <a:chOff x="5731435" y="3256409"/>
                <a:chExt cx="729129" cy="711200"/>
              </a:xfrm>
            </p:grpSpPr>
            <p:sp>
              <p:nvSpPr>
                <p:cNvPr id="29" name="椭圆 28"/>
                <p:cNvSpPr/>
                <p:nvPr/>
              </p:nvSpPr>
              <p:spPr>
                <a:xfrm>
                  <a:off x="5731435" y="3256409"/>
                  <a:ext cx="729129" cy="711200"/>
                </a:xfrm>
                <a:prstGeom prst="ellips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文本框 29"/>
                <p:cNvSpPr txBox="1"/>
                <p:nvPr/>
              </p:nvSpPr>
              <p:spPr>
                <a:xfrm>
                  <a:off x="5787261" y="3350399"/>
                  <a:ext cx="617477"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10</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1" name="弧形 30"/>
              <p:cNvSpPr/>
              <p:nvPr/>
            </p:nvSpPr>
            <p:spPr>
              <a:xfrm rot="19101556">
                <a:off x="2192562" y="3468506"/>
                <a:ext cx="1540658" cy="1456946"/>
              </a:xfrm>
              <a:prstGeom prst="arc">
                <a:avLst>
                  <a:gd name="adj1" fmla="val 16344955"/>
                  <a:gd name="adj2" fmla="val 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sp>
            <p:nvSpPr>
              <p:cNvPr id="32" name="弧形 31"/>
              <p:cNvSpPr/>
              <p:nvPr/>
            </p:nvSpPr>
            <p:spPr>
              <a:xfrm rot="19101556">
                <a:off x="6290021" y="3468506"/>
                <a:ext cx="1540658" cy="1456946"/>
              </a:xfrm>
              <a:prstGeom prst="arc">
                <a:avLst>
                  <a:gd name="adj1" fmla="val 16344955"/>
                  <a:gd name="adj2" fmla="val 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sp>
            <p:nvSpPr>
              <p:cNvPr id="33" name="弧形 32"/>
              <p:cNvSpPr/>
              <p:nvPr/>
            </p:nvSpPr>
            <p:spPr>
              <a:xfrm rot="8202651">
                <a:off x="4356926" y="2410050"/>
                <a:ext cx="1540658" cy="1456946"/>
              </a:xfrm>
              <a:prstGeom prst="arc">
                <a:avLst>
                  <a:gd name="adj1" fmla="val 16344955"/>
                  <a:gd name="adj2" fmla="val 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sp>
            <p:nvSpPr>
              <p:cNvPr id="34" name="弧形 33"/>
              <p:cNvSpPr/>
              <p:nvPr/>
            </p:nvSpPr>
            <p:spPr>
              <a:xfrm rot="8202651">
                <a:off x="8492984" y="2382936"/>
                <a:ext cx="1540658" cy="1456946"/>
              </a:xfrm>
              <a:prstGeom prst="arc">
                <a:avLst>
                  <a:gd name="adj1" fmla="val 16344955"/>
                  <a:gd name="adj2" fmla="val 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微软雅黑" panose="020B0503020204020204" charset="-122"/>
                </a:endParaRPr>
              </a:p>
            </p:txBody>
          </p:sp>
        </p:grpSp>
        <p:cxnSp>
          <p:nvCxnSpPr>
            <p:cNvPr id="43" name="直接连接符 42"/>
            <p:cNvCxnSpPr/>
            <p:nvPr/>
          </p:nvCxnSpPr>
          <p:spPr>
            <a:xfrm>
              <a:off x="1997722" y="2743200"/>
              <a:ext cx="0" cy="513209"/>
            </a:xfrm>
            <a:prstGeom prst="line">
              <a:avLst/>
            </a:prstGeom>
            <a:ln w="2540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118496" y="2743199"/>
              <a:ext cx="0" cy="513209"/>
            </a:xfrm>
            <a:prstGeom prst="line">
              <a:avLst/>
            </a:prstGeom>
            <a:ln w="2540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288669" y="2743199"/>
              <a:ext cx="0" cy="513209"/>
            </a:xfrm>
            <a:prstGeom prst="line">
              <a:avLst/>
            </a:prstGeom>
            <a:ln w="2540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044090" y="3967609"/>
              <a:ext cx="0" cy="513209"/>
            </a:xfrm>
            <a:prstGeom prst="line">
              <a:avLst/>
            </a:prstGeom>
            <a:ln w="25400">
              <a:solidFill>
                <a:schemeClr val="bg1">
                  <a:lumMod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168237" y="3967609"/>
              <a:ext cx="0" cy="513209"/>
            </a:xfrm>
            <a:prstGeom prst="line">
              <a:avLst/>
            </a:prstGeom>
            <a:ln w="25400">
              <a:solidFill>
                <a:schemeClr val="bg1">
                  <a:lumMod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184648" y="682286"/>
            <a:ext cx="9409954" cy="334684"/>
            <a:chOff x="1362635" y="1284941"/>
            <a:chExt cx="9409954" cy="334684"/>
          </a:xfrm>
        </p:grpSpPr>
        <p:sp>
          <p:nvSpPr>
            <p:cNvPr id="6" name="矩形 5"/>
            <p:cNvSpPr/>
            <p:nvPr>
              <p:custDataLst>
                <p:tags r:id="rId2"/>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 name="直角三角形 1"/>
            <p:cNvSpPr/>
            <p:nvPr>
              <p:custDataLst>
                <p:tags r:id="rId3"/>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2" name="直接连接符 11"/>
            <p:cNvCxnSpPr>
              <a:endCxn id="2" idx="4"/>
            </p:cNvCxnSpPr>
            <p:nvPr>
              <p:custDataLst>
                <p:tags r:id="rId4"/>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sp>
        <p:nvSpPr>
          <p:cNvPr id="15" name="矩形 14"/>
          <p:cNvSpPr/>
          <p:nvPr/>
        </p:nvSpPr>
        <p:spPr>
          <a:xfrm>
            <a:off x="3328979" y="1972457"/>
            <a:ext cx="1608245" cy="428621"/>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096428" y="1387431"/>
            <a:ext cx="2078951" cy="610422"/>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3417202" y="2055710"/>
            <a:ext cx="1321605" cy="26211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300139" y="338729"/>
            <a:ext cx="1170513" cy="523220"/>
          </a:xfrm>
          <a:prstGeom prst="rect">
            <a:avLst/>
          </a:prstGeom>
          <a:noFill/>
        </p:spPr>
        <p:txBody>
          <a:bodyPr wrap="none" rtlCol="0">
            <a:spAutoFit/>
          </a:bodyPr>
          <a:lstStyle/>
          <a:p>
            <a:r>
              <a:rPr lang="en-US" altLang="zh-CN" sz="28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LOGO</a:t>
            </a:r>
            <a:endParaRPr lang="zh-CN" altLang="en-US" sz="28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2" name="组合 1"/>
          <p:cNvGrpSpPr/>
          <p:nvPr/>
        </p:nvGrpSpPr>
        <p:grpSpPr>
          <a:xfrm>
            <a:off x="5393123" y="1809992"/>
            <a:ext cx="5847249" cy="3710498"/>
            <a:chOff x="5393123" y="1809992"/>
            <a:chExt cx="5847249" cy="3710498"/>
          </a:xfrm>
        </p:grpSpPr>
        <p:sp>
          <p:nvSpPr>
            <p:cNvPr id="3" name="文本框 2"/>
            <p:cNvSpPr txBox="1"/>
            <p:nvPr/>
          </p:nvSpPr>
          <p:spPr>
            <a:xfrm>
              <a:off x="5393123" y="2892526"/>
              <a:ext cx="5847249" cy="2306955"/>
            </a:xfrm>
            <a:prstGeom prst="rect">
              <a:avLst/>
            </a:prstGeom>
            <a:noFill/>
          </p:spPr>
          <p:txBody>
            <a:bodyPr wrap="square">
              <a:spAutoFit/>
            </a:bodyPr>
            <a:lstStyle/>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如何正确对待</a:t>
              </a:r>
              <a:endParaRPr lang="en-US" altLang="zh-CN"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艾滋病患者</a:t>
              </a:r>
              <a:endPar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626867" y="1809992"/>
              <a:ext cx="1109599" cy="1015663"/>
            </a:xfrm>
            <a:prstGeom prst="rect">
              <a:avLst/>
            </a:prstGeom>
            <a:noFill/>
          </p:spPr>
          <p:txBody>
            <a:bodyPr wrap="none" rtlCol="0">
              <a:spAutoFit/>
            </a:bodyPr>
            <a:lstStyle/>
            <a:p>
              <a:r>
                <a:rPr lang="en-US" altLang="zh-CN" sz="6000" dirty="0">
                  <a:solidFill>
                    <a:srgbClr val="FFC115"/>
                  </a:solidFill>
                  <a:latin typeface="微软雅黑" panose="020B0503020204020204" charset="-122"/>
                  <a:ea typeface="微软雅黑" panose="020B0503020204020204" charset="-122"/>
                  <a:cs typeface="微软雅黑" panose="020B0503020204020204" charset="-122"/>
                </a:rPr>
                <a:t>04</a:t>
              </a:r>
              <a:endParaRPr lang="zh-CN" altLang="en-US" sz="6000" dirty="0">
                <a:solidFill>
                  <a:srgbClr val="FFC115"/>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74720" y="5120380"/>
              <a:ext cx="5213892" cy="400110"/>
            </a:xfrm>
            <a:prstGeom prst="rect">
              <a:avLst/>
            </a:prstGeom>
            <a:noFill/>
          </p:spPr>
          <p:txBody>
            <a:bodyPr wrap="square">
              <a:spAutoFit/>
            </a:bodyPr>
            <a:lstStyle/>
            <a:p>
              <a:pPr algn="ctr"/>
              <a:r>
                <a:rPr lang="en-US" altLang="zh-CN" sz="1000" b="0" i="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World AIDS Day brings together people from around the world to raise awareness about HIV/AIDS and demonstrate international solidarity.</a:t>
              </a:r>
              <a:endParaRPr lang="zh-CN" altLang="en-US" sz="10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3200" cy="95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如何正确对待艾滋病患者</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7" name="组合 36"/>
          <p:cNvGrpSpPr/>
          <p:nvPr/>
        </p:nvGrpSpPr>
        <p:grpSpPr>
          <a:xfrm>
            <a:off x="841069" y="1795144"/>
            <a:ext cx="10644339" cy="4209985"/>
            <a:chOff x="841069" y="1944556"/>
            <a:chExt cx="10644339" cy="4209985"/>
          </a:xfrm>
        </p:grpSpPr>
        <p:grpSp>
          <p:nvGrpSpPr>
            <p:cNvPr id="29" name="组合 28"/>
            <p:cNvGrpSpPr/>
            <p:nvPr/>
          </p:nvGrpSpPr>
          <p:grpSpPr>
            <a:xfrm>
              <a:off x="841069" y="1944556"/>
              <a:ext cx="10644339" cy="2203283"/>
              <a:chOff x="848658" y="2225450"/>
              <a:chExt cx="10644339" cy="2203283"/>
            </a:xfrm>
          </p:grpSpPr>
          <p:grpSp>
            <p:nvGrpSpPr>
              <p:cNvPr id="22" name="组合 21"/>
              <p:cNvGrpSpPr/>
              <p:nvPr/>
            </p:nvGrpSpPr>
            <p:grpSpPr>
              <a:xfrm>
                <a:off x="848658" y="2225450"/>
                <a:ext cx="10644339" cy="968536"/>
                <a:chOff x="848658" y="2225450"/>
                <a:chExt cx="10644339" cy="968536"/>
              </a:xfrm>
            </p:grpSpPr>
            <p:sp>
              <p:nvSpPr>
                <p:cNvPr id="2" name="矩形 1"/>
                <p:cNvSpPr/>
                <p:nvPr/>
              </p:nvSpPr>
              <p:spPr>
                <a:xfrm>
                  <a:off x="848658" y="2225450"/>
                  <a:ext cx="10644339" cy="882315"/>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5" name="组合 4"/>
                <p:cNvGrpSpPr/>
                <p:nvPr/>
              </p:nvGrpSpPr>
              <p:grpSpPr>
                <a:xfrm>
                  <a:off x="1244639" y="2358819"/>
                  <a:ext cx="627529" cy="615576"/>
                  <a:chOff x="1338730" y="2358819"/>
                  <a:chExt cx="627529" cy="615576"/>
                </a:xfrm>
              </p:grpSpPr>
              <p:sp>
                <p:nvSpPr>
                  <p:cNvPr id="3" name="椭圆 2"/>
                  <p:cNvSpPr/>
                  <p:nvPr/>
                </p:nvSpPr>
                <p:spPr>
                  <a:xfrm>
                    <a:off x="1338730" y="2358819"/>
                    <a:ext cx="627529" cy="61557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文本框 3"/>
                  <p:cNvSpPr txBox="1"/>
                  <p:nvPr/>
                </p:nvSpPr>
                <p:spPr>
                  <a:xfrm>
                    <a:off x="1451958" y="2404997"/>
                    <a:ext cx="401072"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1</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6" name="组合 5"/>
                <p:cNvGrpSpPr/>
                <p:nvPr/>
              </p:nvGrpSpPr>
              <p:grpSpPr>
                <a:xfrm>
                  <a:off x="4677755" y="2358819"/>
                  <a:ext cx="627529" cy="615576"/>
                  <a:chOff x="1338730" y="2358819"/>
                  <a:chExt cx="627529" cy="615576"/>
                </a:xfrm>
              </p:grpSpPr>
              <p:sp>
                <p:nvSpPr>
                  <p:cNvPr id="7" name="椭圆 6"/>
                  <p:cNvSpPr/>
                  <p:nvPr/>
                </p:nvSpPr>
                <p:spPr>
                  <a:xfrm>
                    <a:off x="1338730" y="2358819"/>
                    <a:ext cx="627529" cy="61557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2" name="文本框 11"/>
                  <p:cNvSpPr txBox="1"/>
                  <p:nvPr/>
                </p:nvSpPr>
                <p:spPr>
                  <a:xfrm>
                    <a:off x="1451958" y="2404997"/>
                    <a:ext cx="401072"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2</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13" name="组合 12"/>
                <p:cNvGrpSpPr/>
                <p:nvPr/>
              </p:nvGrpSpPr>
              <p:grpSpPr>
                <a:xfrm>
                  <a:off x="8110871" y="2358819"/>
                  <a:ext cx="627529" cy="615576"/>
                  <a:chOff x="1338730" y="2358819"/>
                  <a:chExt cx="627529" cy="615576"/>
                </a:xfrm>
              </p:grpSpPr>
              <p:sp>
                <p:nvSpPr>
                  <p:cNvPr id="14" name="椭圆 13"/>
                  <p:cNvSpPr/>
                  <p:nvPr/>
                </p:nvSpPr>
                <p:spPr>
                  <a:xfrm>
                    <a:off x="1338730" y="2358819"/>
                    <a:ext cx="627529" cy="615576"/>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5" name="文本框 14"/>
                  <p:cNvSpPr txBox="1"/>
                  <p:nvPr/>
                </p:nvSpPr>
                <p:spPr>
                  <a:xfrm>
                    <a:off x="1451958" y="2404997"/>
                    <a:ext cx="401072"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3</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7" name="文本框 16"/>
                <p:cNvSpPr txBox="1"/>
                <p:nvPr/>
              </p:nvSpPr>
              <p:spPr>
                <a:xfrm>
                  <a:off x="1985487" y="2322249"/>
                  <a:ext cx="2351375" cy="871737"/>
                </a:xfrm>
                <a:prstGeom prst="rect">
                  <a:avLst/>
                </a:prstGeom>
                <a:noFill/>
              </p:spPr>
              <p:txBody>
                <a:bodyPr wrap="square">
                  <a:spAutoFit/>
                </a:bodyPr>
                <a:lstStyle/>
                <a:p>
                  <a:pPr indent="0" fontAlgn="auto">
                    <a:lnSpc>
                      <a:spcPct val="150000"/>
                    </a:lnSpc>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对于艾滋病患者我们首先不要歧视他</a:t>
                  </a:r>
                  <a:endParaRPr lang="en-US" altLang="zh-CN"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5442473" y="2322247"/>
                  <a:ext cx="2351375" cy="829945"/>
                </a:xfrm>
                <a:prstGeom prst="rect">
                  <a:avLst/>
                </a:prstGeom>
                <a:noFill/>
              </p:spPr>
              <p:txBody>
                <a:bodyPr wrap="square">
                  <a:spAutoFit/>
                </a:bodyPr>
                <a:lstStyle/>
                <a:p>
                  <a:pPr indent="0" fontAlgn="auto">
                    <a:lnSpc>
                      <a:spcPct val="150000"/>
                    </a:lnSpc>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我们要教育他积极面对生活和自己的疾病</a:t>
                  </a:r>
                  <a:endParaRPr lang="en-US" altLang="zh-CN" sz="16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8867401" y="2322248"/>
                  <a:ext cx="2351375" cy="829945"/>
                </a:xfrm>
                <a:prstGeom prst="rect">
                  <a:avLst/>
                </a:prstGeom>
                <a:noFill/>
              </p:spPr>
              <p:txBody>
                <a:bodyPr wrap="square">
                  <a:spAutoFit/>
                </a:bodyPr>
                <a:lstStyle/>
                <a:p>
                  <a:pPr indent="0" fontAlgn="auto">
                    <a:lnSpc>
                      <a:spcPct val="150000"/>
                    </a:lnSpc>
                  </a:pPr>
                  <a:r>
                    <a:rPr lang="zh-CN" altLang="en-US" sz="1600" dirty="0">
                      <a:solidFill>
                        <a:schemeClr val="bg1"/>
                      </a:solidFill>
                      <a:latin typeface="微软雅黑" panose="020B0503020204020204" charset="-122"/>
                      <a:ea typeface="微软雅黑" panose="020B0503020204020204" charset="-122"/>
                      <a:cs typeface="微软雅黑" panose="020B0503020204020204" charset="-122"/>
                    </a:rPr>
                    <a:t>多关心艾滋病患者，给他信心，增加他的勇气。</a:t>
                  </a:r>
                  <a:endParaRPr lang="en-US" altLang="zh-CN" sz="16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4" name="文本框 23"/>
              <p:cNvSpPr txBox="1"/>
              <p:nvPr/>
            </p:nvSpPr>
            <p:spPr>
              <a:xfrm>
                <a:off x="1660672" y="3271017"/>
                <a:ext cx="2588191" cy="1157716"/>
              </a:xfrm>
              <a:prstGeom prst="rect">
                <a:avLst/>
              </a:prstGeom>
              <a:noFill/>
            </p:spPr>
            <p:txBody>
              <a:bodyPr wrap="square">
                <a:spAutoFit/>
              </a:bodyPr>
              <a:lstStyle/>
              <a:p>
                <a:pPr marL="285750" indent="-285750" fontAlgn="auto">
                  <a:lnSpc>
                    <a:spcPct val="150000"/>
                  </a:lnSpc>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因为，歧视艾滋病患者的这种行为对于患者来说比艾滋病病毒更可怕。</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nvSpPr>
            <p:spPr>
              <a:xfrm>
                <a:off x="5168149" y="3271017"/>
                <a:ext cx="2588191" cy="1060450"/>
              </a:xfrm>
              <a:prstGeom prst="rect">
                <a:avLst/>
              </a:prstGeom>
              <a:noFill/>
            </p:spPr>
            <p:txBody>
              <a:bodyPr wrap="square">
                <a:spAutoFit/>
              </a:bodyPr>
              <a:lstStyle/>
              <a:p>
                <a:pPr marL="285750" indent="-285750" fontAlgn="auto">
                  <a:lnSpc>
                    <a:spcPct val="150000"/>
                  </a:lnSpc>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现在对于艾滋病的治疗，已经比从前有了很大的改观。</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8630585" y="3271017"/>
                <a:ext cx="2588191" cy="1060450"/>
              </a:xfrm>
              <a:prstGeom prst="rect">
                <a:avLst/>
              </a:prstGeom>
              <a:noFill/>
            </p:spPr>
            <p:txBody>
              <a:bodyPr wrap="square">
                <a:spAutoFit/>
              </a:bodyPr>
              <a:lstStyle/>
              <a:p>
                <a:pPr marL="285750" indent="-285750" fontAlgn="auto">
                  <a:lnSpc>
                    <a:spcPct val="150000"/>
                  </a:lnSpc>
                  <a:buFont typeface="微软雅黑" panose="020B0503020204020204" charset="-122"/>
                  <a:buChar char="•"/>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在生活和工作中多帮助患者，让他知道自己没有被大家被社会抛弃。</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pic>
          <p:nvPicPr>
            <p:cNvPr id="31" name="图片 30"/>
            <p:cNvPicPr>
              <a:picLocks noChangeAspect="1"/>
            </p:cNvPicPr>
            <p:nvPr/>
          </p:nvPicPr>
          <p:blipFill rotWithShape="1">
            <a:blip r:embed="rId2" cstate="screen"/>
            <a:srcRect/>
            <a:stretch>
              <a:fillRect/>
            </a:stretch>
          </p:blipFill>
          <p:spPr>
            <a:xfrm>
              <a:off x="1977898" y="4106106"/>
              <a:ext cx="2048435" cy="2048435"/>
            </a:xfrm>
            <a:prstGeom prst="rect">
              <a:avLst/>
            </a:prstGeom>
          </p:spPr>
        </p:pic>
        <p:pic>
          <p:nvPicPr>
            <p:cNvPr id="33" name="图片 32"/>
            <p:cNvPicPr>
              <a:picLocks noChangeAspect="1"/>
            </p:cNvPicPr>
            <p:nvPr/>
          </p:nvPicPr>
          <p:blipFill rotWithShape="1">
            <a:blip r:embed="rId3" cstate="screen"/>
            <a:srcRect/>
            <a:stretch>
              <a:fillRect/>
            </a:stretch>
          </p:blipFill>
          <p:spPr>
            <a:xfrm>
              <a:off x="5496706" y="4106106"/>
              <a:ext cx="2048435" cy="2048435"/>
            </a:xfrm>
            <a:prstGeom prst="rect">
              <a:avLst/>
            </a:prstGeom>
          </p:spPr>
        </p:pic>
        <p:pic>
          <p:nvPicPr>
            <p:cNvPr id="35" name="图片 34"/>
            <p:cNvPicPr>
              <a:picLocks noChangeAspect="1"/>
            </p:cNvPicPr>
            <p:nvPr/>
          </p:nvPicPr>
          <p:blipFill rotWithShape="1">
            <a:blip r:embed="rId4" cstate="screen"/>
            <a:srcRect/>
            <a:stretch>
              <a:fillRect/>
            </a:stretch>
          </p:blipFill>
          <p:spPr>
            <a:xfrm>
              <a:off x="9002059" y="4106106"/>
              <a:ext cx="2048435" cy="2048435"/>
            </a:xfrm>
            <a:prstGeom prst="rect">
              <a:avLst/>
            </a:prstGeom>
          </p:spPr>
        </p:pic>
      </p:grpSp>
      <p:grpSp>
        <p:nvGrpSpPr>
          <p:cNvPr id="16" name="组合 15"/>
          <p:cNvGrpSpPr/>
          <p:nvPr/>
        </p:nvGrpSpPr>
        <p:grpSpPr>
          <a:xfrm>
            <a:off x="1184648" y="682286"/>
            <a:ext cx="9409954" cy="334684"/>
            <a:chOff x="1362635" y="1284941"/>
            <a:chExt cx="9409954" cy="334684"/>
          </a:xfrm>
        </p:grpSpPr>
        <p:sp>
          <p:nvSpPr>
            <p:cNvPr id="18" name="矩形 17"/>
            <p:cNvSpPr/>
            <p:nvPr>
              <p:custDataLst>
                <p:tags r:id="rId5"/>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20" name="直角三角形 19"/>
            <p:cNvSpPr/>
            <p:nvPr>
              <p:custDataLst>
                <p:tags r:id="rId6"/>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23" name="直接连接符 22"/>
            <p:cNvCxnSpPr>
              <a:endCxn id="20" idx="4"/>
            </p:cNvCxnSpPr>
            <p:nvPr>
              <p:custDataLst>
                <p:tags r:id="rId7"/>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如何正确对待艾滋病患者</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7" name="组合 6"/>
          <p:cNvGrpSpPr/>
          <p:nvPr/>
        </p:nvGrpSpPr>
        <p:grpSpPr>
          <a:xfrm>
            <a:off x="1518355" y="1924423"/>
            <a:ext cx="9421668" cy="3891619"/>
            <a:chOff x="1518355" y="1924423"/>
            <a:chExt cx="9421668" cy="3891619"/>
          </a:xfrm>
        </p:grpSpPr>
        <p:pic>
          <p:nvPicPr>
            <p:cNvPr id="3" name="图片 2"/>
            <p:cNvPicPr>
              <a:picLocks noChangeAspect="1"/>
            </p:cNvPicPr>
            <p:nvPr/>
          </p:nvPicPr>
          <p:blipFill rotWithShape="1">
            <a:blip r:embed="rId2" cstate="screen"/>
            <a:srcRect/>
            <a:stretch>
              <a:fillRect/>
            </a:stretch>
          </p:blipFill>
          <p:spPr>
            <a:xfrm>
              <a:off x="2095178" y="2785035"/>
              <a:ext cx="8268022" cy="3031007"/>
            </a:xfrm>
            <a:prstGeom prst="rect">
              <a:avLst/>
            </a:prstGeom>
          </p:spPr>
        </p:pic>
        <p:sp>
          <p:nvSpPr>
            <p:cNvPr id="4" name="矩形 3"/>
            <p:cNvSpPr/>
            <p:nvPr/>
          </p:nvSpPr>
          <p:spPr>
            <a:xfrm>
              <a:off x="1518355" y="1924423"/>
              <a:ext cx="9421668" cy="1147483"/>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文本框 5"/>
            <p:cNvSpPr txBox="1"/>
            <p:nvPr/>
          </p:nvSpPr>
          <p:spPr>
            <a:xfrm>
              <a:off x="3181189" y="2211898"/>
              <a:ext cx="6096000" cy="461665"/>
            </a:xfrm>
            <a:prstGeom prst="rect">
              <a:avLst/>
            </a:prstGeom>
            <a:noFill/>
          </p:spPr>
          <p:txBody>
            <a:bodyPr wrap="square">
              <a:spAutoFit/>
            </a:bodyPr>
            <a:lstStyle/>
            <a:p>
              <a:pPr algn="ctr"/>
              <a:r>
                <a:rPr lang="zh-CN" altLang="en-US" sz="2400" dirty="0">
                  <a:solidFill>
                    <a:schemeClr val="bg1"/>
                  </a:solidFill>
                  <a:latin typeface="微软雅黑" panose="020B0503020204020204" charset="-122"/>
                  <a:ea typeface="微软雅黑" panose="020B0503020204020204" charset="-122"/>
                  <a:cs typeface="微软雅黑" panose="020B0503020204020204" charset="-122"/>
                </a:rPr>
                <a:t>合力抗艾，共担责任，共享未来！</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2" name="组合 1"/>
          <p:cNvGrpSpPr/>
          <p:nvPr/>
        </p:nvGrpSpPr>
        <p:grpSpPr>
          <a:xfrm>
            <a:off x="1184648" y="682286"/>
            <a:ext cx="9409954" cy="334684"/>
            <a:chOff x="1362635" y="1284941"/>
            <a:chExt cx="9409954" cy="334684"/>
          </a:xfrm>
        </p:grpSpPr>
        <p:sp>
          <p:nvSpPr>
            <p:cNvPr id="5" name="矩形 4"/>
            <p:cNvSpPr/>
            <p:nvPr>
              <p:custDataLst>
                <p:tags r:id="rId3"/>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2" name="直角三角形 11"/>
            <p:cNvSpPr/>
            <p:nvPr>
              <p:custDataLst>
                <p:tags r:id="rId4"/>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3" name="直接连接符 12"/>
            <p:cNvCxnSpPr>
              <a:endCxn id="12" idx="4"/>
            </p:cNvCxnSpPr>
            <p:nvPr>
              <p:custDataLst>
                <p:tags r:id="rId5"/>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如何正确对待艾滋病患者</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13" name="组合 12"/>
          <p:cNvGrpSpPr/>
          <p:nvPr/>
        </p:nvGrpSpPr>
        <p:grpSpPr>
          <a:xfrm>
            <a:off x="1087755" y="1887855"/>
            <a:ext cx="5128260" cy="2957830"/>
            <a:chOff x="1630040" y="2036609"/>
            <a:chExt cx="8846713" cy="3558734"/>
          </a:xfrm>
        </p:grpSpPr>
        <p:sp>
          <p:nvSpPr>
            <p:cNvPr id="6" name="矩形 5"/>
            <p:cNvSpPr/>
            <p:nvPr/>
          </p:nvSpPr>
          <p:spPr>
            <a:xfrm>
              <a:off x="5450541" y="2701365"/>
              <a:ext cx="5026212" cy="2229223"/>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pic>
          <p:nvPicPr>
            <p:cNvPr id="5" name="图片 4"/>
            <p:cNvPicPr>
              <a:picLocks noChangeAspect="1"/>
            </p:cNvPicPr>
            <p:nvPr/>
          </p:nvPicPr>
          <p:blipFill rotWithShape="1">
            <a:blip r:embed="rId2" cstate="screen"/>
            <a:srcRect/>
            <a:stretch>
              <a:fillRect/>
            </a:stretch>
          </p:blipFill>
          <p:spPr>
            <a:xfrm>
              <a:off x="1630040" y="2036609"/>
              <a:ext cx="4172991" cy="3558734"/>
            </a:xfrm>
            <a:prstGeom prst="hexagon">
              <a:avLst>
                <a:gd name="adj" fmla="val 0"/>
                <a:gd name="vf" fmla="val 115470"/>
              </a:avLst>
            </a:prstGeom>
          </p:spPr>
        </p:pic>
        <p:sp>
          <p:nvSpPr>
            <p:cNvPr id="12" name="文本框 11"/>
            <p:cNvSpPr txBox="1"/>
            <p:nvPr/>
          </p:nvSpPr>
          <p:spPr>
            <a:xfrm>
              <a:off x="6161680" y="3241716"/>
              <a:ext cx="3956424" cy="1442441"/>
            </a:xfrm>
            <a:prstGeom prst="rect">
              <a:avLst/>
            </a:prstGeom>
            <a:noFill/>
          </p:spPr>
          <p:txBody>
            <a:bodyPr wrap="square">
              <a:spAutoFit/>
            </a:bodyPr>
            <a:lstStyle/>
            <a:p>
              <a:pPr algn="ctr">
                <a:lnSpc>
                  <a:spcPct val="150000"/>
                </a:lnSpc>
              </a:pP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希望大家伸出</a:t>
              </a:r>
              <a:endParaRPr lang="en-US" altLang="zh-CN" sz="2400"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150000"/>
                </a:lnSpc>
              </a:pP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你我温暖的手来</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1184648" y="682286"/>
            <a:ext cx="9409954" cy="334684"/>
            <a:chOff x="1362635" y="1284941"/>
            <a:chExt cx="9409954" cy="334684"/>
          </a:xfrm>
        </p:grpSpPr>
        <p:sp>
          <p:nvSpPr>
            <p:cNvPr id="2" name="矩形 1"/>
            <p:cNvSpPr/>
            <p:nvPr>
              <p:custDataLst>
                <p:tags r:id="rId3"/>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3" name="直角三角形 2"/>
            <p:cNvSpPr/>
            <p:nvPr>
              <p:custDataLst>
                <p:tags r:id="rId4"/>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7" name="直接连接符 6"/>
            <p:cNvCxnSpPr>
              <a:endCxn id="3" idx="4"/>
            </p:cNvCxnSpPr>
            <p:nvPr>
              <p:custDataLst>
                <p:tags r:id="rId5"/>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499225" y="1376045"/>
            <a:ext cx="4395470" cy="4700905"/>
            <a:chOff x="4711994" y="2641599"/>
            <a:chExt cx="6382426" cy="2540001"/>
          </a:xfrm>
        </p:grpSpPr>
        <p:sp>
          <p:nvSpPr>
            <p:cNvPr id="16" name="心形 15"/>
            <p:cNvSpPr/>
            <p:nvPr>
              <p:custDataLst>
                <p:tags r:id="rId6"/>
              </p:custDataLst>
            </p:nvPr>
          </p:nvSpPr>
          <p:spPr>
            <a:xfrm>
              <a:off x="4711994" y="2641599"/>
              <a:ext cx="6381504" cy="2540001"/>
            </a:xfrm>
            <a:prstGeom prst="hear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7" name="文本框 16"/>
            <p:cNvSpPr txBox="1"/>
            <p:nvPr>
              <p:custDataLst>
                <p:tags r:id="rId7"/>
              </p:custDataLst>
            </p:nvPr>
          </p:nvSpPr>
          <p:spPr>
            <a:xfrm>
              <a:off x="5191460" y="3288605"/>
              <a:ext cx="5902960" cy="515000"/>
            </a:xfrm>
            <a:prstGeom prst="rect">
              <a:avLst/>
            </a:prstGeom>
            <a:noFill/>
          </p:spPr>
          <p:txBody>
            <a:bodyPr wrap="square" rtlCol="0" anchor="t">
              <a:spAutoFit/>
            </a:bodyPr>
            <a:p>
              <a:pPr algn="ctr"/>
              <a:r>
                <a:rPr lang="zh-CN" altLang="en-US" sz="2800" dirty="0">
                  <a:ln w="19050" cap="flat" cmpd="sng">
                    <a:noFill/>
                    <a:prstDash val="solid"/>
                    <a:headEnd type="none" w="med" len="med"/>
                    <a:tailEnd type="none" w="med" len="med"/>
                  </a:ln>
                  <a:solidFill>
                    <a:schemeClr val="bg1"/>
                  </a:solidFill>
                  <a:effectLst/>
                  <a:latin typeface="微软雅黑" panose="020B0503020204020204" charset="-122"/>
                  <a:ea typeface="微软雅黑" panose="020B0503020204020204" charset="-122"/>
                  <a:cs typeface="微软雅黑" panose="020B0503020204020204" charset="-122"/>
                  <a:sym typeface="+mn-ea"/>
                </a:rPr>
                <a:t>愿我们每一个人都有一个美好的明天</a:t>
              </a:r>
              <a:endParaRPr lang="zh-CN" altLang="en-US" sz="2800" dirty="0">
                <a:ln w="19050" cap="flat" cmpd="sng">
                  <a:noFill/>
                  <a:prstDash val="solid"/>
                  <a:headEnd type="none" w="med" len="med"/>
                  <a:tailEnd type="none" w="med" len="med"/>
                </a:ln>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custDataLst>
                <p:tags r:id="rId8"/>
              </p:custDataLst>
            </p:nvPr>
          </p:nvSpPr>
          <p:spPr>
            <a:xfrm>
              <a:off x="6672728" y="4180929"/>
              <a:ext cx="2940424" cy="348594"/>
            </a:xfrm>
            <a:prstGeom prst="rect">
              <a:avLst/>
            </a:prstGeom>
            <a:solidFill>
              <a:schemeClr val="bg1"/>
            </a:solidFill>
          </p:spPr>
          <p:txBody>
            <a:bodyPr wrap="square">
              <a:spAutoFit/>
            </a:bodyPr>
            <a:p>
              <a:pPr algn="ctr"/>
              <a:r>
                <a:rPr lang="zh-CN" altLang="en-US" dirty="0">
                  <a:solidFill>
                    <a:srgbClr val="FF2315"/>
                  </a:solidFill>
                  <a:latin typeface="微软雅黑" panose="020B0503020204020204" charset="-122"/>
                  <a:ea typeface="微软雅黑" panose="020B0503020204020204" charset="-122"/>
                  <a:cs typeface="微软雅黑" panose="020B0503020204020204" charset="-122"/>
                  <a:sym typeface="+mn-ea"/>
                </a:rPr>
                <a:t>关爱生命，远离艾滋</a:t>
              </a:r>
              <a:endParaRPr lang="zh-CN" altLang="en-US" dirty="0">
                <a:solidFill>
                  <a:srgbClr val="FF2315"/>
                </a:solidFill>
                <a:latin typeface="微软雅黑" panose="020B0503020204020204" charset="-122"/>
                <a:ea typeface="微软雅黑" panose="020B0503020204020204" charset="-122"/>
                <a:cs typeface="微软雅黑" panose="020B050302020402020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grpSp>
        <p:nvGrpSpPr>
          <p:cNvPr id="19" name="组合 18"/>
          <p:cNvGrpSpPr/>
          <p:nvPr/>
        </p:nvGrpSpPr>
        <p:grpSpPr>
          <a:xfrm>
            <a:off x="3096428" y="1387431"/>
            <a:ext cx="2078951" cy="1013647"/>
            <a:chOff x="3788228" y="1655760"/>
            <a:chExt cx="2307771" cy="1309256"/>
          </a:xfrm>
        </p:grpSpPr>
        <p:sp>
          <p:nvSpPr>
            <p:cNvPr id="15" name="矩形 14"/>
            <p:cNvSpPr/>
            <p:nvPr/>
          </p:nvSpPr>
          <p:spPr>
            <a:xfrm>
              <a:off x="4046375" y="2411397"/>
              <a:ext cx="1785257" cy="553619"/>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788228" y="1655760"/>
              <a:ext cx="2307771" cy="788439"/>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4144308" y="2518929"/>
              <a:ext cx="1467068" cy="33855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sp>
        <p:nvSpPr>
          <p:cNvPr id="20" name="文本框 19"/>
          <p:cNvSpPr txBox="1"/>
          <p:nvPr/>
        </p:nvSpPr>
        <p:spPr>
          <a:xfrm>
            <a:off x="300139" y="338729"/>
            <a:ext cx="1170513" cy="523220"/>
          </a:xfrm>
          <a:prstGeom prst="rect">
            <a:avLst/>
          </a:prstGeom>
          <a:noFill/>
        </p:spPr>
        <p:txBody>
          <a:bodyPr wrap="none" rtlCol="0">
            <a:spAutoFit/>
          </a:bodyPr>
          <a:lstStyle/>
          <a:p>
            <a:r>
              <a:rPr lang="en-US" altLang="zh-CN" sz="28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LOGO</a:t>
            </a:r>
            <a:endParaRPr lang="zh-CN" altLang="en-US" sz="28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4" name="十字形 23"/>
          <p:cNvSpPr/>
          <p:nvPr/>
        </p:nvSpPr>
        <p:spPr>
          <a:xfrm>
            <a:off x="11265561" y="2568585"/>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5" name="组合 54"/>
          <p:cNvGrpSpPr/>
          <p:nvPr/>
        </p:nvGrpSpPr>
        <p:grpSpPr>
          <a:xfrm>
            <a:off x="4640747" y="3569504"/>
            <a:ext cx="825902" cy="384937"/>
            <a:chOff x="4746027" y="3121816"/>
            <a:chExt cx="825902" cy="384937"/>
          </a:xfrm>
        </p:grpSpPr>
        <p:grpSp>
          <p:nvGrpSpPr>
            <p:cNvPr id="54" name="组合 53"/>
            <p:cNvGrpSpPr/>
            <p:nvPr/>
          </p:nvGrpSpPr>
          <p:grpSpPr>
            <a:xfrm>
              <a:off x="4746027" y="3121816"/>
              <a:ext cx="825902" cy="104777"/>
              <a:chOff x="4746027" y="3121816"/>
              <a:chExt cx="825902" cy="104777"/>
            </a:xfrm>
          </p:grpSpPr>
          <p:sp>
            <p:nvSpPr>
              <p:cNvPr id="47" name="椭圆 4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8" name="椭圆 4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9" name="椭圆 4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3" name="组合 52"/>
            <p:cNvGrpSpPr/>
            <p:nvPr/>
          </p:nvGrpSpPr>
          <p:grpSpPr>
            <a:xfrm>
              <a:off x="4746027" y="3401976"/>
              <a:ext cx="825902" cy="104777"/>
              <a:chOff x="4741433" y="3466623"/>
              <a:chExt cx="825902" cy="104777"/>
            </a:xfrm>
          </p:grpSpPr>
          <p:sp>
            <p:nvSpPr>
              <p:cNvPr id="50" name="椭圆 49"/>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1" name="椭圆 50"/>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2" name="椭圆 51"/>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3" name="组合 82"/>
          <p:cNvGrpSpPr/>
          <p:nvPr/>
        </p:nvGrpSpPr>
        <p:grpSpPr>
          <a:xfrm>
            <a:off x="5865654" y="1476052"/>
            <a:ext cx="5049404" cy="3252273"/>
            <a:chOff x="5739663" y="1482028"/>
            <a:chExt cx="5049404" cy="3252273"/>
          </a:xfrm>
        </p:grpSpPr>
        <p:grpSp>
          <p:nvGrpSpPr>
            <p:cNvPr id="25" name="组合 24"/>
            <p:cNvGrpSpPr/>
            <p:nvPr/>
          </p:nvGrpSpPr>
          <p:grpSpPr>
            <a:xfrm>
              <a:off x="5743339" y="1939669"/>
              <a:ext cx="5045728" cy="2450275"/>
              <a:chOff x="5818330" y="2104004"/>
              <a:chExt cx="5045728" cy="2450275"/>
            </a:xfrm>
          </p:grpSpPr>
          <p:sp>
            <p:nvSpPr>
              <p:cNvPr id="21" name="文本框 20"/>
              <p:cNvSpPr txBox="1"/>
              <p:nvPr/>
            </p:nvSpPr>
            <p:spPr>
              <a:xfrm>
                <a:off x="5818330" y="2104004"/>
                <a:ext cx="4083169" cy="1323439"/>
              </a:xfrm>
              <a:prstGeom prst="rect">
                <a:avLst/>
              </a:prstGeom>
              <a:noFill/>
            </p:spPr>
            <p:txBody>
              <a:bodyPr wrap="none" rtlCol="0">
                <a:spAutoFit/>
              </a:bodyPr>
              <a:lstStyle/>
              <a:p>
                <a:r>
                  <a:rPr lang="zh-CN" altLang="en-US" sz="8000" dirty="0">
                    <a:solidFill>
                      <a:srgbClr val="FF2315"/>
                    </a:solidFill>
                    <a:latin typeface="微软雅黑" panose="020B0503020204020204" charset="-122"/>
                    <a:ea typeface="微软雅黑" panose="020B0503020204020204" charset="-122"/>
                    <a:cs typeface="微软雅黑" panose="020B0503020204020204" charset="-122"/>
                  </a:rPr>
                  <a:t>共抗</a:t>
                </a:r>
                <a:r>
                  <a:rPr lang="zh-CN" altLang="en-US" sz="7200" dirty="0">
                    <a:solidFill>
                      <a:srgbClr val="FF2315"/>
                    </a:solidFill>
                    <a:latin typeface="微软雅黑" panose="020B0503020204020204" charset="-122"/>
                    <a:ea typeface="微软雅黑" panose="020B0503020204020204" charset="-122"/>
                    <a:cs typeface="微软雅黑" panose="020B0503020204020204" charset="-122"/>
                  </a:rPr>
                  <a:t>艾滋</a:t>
                </a:r>
                <a:endParaRPr lang="zh-CN" altLang="en-US" sz="7200" dirty="0">
                  <a:solidFill>
                    <a:srgbClr val="FF2315"/>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6780889" y="3230840"/>
                <a:ext cx="4083169" cy="1323439"/>
              </a:xfrm>
              <a:prstGeom prst="rect">
                <a:avLst/>
              </a:prstGeom>
              <a:noFill/>
            </p:spPr>
            <p:txBody>
              <a:bodyPr wrap="none" rtlCol="0">
                <a:spAutoFit/>
              </a:bodyPr>
              <a:lstStyle/>
              <a:p>
                <a:r>
                  <a:rPr lang="zh-CN" altLang="en-US" sz="7200" dirty="0">
                    <a:solidFill>
                      <a:srgbClr val="FF2315"/>
                    </a:solidFill>
                    <a:latin typeface="微软雅黑" panose="020B0503020204020204" charset="-122"/>
                    <a:ea typeface="微软雅黑" panose="020B0503020204020204" charset="-122"/>
                    <a:cs typeface="微软雅黑" panose="020B0503020204020204" charset="-122"/>
                  </a:rPr>
                  <a:t>共享</a:t>
                </a:r>
                <a:r>
                  <a:rPr lang="zh-CN" altLang="en-US" sz="8000" dirty="0">
                    <a:solidFill>
                      <a:srgbClr val="FF2315"/>
                    </a:solidFill>
                    <a:latin typeface="微软雅黑" panose="020B0503020204020204" charset="-122"/>
                    <a:ea typeface="微软雅黑" panose="020B0503020204020204" charset="-122"/>
                    <a:cs typeface="微软雅黑" panose="020B0503020204020204" charset="-122"/>
                  </a:rPr>
                  <a:t>健康</a:t>
                </a:r>
                <a:endParaRPr lang="zh-CN" altLang="en-US" sz="8000" dirty="0">
                  <a:solidFill>
                    <a:srgbClr val="FF2315"/>
                  </a:solidFill>
                  <a:latin typeface="微软雅黑" panose="020B0503020204020204" charset="-122"/>
                  <a:ea typeface="微软雅黑" panose="020B0503020204020204" charset="-122"/>
                  <a:cs typeface="微软雅黑" panose="020B0503020204020204" charset="-122"/>
                </a:endParaRPr>
              </a:p>
            </p:txBody>
          </p:sp>
        </p:grpSp>
        <p:sp>
          <p:nvSpPr>
            <p:cNvPr id="69" name="文本框 68"/>
            <p:cNvSpPr txBox="1"/>
            <p:nvPr/>
          </p:nvSpPr>
          <p:spPr>
            <a:xfrm>
              <a:off x="5739663" y="1482028"/>
              <a:ext cx="5008721" cy="369332"/>
            </a:xfrm>
            <a:prstGeom prst="rect">
              <a:avLst/>
            </a:prstGeom>
            <a:noFill/>
          </p:spPr>
          <p:txBody>
            <a:bodyPr wrap="square">
              <a:spAutoFit/>
            </a:bodyPr>
            <a:lstStyle/>
            <a:p>
              <a:pPr algn="dist"/>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知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艾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防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艾   健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康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同 </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行</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1" name="文本框 70"/>
            <p:cNvSpPr txBox="1"/>
            <p:nvPr/>
          </p:nvSpPr>
          <p:spPr>
            <a:xfrm>
              <a:off x="6473224" y="4364969"/>
              <a:ext cx="3541600" cy="369332"/>
            </a:xfrm>
            <a:prstGeom prst="rect">
              <a:avLst/>
            </a:prstGeom>
            <a:noFill/>
          </p:spPr>
          <p:txBody>
            <a:bodyPr wrap="square">
              <a:spAutoFit/>
            </a:bodyPr>
            <a:lstStyle/>
            <a:p>
              <a:pPr algn="dist"/>
              <a:r>
                <a:rPr lang="en-US" altLang="zh-CN" sz="1800" b="1" dirty="0">
                  <a:solidFill>
                    <a:srgbClr val="FF2315"/>
                  </a:solidFill>
                  <a:latin typeface="微软雅黑" panose="020B0503020204020204" charset="-122"/>
                  <a:ea typeface="微软雅黑" panose="020B0503020204020204" charset="-122"/>
                  <a:cs typeface="微软雅黑" panose="020B0503020204020204" charset="-122"/>
                </a:rPr>
                <a:t>12·1</a:t>
              </a:r>
              <a:r>
                <a:rPr lang="en-US" altLang="zh-CN" sz="1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世界艾滋病日知识讲座</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72" name="组合 71"/>
          <p:cNvGrpSpPr/>
          <p:nvPr/>
        </p:nvGrpSpPr>
        <p:grpSpPr>
          <a:xfrm>
            <a:off x="6492482" y="5159943"/>
            <a:ext cx="3755064" cy="419343"/>
            <a:chOff x="4218469" y="4257492"/>
            <a:chExt cx="3755064" cy="419343"/>
          </a:xfrm>
        </p:grpSpPr>
        <p:grpSp>
          <p:nvGrpSpPr>
            <p:cNvPr id="73" name="组合 72"/>
            <p:cNvGrpSpPr/>
            <p:nvPr/>
          </p:nvGrpSpPr>
          <p:grpSpPr>
            <a:xfrm>
              <a:off x="4218469" y="4257492"/>
              <a:ext cx="1665824" cy="419343"/>
              <a:chOff x="4298162" y="4257492"/>
              <a:chExt cx="1665824" cy="419343"/>
            </a:xfrm>
          </p:grpSpPr>
          <p:sp>
            <p:nvSpPr>
              <p:cNvPr id="77" name="文本框 5"/>
              <p:cNvSpPr txBox="1"/>
              <p:nvPr/>
            </p:nvSpPr>
            <p:spPr>
              <a:xfrm>
                <a:off x="4861834" y="4313274"/>
                <a:ext cx="538480" cy="3067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医院</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8" name="矩形: 圆角 77"/>
              <p:cNvSpPr/>
              <p:nvPr/>
            </p:nvSpPr>
            <p:spPr>
              <a:xfrm>
                <a:off x="4298162" y="4257492"/>
                <a:ext cx="1665824" cy="419343"/>
              </a:xfrm>
              <a:prstGeom prst="roundRect">
                <a:avLst/>
              </a:prstGeom>
              <a:noFill/>
              <a:ln w="19050">
                <a:solidFill>
                  <a:srgbClr val="FF2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grpSp>
        <p:grpSp>
          <p:nvGrpSpPr>
            <p:cNvPr id="74" name="组合 73"/>
            <p:cNvGrpSpPr/>
            <p:nvPr/>
          </p:nvGrpSpPr>
          <p:grpSpPr>
            <a:xfrm>
              <a:off x="6307709" y="4257492"/>
              <a:ext cx="1665824" cy="419343"/>
              <a:chOff x="6226270" y="4257490"/>
              <a:chExt cx="1665824" cy="419343"/>
            </a:xfrm>
          </p:grpSpPr>
          <p:sp>
            <p:nvSpPr>
              <p:cNvPr id="75" name="文本框 6"/>
              <p:cNvSpPr txBox="1"/>
              <p:nvPr/>
            </p:nvSpPr>
            <p:spPr>
              <a:xfrm>
                <a:off x="6247100" y="4313272"/>
                <a:ext cx="1071880" cy="30670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日期：</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2023</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6" name="矩形: 圆角 75"/>
              <p:cNvSpPr/>
              <p:nvPr/>
            </p:nvSpPr>
            <p:spPr>
              <a:xfrm>
                <a:off x="6226270" y="4257490"/>
                <a:ext cx="1665824" cy="419343"/>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1295" cy="8642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heel(1)">
                                      <p:cBhvr>
                                        <p:cTn id="7" dur="2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arn(inVertical)">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sp>
        <p:nvSpPr>
          <p:cNvPr id="15" name="矩形 14"/>
          <p:cNvSpPr/>
          <p:nvPr/>
        </p:nvSpPr>
        <p:spPr>
          <a:xfrm>
            <a:off x="3328979" y="1972457"/>
            <a:ext cx="1608245" cy="428621"/>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096428" y="1387431"/>
            <a:ext cx="2078951" cy="610422"/>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3417202" y="2055710"/>
            <a:ext cx="1321605" cy="26211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9" name="组合 8"/>
          <p:cNvGrpSpPr/>
          <p:nvPr/>
        </p:nvGrpSpPr>
        <p:grpSpPr>
          <a:xfrm>
            <a:off x="5277420" y="2094553"/>
            <a:ext cx="5847249" cy="2877254"/>
            <a:chOff x="5277420" y="2094553"/>
            <a:chExt cx="5847249" cy="2877254"/>
          </a:xfrm>
        </p:grpSpPr>
        <p:sp>
          <p:nvSpPr>
            <p:cNvPr id="3" name="文本框 2"/>
            <p:cNvSpPr txBox="1"/>
            <p:nvPr/>
          </p:nvSpPr>
          <p:spPr>
            <a:xfrm>
              <a:off x="5277420" y="3401796"/>
              <a:ext cx="5847249" cy="829945"/>
            </a:xfrm>
            <a:prstGeom prst="rect">
              <a:avLst/>
            </a:prstGeom>
            <a:noFill/>
          </p:spPr>
          <p:txBody>
            <a:bodyPr wrap="square">
              <a:spAutoFit/>
            </a:bodyPr>
            <a:lstStyle/>
            <a:p>
              <a:pPr algn="ct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世界艾滋病日</a:t>
              </a:r>
              <a:endPar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626867" y="2094553"/>
              <a:ext cx="1109599" cy="1015663"/>
            </a:xfrm>
            <a:prstGeom prst="rect">
              <a:avLst/>
            </a:prstGeom>
            <a:noFill/>
          </p:spPr>
          <p:txBody>
            <a:bodyPr wrap="none" rtlCol="0">
              <a:spAutoFit/>
            </a:bodyPr>
            <a:lstStyle/>
            <a:p>
              <a:r>
                <a:rPr lang="en-US" altLang="zh-CN" sz="6000" dirty="0">
                  <a:solidFill>
                    <a:srgbClr val="FFC115"/>
                  </a:solidFill>
                  <a:latin typeface="微软雅黑" panose="020B0503020204020204" charset="-122"/>
                  <a:ea typeface="微软雅黑" panose="020B0503020204020204" charset="-122"/>
                  <a:cs typeface="微软雅黑" panose="020B0503020204020204" charset="-122"/>
                </a:rPr>
                <a:t>01</a:t>
              </a:r>
              <a:endParaRPr lang="zh-CN" altLang="en-US" sz="6000" dirty="0">
                <a:solidFill>
                  <a:srgbClr val="FFC115"/>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62434" y="4571697"/>
              <a:ext cx="5213892" cy="400110"/>
            </a:xfrm>
            <a:prstGeom prst="rect">
              <a:avLst/>
            </a:prstGeom>
            <a:noFill/>
          </p:spPr>
          <p:txBody>
            <a:bodyPr wrap="square">
              <a:spAutoFit/>
            </a:bodyPr>
            <a:lstStyle/>
            <a:p>
              <a:pPr algn="ctr"/>
              <a:r>
                <a:rPr lang="en-US" altLang="zh-CN" sz="1000" b="0" i="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World AIDS Day brings together people from around the world to raise awareness about HIV/AIDS and demonstrate international solidarity.</a:t>
              </a:r>
              <a:endParaRPr lang="zh-CN" altLang="en-US" sz="10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3200" cy="95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176881" y="2739012"/>
            <a:ext cx="7141882" cy="106910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世界艾滋病日</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sp>
        <p:nvSpPr>
          <p:cNvPr id="62" name="文本框 61"/>
          <p:cNvSpPr txBox="1"/>
          <p:nvPr/>
        </p:nvSpPr>
        <p:spPr>
          <a:xfrm>
            <a:off x="1696085" y="4119245"/>
            <a:ext cx="4952365" cy="829945"/>
          </a:xfrm>
          <a:prstGeom prst="rect">
            <a:avLst/>
          </a:prstGeom>
          <a:noFill/>
        </p:spPr>
        <p:txBody>
          <a:bodyPr wrap="square">
            <a:spAutoFit/>
          </a:bodyPr>
          <a:lstStyle/>
          <a:p>
            <a:pPr indent="0" fontAlgn="auto">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世界卫生组织将历年年12月1日定为世界艾滋病日，是因为第一个艾滋病病例是在1981年此日诊断出来的。</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4" name="文本框 63"/>
          <p:cNvSpPr txBox="1"/>
          <p:nvPr/>
        </p:nvSpPr>
        <p:spPr>
          <a:xfrm>
            <a:off x="1696085" y="5201285"/>
            <a:ext cx="4747260" cy="1198880"/>
          </a:xfrm>
          <a:prstGeom prst="rect">
            <a:avLst/>
          </a:prstGeom>
          <a:noFill/>
        </p:spPr>
        <p:txBody>
          <a:bodyPr wrap="square">
            <a:spAutoFit/>
          </a:bodyPr>
          <a:lstStyle/>
          <a:p>
            <a:pPr indent="0" fontAlgn="auto">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全球卫生部关于艾滋病预防计划的高峰会议上（World Summit of Ministers of Health on Programmes for AIDS Prevention）提出的。</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6" name="文本框 65"/>
          <p:cNvSpPr txBox="1"/>
          <p:nvPr/>
        </p:nvSpPr>
        <p:spPr>
          <a:xfrm>
            <a:off x="7274040" y="5088774"/>
            <a:ext cx="3944470" cy="829945"/>
          </a:xfrm>
          <a:prstGeom prst="rect">
            <a:avLst/>
          </a:prstGeom>
          <a:noFill/>
        </p:spPr>
        <p:txBody>
          <a:bodyPr wrap="square">
            <a:spAutoFit/>
          </a:bodyPr>
          <a:lstStyle/>
          <a:p>
            <a:pPr indent="0" fontAlgn="auto">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从此，这个概念被全球各国政府、国际组织和慈善机构采纳。</a:t>
            </a:r>
            <a:endParaRPr lang="zh-CN" altLang="en-US"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68" name="图片 67"/>
          <p:cNvPicPr>
            <a:picLocks noChangeAspect="1"/>
          </p:cNvPicPr>
          <p:nvPr/>
        </p:nvPicPr>
        <p:blipFill>
          <a:blip r:embed="rId2" cstate="screen"/>
          <a:stretch>
            <a:fillRect/>
          </a:stretch>
        </p:blipFill>
        <p:spPr>
          <a:xfrm>
            <a:off x="4821668" y="1482184"/>
            <a:ext cx="2920224" cy="1946816"/>
          </a:xfrm>
          <a:prstGeom prst="rect">
            <a:avLst/>
          </a:prstGeom>
        </p:spPr>
      </p:pic>
      <p:pic>
        <p:nvPicPr>
          <p:cNvPr id="70" name="图片 69"/>
          <p:cNvPicPr>
            <a:picLocks noChangeAspect="1"/>
          </p:cNvPicPr>
          <p:nvPr/>
        </p:nvPicPr>
        <p:blipFill>
          <a:blip r:embed="rId3" cstate="screen"/>
          <a:stretch>
            <a:fillRect/>
          </a:stretch>
        </p:blipFill>
        <p:spPr>
          <a:xfrm>
            <a:off x="1631219" y="1482184"/>
            <a:ext cx="2994570" cy="1996380"/>
          </a:xfrm>
          <a:prstGeom prst="rect">
            <a:avLst/>
          </a:prstGeom>
        </p:spPr>
      </p:pic>
      <p:sp>
        <p:nvSpPr>
          <p:cNvPr id="72" name="文本框 71"/>
          <p:cNvSpPr txBox="1"/>
          <p:nvPr/>
        </p:nvSpPr>
        <p:spPr>
          <a:xfrm>
            <a:off x="8582028" y="3016899"/>
            <a:ext cx="2031326" cy="461665"/>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ea typeface="微软雅黑" panose="020B0503020204020204" charset="-122"/>
                <a:cs typeface="微软雅黑" panose="020B0503020204020204" charset="-122"/>
              </a:rPr>
              <a:t>世界艾滋病日</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75" name="组合 74"/>
          <p:cNvGrpSpPr/>
          <p:nvPr/>
        </p:nvGrpSpPr>
        <p:grpSpPr>
          <a:xfrm>
            <a:off x="8695582" y="4230461"/>
            <a:ext cx="1846730" cy="435953"/>
            <a:chOff x="8701741" y="4367920"/>
            <a:chExt cx="1846730" cy="435953"/>
          </a:xfrm>
        </p:grpSpPr>
        <p:sp>
          <p:nvSpPr>
            <p:cNvPr id="74" name="矩形 73"/>
            <p:cNvSpPr/>
            <p:nvPr/>
          </p:nvSpPr>
          <p:spPr>
            <a:xfrm>
              <a:off x="8701741" y="4367920"/>
              <a:ext cx="1846730" cy="435953"/>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73" name="文本框 72"/>
            <p:cNvSpPr txBox="1"/>
            <p:nvPr/>
          </p:nvSpPr>
          <p:spPr>
            <a:xfrm>
              <a:off x="8866725" y="4401230"/>
              <a:ext cx="1516762"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13" name="组合 12"/>
          <p:cNvGrpSpPr/>
          <p:nvPr/>
        </p:nvGrpSpPr>
        <p:grpSpPr>
          <a:xfrm>
            <a:off x="1337683" y="835956"/>
            <a:ext cx="9409954" cy="334684"/>
            <a:chOff x="1362635" y="1284941"/>
            <a:chExt cx="9409954" cy="334684"/>
          </a:xfrm>
        </p:grpSpPr>
        <p:sp>
          <p:nvSpPr>
            <p:cNvPr id="2" name="矩形 1"/>
            <p:cNvSpPr/>
            <p:nvPr>
              <p:custDataLst>
                <p:tags r:id="rId4"/>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直角三角形 2"/>
            <p:cNvSpPr/>
            <p:nvPr>
              <p:custDataLst>
                <p:tags r:id="rId5"/>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cxnSp>
          <p:nvCxnSpPr>
            <p:cNvPr id="7" name="直接连接符 6"/>
            <p:cNvCxnSpPr>
              <a:endCxn id="3" idx="4"/>
            </p:cNvCxnSpPr>
            <p:nvPr>
              <p:custDataLst>
                <p:tags r:id="rId6"/>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2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randombar(horizontal)">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4">
                                            <p:txEl>
                                              <p:pRg st="0" end="0"/>
                                            </p:txEl>
                                          </p:spTgt>
                                        </p:tgtEl>
                                        <p:attrNameLst>
                                          <p:attrName>style.visibility</p:attrName>
                                        </p:attrNameLst>
                                      </p:cBhvr>
                                      <p:to>
                                        <p:strVal val="visible"/>
                                      </p:to>
                                    </p:set>
                                    <p:animEffect transition="in" filter="randombar(horizontal)">
                                      <p:cBhvr>
                                        <p:cTn id="24" dur="500"/>
                                        <p:tgtEl>
                                          <p:spTgt spid="6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世界艾滋病日</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14" name="组合 13"/>
          <p:cNvGrpSpPr/>
          <p:nvPr/>
        </p:nvGrpSpPr>
        <p:grpSpPr>
          <a:xfrm>
            <a:off x="1087868" y="1685364"/>
            <a:ext cx="4171581" cy="4285129"/>
            <a:chOff x="733759" y="1667435"/>
            <a:chExt cx="4171581" cy="4285129"/>
          </a:xfrm>
        </p:grpSpPr>
        <p:sp>
          <p:nvSpPr>
            <p:cNvPr id="2" name="矩形 1"/>
            <p:cNvSpPr/>
            <p:nvPr/>
          </p:nvSpPr>
          <p:spPr>
            <a:xfrm>
              <a:off x="2777715" y="1667435"/>
              <a:ext cx="2043953" cy="428512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矩形 2"/>
            <p:cNvSpPr/>
            <p:nvPr/>
          </p:nvSpPr>
          <p:spPr>
            <a:xfrm>
              <a:off x="1845386" y="2755154"/>
              <a:ext cx="2976282" cy="147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5" name="文本框 4"/>
            <p:cNvSpPr txBox="1"/>
            <p:nvPr/>
          </p:nvSpPr>
          <p:spPr>
            <a:xfrm>
              <a:off x="733759" y="2976519"/>
              <a:ext cx="2043954" cy="368300"/>
            </a:xfrm>
            <a:prstGeom prst="rect">
              <a:avLst/>
            </a:prstGeom>
            <a:noFill/>
          </p:spPr>
          <p:txBody>
            <a:bodyPr wrap="square">
              <a:spAutoFit/>
            </a:bodyPr>
            <a:lstStyle/>
            <a:p>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a:t>
              </a:r>
              <a:r>
                <a:rPr lang="en-US" altLang="zh-CN"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3</a:t>
              </a: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年12月1日是</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193162" y="2936328"/>
              <a:ext cx="1213057" cy="460375"/>
            </a:xfrm>
            <a:prstGeom prst="rect">
              <a:avLst/>
            </a:prstGeom>
            <a:noFill/>
          </p:spPr>
          <p:txBody>
            <a:bodyPr wrap="square">
              <a:spAutoFit/>
            </a:bodyPr>
            <a:lstStyle/>
            <a:p>
              <a:pPr algn="ctr"/>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第3</a:t>
              </a:r>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6</a:t>
              </a:r>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个</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2516096" y="3557763"/>
              <a:ext cx="2389244" cy="461665"/>
            </a:xfrm>
            <a:prstGeom prst="rect">
              <a:avLst/>
            </a:prstGeom>
            <a:noFill/>
          </p:spPr>
          <p:txBody>
            <a:bodyPr wrap="square">
              <a:spAutoFit/>
            </a:body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“世界艾滋病日”</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9" name="组合 28"/>
          <p:cNvGrpSpPr/>
          <p:nvPr/>
        </p:nvGrpSpPr>
        <p:grpSpPr>
          <a:xfrm>
            <a:off x="5674896" y="1742140"/>
            <a:ext cx="5007573" cy="4179190"/>
            <a:chOff x="5803862" y="1888565"/>
            <a:chExt cx="5007573" cy="4179190"/>
          </a:xfrm>
        </p:grpSpPr>
        <p:sp>
          <p:nvSpPr>
            <p:cNvPr id="16" name="文本框 15"/>
            <p:cNvSpPr txBox="1"/>
            <p:nvPr/>
          </p:nvSpPr>
          <p:spPr>
            <a:xfrm>
              <a:off x="6054168" y="2491129"/>
              <a:ext cx="4416140" cy="73723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为进一步推动新时代艾滋病防治工作的高质量发展，全面营造全社会参与艾滋病防治工作的良好氛围”</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8" name="文本框 17"/>
            <p:cNvSpPr txBox="1"/>
            <p:nvPr/>
          </p:nvSpPr>
          <p:spPr>
            <a:xfrm>
              <a:off x="6054168" y="3949959"/>
              <a:ext cx="4416140" cy="73723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国务院防治艾滋病工作委员会办公室确定并发布我国今年宣传活动主题为“共抗艾滋 共享健康”。</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6054167" y="5330520"/>
              <a:ext cx="4489742" cy="737235"/>
            </a:xfrm>
            <a:prstGeom prst="rect">
              <a:avLst/>
            </a:prstGeom>
            <a:noFill/>
          </p:spPr>
          <p:txBody>
            <a:bodyPr wrap="square">
              <a:spAutoFit/>
            </a:bodyPr>
            <a:lstStyle/>
            <a:p>
              <a:pPr indent="0" fontAlgn="auto">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每个人都参与进来，携手应对艾滋病流行带来的风险与挑战，倡导全社会共建共治共享。</a:t>
              </a:r>
              <a:endPar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nvCxnSpPr>
          <p:spPr>
            <a:xfrm>
              <a:off x="5821082" y="1888565"/>
              <a:ext cx="499035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821082" y="3260165"/>
              <a:ext cx="499035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803862" y="4700495"/>
              <a:ext cx="499035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21082" y="6060141"/>
              <a:ext cx="499035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054168" y="2023666"/>
              <a:ext cx="543739"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文本框 26"/>
            <p:cNvSpPr txBox="1"/>
            <p:nvPr/>
          </p:nvSpPr>
          <p:spPr>
            <a:xfrm>
              <a:off x="6054167" y="3518665"/>
              <a:ext cx="543739"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nvSpPr>
          <p:spPr>
            <a:xfrm>
              <a:off x="6054167" y="4878310"/>
              <a:ext cx="543739" cy="461665"/>
            </a:xfrm>
            <a:prstGeom prst="rect">
              <a:avLst/>
            </a:prstGeom>
            <a:noFill/>
          </p:spPr>
          <p:txBody>
            <a:bodyPr wrap="none" rtlCol="0">
              <a:spAutoFit/>
            </a:bodyPr>
            <a:lstStyle/>
            <a:p>
              <a:r>
                <a:rPr lang="en-US" altLang="zh-CN"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0" y="1139888"/>
            <a:ext cx="3939205" cy="4733731"/>
          </a:xfrm>
          <a:prstGeom prst="rect">
            <a:avLst/>
          </a:prstGeom>
        </p:spPr>
      </p:pic>
      <p:sp>
        <p:nvSpPr>
          <p:cNvPr id="15" name="矩形 14"/>
          <p:cNvSpPr/>
          <p:nvPr/>
        </p:nvSpPr>
        <p:spPr>
          <a:xfrm>
            <a:off x="3328979" y="1972457"/>
            <a:ext cx="1608245" cy="428621"/>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7" name="组合 16"/>
          <p:cNvGrpSpPr/>
          <p:nvPr/>
        </p:nvGrpSpPr>
        <p:grpSpPr>
          <a:xfrm>
            <a:off x="3096428" y="1387431"/>
            <a:ext cx="2078951" cy="610422"/>
            <a:chOff x="3788228" y="1655760"/>
            <a:chExt cx="2307771" cy="788439"/>
          </a:xfrm>
        </p:grpSpPr>
        <p:sp>
          <p:nvSpPr>
            <p:cNvPr id="14" name="矩形 13"/>
            <p:cNvSpPr/>
            <p:nvPr/>
          </p:nvSpPr>
          <p:spPr>
            <a:xfrm>
              <a:off x="3788228" y="1655760"/>
              <a:ext cx="2307771" cy="788439"/>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文本框 15"/>
            <p:cNvSpPr txBox="1"/>
            <p:nvPr/>
          </p:nvSpPr>
          <p:spPr>
            <a:xfrm>
              <a:off x="4381702" y="1710413"/>
              <a:ext cx="1120820"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32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18" name="文本框 17"/>
          <p:cNvSpPr txBox="1"/>
          <p:nvPr/>
        </p:nvSpPr>
        <p:spPr>
          <a:xfrm>
            <a:off x="3417202" y="2055710"/>
            <a:ext cx="1321605" cy="262114"/>
          </a:xfrm>
          <a:prstGeom prst="rect">
            <a:avLst/>
          </a:prstGeom>
          <a:noFill/>
        </p:spPr>
        <p:txBody>
          <a:bodyPr wrap="none" rtlCol="0">
            <a:spAutoFit/>
          </a:bodyPr>
          <a:lstStyle/>
          <a:p>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 DECEMBER</a:t>
            </a:r>
            <a:endPar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23" name="十字形 22"/>
          <p:cNvSpPr/>
          <p:nvPr/>
        </p:nvSpPr>
        <p:spPr>
          <a:xfrm>
            <a:off x="5109227" y="490060"/>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40" name="组合 39"/>
          <p:cNvGrpSpPr/>
          <p:nvPr/>
        </p:nvGrpSpPr>
        <p:grpSpPr>
          <a:xfrm>
            <a:off x="10425845" y="845357"/>
            <a:ext cx="1134252" cy="325448"/>
            <a:chOff x="9396898" y="951347"/>
            <a:chExt cx="1134252" cy="325448"/>
          </a:xfrm>
        </p:grpSpPr>
        <p:sp>
          <p:nvSpPr>
            <p:cNvPr id="29"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41" name="组合 40"/>
          <p:cNvGrpSpPr/>
          <p:nvPr/>
        </p:nvGrpSpPr>
        <p:grpSpPr>
          <a:xfrm>
            <a:off x="3417202" y="5548171"/>
            <a:ext cx="1134252" cy="325448"/>
            <a:chOff x="9396898" y="951347"/>
            <a:chExt cx="1134252" cy="325448"/>
          </a:xfrm>
        </p:grpSpPr>
        <p:sp>
          <p:nvSpPr>
            <p:cNvPr id="42"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3"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4"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5"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6"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59" name="组合 58"/>
          <p:cNvGrpSpPr/>
          <p:nvPr/>
        </p:nvGrpSpPr>
        <p:grpSpPr>
          <a:xfrm>
            <a:off x="10516481" y="5911408"/>
            <a:ext cx="825902" cy="384937"/>
            <a:chOff x="4746027" y="3121816"/>
            <a:chExt cx="825902" cy="384937"/>
          </a:xfrm>
        </p:grpSpPr>
        <p:grpSp>
          <p:nvGrpSpPr>
            <p:cNvPr id="60" name="组合 59"/>
            <p:cNvGrpSpPr/>
            <p:nvPr/>
          </p:nvGrpSpPr>
          <p:grpSpPr>
            <a:xfrm>
              <a:off x="4746027" y="3121816"/>
              <a:ext cx="825902" cy="104777"/>
              <a:chOff x="4746027" y="3121816"/>
              <a:chExt cx="825902" cy="104777"/>
            </a:xfrm>
          </p:grpSpPr>
          <p:sp>
            <p:nvSpPr>
              <p:cNvPr id="65" name="椭圆 64"/>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6" name="椭圆 65"/>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7" name="椭圆 66"/>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61" name="组合 60"/>
            <p:cNvGrpSpPr/>
            <p:nvPr/>
          </p:nvGrpSpPr>
          <p:grpSpPr>
            <a:xfrm>
              <a:off x="4746027" y="3401976"/>
              <a:ext cx="825902" cy="104777"/>
              <a:chOff x="4741433" y="3466623"/>
              <a:chExt cx="825902" cy="104777"/>
            </a:xfrm>
          </p:grpSpPr>
          <p:sp>
            <p:nvSpPr>
              <p:cNvPr id="62" name="椭圆 61"/>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3" name="椭圆 62"/>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4" name="椭圆 63"/>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82" name="组合 81"/>
          <p:cNvGrpSpPr/>
          <p:nvPr/>
        </p:nvGrpSpPr>
        <p:grpSpPr>
          <a:xfrm>
            <a:off x="11976847" y="0"/>
            <a:ext cx="215153" cy="6858000"/>
            <a:chOff x="11976847" y="0"/>
            <a:chExt cx="215153" cy="7203234"/>
          </a:xfrm>
        </p:grpSpPr>
        <p:sp>
          <p:nvSpPr>
            <p:cNvPr id="79" name="矩形 7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0" name="矩形 7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1" name="矩形 8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84" name="组合 83"/>
          <p:cNvGrpSpPr/>
          <p:nvPr/>
        </p:nvGrpSpPr>
        <p:grpSpPr>
          <a:xfrm>
            <a:off x="0" y="2432688"/>
            <a:ext cx="1134252" cy="325448"/>
            <a:chOff x="9396898" y="951347"/>
            <a:chExt cx="1134252" cy="325448"/>
          </a:xfrm>
        </p:grpSpPr>
        <p:sp>
          <p:nvSpPr>
            <p:cNvPr id="85"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6"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7"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8"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89"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90" name="十字形 89"/>
          <p:cNvSpPr/>
          <p:nvPr/>
        </p:nvSpPr>
        <p:spPr>
          <a:xfrm>
            <a:off x="761156" y="4598581"/>
            <a:ext cx="360783" cy="373226"/>
          </a:xfrm>
          <a:prstGeom prst="plus">
            <a:avLst>
              <a:gd name="adj" fmla="val 35145"/>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91" name="组合 90"/>
          <p:cNvGrpSpPr/>
          <p:nvPr/>
        </p:nvGrpSpPr>
        <p:grpSpPr>
          <a:xfrm>
            <a:off x="1624073" y="2093531"/>
            <a:ext cx="825902" cy="384937"/>
            <a:chOff x="4746027" y="3121816"/>
            <a:chExt cx="825902" cy="384937"/>
          </a:xfrm>
        </p:grpSpPr>
        <p:grpSp>
          <p:nvGrpSpPr>
            <p:cNvPr id="92" name="组合 91"/>
            <p:cNvGrpSpPr/>
            <p:nvPr/>
          </p:nvGrpSpPr>
          <p:grpSpPr>
            <a:xfrm>
              <a:off x="4746027" y="3121816"/>
              <a:ext cx="825902" cy="104777"/>
              <a:chOff x="4746027" y="3121816"/>
              <a:chExt cx="825902" cy="104777"/>
            </a:xfrm>
          </p:grpSpPr>
          <p:sp>
            <p:nvSpPr>
              <p:cNvPr id="97" name="椭圆 96"/>
              <p:cNvSpPr/>
              <p:nvPr/>
            </p:nvSpPr>
            <p:spPr>
              <a:xfrm>
                <a:off x="5107781" y="3121818"/>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8" name="椭圆 97"/>
              <p:cNvSpPr/>
              <p:nvPr/>
            </p:nvSpPr>
            <p:spPr>
              <a:xfrm>
                <a:off x="4746027" y="3121817"/>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9" name="椭圆 98"/>
              <p:cNvSpPr/>
              <p:nvPr/>
            </p:nvSpPr>
            <p:spPr>
              <a:xfrm>
                <a:off x="5469535" y="3121816"/>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93" name="组合 92"/>
            <p:cNvGrpSpPr/>
            <p:nvPr/>
          </p:nvGrpSpPr>
          <p:grpSpPr>
            <a:xfrm>
              <a:off x="4746027" y="3401976"/>
              <a:ext cx="825902" cy="104777"/>
              <a:chOff x="4741433" y="3466623"/>
              <a:chExt cx="825902" cy="104777"/>
            </a:xfrm>
          </p:grpSpPr>
          <p:sp>
            <p:nvSpPr>
              <p:cNvPr id="94" name="椭圆 93"/>
              <p:cNvSpPr/>
              <p:nvPr/>
            </p:nvSpPr>
            <p:spPr>
              <a:xfrm>
                <a:off x="5103187" y="3466625"/>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5" name="椭圆 94"/>
              <p:cNvSpPr/>
              <p:nvPr/>
            </p:nvSpPr>
            <p:spPr>
              <a:xfrm>
                <a:off x="4741433" y="3466624"/>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96" name="椭圆 95"/>
              <p:cNvSpPr/>
              <p:nvPr/>
            </p:nvSpPr>
            <p:spPr>
              <a:xfrm>
                <a:off x="5464941" y="3466623"/>
                <a:ext cx="102394" cy="10477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grpSp>
        <p:nvGrpSpPr>
          <p:cNvPr id="2" name="组合 1"/>
          <p:cNvGrpSpPr/>
          <p:nvPr/>
        </p:nvGrpSpPr>
        <p:grpSpPr>
          <a:xfrm>
            <a:off x="5335973" y="1387717"/>
            <a:ext cx="5962650" cy="3710498"/>
            <a:chOff x="5348038" y="1809992"/>
            <a:chExt cx="5962650" cy="3710498"/>
          </a:xfrm>
        </p:grpSpPr>
        <p:sp>
          <p:nvSpPr>
            <p:cNvPr id="3" name="文本框 2"/>
            <p:cNvSpPr txBox="1"/>
            <p:nvPr/>
          </p:nvSpPr>
          <p:spPr>
            <a:xfrm>
              <a:off x="5348038" y="2900922"/>
              <a:ext cx="5962650" cy="2306955"/>
            </a:xfrm>
            <a:prstGeom prst="rect">
              <a:avLst/>
            </a:prstGeom>
            <a:noFill/>
          </p:spPr>
          <p:txBody>
            <a:bodyPr wrap="square">
              <a:spAutoFit/>
            </a:bodyPr>
            <a:lstStyle/>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艾滋病的基本</a:t>
              </a:r>
              <a:endParaRPr lang="en-US" altLang="zh-CN"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知识</a:t>
              </a:r>
              <a:endParaRPr lang="zh-CN" altLang="en-US" sz="48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626867" y="1809992"/>
              <a:ext cx="1109599" cy="1015663"/>
            </a:xfrm>
            <a:prstGeom prst="rect">
              <a:avLst/>
            </a:prstGeom>
            <a:noFill/>
          </p:spPr>
          <p:txBody>
            <a:bodyPr wrap="none" rtlCol="0">
              <a:spAutoFit/>
            </a:bodyPr>
            <a:lstStyle/>
            <a:p>
              <a:r>
                <a:rPr lang="en-US" altLang="zh-CN" sz="6000" dirty="0">
                  <a:solidFill>
                    <a:srgbClr val="FFC115"/>
                  </a:solidFill>
                  <a:latin typeface="微软雅黑" panose="020B0503020204020204" charset="-122"/>
                  <a:ea typeface="微软雅黑" panose="020B0503020204020204" charset="-122"/>
                  <a:cs typeface="微软雅黑" panose="020B0503020204020204" charset="-122"/>
                </a:rPr>
                <a:t>02</a:t>
              </a:r>
              <a:endParaRPr lang="zh-CN" altLang="en-US" sz="6000" dirty="0">
                <a:solidFill>
                  <a:srgbClr val="FFC115"/>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74720" y="5120380"/>
              <a:ext cx="5213892" cy="400110"/>
            </a:xfrm>
            <a:prstGeom prst="rect">
              <a:avLst/>
            </a:prstGeom>
            <a:noFill/>
          </p:spPr>
          <p:txBody>
            <a:bodyPr wrap="square">
              <a:spAutoFit/>
            </a:bodyPr>
            <a:lstStyle/>
            <a:p>
              <a:pPr algn="ctr"/>
              <a:r>
                <a:rPr lang="en-US" altLang="zh-CN" sz="1000" b="0" i="0" dirty="0">
                  <a:solidFill>
                    <a:schemeClr val="bg1">
                      <a:lumMod val="50000"/>
                    </a:schemeClr>
                  </a:solidFill>
                  <a:effectLst/>
                  <a:latin typeface="微软雅黑" panose="020B0503020204020204" charset="-122"/>
                  <a:ea typeface="微软雅黑" panose="020B0503020204020204" charset="-122"/>
                  <a:cs typeface="微软雅黑" panose="020B0503020204020204" charset="-122"/>
                </a:rPr>
                <a:t>World AIDS Day brings together people from around the world to raise awareness about HIV/AIDS and demonstrate international solidarity.</a:t>
              </a:r>
              <a:endParaRPr lang="zh-CN" altLang="en-US" sz="1000" dirty="0">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grpSp>
      <p:pic>
        <p:nvPicPr>
          <p:cNvPr id="10" name="图片 9"/>
          <p:cNvPicPr>
            <a:picLocks noChangeAspect="1"/>
          </p:cNvPicPr>
          <p:nvPr>
            <p:custDataLst>
              <p:tags r:id="rId2"/>
            </p:custDataLst>
          </p:nvPr>
        </p:nvPicPr>
        <p:blipFill>
          <a:blip r:embed="rId3">
            <a:clrChange>
              <a:clrFrom>
                <a:srgbClr val="131548">
                  <a:alpha val="100000"/>
                </a:srgbClr>
              </a:clrFrom>
              <a:clrTo>
                <a:srgbClr val="131548">
                  <a:alpha val="100000"/>
                  <a:alpha val="0"/>
                </a:srgbClr>
              </a:clrTo>
            </a:clrChange>
          </a:blip>
          <a:stretch>
            <a:fillRect/>
          </a:stretch>
        </p:blipFill>
        <p:spPr>
          <a:xfrm>
            <a:off x="0" y="0"/>
            <a:ext cx="1473200" cy="9556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什么是艾滋病？</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5" name="组合 4"/>
          <p:cNvGrpSpPr/>
          <p:nvPr/>
        </p:nvGrpSpPr>
        <p:grpSpPr>
          <a:xfrm>
            <a:off x="5835635" y="2045447"/>
            <a:ext cx="5268497" cy="3669553"/>
            <a:chOff x="5829809" y="1870635"/>
            <a:chExt cx="5268497" cy="3669553"/>
          </a:xfrm>
          <a:blipFill dpi="0" rotWithShape="0">
            <a:blip r:embed="rId2"/>
            <a:srcRect/>
            <a:stretch>
              <a:fillRect/>
            </a:stretch>
          </a:blipFill>
        </p:grpSpPr>
        <p:sp>
          <p:nvSpPr>
            <p:cNvPr id="2" name="矩形 1"/>
            <p:cNvSpPr/>
            <p:nvPr/>
          </p:nvSpPr>
          <p:spPr>
            <a:xfrm>
              <a:off x="5829809" y="1870635"/>
              <a:ext cx="1670661" cy="36695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 name="矩形 2"/>
            <p:cNvSpPr/>
            <p:nvPr/>
          </p:nvSpPr>
          <p:spPr>
            <a:xfrm>
              <a:off x="7643668" y="1870635"/>
              <a:ext cx="1670661" cy="36695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 name="矩形 3"/>
            <p:cNvSpPr/>
            <p:nvPr/>
          </p:nvSpPr>
          <p:spPr>
            <a:xfrm>
              <a:off x="9427645" y="1870635"/>
              <a:ext cx="1670661" cy="36695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14" name="文本框 13"/>
          <p:cNvSpPr txBox="1"/>
          <p:nvPr/>
        </p:nvSpPr>
        <p:spPr>
          <a:xfrm>
            <a:off x="1087755" y="2560955"/>
            <a:ext cx="4506595" cy="3830955"/>
          </a:xfrm>
          <a:prstGeom prst="rect">
            <a:avLst/>
          </a:prstGeom>
          <a:noFill/>
        </p:spPr>
        <p:txBody>
          <a:bodyPr wrap="square">
            <a:spAutoFit/>
          </a:bodyPr>
          <a:lstStyle/>
          <a:p>
            <a:pPr marL="285750" indent="-285750" fontAlgn="auto">
              <a:lnSpc>
                <a:spcPct val="150000"/>
              </a:lnSpc>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艾滋病</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(AIDS)</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是一种由艾滋病病毒、即人类免疫缺陷病毒</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(Human Immunodeficiency Virus </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，简称</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HIV)</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侵入人体后破坏人体免疫功能，使人体发生多种不可治愈的感染和肿瘤，最后导致被感染者死亡的一种严重传染病。艾滋病</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(AIDS)</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是</a:t>
            </a:r>
            <a:r>
              <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Acquired Immune Deficiency Syndrome</a:t>
            </a: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的简称，即“获得性免疫缺陷综合征” 。</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18" name="组合 17"/>
          <p:cNvGrpSpPr/>
          <p:nvPr/>
        </p:nvGrpSpPr>
        <p:grpSpPr>
          <a:xfrm>
            <a:off x="1213205" y="1873362"/>
            <a:ext cx="2078951" cy="610422"/>
            <a:chOff x="3096428" y="1387431"/>
            <a:chExt cx="2078951" cy="610422"/>
          </a:xfrm>
        </p:grpSpPr>
        <p:sp>
          <p:nvSpPr>
            <p:cNvPr id="16" name="矩形 15"/>
            <p:cNvSpPr/>
            <p:nvPr/>
          </p:nvSpPr>
          <p:spPr>
            <a:xfrm>
              <a:off x="3096428" y="1387431"/>
              <a:ext cx="2078951" cy="610422"/>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7" name="文本框 16"/>
            <p:cNvSpPr txBox="1"/>
            <p:nvPr/>
          </p:nvSpPr>
          <p:spPr>
            <a:xfrm>
              <a:off x="3633200" y="1429744"/>
              <a:ext cx="1005404"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cs typeface="微软雅黑" panose="020B0503020204020204" charset="-122"/>
                </a:rPr>
                <a:t>AIDS</a:t>
              </a:r>
              <a:endParaRPr lang="zh-CN" altLang="en-US" sz="2800" dirty="0">
                <a:solidFill>
                  <a:schemeClr val="bg1"/>
                </a:solidFill>
                <a:latin typeface="微软雅黑" panose="020B0503020204020204" charset="-122"/>
                <a:ea typeface="微软雅黑" panose="020B0503020204020204" charset="-122"/>
                <a:cs typeface="微软雅黑" panose="020B0503020204020204" charset="-122"/>
              </a:endParaRPr>
            </a:p>
          </p:txBody>
        </p:sp>
      </p:grpSp>
      <p:cxnSp>
        <p:nvCxnSpPr>
          <p:cNvPr id="7" name="直接连接符 6"/>
          <p:cNvCxnSpPr/>
          <p:nvPr>
            <p:custDataLst>
              <p:tags r:id="rId3"/>
            </p:custDataLst>
          </p:nvPr>
        </p:nvCxnSpPr>
        <p:spPr>
          <a:xfrm>
            <a:off x="1391023" y="164625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391023" y="1311571"/>
            <a:ext cx="9409954" cy="334684"/>
            <a:chOff x="1362635" y="1284941"/>
            <a:chExt cx="9409954" cy="334684"/>
          </a:xfrm>
        </p:grpSpPr>
        <p:sp>
          <p:nvSpPr>
            <p:cNvPr id="6" name="矩形 5"/>
            <p:cNvSpPr/>
            <p:nvPr>
              <p:custDataLst>
                <p:tags r:id="rId4"/>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2" name="直角三角形 11"/>
            <p:cNvSpPr/>
            <p:nvPr>
              <p:custDataLst>
                <p:tags r:id="rId5"/>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5" name="直接连接符 14"/>
            <p:cNvCxnSpPr>
              <a:endCxn id="12" idx="4"/>
            </p:cNvCxnSpPr>
            <p:nvPr>
              <p:custDataLst>
                <p:tags r:id="rId6"/>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489" y="0"/>
            <a:ext cx="215153" cy="6858000"/>
            <a:chOff x="11976847" y="0"/>
            <a:chExt cx="215153" cy="7203234"/>
          </a:xfrm>
        </p:grpSpPr>
        <p:sp>
          <p:nvSpPr>
            <p:cNvPr id="9" name="矩形 8"/>
            <p:cNvSpPr/>
            <p:nvPr/>
          </p:nvSpPr>
          <p:spPr>
            <a:xfrm>
              <a:off x="11976847" y="0"/>
              <a:ext cx="215153" cy="2401078"/>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0" name="矩形 9"/>
            <p:cNvSpPr/>
            <p:nvPr/>
          </p:nvSpPr>
          <p:spPr>
            <a:xfrm>
              <a:off x="11976847" y="2401078"/>
              <a:ext cx="215153" cy="2401078"/>
            </a:xfrm>
            <a:prstGeom prst="rect">
              <a:avLst/>
            </a:prstGeom>
            <a:solidFill>
              <a:srgbClr val="FFC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1" name="矩形 10"/>
            <p:cNvSpPr/>
            <p:nvPr/>
          </p:nvSpPr>
          <p:spPr>
            <a:xfrm>
              <a:off x="11976847" y="4802156"/>
              <a:ext cx="215153" cy="24010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36" name="组合 35"/>
          <p:cNvGrpSpPr/>
          <p:nvPr/>
        </p:nvGrpSpPr>
        <p:grpSpPr>
          <a:xfrm>
            <a:off x="11050494" y="6469215"/>
            <a:ext cx="868192" cy="182595"/>
            <a:chOff x="9396898" y="951347"/>
            <a:chExt cx="1134252" cy="325448"/>
          </a:xfrm>
        </p:grpSpPr>
        <p:sp>
          <p:nvSpPr>
            <p:cNvPr id="38" name="流程图: 数据 28"/>
            <p:cNvSpPr/>
            <p:nvPr/>
          </p:nvSpPr>
          <p:spPr>
            <a:xfrm>
              <a:off x="9834465" y="951348"/>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9" name="流程图: 数据 28"/>
            <p:cNvSpPr/>
            <p:nvPr/>
          </p:nvSpPr>
          <p:spPr>
            <a:xfrm>
              <a:off x="10052179"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0" name="流程图: 数据 28"/>
            <p:cNvSpPr/>
            <p:nvPr/>
          </p:nvSpPr>
          <p:spPr>
            <a:xfrm>
              <a:off x="10269893"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1" name="流程图: 数据 28"/>
            <p:cNvSpPr/>
            <p:nvPr/>
          </p:nvSpPr>
          <p:spPr>
            <a:xfrm>
              <a:off x="9616751" y="951347"/>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42" name="流程图: 数据 28"/>
            <p:cNvSpPr/>
            <p:nvPr/>
          </p:nvSpPr>
          <p:spPr>
            <a:xfrm>
              <a:off x="9396898" y="954285"/>
              <a:ext cx="261257" cy="3225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6762 w 10000"/>
                <a:gd name="connsiteY1-4" fmla="*/ 12 h 10000"/>
                <a:gd name="connsiteX2-5" fmla="*/ 10000 w 10000"/>
                <a:gd name="connsiteY2-6" fmla="*/ 0 h 10000"/>
                <a:gd name="connsiteX3-7" fmla="*/ 8000 w 10000"/>
                <a:gd name="connsiteY3-8" fmla="*/ 10000 h 10000"/>
                <a:gd name="connsiteX4-9" fmla="*/ 0 w 10000"/>
                <a:gd name="connsiteY4-10" fmla="*/ 10000 h 10000"/>
                <a:gd name="connsiteX0-11" fmla="*/ 0 w 10000"/>
                <a:gd name="connsiteY0-12" fmla="*/ 10000 h 10000"/>
                <a:gd name="connsiteX1-13" fmla="*/ 7853 w 10000"/>
                <a:gd name="connsiteY1-14" fmla="*/ 0 h 10000"/>
                <a:gd name="connsiteX2-15" fmla="*/ 10000 w 10000"/>
                <a:gd name="connsiteY2-16" fmla="*/ 0 h 10000"/>
                <a:gd name="connsiteX3-17" fmla="*/ 8000 w 10000"/>
                <a:gd name="connsiteY3-18" fmla="*/ 10000 h 10000"/>
                <a:gd name="connsiteX4-19" fmla="*/ 0 w 10000"/>
                <a:gd name="connsiteY4-20" fmla="*/ 10000 h 10000"/>
                <a:gd name="connsiteX0-21" fmla="*/ 0 w 4598"/>
                <a:gd name="connsiteY0-22" fmla="*/ 9976 h 10000"/>
                <a:gd name="connsiteX1-23" fmla="*/ 2451 w 4598"/>
                <a:gd name="connsiteY1-24" fmla="*/ 0 h 10000"/>
                <a:gd name="connsiteX2-25" fmla="*/ 4598 w 4598"/>
                <a:gd name="connsiteY2-26" fmla="*/ 0 h 10000"/>
                <a:gd name="connsiteX3-27" fmla="*/ 2598 w 4598"/>
                <a:gd name="connsiteY3-28" fmla="*/ 10000 h 10000"/>
                <a:gd name="connsiteX4-29" fmla="*/ 0 w 4598"/>
                <a:gd name="connsiteY4-30" fmla="*/ 9976 h 10000"/>
                <a:gd name="connsiteX0-31" fmla="*/ 0 w 9521"/>
                <a:gd name="connsiteY0-32" fmla="*/ 10000 h 10000"/>
                <a:gd name="connsiteX1-33" fmla="*/ 4852 w 9521"/>
                <a:gd name="connsiteY1-34" fmla="*/ 0 h 10000"/>
                <a:gd name="connsiteX2-35" fmla="*/ 9521 w 9521"/>
                <a:gd name="connsiteY2-36" fmla="*/ 0 h 10000"/>
                <a:gd name="connsiteX3-37" fmla="*/ 5171 w 9521"/>
                <a:gd name="connsiteY3-38" fmla="*/ 10000 h 10000"/>
                <a:gd name="connsiteX4-39" fmla="*/ 0 w 9521"/>
                <a:gd name="connsiteY4-40" fmla="*/ 10000 h 10000"/>
                <a:gd name="connsiteX0-41" fmla="*/ 0 w 9435"/>
                <a:gd name="connsiteY0-42" fmla="*/ 10000 h 10000"/>
                <a:gd name="connsiteX1-43" fmla="*/ 4531 w 9435"/>
                <a:gd name="connsiteY1-44" fmla="*/ 0 h 10000"/>
                <a:gd name="connsiteX2-45" fmla="*/ 9435 w 9435"/>
                <a:gd name="connsiteY2-46" fmla="*/ 0 h 10000"/>
                <a:gd name="connsiteX3-47" fmla="*/ 4866 w 9435"/>
                <a:gd name="connsiteY3-48" fmla="*/ 10000 h 10000"/>
                <a:gd name="connsiteX4-49" fmla="*/ 0 w 9435"/>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35" h="10000">
                  <a:moveTo>
                    <a:pt x="0" y="10000"/>
                  </a:moveTo>
                  <a:lnTo>
                    <a:pt x="4531" y="0"/>
                  </a:lnTo>
                  <a:lnTo>
                    <a:pt x="9435" y="0"/>
                  </a:lnTo>
                  <a:lnTo>
                    <a:pt x="4866" y="10000"/>
                  </a:lnTo>
                  <a:lnTo>
                    <a:pt x="0" y="10000"/>
                  </a:lnTo>
                  <a:close/>
                </a:path>
              </a:pathLst>
            </a:cu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44" name="标题 1"/>
          <p:cNvSpPr txBox="1"/>
          <p:nvPr/>
        </p:nvSpPr>
        <p:spPr>
          <a:xfrm>
            <a:off x="1087868" y="436272"/>
            <a:ext cx="3733800"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艾滋病病毒的特性是什么？</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pic>
        <p:nvPicPr>
          <p:cNvPr id="48" name="图片 47"/>
          <p:cNvPicPr>
            <a:picLocks noChangeAspect="1"/>
          </p:cNvPicPr>
          <p:nvPr/>
        </p:nvPicPr>
        <p:blipFill rotWithShape="1">
          <a:blip r:embed="rId1" cstate="screen"/>
          <a:srcRect/>
          <a:stretch>
            <a:fillRect/>
          </a:stretch>
        </p:blipFill>
        <p:spPr>
          <a:xfrm>
            <a:off x="615913" y="339864"/>
            <a:ext cx="334345" cy="519953"/>
          </a:xfrm>
          <a:prstGeom prst="rect">
            <a:avLst/>
          </a:prstGeom>
        </p:spPr>
      </p:pic>
      <p:grpSp>
        <p:nvGrpSpPr>
          <p:cNvPr id="35" name="组合 34"/>
          <p:cNvGrpSpPr/>
          <p:nvPr/>
        </p:nvGrpSpPr>
        <p:grpSpPr>
          <a:xfrm>
            <a:off x="1178988" y="1886505"/>
            <a:ext cx="4457065" cy="4746927"/>
            <a:chOff x="1178988" y="1886505"/>
            <a:chExt cx="4457065" cy="4746927"/>
          </a:xfrm>
        </p:grpSpPr>
        <p:grpSp>
          <p:nvGrpSpPr>
            <p:cNvPr id="23" name="组合 22"/>
            <p:cNvGrpSpPr/>
            <p:nvPr/>
          </p:nvGrpSpPr>
          <p:grpSpPr>
            <a:xfrm>
              <a:off x="1178988" y="2716752"/>
              <a:ext cx="4457065" cy="3916680"/>
              <a:chOff x="697888" y="2151529"/>
              <a:chExt cx="4457065" cy="3916680"/>
            </a:xfrm>
          </p:grpSpPr>
          <p:sp>
            <p:nvSpPr>
              <p:cNvPr id="3" name="文本框 2"/>
              <p:cNvSpPr txBox="1"/>
              <p:nvPr/>
            </p:nvSpPr>
            <p:spPr>
              <a:xfrm>
                <a:off x="1436744" y="2397002"/>
                <a:ext cx="2791012" cy="369332"/>
              </a:xfrm>
              <a:prstGeom prst="rect">
                <a:avLst/>
              </a:prstGeom>
              <a:noFill/>
            </p:spPr>
            <p:txBody>
              <a:bodyPr wrap="square">
                <a:spAutoFit/>
              </a:bodyPr>
              <a:lstStyle/>
              <a:p>
                <a:pPr lvl="0" indent="0" algn="l">
                  <a:spcBef>
                    <a:spcPts val="1000"/>
                  </a:spcBef>
                  <a:buClrTx/>
                  <a:buSzTx/>
                  <a:buFont typeface="微软雅黑" panose="020B0503020204020204" charset="-122"/>
                  <a:buNone/>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对外界环境的抵抗力较弱</a:t>
                </a:r>
                <a:endPar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697888" y="3068469"/>
                <a:ext cx="4457065" cy="2999740"/>
              </a:xfrm>
              <a:prstGeom prst="rect">
                <a:avLst/>
              </a:prstGeom>
              <a:noFill/>
            </p:spPr>
            <p:txBody>
              <a:bodyPr wrap="square">
                <a:spAutoFit/>
              </a:bodyPr>
              <a:lstStyle/>
              <a:p>
                <a:pPr marL="285750" indent="-285750" algn="ctr" fontAlgn="auto">
                  <a:lnSpc>
                    <a:spcPct val="150000"/>
                  </a:lnSpc>
                  <a:buFont typeface="Wingdings" panose="05000000000000000000" charset="0"/>
                  <a:buChar char="Ø"/>
                </a:pP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lt"/>
                  </a:rPr>
                  <a:t>人体是</a:t>
                </a:r>
                <a:r>
                  <a:rPr lang="en-US" altLang="zh-CN" b="1">
                    <a:solidFill>
                      <a:srgbClr val="C00000"/>
                    </a:solidFill>
                    <a:latin typeface="微软雅黑" panose="020B0503020204020204" charset="-122"/>
                    <a:ea typeface="微软雅黑" panose="020B0503020204020204" charset="-122"/>
                    <a:cs typeface="微软雅黑" panose="020B0503020204020204" charset="-122"/>
                    <a:sym typeface="+mn-lt"/>
                  </a:rPr>
                  <a:t>HIV</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mn-lt"/>
                  </a:rPr>
                  <a:t>最好的生存环境，</a:t>
                </a:r>
                <a:r>
                  <a:rPr lang="zh-CN" altLang="en-US">
                    <a:latin typeface="微软雅黑" panose="020B0503020204020204" charset="-122"/>
                    <a:ea typeface="微软雅黑" panose="020B0503020204020204" charset="-122"/>
                    <a:cs typeface="微软雅黑" panose="020B0503020204020204" charset="-122"/>
                    <a:sym typeface="+mn-lt"/>
                  </a:rPr>
                  <a:t>离开人体后</a:t>
                </a:r>
                <a:r>
                  <a:rPr lang="en-US" altLang="zh-CN">
                    <a:latin typeface="微软雅黑" panose="020B0503020204020204" charset="-122"/>
                    <a:ea typeface="微软雅黑" panose="020B0503020204020204" charset="-122"/>
                    <a:cs typeface="微软雅黑" panose="020B0503020204020204" charset="-122"/>
                    <a:sym typeface="+mn-lt"/>
                  </a:rPr>
                  <a:t>HIV</a:t>
                </a:r>
                <a:r>
                  <a:rPr lang="zh-CN" altLang="en-US">
                    <a:latin typeface="微软雅黑" panose="020B0503020204020204" charset="-122"/>
                    <a:ea typeface="微软雅黑" panose="020B0503020204020204" charset="-122"/>
                    <a:cs typeface="微软雅黑" panose="020B0503020204020204" charset="-122"/>
                    <a:sym typeface="+mn-lt"/>
                  </a:rPr>
                  <a:t>会变得很脆弱， </a:t>
                </a:r>
                <a:r>
                  <a:rPr lang="en-US" altLang="zh-CN">
                    <a:latin typeface="微软雅黑" panose="020B0503020204020204" charset="-122"/>
                    <a:ea typeface="微软雅黑" panose="020B0503020204020204" charset="-122"/>
                    <a:cs typeface="微软雅黑" panose="020B0503020204020204" charset="-122"/>
                    <a:sym typeface="+mn-lt"/>
                  </a:rPr>
                  <a:t>HIV</a:t>
                </a:r>
                <a:r>
                  <a:rPr lang="zh-CN" altLang="en-US">
                    <a:latin typeface="微软雅黑" panose="020B0503020204020204" charset="-122"/>
                    <a:ea typeface="微软雅黑" panose="020B0503020204020204" charset="-122"/>
                    <a:cs typeface="微软雅黑" panose="020B0503020204020204" charset="-122"/>
                    <a:sym typeface="+mn-lt"/>
                  </a:rPr>
                  <a:t>对热敏感，</a:t>
                </a:r>
                <a:r>
                  <a:rPr lang="en-US" altLang="zh-CN">
                    <a:latin typeface="微软雅黑" panose="020B0503020204020204" charset="-122"/>
                    <a:ea typeface="微软雅黑" panose="020B0503020204020204" charset="-122"/>
                    <a:cs typeface="微软雅黑" panose="020B0503020204020204" charset="-122"/>
                    <a:sym typeface="+mn-lt"/>
                  </a:rPr>
                  <a:t>56°C30</a:t>
                </a:r>
                <a:r>
                  <a:rPr lang="zh-CN" altLang="en-US">
                    <a:latin typeface="微软雅黑" panose="020B0503020204020204" charset="-122"/>
                    <a:ea typeface="微软雅黑" panose="020B0503020204020204" charset="-122"/>
                    <a:cs typeface="微软雅黑" panose="020B0503020204020204" charset="-122"/>
                    <a:sym typeface="+mn-lt"/>
                  </a:rPr>
                  <a:t>分钟灭活，许多化学物质都可以使</a:t>
                </a:r>
                <a:r>
                  <a:rPr lang="en-US" altLang="zh-CN">
                    <a:latin typeface="微软雅黑" panose="020B0503020204020204" charset="-122"/>
                    <a:ea typeface="微软雅黑" panose="020B0503020204020204" charset="-122"/>
                    <a:cs typeface="微软雅黑" panose="020B0503020204020204" charset="-122"/>
                    <a:sym typeface="+mn-lt"/>
                  </a:rPr>
                  <a:t>HIV</a:t>
                </a:r>
                <a:r>
                  <a:rPr lang="zh-CN" altLang="en-US">
                    <a:latin typeface="微软雅黑" panose="020B0503020204020204" charset="-122"/>
                    <a:ea typeface="微软雅黑" panose="020B0503020204020204" charset="-122"/>
                    <a:cs typeface="微软雅黑" panose="020B0503020204020204" charset="-122"/>
                    <a:sym typeface="+mn-lt"/>
                  </a:rPr>
                  <a:t>迅速灭活，如乙醚、丙酮、</a:t>
                </a:r>
                <a:r>
                  <a:rPr lang="en-US" altLang="zh-CN">
                    <a:latin typeface="微软雅黑" panose="020B0503020204020204" charset="-122"/>
                    <a:ea typeface="微软雅黑" panose="020B0503020204020204" charset="-122"/>
                    <a:cs typeface="微软雅黑" panose="020B0503020204020204" charset="-122"/>
                    <a:sym typeface="+mn-lt"/>
                  </a:rPr>
                  <a:t>2%</a:t>
                </a:r>
                <a:r>
                  <a:rPr lang="zh-CN" altLang="en-US">
                    <a:latin typeface="微软雅黑" panose="020B0503020204020204" charset="-122"/>
                    <a:ea typeface="微软雅黑" panose="020B0503020204020204" charset="-122"/>
                    <a:cs typeface="微软雅黑" panose="020B0503020204020204" charset="-122"/>
                    <a:sym typeface="+mn-lt"/>
                  </a:rPr>
                  <a:t>次氯酸钠、</a:t>
                </a:r>
                <a:r>
                  <a:rPr lang="en-US" altLang="zh-CN">
                    <a:latin typeface="微软雅黑" panose="020B0503020204020204" charset="-122"/>
                    <a:ea typeface="微软雅黑" panose="020B0503020204020204" charset="-122"/>
                    <a:cs typeface="微软雅黑" panose="020B0503020204020204" charset="-122"/>
                    <a:sym typeface="+mn-lt"/>
                  </a:rPr>
                  <a:t>50%</a:t>
                </a:r>
                <a:r>
                  <a:rPr lang="zh-CN" altLang="en-US">
                    <a:latin typeface="微软雅黑" panose="020B0503020204020204" charset="-122"/>
                    <a:ea typeface="微软雅黑" panose="020B0503020204020204" charset="-122"/>
                    <a:cs typeface="微软雅黑" panose="020B0503020204020204" charset="-122"/>
                    <a:sym typeface="+mn-lt"/>
                  </a:rPr>
                  <a:t>乙醇等对乙型肝炎有效的消毒剂对</a:t>
                </a:r>
                <a:r>
                  <a:rPr lang="en-US" altLang="zh-CN">
                    <a:latin typeface="微软雅黑" panose="020B0503020204020204" charset="-122"/>
                    <a:ea typeface="微软雅黑" panose="020B0503020204020204" charset="-122"/>
                    <a:cs typeface="微软雅黑" panose="020B0503020204020204" charset="-122"/>
                    <a:sym typeface="+mn-lt"/>
                  </a:rPr>
                  <a:t>HIV</a:t>
                </a:r>
                <a:r>
                  <a:rPr lang="zh-CN" altLang="en-US">
                    <a:latin typeface="微软雅黑" panose="020B0503020204020204" charset="-122"/>
                    <a:ea typeface="微软雅黑" panose="020B0503020204020204" charset="-122"/>
                    <a:cs typeface="微软雅黑" panose="020B0503020204020204" charset="-122"/>
                    <a:sym typeface="+mn-lt"/>
                  </a:rPr>
                  <a:t>也都有良好的灭活作用。</a:t>
                </a:r>
                <a:endParaRPr lang="zh-CN" altLang="en-US">
                  <a:latin typeface="微软雅黑" panose="020B0503020204020204" charset="-122"/>
                  <a:ea typeface="微软雅黑" panose="020B0503020204020204" charset="-122"/>
                  <a:cs typeface="微软雅黑" panose="020B0503020204020204" charset="-122"/>
                  <a:sym typeface="+mn-lt"/>
                </a:endParaRPr>
              </a:p>
              <a:p>
                <a:pPr algn="ctr">
                  <a:lnSpc>
                    <a:spcPct val="150000"/>
                  </a:lnSpc>
                </a:pPr>
                <a:endPar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16" name="直接连接符 15"/>
              <p:cNvCxnSpPr/>
              <p:nvPr/>
            </p:nvCxnSpPr>
            <p:spPr>
              <a:xfrm>
                <a:off x="1484557" y="2151529"/>
                <a:ext cx="2585419" cy="0"/>
              </a:xfrm>
              <a:prstGeom prst="line">
                <a:avLst/>
              </a:prstGeom>
              <a:ln w="508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541930" y="2958353"/>
                <a:ext cx="502023" cy="0"/>
              </a:xfrm>
              <a:prstGeom prst="line">
                <a:avLst/>
              </a:prstGeom>
              <a:ln w="31750" cap="rnd">
                <a:solidFill>
                  <a:srgbClr val="FF2315"/>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1917844" y="1886505"/>
              <a:ext cx="678391" cy="584775"/>
            </a:xfrm>
            <a:prstGeom prst="rect">
              <a:avLst/>
            </a:prstGeom>
            <a:noFill/>
          </p:spPr>
          <p:txBody>
            <a:bodyPr wrap="none" rtlCol="0">
              <a:spAutoFit/>
            </a:bodyPr>
            <a:lstStyle/>
            <a:p>
              <a:r>
                <a:rPr lang="en-US" altLang="zh-CN" sz="3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3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37" name="组合 36"/>
          <p:cNvGrpSpPr/>
          <p:nvPr/>
        </p:nvGrpSpPr>
        <p:grpSpPr>
          <a:xfrm>
            <a:off x="6595072" y="1886505"/>
            <a:ext cx="4034790" cy="3929717"/>
            <a:chOff x="6595072" y="1892185"/>
            <a:chExt cx="4034790" cy="3929717"/>
          </a:xfrm>
        </p:grpSpPr>
        <p:grpSp>
          <p:nvGrpSpPr>
            <p:cNvPr id="24" name="组合 23"/>
            <p:cNvGrpSpPr/>
            <p:nvPr/>
          </p:nvGrpSpPr>
          <p:grpSpPr>
            <a:xfrm>
              <a:off x="6595072" y="2716752"/>
              <a:ext cx="4034790" cy="3105150"/>
              <a:chOff x="6364740" y="2171349"/>
              <a:chExt cx="4034790" cy="3105150"/>
            </a:xfrm>
          </p:grpSpPr>
          <p:sp>
            <p:nvSpPr>
              <p:cNvPr id="5" name="文本框 4"/>
              <p:cNvSpPr txBox="1"/>
              <p:nvPr/>
            </p:nvSpPr>
            <p:spPr>
              <a:xfrm>
                <a:off x="6767757" y="2397002"/>
                <a:ext cx="2047537" cy="369332"/>
              </a:xfrm>
              <a:prstGeom prst="rect">
                <a:avLst/>
              </a:prstGeom>
              <a:noFill/>
            </p:spPr>
            <p:txBody>
              <a:bodyPr wrap="square">
                <a:spAutoFit/>
              </a:bodyPr>
              <a:lstStyle/>
              <a:p>
                <a:pPr lvl="0" indent="0" algn="l">
                  <a:spcBef>
                    <a:spcPts val="1000"/>
                  </a:spcBef>
                  <a:buClrTx/>
                  <a:buSzTx/>
                  <a:buFont typeface="微软雅黑" panose="020B0503020204020204" charset="-122"/>
                  <a:buNone/>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具有迅速变异能力</a:t>
                </a:r>
                <a:endParaRPr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6364740" y="3107974"/>
                <a:ext cx="4034790" cy="2168525"/>
              </a:xfrm>
              <a:prstGeom prst="rect">
                <a:avLst/>
              </a:prstGeom>
              <a:noFill/>
            </p:spPr>
            <p:txBody>
              <a:bodyPr wrap="square">
                <a:spAutoFit/>
              </a:bodyPr>
              <a:lstStyle/>
              <a:p>
                <a:pPr marL="285750" lvl="0" indent="-285750" algn="l" fontAlgn="auto">
                  <a:lnSpc>
                    <a:spcPct val="150000"/>
                  </a:lnSpc>
                  <a:buClrTx/>
                  <a:buSzTx/>
                  <a:buFont typeface="Wingdings" panose="05000000000000000000" charset="0"/>
                  <a:buChar char="Ø"/>
                </a:pPr>
                <a:r>
                  <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艾滋病病毒的"外貌"经常发生改变，有许多的亚型。例如，最早引起艾滋病流行的I型病毒（现在广泛流行于世界各地）现有11个亚型，而且这些亚型还在不断变化着。</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19" name="直接连接符 18"/>
              <p:cNvCxnSpPr/>
              <p:nvPr/>
            </p:nvCxnSpPr>
            <p:spPr>
              <a:xfrm>
                <a:off x="6767757" y="2171349"/>
                <a:ext cx="2585419" cy="0"/>
              </a:xfrm>
              <a:prstGeom prst="line">
                <a:avLst/>
              </a:prstGeom>
              <a:ln w="50800">
                <a:solidFill>
                  <a:srgbClr val="FF2315"/>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840072" y="2958353"/>
                <a:ext cx="502023" cy="0"/>
              </a:xfrm>
              <a:prstGeom prst="line">
                <a:avLst/>
              </a:prstGeom>
              <a:ln w="31750" cap="rnd">
                <a:solidFill>
                  <a:srgbClr val="FF2315"/>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6982219" y="1892185"/>
              <a:ext cx="678391" cy="584775"/>
            </a:xfrm>
            <a:prstGeom prst="rect">
              <a:avLst/>
            </a:prstGeom>
            <a:noFill/>
          </p:spPr>
          <p:txBody>
            <a:bodyPr wrap="none" rtlCol="0">
              <a:spAutoFit/>
            </a:bodyPr>
            <a:lstStyle/>
            <a:p>
              <a:r>
                <a:rPr lang="en-US" altLang="zh-CN" sz="3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3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grpSp>
        <p:nvGrpSpPr>
          <p:cNvPr id="2" name="组合 1"/>
          <p:cNvGrpSpPr/>
          <p:nvPr/>
        </p:nvGrpSpPr>
        <p:grpSpPr>
          <a:xfrm>
            <a:off x="1391023" y="1311571"/>
            <a:ext cx="9409954" cy="334684"/>
            <a:chOff x="1362635" y="1284941"/>
            <a:chExt cx="9409954" cy="334684"/>
          </a:xfrm>
        </p:grpSpPr>
        <p:sp>
          <p:nvSpPr>
            <p:cNvPr id="6" name="矩形 5"/>
            <p:cNvSpPr/>
            <p:nvPr>
              <p:custDataLst>
                <p:tags r:id="rId2"/>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2" name="直角三角形 11"/>
            <p:cNvSpPr/>
            <p:nvPr>
              <p:custDataLst>
                <p:tags r:id="rId3"/>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15" name="直接连接符 14"/>
            <p:cNvCxnSpPr>
              <a:endCxn id="12" idx="4"/>
            </p:cNvCxnSpPr>
            <p:nvPr>
              <p:custDataLst>
                <p:tags r:id="rId4"/>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extLst>
              <a:ext uri="{28A0092B-C50C-407E-A947-70E740481C1C}">
                <a14:useLocalDpi xmlns:a14="http://schemas.microsoft.com/office/drawing/2010/main" val="0"/>
              </a:ext>
            </a:extLst>
          </a:blip>
          <a:srcRect l="21745" r="18133"/>
          <a:stretch>
            <a:fillRect/>
          </a:stretch>
        </p:blipFill>
        <p:spPr>
          <a:xfrm>
            <a:off x="10652188" y="-55420"/>
            <a:ext cx="1049335" cy="1246471"/>
          </a:xfrm>
          <a:prstGeom prst="rect">
            <a:avLst/>
          </a:prstGeom>
        </p:spPr>
      </p:pic>
      <p:pic>
        <p:nvPicPr>
          <p:cNvPr id="38" name="图片 37"/>
          <p:cNvPicPr>
            <a:picLocks noChangeAspect="1"/>
          </p:cNvPicPr>
          <p:nvPr/>
        </p:nvPicPr>
        <p:blipFill>
          <a:blip r:embed="rId2">
            <a:extLst>
              <a:ext uri="{28A0092B-C50C-407E-A947-70E740481C1C}">
                <a14:useLocalDpi xmlns:a14="http://schemas.microsoft.com/office/drawing/2010/main" val="0"/>
              </a:ext>
            </a:extLst>
          </a:blip>
          <a:srcRect l="11971" t="14068" r="14072" b="10510"/>
          <a:stretch>
            <a:fillRect/>
          </a:stretch>
        </p:blipFill>
        <p:spPr>
          <a:xfrm>
            <a:off x="8967677" y="4859260"/>
            <a:ext cx="2743536" cy="1998740"/>
          </a:xfrm>
          <a:prstGeom prst="rect">
            <a:avLst/>
          </a:prstGeom>
        </p:spPr>
      </p:pic>
      <p:grpSp>
        <p:nvGrpSpPr>
          <p:cNvPr id="2" name="组合 1"/>
          <p:cNvGrpSpPr/>
          <p:nvPr/>
        </p:nvGrpSpPr>
        <p:grpSpPr>
          <a:xfrm>
            <a:off x="3810526" y="2008842"/>
            <a:ext cx="4570949" cy="3905822"/>
            <a:chOff x="3810526" y="2008842"/>
            <a:chExt cx="4570949" cy="3905822"/>
          </a:xfrm>
        </p:grpSpPr>
        <p:sp>
          <p:nvSpPr>
            <p:cNvPr id="17" name="Freeform 5"/>
            <p:cNvSpPr>
              <a:spLocks noEditPoints="1"/>
            </p:cNvSpPr>
            <p:nvPr/>
          </p:nvSpPr>
          <p:spPr bwMode="auto">
            <a:xfrm>
              <a:off x="3810526" y="3912223"/>
              <a:ext cx="2235944" cy="2002441"/>
            </a:xfrm>
            <a:custGeom>
              <a:avLst/>
              <a:gdLst>
                <a:gd name="T0" fmla="*/ 3055 w 3055"/>
                <a:gd name="T1" fmla="*/ 1674 h 2735"/>
                <a:gd name="T2" fmla="*/ 2121 w 3055"/>
                <a:gd name="T3" fmla="*/ 1674 h 2735"/>
                <a:gd name="T4" fmla="*/ 1060 w 3055"/>
                <a:gd name="T5" fmla="*/ 2735 h 2735"/>
                <a:gd name="T6" fmla="*/ 0 w 3055"/>
                <a:gd name="T7" fmla="*/ 1674 h 2735"/>
                <a:gd name="T8" fmla="*/ 1060 w 3055"/>
                <a:gd name="T9" fmla="*/ 613 h 2735"/>
                <a:gd name="T10" fmla="*/ 1632 w 3055"/>
                <a:gd name="T11" fmla="*/ 780 h 2735"/>
                <a:gd name="T12" fmla="*/ 2089 w 3055"/>
                <a:gd name="T13" fmla="*/ 68 h 2735"/>
                <a:gd name="T14" fmla="*/ 2133 w 3055"/>
                <a:gd name="T15" fmla="*/ 0 h 2735"/>
                <a:gd name="T16" fmla="*/ 3055 w 3055"/>
                <a:gd name="T17" fmla="*/ 532 h 2735"/>
                <a:gd name="T18" fmla="*/ 3055 w 3055"/>
                <a:gd name="T19" fmla="*/ 1674 h 2735"/>
                <a:gd name="T20" fmla="*/ 1909 w 3055"/>
                <a:gd name="T21" fmla="*/ 1674 h 2735"/>
                <a:gd name="T22" fmla="*/ 1058 w 3055"/>
                <a:gd name="T23" fmla="*/ 1674 h 2735"/>
                <a:gd name="T24" fmla="*/ 1518 w 3055"/>
                <a:gd name="T25" fmla="*/ 958 h 2735"/>
                <a:gd name="T26" fmla="*/ 1060 w 3055"/>
                <a:gd name="T27" fmla="*/ 824 h 2735"/>
                <a:gd name="T28" fmla="*/ 212 w 3055"/>
                <a:gd name="T29" fmla="*/ 1674 h 2735"/>
                <a:gd name="T30" fmla="*/ 1060 w 3055"/>
                <a:gd name="T31" fmla="*/ 2523 h 2735"/>
                <a:gd name="T32" fmla="*/ 1909 w 3055"/>
                <a:gd name="T33" fmla="*/ 1674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273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prstClr val="black"/>
                </a:solidFill>
                <a:cs typeface="+mn-ea"/>
                <a:sym typeface="+mn-lt"/>
              </a:endParaRPr>
            </a:p>
          </p:txBody>
        </p:sp>
        <p:sp>
          <p:nvSpPr>
            <p:cNvPr id="18" name="Freeform 6"/>
            <p:cNvSpPr>
              <a:spLocks noEditPoints="1"/>
            </p:cNvSpPr>
            <p:nvPr/>
          </p:nvSpPr>
          <p:spPr bwMode="auto">
            <a:xfrm>
              <a:off x="6131380" y="3906914"/>
              <a:ext cx="2250095" cy="2007748"/>
            </a:xfrm>
            <a:custGeom>
              <a:avLst/>
              <a:gdLst>
                <a:gd name="T0" fmla="*/ 933 w 3073"/>
                <a:gd name="T1" fmla="*/ 0 h 2742"/>
                <a:gd name="T2" fmla="*/ 981 w 3073"/>
                <a:gd name="T3" fmla="*/ 75 h 2742"/>
                <a:gd name="T4" fmla="*/ 1439 w 3073"/>
                <a:gd name="T5" fmla="*/ 788 h 2742"/>
                <a:gd name="T6" fmla="*/ 2012 w 3073"/>
                <a:gd name="T7" fmla="*/ 620 h 2742"/>
                <a:gd name="T8" fmla="*/ 3073 w 3073"/>
                <a:gd name="T9" fmla="*/ 1681 h 2742"/>
                <a:gd name="T10" fmla="*/ 2012 w 3073"/>
                <a:gd name="T11" fmla="*/ 2742 h 2742"/>
                <a:gd name="T12" fmla="*/ 952 w 3073"/>
                <a:gd name="T13" fmla="*/ 1681 h 2742"/>
                <a:gd name="T14" fmla="*/ 0 w 3073"/>
                <a:gd name="T15" fmla="*/ 1681 h 2742"/>
                <a:gd name="T16" fmla="*/ 0 w 3073"/>
                <a:gd name="T17" fmla="*/ 539 h 2742"/>
                <a:gd name="T18" fmla="*/ 933 w 3073"/>
                <a:gd name="T19" fmla="*/ 0 h 2742"/>
                <a:gd name="T20" fmla="*/ 1553 w 3073"/>
                <a:gd name="T21" fmla="*/ 966 h 2742"/>
                <a:gd name="T22" fmla="*/ 2012 w 3073"/>
                <a:gd name="T23" fmla="*/ 1681 h 2742"/>
                <a:gd name="T24" fmla="*/ 1163 w 3073"/>
                <a:gd name="T25" fmla="*/ 1681 h 2742"/>
                <a:gd name="T26" fmla="*/ 2012 w 3073"/>
                <a:gd name="T27" fmla="*/ 2530 h 2742"/>
                <a:gd name="T28" fmla="*/ 2861 w 3073"/>
                <a:gd name="T29" fmla="*/ 1681 h 2742"/>
                <a:gd name="T30" fmla="*/ 2012 w 3073"/>
                <a:gd name="T31" fmla="*/ 831 h 2742"/>
                <a:gd name="T32" fmla="*/ 1553 w 3073"/>
                <a:gd name="T33" fmla="*/ 966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3" h="2742">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prstClr val="black"/>
                </a:solidFill>
                <a:cs typeface="+mn-ea"/>
                <a:sym typeface="+mn-lt"/>
              </a:endParaRPr>
            </a:p>
          </p:txBody>
        </p:sp>
        <p:sp>
          <p:nvSpPr>
            <p:cNvPr id="19" name="Freeform 7"/>
            <p:cNvSpPr>
              <a:spLocks noEditPoints="1"/>
            </p:cNvSpPr>
            <p:nvPr/>
          </p:nvSpPr>
          <p:spPr bwMode="auto">
            <a:xfrm>
              <a:off x="5317665" y="2008842"/>
              <a:ext cx="1553132" cy="2220021"/>
            </a:xfrm>
            <a:custGeom>
              <a:avLst/>
              <a:gdLst>
                <a:gd name="T0" fmla="*/ 1061 w 2121"/>
                <a:gd name="T1" fmla="*/ 1061 h 3032"/>
                <a:gd name="T2" fmla="*/ 1520 w 2121"/>
                <a:gd name="T3" fmla="*/ 1776 h 3032"/>
                <a:gd name="T4" fmla="*/ 1910 w 2121"/>
                <a:gd name="T5" fmla="*/ 1061 h 3032"/>
                <a:gd name="T6" fmla="*/ 1061 w 2121"/>
                <a:gd name="T7" fmla="*/ 212 h 3032"/>
                <a:gd name="T8" fmla="*/ 212 w 2121"/>
                <a:gd name="T9" fmla="*/ 1061 h 3032"/>
                <a:gd name="T10" fmla="*/ 602 w 2121"/>
                <a:gd name="T11" fmla="*/ 1776 h 3032"/>
                <a:gd name="T12" fmla="*/ 1061 w 2121"/>
                <a:gd name="T13" fmla="*/ 1061 h 3032"/>
                <a:gd name="T14" fmla="*/ 1634 w 2121"/>
                <a:gd name="T15" fmla="*/ 1954 h 3032"/>
                <a:gd name="T16" fmla="*/ 1981 w 2121"/>
                <a:gd name="T17" fmla="*/ 2494 h 3032"/>
                <a:gd name="T18" fmla="*/ 1055 w 2121"/>
                <a:gd name="T19" fmla="*/ 3029 h 3032"/>
                <a:gd name="T20" fmla="*/ 1055 w 2121"/>
                <a:gd name="T21" fmla="*/ 3032 h 3032"/>
                <a:gd name="T22" fmla="*/ 136 w 2121"/>
                <a:gd name="T23" fmla="*/ 2501 h 3032"/>
                <a:gd name="T24" fmla="*/ 487 w 2121"/>
                <a:gd name="T25" fmla="*/ 1954 h 3032"/>
                <a:gd name="T26" fmla="*/ 0 w 2121"/>
                <a:gd name="T27" fmla="*/ 1061 h 3032"/>
                <a:gd name="T28" fmla="*/ 1061 w 2121"/>
                <a:gd name="T29" fmla="*/ 0 h 3032"/>
                <a:gd name="T30" fmla="*/ 2121 w 2121"/>
                <a:gd name="T31" fmla="*/ 1061 h 3032"/>
                <a:gd name="T32" fmla="*/ 1634 w 2121"/>
                <a:gd name="T33" fmla="*/ 1954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1" h="3032">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rgbClr val="C00000"/>
            </a:solidFill>
            <a:ln>
              <a:noFill/>
            </a:ln>
          </p:spPr>
          <p:txBody>
            <a:bodyPr vert="horz" wrap="square" lIns="91440" tIns="45720" rIns="91440" bIns="45720" numCol="1" anchor="t" anchorCtr="0" compatLnSpc="1"/>
            <a:lstStyle/>
            <a:p>
              <a:endParaRPr lang="zh-CN" altLang="en-US" sz="1400">
                <a:solidFill>
                  <a:prstClr val="black"/>
                </a:solidFill>
                <a:cs typeface="+mn-ea"/>
                <a:sym typeface="+mn-lt"/>
              </a:endParaRPr>
            </a:p>
          </p:txBody>
        </p:sp>
      </p:grpSp>
      <p:sp>
        <p:nvSpPr>
          <p:cNvPr id="20" name="Oval 8"/>
          <p:cNvSpPr>
            <a:spLocks noChangeArrowheads="1"/>
          </p:cNvSpPr>
          <p:nvPr/>
        </p:nvSpPr>
        <p:spPr bwMode="auto">
          <a:xfrm>
            <a:off x="3958783" y="4511518"/>
            <a:ext cx="1243567" cy="1243565"/>
          </a:xfrm>
          <a:prstGeom prst="ellipse">
            <a:avLst/>
          </a:prstGeom>
          <a:solidFill>
            <a:schemeClr val="bg1"/>
          </a:solidFill>
          <a:ln>
            <a:noFill/>
          </a:ln>
          <a:effectLst/>
        </p:spPr>
        <p:txBody>
          <a:bodyPr vert="horz" wrap="square" lIns="91440" tIns="45720" rIns="91440" bIns="45720" numCol="1" anchor="ctr" anchorCtr="0" compatLnSpc="1"/>
          <a:lstStyle/>
          <a:p>
            <a:pPr algn="ctr"/>
            <a:r>
              <a:rPr lang="en-US" altLang="zh-CN" sz="4800" b="1">
                <a:solidFill>
                  <a:schemeClr val="tx1">
                    <a:lumMod val="75000"/>
                    <a:lumOff val="25000"/>
                  </a:schemeClr>
                </a:solidFill>
                <a:cs typeface="+mn-ea"/>
                <a:sym typeface="+mn-lt"/>
              </a:rPr>
              <a:t>3</a:t>
            </a:r>
            <a:endParaRPr lang="zh-CN" altLang="en-US" sz="4800" b="1">
              <a:solidFill>
                <a:schemeClr val="tx1">
                  <a:lumMod val="75000"/>
                  <a:lumOff val="25000"/>
                </a:schemeClr>
              </a:solidFill>
              <a:cs typeface="+mn-ea"/>
              <a:sym typeface="+mn-lt"/>
            </a:endParaRPr>
          </a:p>
        </p:txBody>
      </p:sp>
      <p:sp>
        <p:nvSpPr>
          <p:cNvPr id="21" name="Oval 8"/>
          <p:cNvSpPr>
            <a:spLocks noChangeArrowheads="1"/>
          </p:cNvSpPr>
          <p:nvPr/>
        </p:nvSpPr>
        <p:spPr bwMode="auto">
          <a:xfrm>
            <a:off x="6981861" y="4511518"/>
            <a:ext cx="1243567" cy="1243565"/>
          </a:xfrm>
          <a:prstGeom prst="ellipse">
            <a:avLst/>
          </a:prstGeom>
          <a:solidFill>
            <a:schemeClr val="bg1"/>
          </a:solidFill>
          <a:ln>
            <a:noFill/>
          </a:ln>
          <a:effectLst/>
        </p:spPr>
        <p:txBody>
          <a:bodyPr vert="horz" wrap="square" lIns="91440" tIns="45720" rIns="91440" bIns="45720" numCol="1" anchor="ctr" anchorCtr="0" compatLnSpc="1"/>
          <a:lstStyle/>
          <a:p>
            <a:pPr algn="ctr"/>
            <a:r>
              <a:rPr lang="en-US" altLang="zh-CN" sz="4800" b="1">
                <a:solidFill>
                  <a:schemeClr val="tx1">
                    <a:lumMod val="75000"/>
                    <a:lumOff val="25000"/>
                  </a:schemeClr>
                </a:solidFill>
                <a:cs typeface="+mn-ea"/>
                <a:sym typeface="+mn-lt"/>
              </a:rPr>
              <a:t>2</a:t>
            </a:r>
            <a:endParaRPr lang="zh-CN" altLang="en-US" sz="4800" b="1">
              <a:solidFill>
                <a:schemeClr val="tx1">
                  <a:lumMod val="75000"/>
                  <a:lumOff val="25000"/>
                </a:schemeClr>
              </a:solidFill>
              <a:cs typeface="+mn-ea"/>
              <a:sym typeface="+mn-lt"/>
            </a:endParaRPr>
          </a:p>
        </p:txBody>
      </p:sp>
      <p:sp>
        <p:nvSpPr>
          <p:cNvPr id="22" name="Oval 8"/>
          <p:cNvSpPr>
            <a:spLocks noChangeArrowheads="1"/>
          </p:cNvSpPr>
          <p:nvPr/>
        </p:nvSpPr>
        <p:spPr bwMode="auto">
          <a:xfrm>
            <a:off x="5472448" y="2163249"/>
            <a:ext cx="1243567" cy="1243565"/>
          </a:xfrm>
          <a:prstGeom prst="ellipse">
            <a:avLst/>
          </a:prstGeom>
          <a:solidFill>
            <a:schemeClr val="bg1"/>
          </a:solidFill>
          <a:ln>
            <a:noFill/>
          </a:ln>
          <a:effectLst/>
        </p:spPr>
        <p:txBody>
          <a:bodyPr vert="horz" wrap="square" lIns="91440" tIns="45720" rIns="91440" bIns="45720" numCol="1" anchor="ctr" anchorCtr="0" compatLnSpc="1"/>
          <a:lstStyle/>
          <a:p>
            <a:pPr algn="ctr"/>
            <a:r>
              <a:rPr lang="en-US" altLang="zh-CN" sz="4800" b="1">
                <a:solidFill>
                  <a:schemeClr val="tx1">
                    <a:lumMod val="75000"/>
                    <a:lumOff val="25000"/>
                  </a:schemeClr>
                </a:solidFill>
                <a:cs typeface="+mn-ea"/>
                <a:sym typeface="+mn-lt"/>
              </a:rPr>
              <a:t>1</a:t>
            </a:r>
            <a:endParaRPr lang="zh-CN" altLang="en-US" sz="4800" b="1">
              <a:solidFill>
                <a:schemeClr val="tx1">
                  <a:lumMod val="75000"/>
                  <a:lumOff val="25000"/>
                </a:schemeClr>
              </a:solidFill>
              <a:cs typeface="+mn-ea"/>
              <a:sym typeface="+mn-lt"/>
            </a:endParaRPr>
          </a:p>
        </p:txBody>
      </p:sp>
      <p:grpSp>
        <p:nvGrpSpPr>
          <p:cNvPr id="14" name="组合 13"/>
          <p:cNvGrpSpPr/>
          <p:nvPr/>
        </p:nvGrpSpPr>
        <p:grpSpPr>
          <a:xfrm>
            <a:off x="1416993" y="2647673"/>
            <a:ext cx="3165516" cy="681123"/>
            <a:chOff x="356725" y="2419540"/>
            <a:chExt cx="3165516" cy="681123"/>
          </a:xfrm>
        </p:grpSpPr>
        <p:sp>
          <p:nvSpPr>
            <p:cNvPr id="15" name="TextBox 18"/>
            <p:cNvSpPr txBox="1"/>
            <p:nvPr/>
          </p:nvSpPr>
          <p:spPr>
            <a:xfrm flipH="1">
              <a:off x="356725" y="2419540"/>
              <a:ext cx="3165516" cy="369332"/>
            </a:xfrm>
            <a:prstGeom prst="rect">
              <a:avLst/>
            </a:prstGeom>
            <a:noFill/>
          </p:spPr>
          <p:txBody>
            <a:bodyPr wrap="square" rtlCol="0">
              <a:spAutoFit/>
            </a:bodyPr>
            <a:lstStyle/>
            <a:p>
              <a:pPr algn="ctr">
                <a:spcBef>
                  <a:spcPct val="0"/>
                </a:spcBef>
                <a:buClrTx/>
                <a:buSzTx/>
                <a:buFontTx/>
                <a:buNone/>
              </a:pPr>
              <a:r>
                <a:rPr lang="zh-CN" altLang="en-US">
                  <a:solidFill>
                    <a:schemeClr val="tx1">
                      <a:lumMod val="95000"/>
                      <a:lumOff val="5000"/>
                    </a:schemeClr>
                  </a:solidFill>
                  <a:cs typeface="+mn-ea"/>
                  <a:sym typeface="+mn-lt"/>
                </a:rPr>
                <a:t>感染成功类感冒症状抗体产生</a:t>
              </a:r>
              <a:endParaRPr lang="zh-CN" altLang="en-US">
                <a:solidFill>
                  <a:schemeClr val="tx1">
                    <a:lumMod val="95000"/>
                    <a:lumOff val="5000"/>
                  </a:schemeClr>
                </a:solidFill>
                <a:cs typeface="+mn-ea"/>
                <a:sym typeface="+mn-lt"/>
              </a:endParaRPr>
            </a:p>
          </p:txBody>
        </p:sp>
        <p:sp>
          <p:nvSpPr>
            <p:cNvPr id="16" name="矩形 15"/>
            <p:cNvSpPr/>
            <p:nvPr/>
          </p:nvSpPr>
          <p:spPr>
            <a:xfrm>
              <a:off x="470268" y="2823664"/>
              <a:ext cx="1933298" cy="276999"/>
            </a:xfrm>
            <a:prstGeom prst="rect">
              <a:avLst/>
            </a:prstGeom>
          </p:spPr>
          <p:txBody>
            <a:bodyPr wrap="square">
              <a:spAutoFit/>
            </a:bodyPr>
            <a:lstStyle/>
            <a:p>
              <a:pPr algn="r"/>
              <a:r>
                <a:rPr lang="zh-CN" altLang="en-US" sz="1200" b="1">
                  <a:solidFill>
                    <a:schemeClr val="tx1">
                      <a:lumMod val="95000"/>
                      <a:lumOff val="5000"/>
                    </a:schemeClr>
                  </a:solidFill>
                  <a:cs typeface="+mn-ea"/>
                  <a:sym typeface="+mn-lt"/>
                </a:rPr>
                <a:t>急性感染期2-12周</a:t>
              </a:r>
              <a:endParaRPr lang="zh-CN" altLang="en-US" sz="1200" b="1">
                <a:solidFill>
                  <a:schemeClr val="tx1">
                    <a:lumMod val="95000"/>
                    <a:lumOff val="5000"/>
                  </a:schemeClr>
                </a:solidFill>
                <a:cs typeface="+mn-ea"/>
                <a:sym typeface="+mn-lt"/>
              </a:endParaRPr>
            </a:p>
          </p:txBody>
        </p:sp>
      </p:grpSp>
      <p:grpSp>
        <p:nvGrpSpPr>
          <p:cNvPr id="23" name="组合 22"/>
          <p:cNvGrpSpPr/>
          <p:nvPr/>
        </p:nvGrpSpPr>
        <p:grpSpPr>
          <a:xfrm>
            <a:off x="1181365" y="4215215"/>
            <a:ext cx="1933298" cy="701751"/>
            <a:chOff x="121097" y="2419540"/>
            <a:chExt cx="1933298" cy="701751"/>
          </a:xfrm>
        </p:grpSpPr>
        <p:sp>
          <p:nvSpPr>
            <p:cNvPr id="24" name="TextBox 18"/>
            <p:cNvSpPr txBox="1"/>
            <p:nvPr/>
          </p:nvSpPr>
          <p:spPr>
            <a:xfrm flipH="1">
              <a:off x="468937" y="2419540"/>
              <a:ext cx="1107996" cy="369332"/>
            </a:xfrm>
            <a:prstGeom prst="rect">
              <a:avLst/>
            </a:prstGeom>
            <a:noFill/>
          </p:spPr>
          <p:txBody>
            <a:bodyPr wrap="none" rtlCol="0">
              <a:spAutoFit/>
            </a:bodyPr>
            <a:lstStyle/>
            <a:p>
              <a:pPr>
                <a:spcBef>
                  <a:spcPct val="0"/>
                </a:spcBef>
                <a:buClrTx/>
                <a:buSzTx/>
                <a:buFontTx/>
                <a:buNone/>
              </a:pPr>
              <a:r>
                <a:rPr lang="zh-CN" altLang="en-US">
                  <a:solidFill>
                    <a:schemeClr val="tx1">
                      <a:lumMod val="95000"/>
                      <a:lumOff val="5000"/>
                    </a:schemeClr>
                  </a:solidFill>
                  <a:cs typeface="+mn-ea"/>
                  <a:sym typeface="+mn-lt"/>
                </a:rPr>
                <a:t>一般症状</a:t>
              </a:r>
              <a:endParaRPr lang="zh-CN" altLang="en-US">
                <a:solidFill>
                  <a:schemeClr val="tx1">
                    <a:lumMod val="95000"/>
                    <a:lumOff val="5000"/>
                  </a:schemeClr>
                </a:solidFill>
                <a:cs typeface="+mn-ea"/>
                <a:sym typeface="+mn-lt"/>
              </a:endParaRPr>
            </a:p>
          </p:txBody>
        </p:sp>
        <p:sp>
          <p:nvSpPr>
            <p:cNvPr id="25" name="矩形 24"/>
            <p:cNvSpPr/>
            <p:nvPr/>
          </p:nvSpPr>
          <p:spPr>
            <a:xfrm>
              <a:off x="121097" y="2844292"/>
              <a:ext cx="1933298" cy="276999"/>
            </a:xfrm>
            <a:prstGeom prst="rect">
              <a:avLst/>
            </a:prstGeom>
          </p:spPr>
          <p:txBody>
            <a:bodyPr wrap="square">
              <a:spAutoFit/>
            </a:bodyPr>
            <a:lstStyle/>
            <a:p>
              <a:pPr algn="ctr">
                <a:spcBef>
                  <a:spcPct val="0"/>
                </a:spcBef>
                <a:buClrTx/>
                <a:buSzTx/>
                <a:buFontTx/>
                <a:buNone/>
              </a:pPr>
              <a:r>
                <a:rPr lang="zh-CN" altLang="en-US" sz="1200" b="1">
                  <a:solidFill>
                    <a:schemeClr val="tx1">
                      <a:lumMod val="95000"/>
                      <a:lumOff val="5000"/>
                    </a:schemeClr>
                  </a:solidFill>
                  <a:cs typeface="+mn-ea"/>
                  <a:sym typeface="+mn-lt"/>
                </a:rPr>
                <a:t>无症状潜伏期</a:t>
              </a:r>
              <a:r>
                <a:rPr lang="en-US" altLang="zh-CN" sz="1200" b="1">
                  <a:solidFill>
                    <a:schemeClr val="tx1">
                      <a:lumMod val="95000"/>
                      <a:lumOff val="5000"/>
                    </a:schemeClr>
                  </a:solidFill>
                  <a:cs typeface="+mn-ea"/>
                  <a:sym typeface="+mn-lt"/>
                </a:rPr>
                <a:t>8-10 </a:t>
              </a:r>
              <a:r>
                <a:rPr lang="zh-CN" altLang="en-US" sz="1200" b="1">
                  <a:solidFill>
                    <a:schemeClr val="tx1">
                      <a:lumMod val="95000"/>
                      <a:lumOff val="5000"/>
                    </a:schemeClr>
                  </a:solidFill>
                  <a:cs typeface="+mn-ea"/>
                  <a:sym typeface="+mn-lt"/>
                </a:rPr>
                <a:t>年 </a:t>
              </a:r>
              <a:endParaRPr lang="zh-CN" altLang="en-US" sz="1200" b="1">
                <a:solidFill>
                  <a:schemeClr val="tx1">
                    <a:lumMod val="95000"/>
                    <a:lumOff val="5000"/>
                  </a:schemeClr>
                </a:solidFill>
                <a:cs typeface="+mn-ea"/>
                <a:sym typeface="+mn-lt"/>
              </a:endParaRPr>
            </a:p>
          </p:txBody>
        </p:sp>
      </p:grpSp>
      <p:grpSp>
        <p:nvGrpSpPr>
          <p:cNvPr id="29" name="组合 28"/>
          <p:cNvGrpSpPr/>
          <p:nvPr/>
        </p:nvGrpSpPr>
        <p:grpSpPr>
          <a:xfrm>
            <a:off x="8828077" y="2647673"/>
            <a:ext cx="1934629" cy="681123"/>
            <a:chOff x="468937" y="2419540"/>
            <a:chExt cx="1934629" cy="681123"/>
          </a:xfrm>
        </p:grpSpPr>
        <p:sp>
          <p:nvSpPr>
            <p:cNvPr id="30" name="TextBox 18"/>
            <p:cNvSpPr txBox="1"/>
            <p:nvPr/>
          </p:nvSpPr>
          <p:spPr>
            <a:xfrm flipH="1">
              <a:off x="468937" y="2419540"/>
              <a:ext cx="1107996" cy="369332"/>
            </a:xfrm>
            <a:prstGeom prst="rect">
              <a:avLst/>
            </a:prstGeom>
            <a:noFill/>
          </p:spPr>
          <p:txBody>
            <a:bodyPr wrap="none" rtlCol="0">
              <a:spAutoFit/>
            </a:bodyPr>
            <a:lstStyle/>
            <a:p>
              <a:pPr>
                <a:spcBef>
                  <a:spcPct val="0"/>
                </a:spcBef>
                <a:buClrTx/>
                <a:buSzTx/>
                <a:buFontTx/>
                <a:buNone/>
              </a:pPr>
              <a:r>
                <a:rPr lang="zh-CN" altLang="en-US">
                  <a:solidFill>
                    <a:schemeClr val="tx1">
                      <a:lumMod val="95000"/>
                      <a:lumOff val="5000"/>
                    </a:schemeClr>
                  </a:solidFill>
                  <a:cs typeface="+mn-ea"/>
                  <a:sym typeface="+mn-lt"/>
                </a:rPr>
                <a:t>严重症状</a:t>
              </a:r>
              <a:endParaRPr lang="zh-CN" altLang="en-US">
                <a:solidFill>
                  <a:schemeClr val="tx1">
                    <a:lumMod val="95000"/>
                    <a:lumOff val="5000"/>
                  </a:schemeClr>
                </a:solidFill>
                <a:cs typeface="+mn-ea"/>
                <a:sym typeface="+mn-lt"/>
              </a:endParaRPr>
            </a:p>
          </p:txBody>
        </p:sp>
        <p:sp>
          <p:nvSpPr>
            <p:cNvPr id="31" name="矩形 30"/>
            <p:cNvSpPr/>
            <p:nvPr/>
          </p:nvSpPr>
          <p:spPr>
            <a:xfrm>
              <a:off x="470268" y="2823664"/>
              <a:ext cx="1933298" cy="276999"/>
            </a:xfrm>
            <a:prstGeom prst="rect">
              <a:avLst/>
            </a:prstGeom>
          </p:spPr>
          <p:txBody>
            <a:bodyPr wrap="square">
              <a:spAutoFit/>
            </a:bodyPr>
            <a:lstStyle/>
            <a:p>
              <a:pPr>
                <a:spcBef>
                  <a:spcPct val="0"/>
                </a:spcBef>
                <a:buClrTx/>
                <a:buSzTx/>
                <a:buFontTx/>
                <a:buNone/>
              </a:pPr>
              <a:r>
                <a:rPr lang="zh-CN" altLang="en-US" sz="1200" b="1">
                  <a:solidFill>
                    <a:schemeClr val="tx1">
                      <a:lumMod val="95000"/>
                      <a:lumOff val="5000"/>
                    </a:schemeClr>
                  </a:solidFill>
                  <a:cs typeface="+mn-ea"/>
                  <a:sym typeface="+mn-lt"/>
                </a:rPr>
                <a:t>艾滋病前期1年</a:t>
              </a:r>
              <a:endParaRPr lang="zh-CN" altLang="en-US" sz="1200" b="1">
                <a:solidFill>
                  <a:schemeClr val="tx1">
                    <a:lumMod val="95000"/>
                    <a:lumOff val="5000"/>
                  </a:schemeClr>
                </a:solidFill>
                <a:cs typeface="+mn-ea"/>
                <a:sym typeface="+mn-lt"/>
              </a:endParaRPr>
            </a:p>
          </p:txBody>
        </p:sp>
      </p:grpSp>
      <p:grpSp>
        <p:nvGrpSpPr>
          <p:cNvPr id="32" name="组合 31"/>
          <p:cNvGrpSpPr/>
          <p:nvPr/>
        </p:nvGrpSpPr>
        <p:grpSpPr>
          <a:xfrm>
            <a:off x="8828077" y="4215215"/>
            <a:ext cx="1934629" cy="681123"/>
            <a:chOff x="468937" y="2419540"/>
            <a:chExt cx="1934629" cy="681123"/>
          </a:xfrm>
        </p:grpSpPr>
        <p:sp>
          <p:nvSpPr>
            <p:cNvPr id="33" name="TextBox 18"/>
            <p:cNvSpPr txBox="1"/>
            <p:nvPr/>
          </p:nvSpPr>
          <p:spPr>
            <a:xfrm flipH="1">
              <a:off x="468937" y="2419540"/>
              <a:ext cx="646331" cy="369332"/>
            </a:xfrm>
            <a:prstGeom prst="rect">
              <a:avLst/>
            </a:prstGeom>
            <a:noFill/>
          </p:spPr>
          <p:txBody>
            <a:bodyPr wrap="none" rtlCol="0">
              <a:spAutoFit/>
            </a:bodyPr>
            <a:lstStyle/>
            <a:p>
              <a:pPr>
                <a:spcBef>
                  <a:spcPct val="0"/>
                </a:spcBef>
                <a:buClrTx/>
                <a:buSzTx/>
                <a:buFontTx/>
                <a:buNone/>
              </a:pPr>
              <a:r>
                <a:rPr lang="zh-CN" altLang="en-US">
                  <a:solidFill>
                    <a:schemeClr val="tx1">
                      <a:lumMod val="95000"/>
                      <a:lumOff val="5000"/>
                    </a:schemeClr>
                  </a:solidFill>
                  <a:cs typeface="+mn-ea"/>
                  <a:sym typeface="+mn-lt"/>
                </a:rPr>
                <a:t>死亡</a:t>
              </a:r>
              <a:endParaRPr lang="zh-CN" altLang="en-US">
                <a:solidFill>
                  <a:schemeClr val="tx1">
                    <a:lumMod val="95000"/>
                    <a:lumOff val="5000"/>
                  </a:schemeClr>
                </a:solidFill>
                <a:cs typeface="+mn-ea"/>
                <a:sym typeface="+mn-lt"/>
              </a:endParaRPr>
            </a:p>
          </p:txBody>
        </p:sp>
        <p:sp>
          <p:nvSpPr>
            <p:cNvPr id="34" name="矩形 33"/>
            <p:cNvSpPr/>
            <p:nvPr/>
          </p:nvSpPr>
          <p:spPr>
            <a:xfrm>
              <a:off x="470268" y="2823664"/>
              <a:ext cx="1933298" cy="276999"/>
            </a:xfrm>
            <a:prstGeom prst="rect">
              <a:avLst/>
            </a:prstGeom>
          </p:spPr>
          <p:txBody>
            <a:bodyPr wrap="square">
              <a:spAutoFit/>
            </a:bodyPr>
            <a:lstStyle/>
            <a:p>
              <a:pPr>
                <a:spcBef>
                  <a:spcPct val="0"/>
                </a:spcBef>
                <a:buClrTx/>
                <a:buSzTx/>
                <a:buFontTx/>
                <a:buNone/>
              </a:pPr>
              <a:r>
                <a:rPr lang="zh-CN" altLang="en-US" sz="1200" b="1">
                  <a:solidFill>
                    <a:schemeClr val="tx1">
                      <a:lumMod val="95000"/>
                      <a:lumOff val="5000"/>
                    </a:schemeClr>
                  </a:solidFill>
                  <a:cs typeface="+mn-ea"/>
                  <a:sym typeface="+mn-lt"/>
                </a:rPr>
                <a:t>典型艾滋病期0.5-2年</a:t>
              </a:r>
              <a:endParaRPr lang="en-US" altLang="zh-CN" sz="1100">
                <a:solidFill>
                  <a:schemeClr val="tx1">
                    <a:lumMod val="95000"/>
                    <a:lumOff val="5000"/>
                  </a:schemeClr>
                </a:solidFill>
                <a:cs typeface="+mn-ea"/>
                <a:sym typeface="+mn-lt"/>
              </a:endParaRPr>
            </a:p>
          </p:txBody>
        </p:sp>
      </p:grpSp>
      <p:sp>
        <p:nvSpPr>
          <p:cNvPr id="40" name="矩形 39"/>
          <p:cNvSpPr/>
          <p:nvPr/>
        </p:nvSpPr>
        <p:spPr>
          <a:xfrm>
            <a:off x="3620165" y="1361301"/>
            <a:ext cx="4852610" cy="523220"/>
          </a:xfrm>
          <a:prstGeom prst="rect">
            <a:avLst/>
          </a:prstGeom>
        </p:spPr>
        <p:txBody>
          <a:bodyPr wrap="none">
            <a:spAutoFit/>
          </a:bodyPr>
          <a:lstStyle/>
          <a:p>
            <a:pPr>
              <a:spcBef>
                <a:spcPct val="0"/>
              </a:spcBef>
              <a:buClrTx/>
              <a:buSzTx/>
              <a:buFontTx/>
              <a:buNone/>
            </a:pPr>
            <a:r>
              <a:rPr lang="zh-CN" altLang="en-US" sz="2800" b="1">
                <a:solidFill>
                  <a:srgbClr val="C00000"/>
                </a:solidFill>
                <a:cs typeface="+mn-ea"/>
                <a:sym typeface="+mn-lt"/>
              </a:rPr>
              <a:t>艾滋病是一种慢性进展性疾病</a:t>
            </a:r>
            <a:endParaRPr lang="zh-CN" altLang="en-US" sz="2800" b="1">
              <a:solidFill>
                <a:srgbClr val="C00000"/>
              </a:solidFill>
              <a:cs typeface="+mn-ea"/>
              <a:sym typeface="+mn-lt"/>
            </a:endParaRPr>
          </a:p>
        </p:txBody>
      </p:sp>
      <p:pic>
        <p:nvPicPr>
          <p:cNvPr id="48" name="图片 47"/>
          <p:cNvPicPr>
            <a:picLocks noChangeAspect="1"/>
          </p:cNvPicPr>
          <p:nvPr>
            <p:custDataLst>
              <p:tags r:id="rId3"/>
            </p:custDataLst>
          </p:nvPr>
        </p:nvPicPr>
        <p:blipFill rotWithShape="1">
          <a:blip r:embed="rId4" cstate="screen"/>
          <a:srcRect/>
          <a:stretch>
            <a:fillRect/>
          </a:stretch>
        </p:blipFill>
        <p:spPr>
          <a:xfrm>
            <a:off x="615913" y="339864"/>
            <a:ext cx="334345" cy="519953"/>
          </a:xfrm>
          <a:prstGeom prst="rect">
            <a:avLst/>
          </a:prstGeom>
        </p:spPr>
      </p:pic>
      <p:sp>
        <p:nvSpPr>
          <p:cNvPr id="3" name="标题 1"/>
          <p:cNvSpPr txBox="1"/>
          <p:nvPr>
            <p:custDataLst>
              <p:tags r:id="rId5"/>
            </p:custDataLst>
          </p:nvPr>
        </p:nvSpPr>
        <p:spPr>
          <a:xfrm>
            <a:off x="1087867" y="436272"/>
            <a:ext cx="4942391" cy="423545"/>
          </a:xfrm>
          <a:prstGeom prst="rect">
            <a:avLst/>
          </a:prstGeom>
        </p:spPr>
        <p:txBody>
          <a:bodyPr wrap="square"/>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艾滋病引发的症状有哪些呢？</a:t>
            </a:r>
            <a:endParaRPr lang="zh-CN" altLang="en-US" sz="2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1184648" y="901996"/>
            <a:ext cx="9409954" cy="334684"/>
            <a:chOff x="1362635" y="1284941"/>
            <a:chExt cx="9409954" cy="334684"/>
          </a:xfrm>
        </p:grpSpPr>
        <p:sp>
          <p:nvSpPr>
            <p:cNvPr id="6" name="矩形 5"/>
            <p:cNvSpPr/>
            <p:nvPr>
              <p:custDataLst>
                <p:tags r:id="rId6"/>
              </p:custDataLst>
            </p:nvPr>
          </p:nvSpPr>
          <p:spPr>
            <a:xfrm>
              <a:off x="1362635" y="1522849"/>
              <a:ext cx="9203765" cy="96776"/>
            </a:xfrm>
            <a:prstGeom prst="rect">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sp>
          <p:nvSpPr>
            <p:cNvPr id="12" name="直角三角形 11"/>
            <p:cNvSpPr/>
            <p:nvPr>
              <p:custDataLst>
                <p:tags r:id="rId7"/>
              </p:custDataLst>
            </p:nvPr>
          </p:nvSpPr>
          <p:spPr>
            <a:xfrm>
              <a:off x="10446871" y="1284941"/>
              <a:ext cx="325718" cy="334684"/>
            </a:xfrm>
            <a:prstGeom prst="rtTriangle">
              <a:avLst/>
            </a:prstGeom>
            <a:solidFill>
              <a:srgbClr val="FF2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微软雅黑" panose="020B0503020204020204" charset="-122"/>
              </a:endParaRPr>
            </a:p>
          </p:txBody>
        </p:sp>
        <p:cxnSp>
          <p:nvCxnSpPr>
            <p:cNvPr id="5" name="直接连接符 4"/>
            <p:cNvCxnSpPr>
              <a:endCxn id="12" idx="4"/>
            </p:cNvCxnSpPr>
            <p:nvPr>
              <p:custDataLst>
                <p:tags r:id="rId8"/>
              </p:custDataLst>
            </p:nvPr>
          </p:nvCxnSpPr>
          <p:spPr>
            <a:xfrm>
              <a:off x="1362635" y="1619625"/>
              <a:ext cx="9409954" cy="0"/>
            </a:xfrm>
            <a:prstGeom prst="line">
              <a:avLst/>
            </a:prstGeom>
            <a:ln w="63500">
              <a:solidFill>
                <a:srgbClr val="FF2315">
                  <a:alpha val="31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31" presetClass="entr" presetSubtype="0" fill="hold" grpId="1" nodeType="afterEffec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style.rotation</p:attrName>
                                        </p:attrNameLst>
                                      </p:cBhvr>
                                      <p:tavLst>
                                        <p:tav tm="0">
                                          <p:val>
                                            <p:fltVal val="90"/>
                                          </p:val>
                                        </p:tav>
                                        <p:tav tm="100000">
                                          <p:val>
                                            <p:fltVal val="0"/>
                                          </p:val>
                                        </p:tav>
                                      </p:tavLst>
                                    </p:anim>
                                    <p:animEffect transition="in" filter="fade">
                                      <p:cBhvr>
                                        <p:cTn id="19" dur="1000"/>
                                        <p:tgtEl>
                                          <p:spTgt spid="40"/>
                                        </p:tgtEl>
                                      </p:cBhvr>
                                    </p:animEffect>
                                  </p:childTnLst>
                                </p:cTn>
                              </p:par>
                            </p:childTnLst>
                          </p:cTn>
                        </p:par>
                        <p:par>
                          <p:cTn id="20" fill="hold">
                            <p:stCondLst>
                              <p:cond delay="2000"/>
                            </p:stCondLst>
                            <p:childTnLst>
                              <p:par>
                                <p:cTn id="21" presetID="31" presetClass="entr" presetSubtype="0" fill="hold" nodeType="afterEffec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par>
                          <p:cTn id="27" fill="hold">
                            <p:stCondLst>
                              <p:cond delay="3000"/>
                            </p:stCondLst>
                            <p:childTnLst>
                              <p:par>
                                <p:cTn id="28" presetID="31" presetClass="entr" presetSubtype="0" fill="hold" nodeType="afterEffect">
                                  <p:childTnLst>
                                    <p:set>
                                      <p:cBhvr>
                                        <p:cTn id="29" dur="1" fill="hold">
                                          <p:stCondLst>
                                            <p:cond delay="0"/>
                                          </p:stCondLst>
                                        </p:cTn>
                                        <p:tgtEl>
                                          <p:spTgt spid="23"/>
                                        </p:tgtEl>
                                        <p:attrNameLst>
                                          <p:attrName>style.visibility</p:attrName>
                                        </p:attrNameLst>
                                      </p:cBhvr>
                                      <p:to>
                                        <p:strVal val="visible"/>
                                      </p:to>
                                    </p:set>
                                    <p:anim calcmode="lin" valueType="num">
                                      <p:cBhvr>
                                        <p:cTn id="30" dur="1000" fill="hold"/>
                                        <p:tgtEl>
                                          <p:spTgt spid="23"/>
                                        </p:tgtEl>
                                        <p:attrNameLst>
                                          <p:attrName>ppt_w</p:attrName>
                                        </p:attrNameLst>
                                      </p:cBhvr>
                                      <p:tavLst>
                                        <p:tav tm="0">
                                          <p:val>
                                            <p:fltVal val="0"/>
                                          </p:val>
                                        </p:tav>
                                        <p:tav tm="100000">
                                          <p:val>
                                            <p:strVal val="#ppt_w"/>
                                          </p:val>
                                        </p:tav>
                                      </p:tavLst>
                                    </p:anim>
                                    <p:anim calcmode="lin" valueType="num">
                                      <p:cBhvr>
                                        <p:cTn id="31" dur="1000" fill="hold"/>
                                        <p:tgtEl>
                                          <p:spTgt spid="23"/>
                                        </p:tgtEl>
                                        <p:attrNameLst>
                                          <p:attrName>ppt_h</p:attrName>
                                        </p:attrNameLst>
                                      </p:cBhvr>
                                      <p:tavLst>
                                        <p:tav tm="0">
                                          <p:val>
                                            <p:fltVal val="0"/>
                                          </p:val>
                                        </p:tav>
                                        <p:tav tm="100000">
                                          <p:val>
                                            <p:strVal val="#ppt_h"/>
                                          </p:val>
                                        </p:tav>
                                      </p:tavLst>
                                    </p:anim>
                                    <p:anim calcmode="lin" valueType="num">
                                      <p:cBhvr>
                                        <p:cTn id="32" dur="1000" fill="hold"/>
                                        <p:tgtEl>
                                          <p:spTgt spid="23"/>
                                        </p:tgtEl>
                                        <p:attrNameLst>
                                          <p:attrName>style.rotation</p:attrName>
                                        </p:attrNameLst>
                                      </p:cBhvr>
                                      <p:tavLst>
                                        <p:tav tm="0">
                                          <p:val>
                                            <p:fltVal val="90"/>
                                          </p:val>
                                        </p:tav>
                                        <p:tav tm="100000">
                                          <p:val>
                                            <p:fltVal val="0"/>
                                          </p:val>
                                        </p:tav>
                                      </p:tavLst>
                                    </p:anim>
                                    <p:animEffect transition="in" filter="fade">
                                      <p:cBhvr>
                                        <p:cTn id="33" dur="1000"/>
                                        <p:tgtEl>
                                          <p:spTgt spid="23"/>
                                        </p:tgtEl>
                                      </p:cBhvr>
                                    </p:animEffect>
                                  </p:childTnLst>
                                </p:cTn>
                              </p:par>
                            </p:childTnLst>
                          </p:cTn>
                        </p:par>
                        <p:par>
                          <p:cTn id="34" fill="hold">
                            <p:stCondLst>
                              <p:cond delay="4000"/>
                            </p:stCondLst>
                            <p:childTnLst>
                              <p:par>
                                <p:cTn id="35" presetID="31" presetClass="entr" presetSubtype="0" fill="hold" nodeType="afterEffec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par>
                          <p:cTn id="41" fill="hold">
                            <p:stCondLst>
                              <p:cond delay="5000"/>
                            </p:stCondLst>
                            <p:childTnLst>
                              <p:par>
                                <p:cTn id="42" presetID="31" presetClass="entr" presetSubtype="0" fill="hold" nodeType="afterEffect">
                                  <p:childTnLst>
                                    <p:set>
                                      <p:cBhvr>
                                        <p:cTn id="43" dur="1" fill="hold">
                                          <p:stCondLst>
                                            <p:cond delay="0"/>
                                          </p:stCondLst>
                                        </p:cTn>
                                        <p:tgtEl>
                                          <p:spTgt spid="32"/>
                                        </p:tgtEl>
                                        <p:attrNameLst>
                                          <p:attrName>style.visibility</p:attrName>
                                        </p:attrNameLst>
                                      </p:cBhvr>
                                      <p:to>
                                        <p:strVal val="visible"/>
                                      </p:to>
                                    </p:set>
                                    <p:anim calcmode="lin" valueType="num">
                                      <p:cBhvr>
                                        <p:cTn id="44" dur="1000" fill="hold"/>
                                        <p:tgtEl>
                                          <p:spTgt spid="32"/>
                                        </p:tgtEl>
                                        <p:attrNameLst>
                                          <p:attrName>ppt_w</p:attrName>
                                        </p:attrNameLst>
                                      </p:cBhvr>
                                      <p:tavLst>
                                        <p:tav tm="0">
                                          <p:val>
                                            <p:fltVal val="0"/>
                                          </p:val>
                                        </p:tav>
                                        <p:tav tm="100000">
                                          <p:val>
                                            <p:strVal val="#ppt_w"/>
                                          </p:val>
                                        </p:tav>
                                      </p:tavLst>
                                    </p:anim>
                                    <p:anim calcmode="lin" valueType="num">
                                      <p:cBhvr>
                                        <p:cTn id="45" dur="1000" fill="hold"/>
                                        <p:tgtEl>
                                          <p:spTgt spid="32"/>
                                        </p:tgtEl>
                                        <p:attrNameLst>
                                          <p:attrName>ppt_h</p:attrName>
                                        </p:attrNameLst>
                                      </p:cBhvr>
                                      <p:tavLst>
                                        <p:tav tm="0">
                                          <p:val>
                                            <p:fltVal val="0"/>
                                          </p:val>
                                        </p:tav>
                                        <p:tav tm="100000">
                                          <p:val>
                                            <p:strVal val="#ppt_h"/>
                                          </p:val>
                                        </p:tav>
                                      </p:tavLst>
                                    </p:anim>
                                    <p:anim calcmode="lin" valueType="num">
                                      <p:cBhvr>
                                        <p:cTn id="46" dur="1000" fill="hold"/>
                                        <p:tgtEl>
                                          <p:spTgt spid="32"/>
                                        </p:tgtEl>
                                        <p:attrNameLst>
                                          <p:attrName>style.rotation</p:attrName>
                                        </p:attrNameLst>
                                      </p:cBhvr>
                                      <p:tavLst>
                                        <p:tav tm="0">
                                          <p:val>
                                            <p:fltVal val="90"/>
                                          </p:val>
                                        </p:tav>
                                        <p:tav tm="100000">
                                          <p:val>
                                            <p:fltVal val="0"/>
                                          </p:val>
                                        </p:tav>
                                      </p:tavLst>
                                    </p:anim>
                                    <p:animEffect transition="in" filter="fade">
                                      <p:cBhvr>
                                        <p:cTn id="47" dur="1000"/>
                                        <p:tgtEl>
                                          <p:spTgt spid="32"/>
                                        </p:tgtEl>
                                      </p:cBhvr>
                                    </p:animEffect>
                                  </p:childTnLst>
                                </p:cTn>
                              </p:par>
                            </p:childTnLst>
                          </p:cTn>
                        </p:par>
                        <p:par>
                          <p:cTn id="48" fill="hold">
                            <p:stCondLst>
                              <p:cond delay="6000"/>
                            </p:stCondLst>
                            <p:childTnLst>
                              <p:par>
                                <p:cTn id="49" presetID="16" presetClass="entr" presetSubtype="21" fill="hold" nodeType="afterEffec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Lst>
  </p:timing>
</p:sld>
</file>

<file path=ppt/tags/tag1.xml><?xml version="1.0" encoding="utf-8"?>
<p:tagLst xmlns:p="http://schemas.openxmlformats.org/presentationml/2006/main">
  <p:tag name="KSO_WM_UNIT_PLACING_PICTURE_USER_VIEWPORT" val="{&quot;height&quot;:3271,&quot;width&quot;:2657}"/>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3271,&quot;width&quot;:2657}"/>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PLACING_PICTURE_USER_VIEWPORT" val="{&quot;height&quot;:3271,&quot;width&quot;:2657}"/>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3271,&quot;width&quot;:2657}"/>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PLACING_PICTURE_USER_VIEWPORT" val="{&quot;height&quot;:3271,&quot;width&quot;:2657}"/>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PLACING_PICTURE_USER_VIEWPORT" val="{&quot;height&quot;:3271,&quot;width&quot;:2657}"/>
  <p:tag name="KSO_WM_BEAUTIFY_FLAG" val=""/>
</p:tagLst>
</file>

<file path=ppt/tags/tag78.xml><?xml version="1.0" encoding="utf-8"?>
<p:tagLst xmlns:p="http://schemas.openxmlformats.org/presentationml/2006/main">
  <p:tag name="commondata" val="eyJoZGlkIjoiZDM1ZjYwMmYwNGEwNWU5YzdmYjBjZmQ1MDg4NWE0YzU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3679</Words>
  <Application>WPS 演示</Application>
  <PresentationFormat>宽屏</PresentationFormat>
  <Paragraphs>450</Paragraphs>
  <Slides>29</Slides>
  <Notes>31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Arial</vt:lpstr>
      <vt:lpstr>宋体</vt:lpstr>
      <vt:lpstr>Wingdings</vt:lpstr>
      <vt:lpstr>微软雅黑</vt:lpstr>
      <vt:lpstr>Wingdings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挚久</cp:lastModifiedBy>
  <cp:revision>44</cp:revision>
  <dcterms:created xsi:type="dcterms:W3CDTF">2022-11-09T11:29:00Z</dcterms:created>
  <dcterms:modified xsi:type="dcterms:W3CDTF">2023-11-06T07:07:24Z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DFCDFC24A9E44AD086642EF31EB471F9_12</vt:lpwstr>
  </property>
  <property fmtid="{D5CDD505-2E9C-101B-9397-08002B2CF9AE}" pid="3" name="KSOProductBuildVer">
    <vt:lpwstr>2052-12.1.0.15712</vt:lpwstr>
  </property>
</Properties>
</file>