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7"/>
  </p:handoutMasterIdLst>
  <p:sldIdLst>
    <p:sldId id="256" r:id="rId3"/>
    <p:sldId id="259" r:id="rId5"/>
    <p:sldId id="257"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2"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66" d="100"/>
          <a:sy n="66" d="100"/>
        </p:scale>
        <p:origin x="-882" y="-126"/>
      </p:cViewPr>
      <p:guideLst>
        <p:guide orient="horz" pos="2160"/>
        <p:guide pos="3879"/>
      </p:guideLst>
    </p:cSldViewPr>
  </p:slideViewPr>
  <p:notesTextViewPr>
    <p:cViewPr>
      <p:scale>
        <a:sx n="1" d="1"/>
        <a:sy n="1" d="1"/>
      </p:scale>
      <p:origin x="0" y="0"/>
    </p:cViewPr>
  </p:notesTextViewPr>
  <p:notesViewPr>
    <p:cSldViewPr>
      <p:cViewPr>
        <p:scale>
          <a:sx n="1" d="1"/>
          <a:sy n="1" d="1"/>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gs" Target="tags/tag16.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A464F1-3FF6-4684-914E-3FFC6B42217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779FD-D16A-4B4E-A7C4-CB4F4D0A391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fld id="{63A779FD-D16A-4B4E-A7C4-CB4F4D0A391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fld id="{63A779FD-D16A-4B4E-A7C4-CB4F4D0A391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fld id="{63A779FD-D16A-4B4E-A7C4-CB4F4D0A391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E21FD59-C920-460C-B1C9-0346C59420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8772C5-7E1F-451D-ADA8-7DC54D2C23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microsoft.com/office/2007/relationships/hdphoto" Target="../media/image6.wdp"/><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2424" y="157540"/>
            <a:ext cx="700005" cy="700005"/>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8141" y="5578185"/>
            <a:ext cx="3238499" cy="938616"/>
          </a:xfrm>
          <a:prstGeom prst="rect">
            <a:avLst/>
          </a:prstGeom>
        </p:spPr>
      </p:pic>
      <p:pic>
        <p:nvPicPr>
          <p:cNvPr id="14" name="图片 13" descr="图片包含 户外艺术系列, 烟火&#10;&#10;已生成极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custGeom>
            <a:avLst/>
            <a:gdLst>
              <a:gd name="connsiteX0" fmla="*/ 10727765 w 12192000"/>
              <a:gd name="connsiteY0" fmla="*/ 223838 h 6858000"/>
              <a:gd name="connsiteX1" fmla="*/ 10727765 w 12192000"/>
              <a:gd name="connsiteY1" fmla="*/ 507542 h 6858000"/>
              <a:gd name="connsiteX2" fmla="*/ 1297211 w 12192000"/>
              <a:gd name="connsiteY2" fmla="*/ 507542 h 6858000"/>
              <a:gd name="connsiteX3" fmla="*/ 1297211 w 12192000"/>
              <a:gd name="connsiteY3" fmla="*/ 936171 h 6858000"/>
              <a:gd name="connsiteX4" fmla="*/ 74392 w 12192000"/>
              <a:gd name="connsiteY4" fmla="*/ 936171 h 6858000"/>
              <a:gd name="connsiteX5" fmla="*/ 74392 w 12192000"/>
              <a:gd name="connsiteY5" fmla="*/ 5563671 h 6858000"/>
              <a:gd name="connsiteX6" fmla="*/ 1297211 w 12192000"/>
              <a:gd name="connsiteY6" fmla="*/ 5563671 h 6858000"/>
              <a:gd name="connsiteX7" fmla="*/ 1297211 w 12192000"/>
              <a:gd name="connsiteY7" fmla="*/ 6124764 h 6858000"/>
              <a:gd name="connsiteX8" fmla="*/ 11486240 w 12192000"/>
              <a:gd name="connsiteY8" fmla="*/ 6124764 h 6858000"/>
              <a:gd name="connsiteX9" fmla="*/ 11486240 w 12192000"/>
              <a:gd name="connsiteY9" fmla="*/ 1625600 h 6858000"/>
              <a:gd name="connsiteX10" fmla="*/ 12126913 w 12192000"/>
              <a:gd name="connsiteY10" fmla="*/ 1625600 h 6858000"/>
              <a:gd name="connsiteX11" fmla="*/ 12126913 w 12192000"/>
              <a:gd name="connsiteY11" fmla="*/ 223838 h 6858000"/>
              <a:gd name="connsiteX12" fmla="*/ 0 w 12192000"/>
              <a:gd name="connsiteY12" fmla="*/ 0 h 6858000"/>
              <a:gd name="connsiteX13" fmla="*/ 12192000 w 12192000"/>
              <a:gd name="connsiteY13" fmla="*/ 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0727765" y="223838"/>
                </a:moveTo>
                <a:lnTo>
                  <a:pt x="10727765" y="507542"/>
                </a:lnTo>
                <a:lnTo>
                  <a:pt x="1297211" y="507542"/>
                </a:lnTo>
                <a:lnTo>
                  <a:pt x="1297211" y="936171"/>
                </a:lnTo>
                <a:lnTo>
                  <a:pt x="74392" y="936171"/>
                </a:lnTo>
                <a:lnTo>
                  <a:pt x="74392" y="5563671"/>
                </a:lnTo>
                <a:lnTo>
                  <a:pt x="1297211" y="5563671"/>
                </a:lnTo>
                <a:lnTo>
                  <a:pt x="1297211" y="6124764"/>
                </a:lnTo>
                <a:lnTo>
                  <a:pt x="11486240" y="6124764"/>
                </a:lnTo>
                <a:lnTo>
                  <a:pt x="11486240" y="1625600"/>
                </a:lnTo>
                <a:lnTo>
                  <a:pt x="12126913" y="1625600"/>
                </a:lnTo>
                <a:lnTo>
                  <a:pt x="12126913" y="223838"/>
                </a:lnTo>
                <a:close/>
                <a:moveTo>
                  <a:pt x="0" y="0"/>
                </a:moveTo>
                <a:lnTo>
                  <a:pt x="12192000" y="0"/>
                </a:lnTo>
                <a:lnTo>
                  <a:pt x="12192000" y="6858000"/>
                </a:lnTo>
                <a:lnTo>
                  <a:pt x="0" y="6858000"/>
                </a:lnTo>
                <a:close/>
              </a:path>
            </a:pathLst>
          </a:custGeom>
        </p:spPr>
      </p:pic>
      <p:pic>
        <p:nvPicPr>
          <p:cNvPr id="11" name="图片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874" y="6052458"/>
            <a:ext cx="1112266" cy="551430"/>
          </a:xfrm>
          <a:prstGeom prst="rect">
            <a:avLst/>
          </a:prstGeom>
        </p:spPr>
      </p:pic>
      <p:pic>
        <p:nvPicPr>
          <p:cNvPr id="15" name="图片 14"/>
          <p:cNvPicPr>
            <a:picLocks noChangeAspect="1"/>
          </p:cNvPicPr>
          <p:nvPr userDrawn="1"/>
        </p:nvPicPr>
        <p:blipFill>
          <a:blip r:embed="rId6">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7104742" y="394345"/>
            <a:ext cx="4888863" cy="46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53" presetClass="entr" presetSubtype="16" fill="hold" nodeType="withEffec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par>
                                <p:cTn id="13" presetID="49" presetClass="entr" presetSubtype="0" decel="100000" fill="hold" nodeType="withEffec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tretch>
            <a:fillRect/>
          </a:stretch>
        </a:blipFill>
        <a:effectLst/>
      </p:bgPr>
    </p:bg>
    <p:spTree>
      <p:nvGrpSpPr>
        <p:cNvPr id="1" name=""/>
        <p:cNvGrpSpPr/>
        <p:nvPr/>
      </p:nvGrpSpPr>
      <p:grpSpPr>
        <a:xfrm>
          <a:off x="0" y="0"/>
          <a:ext cx="0" cy="0"/>
          <a:chOff x="0" y="0"/>
          <a:chExt cx="0" cy="0"/>
        </a:xfrm>
      </p:grpSpPr>
      <p:sp>
        <p:nvSpPr>
          <p:cNvPr id="15" name="文本框 14"/>
          <p:cNvSpPr txBox="1"/>
          <p:nvPr userDrawn="1"/>
        </p:nvSpPr>
        <p:spPr>
          <a:xfrm>
            <a:off x="4318000" y="2971800"/>
            <a:ext cx="3556000" cy="229870"/>
          </a:xfrm>
          <a:prstGeom prst="rect">
            <a:avLst/>
          </a:prstGeom>
          <a:noFill/>
        </p:spPr>
        <p:txBody>
          <a:bodyPr wrap="square" rtlCol="0">
            <a:spAutoFit/>
          </a:bodyPr>
          <a:lstStyle/>
          <a:p>
            <a:r>
              <a:rPr lang="zh-CN" altLang="en-US" sz="300">
                <a:solidFill>
                  <a:schemeClr val="bg1"/>
                </a:solidFill>
                <a:latin typeface="微软雅黑" panose="020B0503020204020204" pitchFamily="34" charset="-122"/>
                <a:ea typeface="微软雅黑" panose="020B0503020204020204" pitchFamily="34" charset="-122"/>
                <a:sym typeface="+mn-ea"/>
              </a:rPr>
              <a:t>感谢您下载包图网平台上提供</a:t>
            </a:r>
            <a:r>
              <a:rPr lang="zh-CN" altLang="en-US" sz="300" smtClean="0">
                <a:solidFill>
                  <a:schemeClr val="bg1"/>
                </a:solidFill>
                <a:latin typeface="微软雅黑" panose="020B0503020204020204" pitchFamily="34" charset="-122"/>
                <a:ea typeface="微软雅黑" panose="020B0503020204020204" pitchFamily="34" charset="-122"/>
                <a:sym typeface="+mn-ea"/>
              </a:rPr>
              <a:t>的</a:t>
            </a:r>
            <a:r>
              <a:rPr lang="en-US" altLang="zh-CN" sz="300" smtClean="0">
                <a:solidFill>
                  <a:schemeClr val="bg1"/>
                </a:solidFill>
                <a:latin typeface="微软雅黑" panose="020B0503020204020204" pitchFamily="34" charset="-122"/>
                <a:ea typeface="微软雅黑" panose="020B0503020204020204" pitchFamily="34" charset="-122"/>
                <a:sym typeface="+mn-ea"/>
              </a:rPr>
              <a:t>PPT</a:t>
            </a:r>
            <a:r>
              <a:rPr lang="zh-CN" altLang="en-US" sz="30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a:solidFill>
                <a:schemeClr val="bg1"/>
              </a:solidFill>
              <a:latin typeface="微软雅黑" panose="020B0503020204020204" pitchFamily="34" charset="-122"/>
              <a:ea typeface="微软雅黑" panose="020B0503020204020204" pitchFamily="34" charset="-122"/>
              <a:sym typeface="+mn-ea"/>
            </a:endParaRPr>
          </a:p>
          <a:p>
            <a:r>
              <a:rPr lang="en-US" altLang="zh-CN" sz="600">
                <a:solidFill>
                  <a:schemeClr val="bg1"/>
                </a:solidFill>
                <a:latin typeface="微软雅黑" panose="020B0503020204020204" pitchFamily="34" charset="-122"/>
                <a:ea typeface="微软雅黑" panose="020B0503020204020204" pitchFamily="34" charset="-122"/>
                <a:sym typeface="+mn-ea"/>
              </a:rPr>
              <a:t>ibaotu.com</a:t>
            </a:r>
            <a:endParaRPr lang="en-US" altLang="zh-CN" sz="600">
              <a:solidFill>
                <a:schemeClr val="bg1"/>
              </a:solidFill>
              <a:latin typeface="微软雅黑" panose="020B0503020204020204" pitchFamily="34" charset="-122"/>
              <a:ea typeface="微软雅黑" panose="020B0503020204020204" pitchFamily="34" charset="-122"/>
              <a:sym typeface="+mn-ea"/>
            </a:endParaRPr>
          </a:p>
        </p:txBody>
      </p:sp>
      <p:pic>
        <p:nvPicPr>
          <p:cNvPr id="7" name="图片 6" descr="图片包含 建筑物, 墙壁&#10;&#10;已生成高可信度的说明"/>
          <p:cNvPicPr>
            <a:picLocks noChangeAspect="1"/>
          </p:cNvPicPr>
          <p:nvPr userDrawn="1"/>
        </p:nvPicPr>
        <p:blipFill>
          <a:blip r:embed="rId5">
            <a:extLst>
              <a:ext uri="{28A0092B-C50C-407E-A947-70E740481C1C}">
                <a14:useLocalDpi xmlns:a14="http://schemas.microsoft.com/office/drawing/2010/main" val="0"/>
              </a:ext>
            </a:extLst>
          </a:blip>
          <a:srcRect b="7025"/>
          <a:stretch>
            <a:fillRect/>
          </a:stretch>
        </p:blipFill>
        <p:spPr>
          <a:xfrm>
            <a:off x="-1" y="-1"/>
            <a:ext cx="12191997" cy="6857999"/>
          </a:xfrm>
          <a:prstGeom prst="rect">
            <a:avLst/>
          </a:prstGeom>
        </p:spPr>
      </p:pic>
      <p:pic>
        <p:nvPicPr>
          <p:cNvPr id="14" name="图片 13" descr="图片包含 户外艺术系列, 烟火&#10;&#10;已生成极高可信度的说明"/>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5.xml"/><Relationship Id="rId7" Type="http://schemas.openxmlformats.org/officeDocument/2006/relationships/image" Target="../media/image11.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0.png"/><Relationship Id="rId3" Type="http://schemas.openxmlformats.org/officeDocument/2006/relationships/tags" Target="../tags/tag2.xml"/><Relationship Id="rId2" Type="http://schemas.openxmlformats.org/officeDocument/2006/relationships/tags" Target="../tags/tag1.xml"/><Relationship Id="rId15" Type="http://schemas.openxmlformats.org/officeDocument/2006/relationships/notesSlide" Target="../notesSlides/notesSlide1.xml"/><Relationship Id="rId14" Type="http://schemas.openxmlformats.org/officeDocument/2006/relationships/slideLayout" Target="../slideLayouts/slideLayout3.xml"/><Relationship Id="rId13" Type="http://schemas.openxmlformats.org/officeDocument/2006/relationships/image" Target="../media/image12.png"/><Relationship Id="rId12" Type="http://schemas.openxmlformats.org/officeDocument/2006/relationships/tags" Target="../tags/tag6.xml"/><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xml"/><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image" Target="../media/image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image" Target="../media/image16.png"/><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2" Type="http://schemas.openxmlformats.org/officeDocument/2006/relationships/notesSlide" Target="../notesSlides/notesSlide8.xml"/><Relationship Id="rId11" Type="http://schemas.openxmlformats.org/officeDocument/2006/relationships/slideLayout" Target="../slideLayouts/slideLayout3.xml"/><Relationship Id="rId10" Type="http://schemas.openxmlformats.org/officeDocument/2006/relationships/tags" Target="../tags/tag15.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5" name="PA_0"/>
          <p:cNvSpPr>
            <a:spLocks noChangeArrowheads="1"/>
          </p:cNvSpPr>
          <p:nvPr>
            <p:custDataLst>
              <p:tags r:id="rId2"/>
            </p:custDataLst>
          </p:nvPr>
        </p:nvSpPr>
        <p:spPr bwMode="auto">
          <a:xfrm>
            <a:off x="2974451" y="5166880"/>
            <a:ext cx="6315792" cy="306467"/>
          </a:xfrm>
          <a:prstGeom prst="roundRect">
            <a:avLst/>
          </a:prstGeom>
          <a:solidFill>
            <a:srgbClr val="C00000"/>
          </a:solidFill>
          <a:ln w="9525">
            <a:noFill/>
            <a:miter lim="800000"/>
          </a:ln>
        </p:spPr>
        <p:txBody>
          <a:bodyPr wrap="square" lIns="0" tIns="0" rIns="0" bIns="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buFont typeface="Arial" panose="020B0604020202020204" pitchFamily="34" charset="0"/>
              <a:buNone/>
            </a:pPr>
            <a:r>
              <a:rPr lang="zh-CN" altLang="en-US" sz="1800" b="1">
                <a:solidFill>
                  <a:schemeClr val="bg1"/>
                </a:solidFill>
                <a:latin typeface="楷体" panose="02010609060101010101" pitchFamily="49" charset="-122"/>
                <a:ea typeface="楷体" panose="02010609060101010101" pitchFamily="49" charset="-122"/>
                <a:cs typeface="Arial" panose="020B0604020202020204" pitchFamily="34" charset="0"/>
                <a:sym typeface="Arial" panose="020B0604020202020204" pitchFamily="34" charset="0"/>
              </a:rPr>
              <a:t>加强法制宣传教育 </a:t>
            </a:r>
            <a:r>
              <a:rPr lang="en-US" altLang="zh-CN" sz="1800" b="1">
                <a:solidFill>
                  <a:schemeClr val="bg1"/>
                </a:solidFill>
                <a:latin typeface="楷体" panose="02010609060101010101" pitchFamily="49" charset="-122"/>
                <a:ea typeface="楷体" panose="02010609060101010101" pitchFamily="49" charset="-122"/>
                <a:cs typeface="Arial" panose="020B0604020202020204" pitchFamily="34" charset="0"/>
                <a:sym typeface="Arial" panose="020B0604020202020204" pitchFamily="34" charset="0"/>
              </a:rPr>
              <a:t>            </a:t>
            </a:r>
            <a:r>
              <a:rPr lang="zh-CN" altLang="en-US" sz="1800" b="1">
                <a:solidFill>
                  <a:schemeClr val="bg1"/>
                </a:solidFill>
                <a:latin typeface="楷体" panose="02010609060101010101" pitchFamily="49" charset="-122"/>
                <a:ea typeface="楷体" panose="02010609060101010101" pitchFamily="49" charset="-122"/>
                <a:cs typeface="Arial" panose="020B0604020202020204" pitchFamily="34" charset="0"/>
                <a:sym typeface="Arial" panose="020B0604020202020204" pitchFamily="34" charset="0"/>
              </a:rPr>
              <a:t>全面推进依法治国</a:t>
            </a:r>
            <a:endParaRPr lang="zh-CN" altLang="en-US" sz="1800" b="1">
              <a:solidFill>
                <a:schemeClr val="bg1"/>
              </a:solidFill>
              <a:latin typeface="楷体" panose="02010609060101010101" pitchFamily="49" charset="-122"/>
              <a:ea typeface="楷体" panose="02010609060101010101" pitchFamily="49" charset="-122"/>
              <a:cs typeface="Arial" panose="020B0604020202020204" pitchFamily="34" charset="0"/>
              <a:sym typeface="Arial" panose="020B0604020202020204" pitchFamily="34" charset="0"/>
            </a:endParaRPr>
          </a:p>
        </p:txBody>
      </p:sp>
      <p:pic>
        <p:nvPicPr>
          <p:cNvPr id="17" name="PA_图片 16"/>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17478" t="23883" r="15730" b="41580"/>
          <a:stretch>
            <a:fillRect/>
          </a:stretch>
        </p:blipFill>
        <p:spPr>
          <a:xfrm>
            <a:off x="2783952" y="3192365"/>
            <a:ext cx="6624096" cy="1890200"/>
          </a:xfrm>
          <a:custGeom>
            <a:avLst/>
            <a:gdLst>
              <a:gd name="connsiteX0" fmla="*/ 0 w 4968072"/>
              <a:gd name="connsiteY0" fmla="*/ 0 h 1417650"/>
              <a:gd name="connsiteX1" fmla="*/ 4968072 w 4968072"/>
              <a:gd name="connsiteY1" fmla="*/ 0 h 1417650"/>
              <a:gd name="connsiteX2" fmla="*/ 4968072 w 4968072"/>
              <a:gd name="connsiteY2" fmla="*/ 1417650 h 1417650"/>
              <a:gd name="connsiteX3" fmla="*/ 623793 w 4968072"/>
              <a:gd name="connsiteY3" fmla="*/ 1417650 h 1417650"/>
              <a:gd name="connsiteX4" fmla="*/ 623793 w 4968072"/>
              <a:gd name="connsiteY4" fmla="*/ 1241273 h 1417650"/>
              <a:gd name="connsiteX5" fmla="*/ 0 w 4968072"/>
              <a:gd name="connsiteY5" fmla="*/ 1241273 h 141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072" h="1417650">
                <a:moveTo>
                  <a:pt x="0" y="0"/>
                </a:moveTo>
                <a:lnTo>
                  <a:pt x="4968072" y="0"/>
                </a:lnTo>
                <a:lnTo>
                  <a:pt x="4968072" y="1417650"/>
                </a:lnTo>
                <a:lnTo>
                  <a:pt x="623793" y="1417650"/>
                </a:lnTo>
                <a:lnTo>
                  <a:pt x="623793" y="1241273"/>
                </a:lnTo>
                <a:lnTo>
                  <a:pt x="0" y="1241273"/>
                </a:lnTo>
                <a:close/>
              </a:path>
            </a:pathLst>
          </a:custGeom>
        </p:spPr>
      </p:pic>
      <p:sp>
        <p:nvSpPr>
          <p:cNvPr id="18" name="PA_0"/>
          <p:cNvSpPr>
            <a:spLocks noChangeArrowheads="1"/>
          </p:cNvSpPr>
          <p:nvPr>
            <p:custDataLst>
              <p:tags r:id="rId5"/>
            </p:custDataLst>
          </p:nvPr>
        </p:nvSpPr>
        <p:spPr bwMode="auto">
          <a:xfrm>
            <a:off x="5511070" y="5182009"/>
            <a:ext cx="1242554" cy="279559"/>
          </a:xfrm>
          <a:prstGeom prst="roundRect">
            <a:avLst>
              <a:gd name="adj" fmla="val 20795"/>
            </a:avLst>
          </a:prstGeom>
          <a:solidFill>
            <a:schemeClr val="bg1"/>
          </a:solidFill>
          <a:ln w="9525">
            <a:noFill/>
            <a:miter lim="800000"/>
          </a:ln>
        </p:spPr>
        <p:txBody>
          <a:bodyPr wrap="square" lIns="0" tIns="0" rIns="0" bIns="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buFont typeface="Arial" panose="020B0604020202020204" pitchFamily="34" charset="0"/>
              <a:buNone/>
            </a:pPr>
            <a:r>
              <a:rPr lang="en-US" altLang="zh-CN" sz="1600" b="1">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a:t>
            </a:r>
            <a:r>
              <a:rPr lang="zh-CN" altLang="en-US" sz="1600" b="1">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r>
              <a:rPr lang="en-US" altLang="zh-CN" sz="1600" b="1">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4</a:t>
            </a:r>
            <a:r>
              <a:rPr lang="zh-CN" altLang="en-US" sz="1600" b="1">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日</a:t>
            </a:r>
            <a:endParaRPr lang="zh-CN" altLang="en-US" sz="1600" b="1">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pic>
        <p:nvPicPr>
          <p:cNvPr id="19" name="PA_图片 18"/>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5110071" y="1220508"/>
            <a:ext cx="1971857" cy="1971857"/>
          </a:xfrm>
          <a:prstGeom prst="rect">
            <a:avLst/>
          </a:prstGeom>
        </p:spPr>
      </p:pic>
      <p:pic>
        <p:nvPicPr>
          <p:cNvPr id="24" name="PA_图片 23"/>
          <p:cNvPicPr>
            <a:picLocks noChangeAspect="1"/>
          </p:cNvPicPr>
          <p:nvPr>
            <p:custDataLst>
              <p:tags r:id="rId8"/>
            </p:custDataLst>
          </p:nvPr>
        </p:nvPicPr>
        <p:blipFill>
          <a:blip r:embed="rId9">
            <a:extLst>
              <a:ext uri="{28A0092B-C50C-407E-A947-70E740481C1C}">
                <a14:useLocalDpi xmlns:a14="http://schemas.microsoft.com/office/drawing/2010/main" val="0"/>
              </a:ext>
            </a:extLst>
          </a:blip>
          <a:srcRect l="16371" r="13753"/>
          <a:stretch>
            <a:fillRect/>
          </a:stretch>
        </p:blipFill>
        <p:spPr>
          <a:xfrm flipH="1">
            <a:off x="107950" y="5330825"/>
            <a:ext cx="3152140" cy="1307465"/>
          </a:xfrm>
          <a:prstGeom prst="rect">
            <a:avLst/>
          </a:prstGeom>
        </p:spPr>
      </p:pic>
      <p:pic>
        <p:nvPicPr>
          <p:cNvPr id="9" name="PA_纯音乐 - 激昂背景音乐">
            <a:hlinkClick r:id="" action="ppaction://media"/>
          </p:cNvPr>
          <p:cNvPicPr>
            <a:picLocks noChangeAspect="1"/>
          </p:cNvPicPr>
          <p:nvPr>
            <a:audioFile r:link="rId10"/>
            <p:extLst>
              <p:ext uri="{DAA4B4D4-6D71-4841-9C94-3DE7FCFB9230}">
                <p14:media xmlns:p14="http://schemas.microsoft.com/office/powerpoint/2010/main" r:embed="rId11"/>
              </p:ext>
            </p:extLst>
            <p:custDataLst>
              <p:tags r:id="rId12"/>
            </p:custDataLst>
          </p:nvPr>
        </p:nvPicPr>
        <p:blipFill>
          <a:blip r:embed="rId13"/>
          <a:stretch>
            <a:fillRect/>
          </a:stretch>
        </p:blipFill>
        <p:spPr>
          <a:xfrm>
            <a:off x="-609600" y="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2000">
        <p14:ferris dir="l"/>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childTnLst>
                                    <p:cmd type="call" cmd="playFrom(0.0)">
                                      <p:cBhvr>
                                        <p:cTn id="6" dur="1" fill="hold"/>
                                        <p:tgtEl>
                                          <p:spTgt spid="9"/>
                                        </p:tgtEl>
                                      </p:cBhvr>
                                    </p:cmd>
                                  </p:childTnLst>
                                </p:cTn>
                              </p:par>
                              <p:par>
                                <p:cTn id="7" presetID="22" presetClass="entr" presetSubtype="4" fill="hold" nodeType="withEffect">
                                  <p:childTnLst>
                                    <p:set>
                                      <p:cBhvr>
                                        <p:cTn id="8" dur="1" fill="hold">
                                          <p:stCondLst>
                                            <p:cond delay="0"/>
                                          </p:stCondLst>
                                        </p:cTn>
                                        <p:tgtEl>
                                          <p:spTgt spid="24"/>
                                        </p:tgtEl>
                                        <p:attrNameLst>
                                          <p:attrName>style.visibility</p:attrName>
                                        </p:attrNameLst>
                                      </p:cBhvr>
                                      <p:to>
                                        <p:strVal val="visible"/>
                                      </p:to>
                                    </p:set>
                                    <p:animEffect transition="in" filter="wipe(down)">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repeatCount="indefinite" fill="hold" display="0">
                  <p:stCondLst>
                    <p:cond delay="indefinite"/>
                  </p:stCondLst>
                  <p:endCondLst>
                    <p:cond evt="onPrev" delay="0">
                      <p:tgtEl>
                        <p:sldTgt/>
                      </p:tgtEl>
                    </p:cond>
                    <p:cond evt="onStopAudio">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38439" y="1754350"/>
            <a:ext cx="4654526" cy="4557550"/>
          </a:xfrm>
          <a:prstGeom prst="rect">
            <a:avLst/>
          </a:prstGeom>
          <a:gradFill>
            <a:gsLst>
              <a:gs pos="917">
                <a:srgbClr val="FFC000"/>
              </a:gs>
              <a:gs pos="33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11" name="文本框 10"/>
          <p:cNvSpPr txBox="1"/>
          <p:nvPr/>
        </p:nvSpPr>
        <p:spPr>
          <a:xfrm>
            <a:off x="6286093" y="1685903"/>
            <a:ext cx="5093106" cy="4524315"/>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才能确保我国在十九大报告确定的时间表内（从</a:t>
            </a:r>
            <a:r>
              <a:rPr kumimoji="0" lang="en-US" altLang="zh-CN"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2020</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年到</a:t>
            </a:r>
            <a:r>
              <a:rPr kumimoji="0" lang="en-US" altLang="zh-CN"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2035</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年）基本建成法治国家、法治政府、法治社会，再从</a:t>
            </a:r>
            <a:r>
              <a:rPr kumimoji="0" lang="en-US" altLang="zh-CN"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2035</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到本世纪中叶，实现国家治理体系和治理能力现代化，全面提升我国物质文明、政治文明、精神文明、社会文明、生态文明，把我国建成富强民主文明和谐美丽的社会主义现代化强国，实现“两个一百年”奋斗目标、实现中华民族伟大复兴的中国梦。</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12" name="文本框 11"/>
          <p:cNvSpPr txBox="1"/>
          <p:nvPr/>
        </p:nvSpPr>
        <p:spPr>
          <a:xfrm>
            <a:off x="1067170" y="2053053"/>
            <a:ext cx="4197064" cy="2120902"/>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以习近平新时代中国特色社会主义思想为指引，完善以宪法为核心的中国特色社会主义法律体系，建设中国特色社会主义法治体系，发展中国特色社会主义法治理论，</a:t>
            </a: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13" name="燕尾形 12"/>
          <p:cNvSpPr/>
          <p:nvPr/>
        </p:nvSpPr>
        <p:spPr>
          <a:xfrm>
            <a:off x="5578933" y="3372409"/>
            <a:ext cx="482600" cy="647700"/>
          </a:xfrm>
          <a:prstGeom prst="chevron">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Microsoft YaHei UI" panose="020B0503020204020204" charset="-122"/>
              <a:cs typeface="+mn-cs"/>
            </a:endParaRPr>
          </a:p>
        </p:txBody>
      </p:sp>
      <p:sp>
        <p:nvSpPr>
          <p:cNvPr id="14" name="矩形 13"/>
          <p:cNvSpPr/>
          <p:nvPr/>
        </p:nvSpPr>
        <p:spPr>
          <a:xfrm>
            <a:off x="6147502" y="1754350"/>
            <a:ext cx="5307897" cy="45575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1681" y="2763403"/>
            <a:ext cx="3489421" cy="4094597"/>
          </a:xfrm>
          <a:prstGeom prst="rect">
            <a:avLst/>
          </a:prstGeom>
        </p:spPr>
      </p:pic>
      <p:sp>
        <p:nvSpPr>
          <p:cNvPr id="9" name="文本框 8"/>
          <p:cNvSpPr txBox="1"/>
          <p:nvPr/>
        </p:nvSpPr>
        <p:spPr>
          <a:xfrm>
            <a:off x="968506" y="344172"/>
            <a:ext cx="4801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坚定不移地坚持中国共产党的领导</a:t>
            </a:r>
            <a:endPar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4" presetClass="entr" presetSubtype="10" fill="hold" grpId="2" nodeType="afterEffec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par>
                          <p:cTn id="14" fill="hold">
                            <p:stCondLst>
                              <p:cond delay="1000"/>
                            </p:stCondLst>
                            <p:childTnLst>
                              <p:par>
                                <p:cTn id="15" presetID="53" presetClass="entr" presetSubtype="16" fill="hold" nodeType="afterEffec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22" presetClass="entr" presetSubtype="8" fill="hold" grpId="3" nodeType="afterEffec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000"/>
                            </p:stCondLst>
                            <p:childTnLst>
                              <p:par>
                                <p:cTn id="25" presetID="31" presetClass="entr" presetSubtype="0" fill="hold" grpId="4" nodeType="afterEffect">
                                  <p:childTnLst>
                                    <p:set>
                                      <p:cBhvr>
                                        <p:cTn id="26" dur="1" fill="hold">
                                          <p:stCondLst>
                                            <p:cond delay="0"/>
                                          </p:stCondLst>
                                        </p:cTn>
                                        <p:tgtEl>
                                          <p:spTgt spid="14"/>
                                        </p:tgtEl>
                                        <p:attrNameLst>
                                          <p:attrName>style.visibility</p:attrName>
                                        </p:attrNameLst>
                                      </p:cBhvr>
                                      <p:to>
                                        <p:strVal val="visible"/>
                                      </p:to>
                                    </p:set>
                                    <p:anim calcmode="lin" valueType="num">
                                      <p:cBhvr>
                                        <p:cTn id="27" dur="750" fill="hold"/>
                                        <p:tgtEl>
                                          <p:spTgt spid="14"/>
                                        </p:tgtEl>
                                        <p:attrNameLst>
                                          <p:attrName>ppt_w</p:attrName>
                                        </p:attrNameLst>
                                      </p:cBhvr>
                                      <p:tavLst>
                                        <p:tav tm="0">
                                          <p:val>
                                            <p:fltVal val="0"/>
                                          </p:val>
                                        </p:tav>
                                        <p:tav tm="100000">
                                          <p:val>
                                            <p:strVal val="#ppt_w"/>
                                          </p:val>
                                        </p:tav>
                                      </p:tavLst>
                                    </p:anim>
                                    <p:anim calcmode="lin" valueType="num">
                                      <p:cBhvr>
                                        <p:cTn id="28" dur="750" fill="hold"/>
                                        <p:tgtEl>
                                          <p:spTgt spid="14"/>
                                        </p:tgtEl>
                                        <p:attrNameLst>
                                          <p:attrName>ppt_h</p:attrName>
                                        </p:attrNameLst>
                                      </p:cBhvr>
                                      <p:tavLst>
                                        <p:tav tm="0">
                                          <p:val>
                                            <p:fltVal val="0"/>
                                          </p:val>
                                        </p:tav>
                                        <p:tav tm="100000">
                                          <p:val>
                                            <p:strVal val="#ppt_h"/>
                                          </p:val>
                                        </p:tav>
                                      </p:tavLst>
                                    </p:anim>
                                    <p:anim calcmode="lin" valueType="num">
                                      <p:cBhvr>
                                        <p:cTn id="29" dur="750" fill="hold"/>
                                        <p:tgtEl>
                                          <p:spTgt spid="14"/>
                                        </p:tgtEl>
                                        <p:attrNameLst>
                                          <p:attrName>style.rotation</p:attrName>
                                        </p:attrNameLst>
                                      </p:cBhvr>
                                      <p:tavLst>
                                        <p:tav tm="0">
                                          <p:val>
                                            <p:fltVal val="90"/>
                                          </p:val>
                                        </p:tav>
                                        <p:tav tm="100000">
                                          <p:val>
                                            <p:fltVal val="0"/>
                                          </p:val>
                                        </p:tav>
                                      </p:tavLst>
                                    </p:anim>
                                    <p:animEffect transition="in" filter="fade">
                                      <p:cBhvr>
                                        <p:cTn id="30" dur="750"/>
                                        <p:tgtEl>
                                          <p:spTgt spid="14"/>
                                        </p:tgtEl>
                                      </p:cBhvr>
                                    </p:animEffect>
                                  </p:childTnLst>
                                </p:cTn>
                              </p:par>
                            </p:childTnLst>
                          </p:cTn>
                        </p:par>
                        <p:par>
                          <p:cTn id="31" fill="hold">
                            <p:stCondLst>
                              <p:cond delay="3000"/>
                            </p:stCondLst>
                            <p:childTnLst>
                              <p:par>
                                <p:cTn id="32" presetID="42" presetClass="entr" presetSubtype="0" fill="hold" grpId="1" nodeType="afterEffec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5" nodeType="clickEffec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1"/>
      <p:bldP spid="12" grpId="2"/>
      <p:bldP spid="13" grpId="3"/>
      <p:bldP spid="14" grpId="4"/>
      <p:bldP spid="9" grpId="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r="4772"/>
          <a:stretch>
            <a:fillRect/>
          </a:stretch>
        </p:blipFill>
        <p:spPr>
          <a:xfrm>
            <a:off x="2447925" y="4372380"/>
            <a:ext cx="7296150" cy="2220622"/>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0432"/>
            <a:ext cx="12192000" cy="1647568"/>
          </a:xfrm>
          <a:prstGeom prst="rect">
            <a:avLst/>
          </a:prstGeom>
        </p:spPr>
      </p:pic>
      <p:sp>
        <p:nvSpPr>
          <p:cNvPr id="4" name="文本框 3"/>
          <p:cNvSpPr txBox="1"/>
          <p:nvPr/>
        </p:nvSpPr>
        <p:spPr>
          <a:xfrm>
            <a:off x="3623548" y="3041943"/>
            <a:ext cx="5145035" cy="662489"/>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国家宪法日暨全国法制宣传日</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5" name="圆角矩形 4"/>
          <p:cNvSpPr/>
          <p:nvPr/>
        </p:nvSpPr>
        <p:spPr>
          <a:xfrm>
            <a:off x="5903966" y="1731779"/>
            <a:ext cx="584200" cy="571500"/>
          </a:xfrm>
          <a:prstGeom prst="roundRect">
            <a:avLst/>
          </a:prstGeom>
          <a:gradFill>
            <a:gsLst>
              <a:gs pos="917">
                <a:srgbClr val="FFC000"/>
              </a:gs>
              <a:gs pos="28000">
                <a:srgbClr val="FF0000"/>
              </a:gs>
              <a:gs pos="62000">
                <a:srgbClr val="C00000"/>
              </a:gs>
              <a:gs pos="100000">
                <a:srgbClr val="FF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02</a:t>
            </a:r>
            <a:endPar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436" y="1925931"/>
            <a:ext cx="2251060" cy="11160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par>
                          <p:cTn id="22" fill="hold">
                            <p:stCondLst>
                              <p:cond delay="2000"/>
                            </p:stCondLst>
                            <p:childTnLst>
                              <p:par>
                                <p:cTn id="23" presetID="47" presetClass="entr" presetSubtype="0" fill="hold" grpId="1" nodeType="afterEffec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84675" y="1082040"/>
            <a:ext cx="6594475" cy="5368925"/>
          </a:xfrm>
          <a:prstGeom prst="rect">
            <a:avLst/>
          </a:prstGeom>
          <a:noFill/>
          <a:ln>
            <a:noFill/>
          </a:ln>
        </p:spPr>
        <p:txBody>
          <a:bodyPr wrap="square" rtlCol="0">
            <a:noAutofit/>
          </a:bodyPr>
          <a:lstStyle/>
          <a:p>
            <a:pPr marL="0" marR="0" lvl="0" indent="0" algn="l" defTabSz="914400" rtl="0" eaLnBrk="1" fontAlgn="auto" latinLnBrk="0" hangingPunct="1">
              <a:lnSpc>
                <a:spcPct val="20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a:t>
            </a: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中华人民共和国宪法</a:t>
            </a:r>
            <a:r>
              <a:rPr kumimoji="0" lang="en-US" altLang="zh-CN"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a:t>
            </a: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是中华人民共和国的根本大法，规定拥有最高法律效力。</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a:p>
            <a:pPr marL="0" marR="0" lvl="0" indent="0" algn="l" defTabSz="914400" rtl="0" eaLnBrk="1" fontAlgn="auto" latinLnBrk="0" hangingPunct="1">
              <a:lnSpc>
                <a:spcPct val="200000"/>
              </a:lnSpc>
              <a:spcBef>
                <a:spcPct val="0"/>
              </a:spcBef>
              <a:spcAft>
                <a:spcPct val="0"/>
              </a:spcAft>
              <a:buClrTx/>
              <a:buSzTx/>
              <a:buFontTx/>
              <a:buNone/>
              <a:defRPr/>
            </a:pP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a:p>
            <a:pPr marL="0" marR="0" lvl="0" indent="0" algn="l" defTabSz="914400" rtl="0" eaLnBrk="1" fontAlgn="auto" latinLnBrk="0" hangingPunct="1">
              <a:lnSpc>
                <a:spcPct val="20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中华人民共和国成立后，曾于</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1954</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9</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月</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日、</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1975</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月</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17</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日、</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1978</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3</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月</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5</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日和</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1982</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12</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月</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4</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日通过四个宪法，现行宪法为</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1982</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年宪法，并历经</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1988</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1993</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1999</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2004</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年四次修订。</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968506" y="344172"/>
            <a:ext cx="34163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中华人民共和国宪法</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mph" presetSubtype="0" fill="hold" grpId="1" nodeType="afterEffec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06032" y="2979750"/>
            <a:ext cx="6901368" cy="286232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2001</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年，中共中央、国务院决定将我国现行宪法实施日</a:t>
            </a:r>
            <a:r>
              <a:rPr kumimoji="0" lang="en-US" altLang="zh-CN"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12</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月</a:t>
            </a:r>
            <a:r>
              <a:rPr kumimoji="0" lang="en-US" altLang="zh-CN"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4</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日，作为每年的全国法制宣传日。在这一天中，部分民众可进法院参观。</a:t>
            </a:r>
            <a:endPar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a:p>
            <a:pPr marL="0" marR="0" lvl="0" indent="0" algn="l" defTabSz="914400" rtl="0" eaLnBrk="1" fontAlgn="auto" latinLnBrk="0" hangingPunct="1">
              <a:lnSpc>
                <a:spcPct val="2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从</a:t>
            </a:r>
            <a:r>
              <a:rPr kumimoji="0" lang="en-US" altLang="zh-CN"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1986</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年至</a:t>
            </a:r>
            <a:r>
              <a:rPr kumimoji="0" lang="en-US" altLang="zh-CN"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2000</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年，全国实施了三个五年普法规划，“六五”普法在全国普遍展开。将宪法实施日定为法制宣传日，无疑具有重要的意义。</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968506" y="344172"/>
            <a:ext cx="30572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国家宪法日的来历</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52943" y="2685090"/>
            <a:ext cx="2509297" cy="2509297"/>
          </a:xfrm>
          <a:prstGeom prst="rect">
            <a:avLst/>
          </a:prstGeom>
        </p:spPr>
      </p:pic>
      <p:grpSp>
        <p:nvGrpSpPr>
          <p:cNvPr id="10" name="组合 9"/>
          <p:cNvGrpSpPr/>
          <p:nvPr/>
        </p:nvGrpSpPr>
        <p:grpSpPr>
          <a:xfrm>
            <a:off x="1499306" y="2161185"/>
            <a:ext cx="6908094" cy="647700"/>
            <a:chOff x="1074232" y="1835177"/>
            <a:chExt cx="6908094" cy="647700"/>
          </a:xfrm>
        </p:grpSpPr>
        <p:sp>
          <p:nvSpPr>
            <p:cNvPr id="6" name="矩形 5"/>
            <p:cNvSpPr/>
            <p:nvPr/>
          </p:nvSpPr>
          <p:spPr>
            <a:xfrm>
              <a:off x="1074232" y="1835177"/>
              <a:ext cx="3864734" cy="647700"/>
            </a:xfrm>
            <a:prstGeom prst="rect">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7" name="文本框 6"/>
            <p:cNvSpPr txBox="1"/>
            <p:nvPr/>
          </p:nvSpPr>
          <p:spPr>
            <a:xfrm>
              <a:off x="1247143" y="1958972"/>
              <a:ext cx="35189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我国历史上第一个法制宣传日</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8" name="文本框 7"/>
            <p:cNvSpPr txBox="1"/>
            <p:nvPr/>
          </p:nvSpPr>
          <p:spPr>
            <a:xfrm>
              <a:off x="5137277" y="1871667"/>
              <a:ext cx="26645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gradFill>
                    <a:gsLst>
                      <a:gs pos="917">
                        <a:srgbClr val="FFC000"/>
                      </a:gs>
                      <a:gs pos="26000">
                        <a:srgbClr val="FF0000"/>
                      </a:gs>
                      <a:gs pos="64000">
                        <a:srgbClr val="C00000"/>
                      </a:gs>
                    </a:gsLst>
                    <a:lin ang="2700000" scaled="0"/>
                  </a:gradFill>
                  <a:effectLst/>
                  <a:uLnTx/>
                  <a:uFillTx/>
                  <a:latin typeface="Arial" panose="020B0604020202020204"/>
                  <a:ea typeface="Microsoft YaHei UI" panose="020B0503020204020204" charset="-122"/>
                  <a:cs typeface="+mn-cs"/>
                </a:rPr>
                <a:t>2001</a:t>
              </a:r>
              <a:r>
                <a:rPr kumimoji="0" lang="zh-CN" altLang="en-US" sz="2800" b="1" i="0" u="none" strike="noStrike" kern="1200" cap="none" spc="0" normalizeH="0" baseline="0" noProof="0">
                  <a:ln>
                    <a:noFill/>
                  </a:ln>
                  <a:gradFill>
                    <a:gsLst>
                      <a:gs pos="917">
                        <a:srgbClr val="FFC000"/>
                      </a:gs>
                      <a:gs pos="26000">
                        <a:srgbClr val="FF0000"/>
                      </a:gs>
                      <a:gs pos="64000">
                        <a:srgbClr val="C00000"/>
                      </a:gs>
                    </a:gsLst>
                    <a:lin ang="2700000" scaled="0"/>
                  </a:gradFill>
                  <a:effectLst/>
                  <a:uLnTx/>
                  <a:uFillTx/>
                  <a:latin typeface="Arial" panose="020B0604020202020204"/>
                  <a:ea typeface="Microsoft YaHei UI" panose="020B0503020204020204" charset="-122"/>
                  <a:cs typeface="+mn-cs"/>
                </a:rPr>
                <a:t>年</a:t>
              </a:r>
              <a:r>
                <a:rPr kumimoji="0" lang="en-US" altLang="zh-CN" sz="2800" b="1" i="0" u="none" strike="noStrike" kern="1200" cap="none" spc="0" normalizeH="0" baseline="0" noProof="0">
                  <a:ln>
                    <a:noFill/>
                  </a:ln>
                  <a:gradFill>
                    <a:gsLst>
                      <a:gs pos="917">
                        <a:srgbClr val="FFC000"/>
                      </a:gs>
                      <a:gs pos="26000">
                        <a:srgbClr val="FF0000"/>
                      </a:gs>
                      <a:gs pos="64000">
                        <a:srgbClr val="C00000"/>
                      </a:gs>
                    </a:gsLst>
                    <a:lin ang="2700000" scaled="0"/>
                  </a:gradFill>
                  <a:effectLst/>
                  <a:uLnTx/>
                  <a:uFillTx/>
                  <a:latin typeface="Arial" panose="020B0604020202020204"/>
                  <a:ea typeface="Microsoft YaHei UI" panose="020B0503020204020204" charset="-122"/>
                  <a:cs typeface="+mn-cs"/>
                </a:rPr>
                <a:t>12</a:t>
              </a:r>
              <a:r>
                <a:rPr kumimoji="0" lang="zh-CN" altLang="en-US" sz="2800" b="1" i="0" u="none" strike="noStrike" kern="1200" cap="none" spc="0" normalizeH="0" baseline="0" noProof="0">
                  <a:ln>
                    <a:noFill/>
                  </a:ln>
                  <a:gradFill>
                    <a:gsLst>
                      <a:gs pos="917">
                        <a:srgbClr val="FFC000"/>
                      </a:gs>
                      <a:gs pos="26000">
                        <a:srgbClr val="FF0000"/>
                      </a:gs>
                      <a:gs pos="64000">
                        <a:srgbClr val="C00000"/>
                      </a:gs>
                    </a:gsLst>
                    <a:lin ang="2700000" scaled="0"/>
                  </a:gradFill>
                  <a:effectLst/>
                  <a:uLnTx/>
                  <a:uFillTx/>
                  <a:latin typeface="Arial" panose="020B0604020202020204"/>
                  <a:ea typeface="Microsoft YaHei UI" panose="020B0503020204020204" charset="-122"/>
                  <a:cs typeface="+mn-cs"/>
                </a:rPr>
                <a:t>月</a:t>
              </a:r>
              <a:r>
                <a:rPr kumimoji="0" lang="en-US" altLang="zh-CN" sz="2800" b="1" i="0" u="none" strike="noStrike" kern="1200" cap="none" spc="0" normalizeH="0" baseline="0" noProof="0">
                  <a:ln>
                    <a:noFill/>
                  </a:ln>
                  <a:gradFill>
                    <a:gsLst>
                      <a:gs pos="917">
                        <a:srgbClr val="FFC000"/>
                      </a:gs>
                      <a:gs pos="26000">
                        <a:srgbClr val="FF0000"/>
                      </a:gs>
                      <a:gs pos="64000">
                        <a:srgbClr val="C00000"/>
                      </a:gs>
                    </a:gsLst>
                    <a:lin ang="2700000" scaled="0"/>
                  </a:gradFill>
                  <a:effectLst/>
                  <a:uLnTx/>
                  <a:uFillTx/>
                  <a:latin typeface="Arial" panose="020B0604020202020204"/>
                  <a:ea typeface="Microsoft YaHei UI" panose="020B0503020204020204" charset="-122"/>
                  <a:cs typeface="+mn-cs"/>
                </a:rPr>
                <a:t>4</a:t>
              </a:r>
              <a:r>
                <a:rPr kumimoji="0" lang="zh-CN" altLang="en-US" sz="2800" b="1" i="0" u="none" strike="noStrike" kern="1200" cap="none" spc="0" normalizeH="0" baseline="0" noProof="0">
                  <a:ln>
                    <a:noFill/>
                  </a:ln>
                  <a:gradFill>
                    <a:gsLst>
                      <a:gs pos="917">
                        <a:srgbClr val="FFC000"/>
                      </a:gs>
                      <a:gs pos="26000">
                        <a:srgbClr val="FF0000"/>
                      </a:gs>
                      <a:gs pos="64000">
                        <a:srgbClr val="C00000"/>
                      </a:gs>
                    </a:gsLst>
                    <a:lin ang="2700000" scaled="0"/>
                  </a:gradFill>
                  <a:effectLst/>
                  <a:uLnTx/>
                  <a:uFillTx/>
                  <a:latin typeface="Arial" panose="020B0604020202020204"/>
                  <a:ea typeface="Microsoft YaHei UI" panose="020B0503020204020204" charset="-122"/>
                  <a:cs typeface="+mn-cs"/>
                </a:rPr>
                <a:t>日</a:t>
              </a:r>
              <a:endParaRPr kumimoji="0" lang="zh-CN" altLang="en-US" sz="2800" b="1" i="0" u="none" strike="noStrike" kern="1200" cap="none" spc="0" normalizeH="0" baseline="0" noProof="0">
                <a:ln>
                  <a:noFill/>
                </a:ln>
                <a:gradFill>
                  <a:gsLst>
                    <a:gs pos="917">
                      <a:srgbClr val="FFC000"/>
                    </a:gs>
                    <a:gs pos="26000">
                      <a:srgbClr val="FF0000"/>
                    </a:gs>
                    <a:gs pos="64000">
                      <a:srgbClr val="C00000"/>
                    </a:gs>
                  </a:gsLst>
                  <a:lin ang="2700000" scaled="0"/>
                </a:gradFill>
                <a:effectLst/>
                <a:uLnTx/>
                <a:uFillTx/>
                <a:latin typeface="Arial" panose="020B0604020202020204"/>
                <a:ea typeface="Microsoft YaHei UI" panose="020B0503020204020204" charset="-122"/>
                <a:cs typeface="+mn-cs"/>
              </a:endParaRPr>
            </a:p>
          </p:txBody>
        </p:sp>
        <p:sp>
          <p:nvSpPr>
            <p:cNvPr id="9" name="矩形 8"/>
            <p:cNvSpPr/>
            <p:nvPr/>
          </p:nvSpPr>
          <p:spPr>
            <a:xfrm>
              <a:off x="4938966" y="1835177"/>
              <a:ext cx="3043360" cy="62126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childTnLst>
                                    <p:set>
                                      <p:cBhvr>
                                        <p:cTn id="35" dur="1" fill="hold">
                                          <p:stCondLst>
                                            <p:cond delay="0"/>
                                          </p:stCondLst>
                                        </p:cTn>
                                        <p:tgtEl>
                                          <p:spTgt spid="5"/>
                                        </p:tgtEl>
                                        <p:attrNameLst>
                                          <p:attrName>style.visibility</p:attrName>
                                        </p:attrNameLst>
                                      </p:cBhvr>
                                      <p:to>
                                        <p:strVal val="visible"/>
                                      </p:to>
                                    </p:set>
                                    <p:animEffect transition="in" filter="fade">
                                      <p:cBhvr>
                                        <p:cTn id="36" dur="750"/>
                                        <p:tgtEl>
                                          <p:spTgt spid="5"/>
                                        </p:tgtEl>
                                      </p:cBhvr>
                                    </p:animEffect>
                                    <p:anim calcmode="lin" valueType="num">
                                      <p:cBhvr>
                                        <p:cTn id="37" dur="750" fill="hold"/>
                                        <p:tgtEl>
                                          <p:spTgt spid="5"/>
                                        </p:tgtEl>
                                        <p:attrNameLst>
                                          <p:attrName>ppt_w</p:attrName>
                                        </p:attrNameLst>
                                      </p:cBhvr>
                                      <p:tavLst>
                                        <p:tav tm="0" fmla="#ppt_w*sin(2.5*pi*$)">
                                          <p:val>
                                            <p:fltVal val="0"/>
                                          </p:val>
                                        </p:tav>
                                        <p:tav tm="100000">
                                          <p:val>
                                            <p:fltVal val="1"/>
                                          </p:val>
                                        </p:tav>
                                      </p:tavLst>
                                    </p:anim>
                                    <p:anim calcmode="lin" valueType="num">
                                      <p:cBhvr>
                                        <p:cTn id="38" dur="75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49400" y="1752600"/>
            <a:ext cx="9283700" cy="2806700"/>
          </a:xfrm>
          <a:prstGeom prst="rect">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3" name="文本框 2"/>
          <p:cNvSpPr txBox="1"/>
          <p:nvPr/>
        </p:nvSpPr>
        <p:spPr>
          <a:xfrm>
            <a:off x="1498600" y="4590343"/>
            <a:ext cx="9434845" cy="1200329"/>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党的十九大，习近平总书记代表第十八届中央委员会所作的工作报告，对总结过去</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5</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年我国民主法治建设成就的基础上，又高瞻远瞩地提出，</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要坚持全面依法治国、深化依法治国实践。</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968506" y="344172"/>
            <a:ext cx="38587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2017</a:t>
            </a: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年国家宪法日主题</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7" name="文本框 6"/>
          <p:cNvSpPr txBox="1"/>
          <p:nvPr/>
        </p:nvSpPr>
        <p:spPr>
          <a:xfrm>
            <a:off x="3328928" y="3238636"/>
            <a:ext cx="572464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5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深化依法治国实践</a:t>
            </a:r>
            <a:endParaRPr kumimoji="0" lang="zh-CN" altLang="en-US" sz="5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8" name="文本框 7"/>
          <p:cNvSpPr txBox="1"/>
          <p:nvPr/>
        </p:nvSpPr>
        <p:spPr>
          <a:xfrm>
            <a:off x="3328928" y="2232620"/>
            <a:ext cx="572464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5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坚持全面依法治国</a:t>
            </a:r>
            <a:endParaRPr kumimoji="0" lang="zh-CN" altLang="en-US" sz="5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4" nodeType="clickEffec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3" nodeType="withEffec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1" nodeType="clickEffec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4" grpId="2"/>
      <p:bldP spid="7" grpId="3"/>
      <p:bldP spid="8" grpId="4"/>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r="4772"/>
          <a:stretch>
            <a:fillRect/>
          </a:stretch>
        </p:blipFill>
        <p:spPr>
          <a:xfrm>
            <a:off x="2447925" y="4372380"/>
            <a:ext cx="7296150" cy="2220622"/>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0432"/>
            <a:ext cx="12192000" cy="1647568"/>
          </a:xfrm>
          <a:prstGeom prst="rect">
            <a:avLst/>
          </a:prstGeom>
        </p:spPr>
      </p:pic>
      <p:sp>
        <p:nvSpPr>
          <p:cNvPr id="4" name="文本框 3"/>
          <p:cNvSpPr txBox="1"/>
          <p:nvPr/>
        </p:nvSpPr>
        <p:spPr>
          <a:xfrm>
            <a:off x="3523482" y="3041943"/>
            <a:ext cx="5145035" cy="662489"/>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设立国家宪法日的意义</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5" name="圆角矩形 4"/>
          <p:cNvSpPr/>
          <p:nvPr/>
        </p:nvSpPr>
        <p:spPr>
          <a:xfrm>
            <a:off x="5903966" y="1731779"/>
            <a:ext cx="584200" cy="571500"/>
          </a:xfrm>
          <a:prstGeom prst="roundRect">
            <a:avLst/>
          </a:prstGeom>
          <a:gradFill>
            <a:gsLst>
              <a:gs pos="917">
                <a:srgbClr val="FFC000"/>
              </a:gs>
              <a:gs pos="28000">
                <a:srgbClr val="FF0000"/>
              </a:gs>
              <a:gs pos="62000">
                <a:srgbClr val="C00000"/>
              </a:gs>
              <a:gs pos="100000">
                <a:srgbClr val="FF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03</a:t>
            </a:r>
            <a:endPar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436" y="1925931"/>
            <a:ext cx="2251060" cy="11160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par>
                          <p:cTn id="22" fill="hold">
                            <p:stCondLst>
                              <p:cond delay="2000"/>
                            </p:stCondLst>
                            <p:childTnLst>
                              <p:par>
                                <p:cTn id="23" presetID="47" presetClass="entr" presetSubtype="0" fill="hold" grpId="1" nodeType="afterEffec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16567" y="1549884"/>
            <a:ext cx="9283700" cy="1511300"/>
          </a:xfrm>
          <a:prstGeom prst="rect">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3" name="文本框 2"/>
          <p:cNvSpPr txBox="1"/>
          <p:nvPr/>
        </p:nvSpPr>
        <p:spPr>
          <a:xfrm>
            <a:off x="1316567" y="3367383"/>
            <a:ext cx="9434845" cy="1814830"/>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将每年十二月四日定为国家宪法日。在全国普遍开展宪法教育，弘扬宪法精神，建立宪法宣誓制度。凡经过人大及其常委会选举或者任命的国家工作人员正式就职时公开向宪法宣誓。设立“国家宪法日”，是一个重要的仪式，</a:t>
            </a:r>
            <a:r>
              <a:rPr kumimoji="0" lang="zh-CN" altLang="en-US" sz="20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传递的是依法治国，依宪执政的理念。</a:t>
            </a:r>
            <a:endParaRPr kumimoji="0" lang="zh-CN" altLang="en-US" sz="20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968506" y="344172"/>
            <a:ext cx="4134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设立国家宪法日的意义一</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8" name="文本框 7"/>
          <p:cNvSpPr txBox="1"/>
          <p:nvPr/>
        </p:nvSpPr>
        <p:spPr>
          <a:xfrm>
            <a:off x="3952297" y="1843869"/>
            <a:ext cx="433965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5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弘扬宪法精神</a:t>
            </a:r>
            <a:endParaRPr kumimoji="0" lang="zh-CN" altLang="en-US" sz="5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405232" y="1843869"/>
            <a:ext cx="1918044" cy="950912"/>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rcRect r="16742"/>
          <a:stretch>
            <a:fillRect/>
          </a:stretch>
        </p:blipFill>
        <p:spPr>
          <a:xfrm flipH="1">
            <a:off x="1303867" y="1879632"/>
            <a:ext cx="3394206" cy="1181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3" nodeType="clickEffec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4" nodeType="clickEffect">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1" nodeType="clickEffec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4" grpId="2"/>
      <p:bldP spid="8" grpId="3"/>
      <p:bldP spid="8" grpId="4"/>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8577" y="1753084"/>
            <a:ext cx="9283700" cy="1511300"/>
          </a:xfrm>
          <a:prstGeom prst="rect">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3" name="文本框 2"/>
          <p:cNvSpPr txBox="1"/>
          <p:nvPr/>
        </p:nvSpPr>
        <p:spPr>
          <a:xfrm>
            <a:off x="1378577" y="3327729"/>
            <a:ext cx="9434845" cy="286232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设立国家宪法日，不仅是增加一个纪念日，更要使这一天成为全民的宪法“教育日、普及日、深化日”，形成举国上下尊重宪法、宪法至上、用宪法维护人民权益的社会氛围。</a:t>
            </a:r>
            <a:endPar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a:p>
            <a:pPr marL="0" marR="0" lvl="0" indent="0" algn="l" defTabSz="914400" rtl="0" eaLnBrk="1" fontAlgn="auto" latinLnBrk="0" hangingPunct="1">
              <a:lnSpc>
                <a:spcPct val="20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设立国家宪法日，也是让宪法思维内化于所有国家公职人员心中。</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权力属于人民，权力服从宪法。</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公职人员只有为人民服务的义务，没有凌驾于人民之上的特权。</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一切违反宪法和法律的行为都必须予以追究和纠正。</a:t>
            </a:r>
            <a:endPar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968506" y="344172"/>
            <a:ext cx="4134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设立国家宪法日的意义二</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8" name="文本框 7"/>
          <p:cNvSpPr txBox="1"/>
          <p:nvPr/>
        </p:nvSpPr>
        <p:spPr>
          <a:xfrm>
            <a:off x="3811107" y="2047069"/>
            <a:ext cx="50321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5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权利为人民服务</a:t>
            </a:r>
            <a:endParaRPr kumimoji="0" lang="zh-CN" altLang="en-US" sz="5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467242" y="2047069"/>
            <a:ext cx="1918044" cy="950912"/>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rcRect r="16742"/>
          <a:stretch>
            <a:fillRect/>
          </a:stretch>
        </p:blipFill>
        <p:spPr>
          <a:xfrm flipH="1">
            <a:off x="1365877" y="2082832"/>
            <a:ext cx="3394206" cy="1181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3" nodeType="clickEffec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4" nodeType="clickEffect">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1" nodeType="clickEffec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4" grpId="2"/>
      <p:bldP spid="8" grpId="3"/>
      <p:bldP spid="8" grpId="4"/>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63700" y="1973217"/>
            <a:ext cx="9283700" cy="1511300"/>
          </a:xfrm>
          <a:prstGeom prst="rect">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968506" y="344172"/>
            <a:ext cx="4134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设立国家宪法日的意义三</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8" name="文本框 7"/>
          <p:cNvSpPr txBox="1"/>
          <p:nvPr/>
        </p:nvSpPr>
        <p:spPr>
          <a:xfrm>
            <a:off x="4299430" y="2267202"/>
            <a:ext cx="433965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5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权利服从宪法</a:t>
            </a:r>
            <a:endParaRPr kumimoji="0" lang="zh-CN" altLang="en-US" sz="5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752365" y="2267202"/>
            <a:ext cx="1918044" cy="950912"/>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rcRect r="16742"/>
          <a:stretch>
            <a:fillRect/>
          </a:stretch>
        </p:blipFill>
        <p:spPr>
          <a:xfrm flipH="1">
            <a:off x="1651000" y="2302965"/>
            <a:ext cx="3394206" cy="1181552"/>
          </a:xfrm>
          <a:prstGeom prst="rect">
            <a:avLst/>
          </a:prstGeom>
        </p:spPr>
      </p:pic>
      <p:sp>
        <p:nvSpPr>
          <p:cNvPr id="9" name="文本框 8"/>
          <p:cNvSpPr txBox="1"/>
          <p:nvPr/>
        </p:nvSpPr>
        <p:spPr>
          <a:xfrm>
            <a:off x="1663700" y="3835177"/>
            <a:ext cx="9401306" cy="2169825"/>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宪法是国家的根本大法，它规定了国家的根本制度和根本任务，是国家统一、民族团结、社会稳定的基础，是公民权利的根本法律保障，是实现我国社会主义法制统一的基础，是依法治国的基本依据，是治国安邦的总章程。</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在全体公民中开展法制宣传教育，首要的任务，就是要进行宪法知识的宣传教育，使广大公民了解宪法、掌握宪法，增强宪法观念，树立宪法权威。</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2" nodeType="clickEffec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3" nodeType="clickEffect">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4" nodeType="clickEffec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1"/>
      <p:bldP spid="8" grpId="2"/>
      <p:bldP spid="8" grpId="3"/>
      <p:bldP spid="9" grpId="4"/>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2034" y="5985956"/>
            <a:ext cx="12384034" cy="872044"/>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rcRect r="4772"/>
          <a:stretch>
            <a:fillRect/>
          </a:stretch>
        </p:blipFill>
        <p:spPr>
          <a:xfrm>
            <a:off x="2447925" y="4372380"/>
            <a:ext cx="7296150" cy="2220622"/>
          </a:xfrm>
          <a:prstGeom prst="rect">
            <a:avLst/>
          </a:prstGeom>
        </p:spPr>
      </p:pic>
      <p:sp>
        <p:nvSpPr>
          <p:cNvPr id="4" name="文本框 3"/>
          <p:cNvSpPr txBox="1"/>
          <p:nvPr/>
        </p:nvSpPr>
        <p:spPr>
          <a:xfrm>
            <a:off x="3623548" y="3041943"/>
            <a:ext cx="5145035" cy="1308820"/>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国家宪法日暨全国法制宣传日系列宣传活动</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5" name="圆角矩形 4"/>
          <p:cNvSpPr/>
          <p:nvPr/>
        </p:nvSpPr>
        <p:spPr>
          <a:xfrm>
            <a:off x="5903966" y="1731779"/>
            <a:ext cx="584200" cy="571500"/>
          </a:xfrm>
          <a:prstGeom prst="roundRect">
            <a:avLst/>
          </a:prstGeom>
          <a:gradFill>
            <a:gsLst>
              <a:gs pos="917">
                <a:srgbClr val="FFC000"/>
              </a:gs>
              <a:gs pos="28000">
                <a:srgbClr val="FF0000"/>
              </a:gs>
              <a:gs pos="62000">
                <a:srgbClr val="C00000"/>
              </a:gs>
              <a:gs pos="100000">
                <a:srgbClr val="FF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04</a:t>
            </a:r>
            <a:endPar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436" y="1925931"/>
            <a:ext cx="2251060" cy="11160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47" presetClass="entr" presetSubtype="0" fill="hold" grpId="1" nodeType="afterEffec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50461" y="318772"/>
            <a:ext cx="1300480" cy="76835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前言</a:t>
            </a:r>
            <a:endParaRPr kumimoji="0" lang="zh-CN" altLang="en-US" sz="4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1050290" y="1042035"/>
            <a:ext cx="10214610" cy="5409565"/>
          </a:xfrm>
          <a:prstGeom prst="rect">
            <a:avLst/>
          </a:prstGeom>
          <a:noFill/>
          <a:ln>
            <a:noFill/>
          </a:ln>
        </p:spPr>
        <p:txBody>
          <a:bodyPr wrap="square" rtlCol="0">
            <a:no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坚持全面依法治国，既是中国特色社会主义的本质要求，也是实现我国伟大复兴中国梦的重要保障。</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        </a:t>
            </a:r>
            <a:endPar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        </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党的十九大要求，以习近平新时代中国特色社会主义思想为指引，作为我国新时代完善宪法、建设社会主义法治国家的重要指引，才能确保我国违宪审查制度、宪法监督制度的建设与完善符合我国国情，具有中国特色，才能使之切实可行。以习近平新时代中国特色社会主义思想为指引，完善以宪法为核心的中国特色社会主义法律体系，建设中国特色社会主义法治体系，发展中国特色社会主义法治理论，才能确保我国在十九大报告确定的时间表内（从</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2020</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年到</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2035</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年）基本建成法治国家、法治政府、法治社会，再从</a:t>
            </a:r>
            <a:r>
              <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2035</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到本世纪中叶，实现国家治理体系和治理能力现代化，全面提升我国物质文明、政治文明、精神文明、社会文明、生态文明，把我国建成富强民主文明和谐美丽的社会主义现代化强国，实现“两个一百年”奋斗目标、实现中华民族伟大复兴的中国梦。</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11200" y="1866900"/>
            <a:ext cx="11087100" cy="4457699"/>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3" name="文本框 2"/>
          <p:cNvSpPr txBox="1"/>
          <p:nvPr/>
        </p:nvSpPr>
        <p:spPr>
          <a:xfrm>
            <a:off x="968375" y="2499360"/>
            <a:ext cx="8691245" cy="2999740"/>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深入学习贯彻党的十九大精神，以马克思列宁主义、毛泽东思想、邓小平理论、“三个代表”重要思想、科学发展观、习近平新时代中国特色社会主义思想作为自己的行动指南。完善以宪法为核心的中国特色社会主义法律体系，建设中国特色社会主义法治体系，发展中国特色社会主义法治理论，实现国家治理体系和治理能力现代化，全面提升我国物质文明、政治文明、精神文明、社会文明、生态文明，把我国建成富强民主文明和谐美丽的社会主义现代化强国，实现“两个一百年”奋斗目标、实现中华民族伟大复兴的中国梦。</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968506" y="344172"/>
            <a:ext cx="4134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全国法制宣传日指导思想</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grpSp>
        <p:nvGrpSpPr>
          <p:cNvPr id="10" name="组合 9"/>
          <p:cNvGrpSpPr/>
          <p:nvPr/>
        </p:nvGrpSpPr>
        <p:grpSpPr>
          <a:xfrm>
            <a:off x="3538032" y="1574290"/>
            <a:ext cx="4805868" cy="647700"/>
            <a:chOff x="3880932" y="1466877"/>
            <a:chExt cx="4805868" cy="647700"/>
          </a:xfrm>
        </p:grpSpPr>
        <p:sp>
          <p:nvSpPr>
            <p:cNvPr id="6" name="矩形 5"/>
            <p:cNvSpPr/>
            <p:nvPr/>
          </p:nvSpPr>
          <p:spPr>
            <a:xfrm>
              <a:off x="3880932" y="1466877"/>
              <a:ext cx="4805868" cy="647700"/>
            </a:xfrm>
            <a:prstGeom prst="rect">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7" name="文本框 6"/>
            <p:cNvSpPr txBox="1"/>
            <p:nvPr/>
          </p:nvSpPr>
          <p:spPr>
            <a:xfrm>
              <a:off x="4498762" y="1590672"/>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全国法制宣传日指导思想</a:t>
              </a:r>
              <a:endPar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childTnLst>
                                    <p:set>
                                      <p:cBhvr>
                                        <p:cTn id="16" dur="1" fill="hold">
                                          <p:stCondLst>
                                            <p:cond delay="0"/>
                                          </p:stCondLst>
                                        </p:cTn>
                                        <p:tgtEl>
                                          <p:spTgt spid="11"/>
                                        </p:tgtEl>
                                        <p:attrNameLst>
                                          <p:attrName>style.visibility</p:attrName>
                                        </p:attrNameLst>
                                      </p:cBhvr>
                                      <p:to>
                                        <p:strVal val="visible"/>
                                      </p:to>
                                    </p:set>
                                    <p:animEffect transition="in" filter="wheel(1)">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1" nodeType="clickEffec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1"/>
      <p:bldP spid="4"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1200" y="2144817"/>
            <a:ext cx="11087100" cy="3862283"/>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grpSp>
        <p:nvGrpSpPr>
          <p:cNvPr id="10" name="组合 9"/>
          <p:cNvGrpSpPr/>
          <p:nvPr/>
        </p:nvGrpSpPr>
        <p:grpSpPr>
          <a:xfrm>
            <a:off x="2979232" y="1790190"/>
            <a:ext cx="6456868" cy="647700"/>
            <a:chOff x="2979232" y="1466877"/>
            <a:chExt cx="6456868" cy="647700"/>
          </a:xfrm>
        </p:grpSpPr>
        <p:sp>
          <p:nvSpPr>
            <p:cNvPr id="6" name="矩形 5"/>
            <p:cNvSpPr/>
            <p:nvPr/>
          </p:nvSpPr>
          <p:spPr>
            <a:xfrm>
              <a:off x="2979232" y="1466877"/>
              <a:ext cx="6456868" cy="647700"/>
            </a:xfrm>
            <a:prstGeom prst="rect">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7" name="文本框 6"/>
            <p:cNvSpPr txBox="1"/>
            <p:nvPr/>
          </p:nvSpPr>
          <p:spPr>
            <a:xfrm>
              <a:off x="4003120" y="1590672"/>
              <a:ext cx="41857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深入学习宣传党的十九大精神</a:t>
              </a:r>
              <a:endPar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grpSp>
      <p:sp>
        <p:nvSpPr>
          <p:cNvPr id="2" name="矩形 1"/>
          <p:cNvSpPr/>
          <p:nvPr/>
        </p:nvSpPr>
        <p:spPr>
          <a:xfrm>
            <a:off x="545486" y="2881672"/>
            <a:ext cx="331428" cy="3314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1</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9" name="矩形 8"/>
          <p:cNvSpPr/>
          <p:nvPr/>
        </p:nvSpPr>
        <p:spPr>
          <a:xfrm>
            <a:off x="545486" y="3618527"/>
            <a:ext cx="331428" cy="3314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2</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11" name="矩形 10"/>
          <p:cNvSpPr/>
          <p:nvPr/>
        </p:nvSpPr>
        <p:spPr>
          <a:xfrm>
            <a:off x="545486" y="4516180"/>
            <a:ext cx="331428" cy="3314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3</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12" name="矩形 11"/>
          <p:cNvSpPr/>
          <p:nvPr/>
        </p:nvSpPr>
        <p:spPr>
          <a:xfrm>
            <a:off x="545486" y="5253035"/>
            <a:ext cx="331428" cy="3314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4</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13" name="文本框 12"/>
          <p:cNvSpPr txBox="1"/>
          <p:nvPr/>
        </p:nvSpPr>
        <p:spPr>
          <a:xfrm>
            <a:off x="968506" y="2792517"/>
            <a:ext cx="10827731" cy="458908"/>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深入学习宣传</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全面推进依法治国的重大意义，更好发挥法治的引领和规范作用；</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14" name="文本框 13"/>
          <p:cNvSpPr txBox="1"/>
          <p:nvPr/>
        </p:nvSpPr>
        <p:spPr>
          <a:xfrm>
            <a:off x="968506" y="3511558"/>
            <a:ext cx="10827731" cy="458908"/>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深入学习宣传</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中国特色社会主义法治道路的根本要求，牢牢把握全面推进依法治国的正确方向；</a:t>
            </a:r>
            <a:endPar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15" name="文本框 14"/>
          <p:cNvSpPr txBox="1"/>
          <p:nvPr/>
        </p:nvSpPr>
        <p:spPr>
          <a:xfrm>
            <a:off x="968506" y="4388955"/>
            <a:ext cx="10827731" cy="458908"/>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深入学习宣传</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全面推进依法治国总目标，更好建设中国特色社会主义法治体系、建设社会主义法治国家；</a:t>
            </a:r>
            <a:endPar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16" name="文本框 15"/>
          <p:cNvSpPr txBox="1"/>
          <p:nvPr/>
        </p:nvSpPr>
        <p:spPr>
          <a:xfrm>
            <a:off x="968506" y="5125555"/>
            <a:ext cx="10827731" cy="458908"/>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深入学习宣传</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全面推进依法治国的重大任务，推动法治中国建设不断取得新进展。</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17" name="文本框 16"/>
          <p:cNvSpPr txBox="1"/>
          <p:nvPr/>
        </p:nvSpPr>
        <p:spPr>
          <a:xfrm>
            <a:off x="732463" y="365943"/>
            <a:ext cx="4801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学习重点</a:t>
            </a:r>
            <a:r>
              <a:rPr kumimoji="0" lang="en-US" altLang="zh-CN"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a:t>
            </a: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深入学习</a:t>
            </a:r>
            <a:r>
              <a:rPr lang="zh-CN" altLang="en-US" sz="2400" b="1">
                <a:solidFill>
                  <a:srgbClr val="C00000"/>
                </a:solidFill>
                <a:latin typeface="Arial" panose="020B0604020202020204"/>
                <a:ea typeface="Microsoft YaHei UI" panose="020B0503020204020204" charset="-122"/>
              </a:rPr>
              <a:t>十九大精神</a:t>
            </a:r>
            <a:endPar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childTnLst>
                                    <p:set>
                                      <p:cBhvr>
                                        <p:cTn id="11" dur="1" fill="hold">
                                          <p:stCondLst>
                                            <p:cond delay="0"/>
                                          </p:stCondLst>
                                        </p:cTn>
                                        <p:tgtEl>
                                          <p:spTgt spid="8"/>
                                        </p:tgtEl>
                                        <p:attrNameLst>
                                          <p:attrName>style.visibility</p:attrName>
                                        </p:attrNameLst>
                                      </p:cBhvr>
                                      <p:to>
                                        <p:strVal val="visible"/>
                                      </p:to>
                                    </p:set>
                                    <p:animEffect transition="in" filter="wheel(1)">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1" nodeType="clickEffec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42" presetClass="entr" presetSubtype="0" fill="hold" grpId="5" nodeType="afterEffec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53" presetClass="entr" presetSubtype="16" fill="hold" grpId="2" nodeType="afterEffec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2000"/>
                            </p:stCondLst>
                            <p:childTnLst>
                              <p:par>
                                <p:cTn id="33" presetID="42" presetClass="entr" presetSubtype="0" fill="hold" grpId="6" nodeType="afterEffec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53" presetClass="entr" presetSubtype="16" fill="hold" grpId="3" nodeType="afterEffec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par>
                          <p:cTn id="44" fill="hold">
                            <p:stCondLst>
                              <p:cond delay="3500"/>
                            </p:stCondLst>
                            <p:childTnLst>
                              <p:par>
                                <p:cTn id="45" presetID="42" presetClass="entr" presetSubtype="0" fill="hold" grpId="7" nodeType="afterEffec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53" presetClass="entr" presetSubtype="16" fill="hold" grpId="4" nodeType="afterEffec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par>
                          <p:cTn id="56" fill="hold">
                            <p:stCondLst>
                              <p:cond delay="5000"/>
                            </p:stCondLst>
                            <p:childTnLst>
                              <p:par>
                                <p:cTn id="57" presetID="42" presetClass="entr" presetSubtype="0" fill="hold" grpId="8" nodeType="afterEffec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9" nodeType="clickEffec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1"/>
      <p:bldP spid="9" grpId="2"/>
      <p:bldP spid="11" grpId="3"/>
      <p:bldP spid="12" grpId="4"/>
      <p:bldP spid="13" grpId="5"/>
      <p:bldP spid="14" grpId="6"/>
      <p:bldP spid="15" grpId="7"/>
      <p:bldP spid="16" grpId="8"/>
      <p:bldP spid="17" grpId="9"/>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1200" y="2144817"/>
            <a:ext cx="11087100" cy="3582883"/>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3" name="文本框 2"/>
          <p:cNvSpPr txBox="1"/>
          <p:nvPr/>
        </p:nvSpPr>
        <p:spPr>
          <a:xfrm>
            <a:off x="983269" y="2764885"/>
            <a:ext cx="10448794" cy="2308324"/>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宪法</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是党和人民意志的集中体现，是通过科学民主程序形成的根本法。要把宣传和树立宪法权威作为全面推进依法治国的重大事项，在全社会普遍开展宪法宣传教育，大力宣传宪法所确立的国家根本制度、根本任务、基本原则、活动准则，大力弘扬宪法精神，教育引导各级组织和全体公民牢固树立宪法意识、增强宪法观念，自觉履行维护宪法尊严、保障宪法实施的职责。</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732463" y="365943"/>
            <a:ext cx="44935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学习重点</a:t>
            </a:r>
            <a:r>
              <a:rPr kumimoji="0" lang="en-US" altLang="zh-CN"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a:t>
            </a: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深入学习宣传宪法</a:t>
            </a:r>
            <a:endPar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grpSp>
        <p:nvGrpSpPr>
          <p:cNvPr id="10" name="组合 9"/>
          <p:cNvGrpSpPr/>
          <p:nvPr/>
        </p:nvGrpSpPr>
        <p:grpSpPr>
          <a:xfrm>
            <a:off x="2979232" y="1790190"/>
            <a:ext cx="6456868" cy="647700"/>
            <a:chOff x="2979232" y="1466877"/>
            <a:chExt cx="6456868" cy="647700"/>
          </a:xfrm>
        </p:grpSpPr>
        <p:sp>
          <p:nvSpPr>
            <p:cNvPr id="6" name="矩形 5"/>
            <p:cNvSpPr/>
            <p:nvPr/>
          </p:nvSpPr>
          <p:spPr>
            <a:xfrm>
              <a:off x="2979232" y="1466877"/>
              <a:ext cx="6456868" cy="647700"/>
            </a:xfrm>
            <a:prstGeom prst="rect">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7" name="文本框 6"/>
            <p:cNvSpPr txBox="1"/>
            <p:nvPr/>
          </p:nvSpPr>
          <p:spPr>
            <a:xfrm>
              <a:off x="4884227" y="1590672"/>
              <a:ext cx="26468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深入学习宣传宪法</a:t>
              </a:r>
              <a:endPar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1" nodeType="clickEffec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4" grpId="2"/>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15" name="0"/>
          <p:cNvSpPr>
            <a:spLocks noChangeArrowheads="1"/>
          </p:cNvSpPr>
          <p:nvPr/>
        </p:nvSpPr>
        <p:spPr bwMode="auto">
          <a:xfrm>
            <a:off x="2974451" y="5166880"/>
            <a:ext cx="6315792" cy="306467"/>
          </a:xfrm>
          <a:prstGeom prst="roundRect">
            <a:avLst/>
          </a:prstGeom>
          <a:solidFill>
            <a:srgbClr val="C00000"/>
          </a:solidFill>
          <a:ln w="9525">
            <a:noFill/>
            <a:miter lim="800000"/>
          </a:ln>
        </p:spPr>
        <p:txBody>
          <a:bodyPr wrap="square" lIns="0" tIns="0" rIns="0" bIns="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buFont typeface="Arial" panose="020B0604020202020204" pitchFamily="34" charset="0"/>
              <a:buNone/>
            </a:pPr>
            <a:r>
              <a:rPr lang="zh-CN" altLang="en-US" sz="1800" b="1">
                <a:solidFill>
                  <a:schemeClr val="bg1"/>
                </a:solidFill>
                <a:latin typeface="楷体" panose="02010609060101010101" pitchFamily="49" charset="-122"/>
                <a:ea typeface="楷体" panose="02010609060101010101" pitchFamily="49" charset="-122"/>
                <a:cs typeface="Arial" panose="020B0604020202020204" pitchFamily="34" charset="0"/>
                <a:sym typeface="Arial" panose="020B0604020202020204" pitchFamily="34" charset="0"/>
              </a:rPr>
              <a:t>加强法制宣传教育 </a:t>
            </a:r>
            <a:r>
              <a:rPr lang="en-US" altLang="zh-CN" sz="1800" b="1">
                <a:solidFill>
                  <a:schemeClr val="bg1"/>
                </a:solidFill>
                <a:latin typeface="楷体" panose="02010609060101010101" pitchFamily="49" charset="-122"/>
                <a:ea typeface="楷体" panose="02010609060101010101" pitchFamily="49" charset="-122"/>
                <a:cs typeface="Arial" panose="020B0604020202020204" pitchFamily="34" charset="0"/>
                <a:sym typeface="Arial" panose="020B0604020202020204" pitchFamily="34" charset="0"/>
              </a:rPr>
              <a:t>            </a:t>
            </a:r>
            <a:r>
              <a:rPr lang="zh-CN" altLang="en-US" sz="1800" b="1">
                <a:solidFill>
                  <a:schemeClr val="bg1"/>
                </a:solidFill>
                <a:latin typeface="楷体" panose="02010609060101010101" pitchFamily="49" charset="-122"/>
                <a:ea typeface="楷体" panose="02010609060101010101" pitchFamily="49" charset="-122"/>
                <a:cs typeface="Arial" panose="020B0604020202020204" pitchFamily="34" charset="0"/>
                <a:sym typeface="Arial" panose="020B0604020202020204" pitchFamily="34" charset="0"/>
              </a:rPr>
              <a:t>全面推进依法治国</a:t>
            </a:r>
            <a:endParaRPr lang="zh-CN" altLang="en-US" sz="1800" b="1">
              <a:solidFill>
                <a:schemeClr val="bg1"/>
              </a:solidFill>
              <a:latin typeface="楷体" panose="02010609060101010101" pitchFamily="49" charset="-122"/>
              <a:ea typeface="楷体" panose="02010609060101010101" pitchFamily="49" charset="-122"/>
              <a:cs typeface="Arial" panose="020B0604020202020204" pitchFamily="34" charset="0"/>
              <a:sym typeface="Arial" panose="020B0604020202020204" pitchFamily="34" charset="0"/>
            </a:endParaRPr>
          </a:p>
        </p:txBody>
      </p:sp>
      <p:pic>
        <p:nvPicPr>
          <p:cNvPr id="17" name="图片 16"/>
          <p:cNvPicPr>
            <a:picLocks noChangeAspect="1"/>
          </p:cNvPicPr>
          <p:nvPr/>
        </p:nvPicPr>
        <p:blipFill>
          <a:blip r:embed="rId2">
            <a:extLst>
              <a:ext uri="{28A0092B-C50C-407E-A947-70E740481C1C}">
                <a14:useLocalDpi xmlns:a14="http://schemas.microsoft.com/office/drawing/2010/main" val="0"/>
              </a:ext>
            </a:extLst>
          </a:blip>
          <a:srcRect l="17478" t="23883" r="15730" b="41580"/>
          <a:stretch>
            <a:fillRect/>
          </a:stretch>
        </p:blipFill>
        <p:spPr>
          <a:xfrm>
            <a:off x="2783952" y="3192365"/>
            <a:ext cx="6624096" cy="1890200"/>
          </a:xfrm>
          <a:custGeom>
            <a:avLst/>
            <a:gdLst>
              <a:gd name="connsiteX0" fmla="*/ 0 w 4968072"/>
              <a:gd name="connsiteY0" fmla="*/ 0 h 1417650"/>
              <a:gd name="connsiteX1" fmla="*/ 4968072 w 4968072"/>
              <a:gd name="connsiteY1" fmla="*/ 0 h 1417650"/>
              <a:gd name="connsiteX2" fmla="*/ 4968072 w 4968072"/>
              <a:gd name="connsiteY2" fmla="*/ 1417650 h 1417650"/>
              <a:gd name="connsiteX3" fmla="*/ 623793 w 4968072"/>
              <a:gd name="connsiteY3" fmla="*/ 1417650 h 1417650"/>
              <a:gd name="connsiteX4" fmla="*/ 623793 w 4968072"/>
              <a:gd name="connsiteY4" fmla="*/ 1241273 h 1417650"/>
              <a:gd name="connsiteX5" fmla="*/ 0 w 4968072"/>
              <a:gd name="connsiteY5" fmla="*/ 1241273 h 141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072" h="1417650">
                <a:moveTo>
                  <a:pt x="0" y="0"/>
                </a:moveTo>
                <a:lnTo>
                  <a:pt x="4968072" y="0"/>
                </a:lnTo>
                <a:lnTo>
                  <a:pt x="4968072" y="1417650"/>
                </a:lnTo>
                <a:lnTo>
                  <a:pt x="623793" y="1417650"/>
                </a:lnTo>
                <a:lnTo>
                  <a:pt x="623793" y="1241273"/>
                </a:lnTo>
                <a:lnTo>
                  <a:pt x="0" y="1241273"/>
                </a:lnTo>
                <a:close/>
              </a:path>
            </a:pathLst>
          </a:custGeom>
        </p:spPr>
      </p:pic>
      <p:sp>
        <p:nvSpPr>
          <p:cNvPr id="18" name="0"/>
          <p:cNvSpPr>
            <a:spLocks noChangeArrowheads="1"/>
          </p:cNvSpPr>
          <p:nvPr/>
        </p:nvSpPr>
        <p:spPr bwMode="auto">
          <a:xfrm>
            <a:off x="5511070" y="5182009"/>
            <a:ext cx="1242554" cy="279559"/>
          </a:xfrm>
          <a:prstGeom prst="roundRect">
            <a:avLst>
              <a:gd name="adj" fmla="val 20795"/>
            </a:avLst>
          </a:prstGeom>
          <a:solidFill>
            <a:schemeClr val="bg1"/>
          </a:solidFill>
          <a:ln w="9525">
            <a:noFill/>
            <a:miter lim="800000"/>
          </a:ln>
        </p:spPr>
        <p:txBody>
          <a:bodyPr wrap="square" lIns="0" tIns="0" rIns="0" bIns="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buFont typeface="Arial" panose="020B0604020202020204" pitchFamily="34" charset="0"/>
              <a:buNone/>
            </a:pPr>
            <a:r>
              <a:rPr lang="en-US" altLang="zh-CN" sz="1600" b="1">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a:t>
            </a:r>
            <a:r>
              <a:rPr lang="zh-CN" altLang="en-US" sz="1600" b="1">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r>
              <a:rPr lang="en-US" altLang="zh-CN" sz="1600" b="1">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4</a:t>
            </a:r>
            <a:r>
              <a:rPr lang="zh-CN" altLang="en-US" sz="1600" b="1">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日</a:t>
            </a:r>
            <a:endParaRPr lang="zh-CN" altLang="en-US" sz="1600" b="1">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071" y="1220508"/>
            <a:ext cx="1971857" cy="1971857"/>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056" y="5699986"/>
            <a:ext cx="3238499" cy="9386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4994409" y="808419"/>
            <a:ext cx="2159567" cy="523348"/>
            <a:chOff x="4656291" y="390144"/>
            <a:chExt cx="2879423" cy="697796"/>
          </a:xfrm>
        </p:grpSpPr>
        <p:sp>
          <p:nvSpPr>
            <p:cNvPr id="40" name="文本框 39"/>
            <p:cNvSpPr txBox="1"/>
            <p:nvPr/>
          </p:nvSpPr>
          <p:spPr>
            <a:xfrm>
              <a:off x="4656291" y="390144"/>
              <a:ext cx="2879423" cy="697796"/>
            </a:xfrm>
            <a:prstGeom prst="rect">
              <a:avLst/>
            </a:prstGeom>
            <a:noFill/>
          </p:spPr>
          <p:txBody>
            <a:bodyPr wrap="none" rtlCol="0">
              <a:spAutoFit/>
            </a:bodyPr>
            <a:lstStyle/>
            <a:p>
              <a:pPr marL="0" marR="0" lvl="0" indent="0" algn="ctr" defTabSz="685800" eaLnBrk="1" fontAlgn="auto"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rPr>
                <a:t>CON</a:t>
              </a:r>
              <a:r>
                <a:rPr kumimoji="0" lang="en-US" altLang="zh-CN" sz="2800" b="0" i="0"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rPr>
                <a:t>TE</a:t>
              </a:r>
              <a:r>
                <a:rPr kumimoji="0" lang="en-US" altLang="zh-CN" sz="2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rPr>
                <a:t>NTS</a:t>
              </a:r>
              <a:endParaRPr kumimoji="0" lang="en-US" altLang="zh-CN" sz="2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cxnSp>
          <p:nvCxnSpPr>
            <p:cNvPr id="41" name="直接连接符 40"/>
            <p:cNvCxnSpPr/>
            <p:nvPr/>
          </p:nvCxnSpPr>
          <p:spPr>
            <a:xfrm>
              <a:off x="5736001" y="966207"/>
              <a:ext cx="720000" cy="0"/>
            </a:xfrm>
            <a:prstGeom prst="line">
              <a:avLst/>
            </a:prstGeom>
            <a:noFill/>
            <a:ln w="6350" cap="flat" cmpd="sng" algn="ctr">
              <a:solidFill>
                <a:srgbClr val="000000">
                  <a:lumMod val="75000"/>
                  <a:lumOff val="25000"/>
                </a:srgbClr>
              </a:solidFill>
              <a:prstDash val="solid"/>
              <a:miter lim="800000"/>
            </a:ln>
            <a:effectLst/>
          </p:spPr>
        </p:cxnSp>
      </p:grpSp>
      <p:sp>
        <p:nvSpPr>
          <p:cNvPr id="42" name="矩形 41"/>
          <p:cNvSpPr/>
          <p:nvPr/>
        </p:nvSpPr>
        <p:spPr>
          <a:xfrm>
            <a:off x="5520630" y="330127"/>
            <a:ext cx="1127232" cy="584647"/>
          </a:xfrm>
          <a:prstGeom prst="rect">
            <a:avLst/>
          </a:prstGeom>
        </p:spPr>
        <p:txBody>
          <a:bodyPr wrap="none">
            <a:spAutoFit/>
          </a:bodyPr>
          <a:lstStyle/>
          <a:p>
            <a:pPr defTabSz="685800"/>
            <a:r>
              <a:rPr lang="zh-CN" altLang="en-US" sz="3200" b="1">
                <a:solidFill>
                  <a:srgbClr val="C00000"/>
                </a:solidFill>
                <a:latin typeface="Arial" panose="020B0604020202020204" pitchFamily="34" charset="0"/>
                <a:ea typeface="微软雅黑" panose="020B0503020204020204" pitchFamily="34" charset="-122"/>
                <a:sym typeface="Arial" panose="020B0604020202020204" pitchFamily="34" charset="0"/>
              </a:rPr>
              <a:t>目 录</a:t>
            </a:r>
            <a:endParaRPr lang="zh-CN" altLang="en-US" sz="3200" b="1">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文本框 42"/>
          <p:cNvSpPr txBox="1"/>
          <p:nvPr/>
        </p:nvSpPr>
        <p:spPr>
          <a:xfrm>
            <a:off x="2246365" y="1895271"/>
            <a:ext cx="4294136" cy="646331"/>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十九大引领依法治国新时代</a:t>
            </a:r>
            <a:endPar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4" name="圆角矩形 1"/>
          <p:cNvSpPr/>
          <p:nvPr/>
        </p:nvSpPr>
        <p:spPr>
          <a:xfrm>
            <a:off x="1615003" y="1932367"/>
            <a:ext cx="584200" cy="5715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01</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45" name="文本框 44"/>
          <p:cNvSpPr txBox="1"/>
          <p:nvPr/>
        </p:nvSpPr>
        <p:spPr>
          <a:xfrm>
            <a:off x="2246365" y="2815565"/>
            <a:ext cx="4294136" cy="581057"/>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国家宪法日暨全国法制宣传日</a:t>
            </a:r>
            <a:endPar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6" name="圆角矩形 6"/>
          <p:cNvSpPr/>
          <p:nvPr/>
        </p:nvSpPr>
        <p:spPr>
          <a:xfrm>
            <a:off x="1615003" y="2852661"/>
            <a:ext cx="584200" cy="5715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02</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47" name="文本框 46"/>
          <p:cNvSpPr txBox="1"/>
          <p:nvPr/>
        </p:nvSpPr>
        <p:spPr>
          <a:xfrm>
            <a:off x="2246365" y="3598057"/>
            <a:ext cx="4294136" cy="646331"/>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设立国家宪法日的意义</a:t>
            </a:r>
            <a:endPar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8" name="圆角矩形 8"/>
          <p:cNvSpPr/>
          <p:nvPr/>
        </p:nvSpPr>
        <p:spPr>
          <a:xfrm>
            <a:off x="1615003" y="3635153"/>
            <a:ext cx="584200" cy="5715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03</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49" name="图片 4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23135" y="1965630"/>
            <a:ext cx="4219577" cy="3160712"/>
          </a:xfrm>
          <a:prstGeom prst="rect">
            <a:avLst/>
          </a:prstGeom>
        </p:spPr>
      </p:pic>
      <p:sp>
        <p:nvSpPr>
          <p:cNvPr id="50" name="文本框 49"/>
          <p:cNvSpPr txBox="1"/>
          <p:nvPr/>
        </p:nvSpPr>
        <p:spPr>
          <a:xfrm>
            <a:off x="2246365" y="4480011"/>
            <a:ext cx="4294136" cy="581057"/>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国家宪法日系列宣传活动</a:t>
            </a:r>
            <a:endPar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51" name="圆角矩形 12"/>
          <p:cNvSpPr/>
          <p:nvPr/>
        </p:nvSpPr>
        <p:spPr>
          <a:xfrm>
            <a:off x="1615003" y="4517107"/>
            <a:ext cx="584200" cy="5715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04</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12" presetClass="entr" presetSubtype="4" fill="hold" nodeType="withEffec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ppt_y</p:attrName>
                                        </p:attrNameLst>
                                      </p:cBhvr>
                                      <p:tavLst>
                                        <p:tav tm="0">
                                          <p:val>
                                            <p:strVal val="#ppt_y+#ppt_h*1.125000"/>
                                          </p:val>
                                        </p:tav>
                                        <p:tav tm="100000">
                                          <p:val>
                                            <p:strVal val="#ppt_y"/>
                                          </p:val>
                                        </p:tav>
                                      </p:tavLst>
                                    </p:anim>
                                    <p:animEffect transition="in" filter="wipe(up)">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childTnLst>
                                    <p:set>
                                      <p:cBhvr>
                                        <p:cTn id="15" dur="1" fill="hold">
                                          <p:stCondLst>
                                            <p:cond delay="0"/>
                                          </p:stCondLst>
                                        </p:cTn>
                                        <p:tgtEl>
                                          <p:spTgt spid="49"/>
                                        </p:tgtEl>
                                        <p:attrNameLst>
                                          <p:attrName>style.visibility</p:attrName>
                                        </p:attrNameLst>
                                      </p:cBhvr>
                                      <p:to>
                                        <p:strVal val="visible"/>
                                      </p:to>
                                    </p:set>
                                    <p:animEffect transition="in" filter="randombar(horizontal)">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2" nodeType="clickEffec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1" nodeType="clickEffec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4" nodeType="clickEffect">
                                  <p:childTnLst>
                                    <p:set>
                                      <p:cBhvr>
                                        <p:cTn id="33" dur="1" fill="hold">
                                          <p:stCondLst>
                                            <p:cond delay="0"/>
                                          </p:stCondLst>
                                        </p:cTn>
                                        <p:tgtEl>
                                          <p:spTgt spid="46"/>
                                        </p:tgtEl>
                                        <p:attrNameLst>
                                          <p:attrName>style.visibility</p:attrName>
                                        </p:attrNameLst>
                                      </p:cBhvr>
                                      <p:to>
                                        <p:strVal val="visible"/>
                                      </p:to>
                                    </p:set>
                                    <p:anim calcmode="lin" valueType="num">
                                      <p:cBhvr>
                                        <p:cTn id="34" dur="500" fill="hold"/>
                                        <p:tgtEl>
                                          <p:spTgt spid="46"/>
                                        </p:tgtEl>
                                        <p:attrNameLst>
                                          <p:attrName>ppt_w</p:attrName>
                                        </p:attrNameLst>
                                      </p:cBhvr>
                                      <p:tavLst>
                                        <p:tav tm="0">
                                          <p:val>
                                            <p:fltVal val="0"/>
                                          </p:val>
                                        </p:tav>
                                        <p:tav tm="100000">
                                          <p:val>
                                            <p:strVal val="#ppt_w"/>
                                          </p:val>
                                        </p:tav>
                                      </p:tavLst>
                                    </p:anim>
                                    <p:anim calcmode="lin" valueType="num">
                                      <p:cBhvr>
                                        <p:cTn id="35" dur="500" fill="hold"/>
                                        <p:tgtEl>
                                          <p:spTgt spid="46"/>
                                        </p:tgtEl>
                                        <p:attrNameLst>
                                          <p:attrName>ppt_h</p:attrName>
                                        </p:attrNameLst>
                                      </p:cBhvr>
                                      <p:tavLst>
                                        <p:tav tm="0">
                                          <p:val>
                                            <p:fltVal val="0"/>
                                          </p:val>
                                        </p:tav>
                                        <p:tav tm="100000">
                                          <p:val>
                                            <p:strVal val="#ppt_h"/>
                                          </p:val>
                                        </p:tav>
                                      </p:tavLst>
                                    </p:anim>
                                    <p:animEffect transition="in" filter="fade">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3" nodeType="clickEffec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6" nodeType="clickEffect">
                                  <p:childTnLst>
                                    <p:set>
                                      <p:cBhvr>
                                        <p:cTn id="46" dur="1" fill="hold">
                                          <p:stCondLst>
                                            <p:cond delay="0"/>
                                          </p:stCondLst>
                                        </p:cTn>
                                        <p:tgtEl>
                                          <p:spTgt spid="48"/>
                                        </p:tgtEl>
                                        <p:attrNameLst>
                                          <p:attrName>style.visibility</p:attrName>
                                        </p:attrNameLst>
                                      </p:cBhvr>
                                      <p:to>
                                        <p:strVal val="visible"/>
                                      </p:to>
                                    </p:set>
                                    <p:anim calcmode="lin" valueType="num">
                                      <p:cBhvr>
                                        <p:cTn id="47" dur="500" fill="hold"/>
                                        <p:tgtEl>
                                          <p:spTgt spid="48"/>
                                        </p:tgtEl>
                                        <p:attrNameLst>
                                          <p:attrName>ppt_w</p:attrName>
                                        </p:attrNameLst>
                                      </p:cBhvr>
                                      <p:tavLst>
                                        <p:tav tm="0">
                                          <p:val>
                                            <p:fltVal val="0"/>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5" nodeType="clickEffec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ppt_x"/>
                                          </p:val>
                                        </p:tav>
                                        <p:tav tm="100000">
                                          <p:val>
                                            <p:strVal val="#ppt_x"/>
                                          </p:val>
                                        </p:tav>
                                      </p:tavLst>
                                    </p:anim>
                                    <p:anim calcmode="lin" valueType="num">
                                      <p:cBhvr additive="base">
                                        <p:cTn id="5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8" nodeType="clickEffect">
                                  <p:childTnLst>
                                    <p:set>
                                      <p:cBhvr>
                                        <p:cTn id="59" dur="1" fill="hold">
                                          <p:stCondLst>
                                            <p:cond delay="0"/>
                                          </p:stCondLst>
                                        </p:cTn>
                                        <p:tgtEl>
                                          <p:spTgt spid="51"/>
                                        </p:tgtEl>
                                        <p:attrNameLst>
                                          <p:attrName>style.visibility</p:attrName>
                                        </p:attrNameLst>
                                      </p:cBhvr>
                                      <p:to>
                                        <p:strVal val="visible"/>
                                      </p:to>
                                    </p:set>
                                    <p:anim calcmode="lin" valueType="num">
                                      <p:cBhvr>
                                        <p:cTn id="60" dur="500" fill="hold"/>
                                        <p:tgtEl>
                                          <p:spTgt spid="51"/>
                                        </p:tgtEl>
                                        <p:attrNameLst>
                                          <p:attrName>ppt_w</p:attrName>
                                        </p:attrNameLst>
                                      </p:cBhvr>
                                      <p:tavLst>
                                        <p:tav tm="0">
                                          <p:val>
                                            <p:fltVal val="0"/>
                                          </p:val>
                                        </p:tav>
                                        <p:tav tm="100000">
                                          <p:val>
                                            <p:strVal val="#ppt_w"/>
                                          </p:val>
                                        </p:tav>
                                      </p:tavLst>
                                    </p:anim>
                                    <p:anim calcmode="lin" valueType="num">
                                      <p:cBhvr>
                                        <p:cTn id="61" dur="500" fill="hold"/>
                                        <p:tgtEl>
                                          <p:spTgt spid="51"/>
                                        </p:tgtEl>
                                        <p:attrNameLst>
                                          <p:attrName>ppt_h</p:attrName>
                                        </p:attrNameLst>
                                      </p:cBhvr>
                                      <p:tavLst>
                                        <p:tav tm="0">
                                          <p:val>
                                            <p:fltVal val="0"/>
                                          </p:val>
                                        </p:tav>
                                        <p:tav tm="100000">
                                          <p:val>
                                            <p:strVal val="#ppt_h"/>
                                          </p:val>
                                        </p:tav>
                                      </p:tavLst>
                                    </p:anim>
                                    <p:animEffect transition="in" filter="fad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7" nodeType="clickEffec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1"/>
      <p:bldP spid="44" grpId="2"/>
      <p:bldP spid="45" grpId="3"/>
      <p:bldP spid="46" grpId="4"/>
      <p:bldP spid="47" grpId="5"/>
      <p:bldP spid="48" grpId="6"/>
      <p:bldP spid="50" grpId="7"/>
      <p:bldP spid="51" grpId="8"/>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r="4772"/>
          <a:stretch>
            <a:fillRect/>
          </a:stretch>
        </p:blipFill>
        <p:spPr>
          <a:xfrm>
            <a:off x="2447925" y="4372380"/>
            <a:ext cx="7296150" cy="2220622"/>
          </a:xfrm>
          <a:prstGeom prst="rect">
            <a:avLst/>
          </a:prstGeom>
        </p:spPr>
      </p:pic>
      <p:sp>
        <p:nvSpPr>
          <p:cNvPr id="4" name="文本框 3"/>
          <p:cNvSpPr txBox="1"/>
          <p:nvPr/>
        </p:nvSpPr>
        <p:spPr>
          <a:xfrm>
            <a:off x="3623548" y="3041943"/>
            <a:ext cx="5145035" cy="73866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十九大引领依法治国新时代</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5" name="圆角矩形 4"/>
          <p:cNvSpPr/>
          <p:nvPr/>
        </p:nvSpPr>
        <p:spPr>
          <a:xfrm>
            <a:off x="5903966" y="1731779"/>
            <a:ext cx="584200" cy="571500"/>
          </a:xfrm>
          <a:prstGeom prst="roundRect">
            <a:avLst/>
          </a:prstGeom>
          <a:gradFill>
            <a:gsLst>
              <a:gs pos="917">
                <a:srgbClr val="FFC000"/>
              </a:gs>
              <a:gs pos="28000">
                <a:srgbClr val="FF0000"/>
              </a:gs>
              <a:gs pos="62000">
                <a:srgbClr val="C00000"/>
              </a:gs>
              <a:gs pos="100000">
                <a:srgbClr val="FF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01</a:t>
            </a:r>
            <a:endPar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436" y="1925931"/>
            <a:ext cx="2251060" cy="1116012"/>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04" y="5985956"/>
            <a:ext cx="12474804" cy="8720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47" presetClass="entr" presetSubtype="0" fill="hold" grpId="1" nodeType="afterEffec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64760" y="1917699"/>
            <a:ext cx="10062039" cy="1057161"/>
          </a:xfrm>
          <a:prstGeom prst="rect">
            <a:avLst/>
          </a:prstGeom>
          <a:gradFill>
            <a:gsLst>
              <a:gs pos="917">
                <a:srgbClr val="FFC000"/>
              </a:gs>
              <a:gs pos="33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2" name="文本框 1"/>
          <p:cNvSpPr txBox="1"/>
          <p:nvPr/>
        </p:nvSpPr>
        <p:spPr>
          <a:xfrm>
            <a:off x="968506" y="344172"/>
            <a:ext cx="44935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十九大引领依法治国新时代</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3" name="文本框 2"/>
          <p:cNvSpPr txBox="1"/>
          <p:nvPr/>
        </p:nvSpPr>
        <p:spPr>
          <a:xfrm>
            <a:off x="1164760" y="3089163"/>
            <a:ext cx="10214439" cy="2862322"/>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十九大报告明确指出的，习近平新时代中国特色社会主义思想，是对马克思列宁主义、毛泽东思想、邓小平理论、“三个代表”重要思想、科学发展观的继承和发展，是马克思主义中国化最新成果，是党和人民实践经验和集体智慧的结晶，是中国特色社会主义理论体系的重要组成部分，是全党全国人民为实现中华民族伟大复兴而奋斗的行动指南，必须长期坚持并不断发展。</a:t>
            </a: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全党要深刻领会习近平新时代中国特色社会主义思想的精神实质和丰富内涵，在各项工作中全面准确贯彻落实。</a:t>
            </a:r>
            <a:endPar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1521269" y="2215446"/>
            <a:ext cx="9501420"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以习近平新时代中国特色社会主义思想为依法治国的行动指南</a:t>
            </a:r>
            <a:endParaRPr kumimoji="0" lang="zh-CN" altLang="en-US" sz="24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3" nodeType="clickEffec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4" nodeType="clickEffec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2" nodeType="clickEffec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1"/>
      <p:bldP spid="3" grpId="2"/>
      <p:bldP spid="4" grpId="3"/>
      <p:bldP spid="4" grpId="4"/>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a:spLocks noChangeArrowheads="1"/>
          </p:cNvSpPr>
          <p:nvPr/>
        </p:nvSpPr>
        <p:spPr bwMode="auto">
          <a:xfrm>
            <a:off x="3565401" y="2094088"/>
            <a:ext cx="4743072" cy="525993"/>
          </a:xfrm>
          <a:prstGeom prst="rightArrow">
            <a:avLst>
              <a:gd name="adj1" fmla="val 50000"/>
              <a:gd name="adj2" fmla="val 50092"/>
            </a:avLst>
          </a:prstGeom>
          <a:solidFill>
            <a:srgbClr val="DC0000"/>
          </a:solidFill>
          <a:ln>
            <a:noFill/>
          </a:ln>
          <a:effectLst/>
        </p:spPr>
        <p:txBody>
          <a:bodyPr lIns="128266" tIns="64131" rIns="128266" bIns="64131" anchor="ctr"/>
          <a:lstStyle/>
          <a:p>
            <a:pPr marL="0" marR="0" lvl="0" indent="0" algn="l" defTabSz="914400" rtl="0" eaLnBrk="1" fontAlgn="auto" latinLnBrk="0" hangingPunct="1">
              <a:lnSpc>
                <a:spcPct val="120000"/>
              </a:lnSpc>
              <a:spcBef>
                <a:spcPct val="0"/>
              </a:spcBef>
              <a:spcAft>
                <a:spcPct val="0"/>
              </a:spcAft>
              <a:buClrTx/>
              <a:buSzTx/>
              <a:buFontTx/>
              <a:buNone/>
              <a:defRPr/>
            </a:pPr>
            <a:endParaRPr kumimoji="0" lang="zh-CN" altLang="en-US" sz="2500" b="1"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5" name="右箭头 4"/>
          <p:cNvSpPr>
            <a:spLocks noChangeArrowheads="1"/>
          </p:cNvSpPr>
          <p:nvPr/>
        </p:nvSpPr>
        <p:spPr bwMode="auto">
          <a:xfrm flipH="1">
            <a:off x="3740330" y="2883075"/>
            <a:ext cx="4911361" cy="523746"/>
          </a:xfrm>
          <a:prstGeom prst="rightArrow">
            <a:avLst>
              <a:gd name="adj1" fmla="val 50000"/>
              <a:gd name="adj2" fmla="val 50064"/>
            </a:avLst>
          </a:prstGeom>
          <a:solidFill>
            <a:srgbClr val="DA0000"/>
          </a:solidFill>
          <a:ln>
            <a:noFill/>
          </a:ln>
          <a:effectLst/>
        </p:spPr>
        <p:txBody>
          <a:bodyPr lIns="128266" tIns="64131" rIns="128266" bIns="64131" anchor="ctr"/>
          <a:lstStyle/>
          <a:p>
            <a:pPr marL="0" marR="0" lvl="0" indent="0" algn="l" defTabSz="914400" rtl="0" eaLnBrk="1" fontAlgn="auto" latinLnBrk="0" hangingPunct="1">
              <a:lnSpc>
                <a:spcPct val="120000"/>
              </a:lnSpc>
              <a:spcBef>
                <a:spcPct val="0"/>
              </a:spcBef>
              <a:spcAft>
                <a:spcPct val="0"/>
              </a:spcAft>
              <a:buClrTx/>
              <a:buSzTx/>
              <a:buFontTx/>
              <a:buNone/>
              <a:defRPr/>
            </a:pPr>
            <a:endParaRPr kumimoji="0" lang="zh-CN" altLang="en-US" sz="2500" b="1"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6" name="椭圆 5"/>
          <p:cNvSpPr>
            <a:spLocks noChangeArrowheads="1"/>
          </p:cNvSpPr>
          <p:nvPr/>
        </p:nvSpPr>
        <p:spPr bwMode="auto">
          <a:xfrm>
            <a:off x="1240363" y="1437721"/>
            <a:ext cx="2499968" cy="2537802"/>
          </a:xfrm>
          <a:prstGeom prst="ellipse">
            <a:avLst/>
          </a:prstGeom>
          <a:gradFill>
            <a:gsLst>
              <a:gs pos="917">
                <a:srgbClr val="FFC000"/>
              </a:gs>
              <a:gs pos="48000">
                <a:srgbClr val="FF0000"/>
              </a:gs>
              <a:gs pos="88000">
                <a:srgbClr val="C00000"/>
              </a:gs>
            </a:gsLst>
            <a:lin ang="2700000" scaled="0"/>
          </a:gradFill>
          <a:ln>
            <a:noFill/>
          </a:ln>
          <a:effectLst/>
        </p:spPr>
        <p:txBody>
          <a:bodyPr lIns="128266" tIns="64131" rIns="128266" bIns="64131" anchor="ctr"/>
          <a:lstStyle/>
          <a:p>
            <a:pPr marL="0" marR="0" lvl="0" indent="0" algn="ctr" defTabSz="914400" rtl="0" eaLnBrk="1" fontAlgn="auto" latinLnBrk="0" hangingPunct="1">
              <a:lnSpc>
                <a:spcPct val="120000"/>
              </a:lnSpc>
              <a:spcBef>
                <a:spcPct val="0"/>
              </a:spcBef>
              <a:spcAft>
                <a:spcPct val="0"/>
              </a:spcAft>
              <a:buClrTx/>
              <a:buSzTx/>
              <a:buFontTx/>
              <a:buNone/>
              <a:defRPr/>
            </a:pPr>
            <a:endParaRPr kumimoji="0" lang="en-US" altLang="zh-CN"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a:p>
            <a:pPr marL="0" marR="0" lvl="0" indent="0" algn="ctr" defTabSz="914400" rtl="0" eaLnBrk="1" fontAlgn="auto" latinLnBrk="0" hangingPunct="1">
              <a:lnSpc>
                <a:spcPct val="12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基本方略</a:t>
            </a: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椭圆 6"/>
          <p:cNvSpPr>
            <a:spLocks noChangeArrowheads="1"/>
          </p:cNvSpPr>
          <p:nvPr/>
        </p:nvSpPr>
        <p:spPr bwMode="auto">
          <a:xfrm>
            <a:off x="8392617" y="1437721"/>
            <a:ext cx="2502181" cy="2537802"/>
          </a:xfrm>
          <a:prstGeom prst="ellipse">
            <a:avLst/>
          </a:prstGeom>
          <a:gradFill>
            <a:gsLst>
              <a:gs pos="0">
                <a:srgbClr val="FF0000"/>
              </a:gs>
              <a:gs pos="62000">
                <a:srgbClr val="C00000"/>
              </a:gs>
              <a:gs pos="100000">
                <a:srgbClr val="FFC000"/>
              </a:gs>
            </a:gsLst>
            <a:lin ang="2700000" scaled="0"/>
          </a:gradFill>
          <a:ln>
            <a:noFill/>
          </a:ln>
          <a:effectLst/>
        </p:spPr>
        <p:txBody>
          <a:bodyPr lIns="128266" tIns="64131" rIns="128266" bIns="64131" anchor="ctr"/>
          <a:lstStyle/>
          <a:p>
            <a:pPr marL="0" marR="0" lvl="0" indent="0" algn="l" defTabSz="914400" rtl="0" eaLnBrk="1" fontAlgn="auto" latinLnBrk="0" hangingPunct="1">
              <a:lnSpc>
                <a:spcPct val="150000"/>
              </a:lnSpc>
              <a:spcBef>
                <a:spcPct val="0"/>
              </a:spcBef>
              <a:spcAft>
                <a:spcPct val="0"/>
              </a:spcAft>
              <a:buClrTx/>
              <a:buSzTx/>
              <a:buFontTx/>
              <a:buNone/>
              <a:defRPr/>
            </a:pPr>
            <a:endParaRPr kumimoji="0" lang="en-US" altLang="zh-CN" sz="28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行动指南</a:t>
            </a:r>
            <a:endParaRPr kumimoji="0" lang="zh-CN" altLang="en-US" sz="2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8" name="矩形 7"/>
          <p:cNvSpPr/>
          <p:nvPr/>
        </p:nvSpPr>
        <p:spPr>
          <a:xfrm>
            <a:off x="4414333" y="2011244"/>
            <a:ext cx="3302072" cy="1564997"/>
          </a:xfrm>
          <a:prstGeom prst="rect">
            <a:avLst/>
          </a:prstGeom>
          <a:solidFill>
            <a:schemeClr val="bg1"/>
          </a:solidFill>
          <a:ln>
            <a:solidFill>
              <a:srgbClr val="C00000"/>
            </a:solidFill>
          </a:ln>
        </p:spPr>
        <p:txBody>
          <a:bodyPr wrap="square" rtlCol="0" anchor="ctr" anchorCtr="1">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gradFill>
                  <a:gsLst>
                    <a:gs pos="917">
                      <a:srgbClr val="FFC000"/>
                    </a:gs>
                    <a:gs pos="28000">
                      <a:srgbClr val="FF0000"/>
                    </a:gs>
                    <a:gs pos="62000">
                      <a:srgbClr val="C00000"/>
                    </a:gs>
                    <a:gs pos="100000">
                      <a:srgbClr val="FFC000"/>
                    </a:gs>
                  </a:gsLst>
                  <a:lin ang="2700000" scaled="0"/>
                </a:gradFill>
                <a:effectLst/>
                <a:uLnTx/>
                <a:uFillTx/>
                <a:latin typeface="Arial" panose="020B0604020202020204"/>
                <a:ea typeface="Microsoft YaHei UI" panose="020B0503020204020204" charset="-122"/>
                <a:cs typeface="+mn-cs"/>
              </a:rPr>
              <a:t>习近平新时代中国特色社会主义思想</a:t>
            </a:r>
            <a:endParaRPr kumimoji="0" lang="zh-CN" altLang="en-US" sz="2800" b="1" i="0" u="none" strike="noStrike" kern="1200" cap="none" spc="0" normalizeH="0" baseline="0" noProof="0">
              <a:ln>
                <a:noFill/>
              </a:ln>
              <a:gradFill>
                <a:gsLst>
                  <a:gs pos="917">
                    <a:srgbClr val="FFC000"/>
                  </a:gs>
                  <a:gs pos="28000">
                    <a:srgbClr val="FF0000"/>
                  </a:gs>
                  <a:gs pos="62000">
                    <a:srgbClr val="C00000"/>
                  </a:gs>
                  <a:gs pos="100000">
                    <a:srgbClr val="FFC000"/>
                  </a:gs>
                </a:gsLst>
                <a:lin ang="2700000" scaled="0"/>
              </a:gradFill>
              <a:effectLst/>
              <a:uLnTx/>
              <a:uFillTx/>
              <a:latin typeface="Arial" panose="020B0604020202020204"/>
              <a:ea typeface="Microsoft YaHei UI" panose="020B0503020204020204" charset="-122"/>
              <a:cs typeface="+mn-cs"/>
            </a:endParaRPr>
          </a:p>
        </p:txBody>
      </p:sp>
      <p:sp>
        <p:nvSpPr>
          <p:cNvPr id="9" name="下箭头 8"/>
          <p:cNvSpPr>
            <a:spLocks noChangeArrowheads="1"/>
          </p:cNvSpPr>
          <p:nvPr/>
        </p:nvSpPr>
        <p:spPr bwMode="auto">
          <a:xfrm>
            <a:off x="5367856" y="4027221"/>
            <a:ext cx="1122662" cy="786740"/>
          </a:xfrm>
          <a:prstGeom prst="downArrow">
            <a:avLst>
              <a:gd name="adj1" fmla="val 50000"/>
              <a:gd name="adj2" fmla="val 50000"/>
            </a:avLst>
          </a:prstGeom>
          <a:solidFill>
            <a:srgbClr val="C00000"/>
          </a:solidFill>
          <a:ln>
            <a:noFill/>
          </a:ln>
          <a:effectLst/>
        </p:spPr>
        <p:txBody>
          <a:bodyPr lIns="128266" tIns="64131" rIns="128266" bIns="64131" anchor="ctr"/>
          <a:lstStyle/>
          <a:p>
            <a:pPr marL="0" marR="0" lvl="0" indent="0" algn="l" defTabSz="914400" rtl="0" eaLnBrk="1" fontAlgn="auto" latinLnBrk="0" hangingPunct="1">
              <a:lnSpc>
                <a:spcPct val="120000"/>
              </a:lnSpc>
              <a:spcBef>
                <a:spcPct val="0"/>
              </a:spcBef>
              <a:spcAft>
                <a:spcPct val="0"/>
              </a:spcAft>
              <a:buClrTx/>
              <a:buSzTx/>
              <a:buFontTx/>
              <a:buNone/>
              <a:defRPr/>
            </a:pPr>
            <a:endParaRPr kumimoji="0" lang="zh-CN" altLang="en-US" sz="2500" b="1"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0" name="TextBox 9"/>
          <p:cNvSpPr txBox="1"/>
          <p:nvPr/>
        </p:nvSpPr>
        <p:spPr bwMode="auto">
          <a:xfrm>
            <a:off x="1127544" y="4243014"/>
            <a:ext cx="2360286" cy="1930007"/>
          </a:xfrm>
          <a:prstGeom prst="rect">
            <a:avLst/>
          </a:prstGeom>
          <a:noFill/>
        </p:spPr>
        <p:txBody>
          <a:bodyPr wrap="square" lIns="128266" tIns="64131" rIns="128266" bIns="64131">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rPr>
              <a:t>坚持全面依法治国是习近平新时代中国特色社会主义思想和</a:t>
            </a:r>
            <a:r>
              <a:rPr kumimoji="0" lang="zh-CN" altLang="en-US" sz="1800" b="1"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rPr>
              <a:t>基本方略的重要内容之一。</a:t>
            </a:r>
            <a:endParaRPr kumimoji="0" lang="zh-CN" altLang="en-US" sz="1800" b="1"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11" name="TextBox 10"/>
          <p:cNvSpPr txBox="1"/>
          <p:nvPr/>
        </p:nvSpPr>
        <p:spPr bwMode="auto">
          <a:xfrm>
            <a:off x="8102660" y="4328432"/>
            <a:ext cx="3005894" cy="1930007"/>
          </a:xfrm>
          <a:prstGeom prst="rect">
            <a:avLst/>
          </a:prstGeom>
          <a:noFill/>
        </p:spPr>
        <p:txBody>
          <a:bodyPr wrap="square" lIns="128266" tIns="64131" rIns="128266" bIns="64131">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rPr>
              <a:t>习近平新时代中国特色社会主义思想，既包含我国新时代法治建设的重要内容，也是</a:t>
            </a:r>
            <a:r>
              <a:rPr kumimoji="0" lang="zh-CN" altLang="en-US" sz="1800" b="1"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rPr>
              <a:t>我国新时代进行法治建设的重要行动指南。</a:t>
            </a:r>
            <a:endParaRPr kumimoji="0" lang="zh-CN" altLang="en-US" sz="1800" b="1"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12" name="TextBox 19"/>
          <p:cNvSpPr txBox="1">
            <a:spLocks noChangeArrowheads="1"/>
          </p:cNvSpPr>
          <p:nvPr/>
        </p:nvSpPr>
        <p:spPr bwMode="auto">
          <a:xfrm>
            <a:off x="4696050" y="5070215"/>
            <a:ext cx="2395418" cy="498846"/>
          </a:xfrm>
          <a:prstGeom prst="rect">
            <a:avLst/>
          </a:prstGeom>
          <a:gradFill>
            <a:gsLst>
              <a:gs pos="917">
                <a:srgbClr val="FFC000"/>
              </a:gs>
              <a:gs pos="33000">
                <a:srgbClr val="FF0000"/>
              </a:gs>
              <a:gs pos="98165">
                <a:srgbClr val="FFC000"/>
              </a:gs>
              <a:gs pos="84000">
                <a:srgbClr val="FF0000"/>
              </a:gs>
              <a:gs pos="64000">
                <a:srgbClr val="C00000"/>
              </a:gs>
            </a:gsLst>
            <a:lin ang="2700000" scaled="0"/>
          </a:gradFill>
          <a:ln>
            <a:noFill/>
          </a:ln>
        </p:spPr>
        <p:txBody>
          <a:bodyPr wrap="square" lIns="128266" tIns="64131" rIns="128266" bIns="6413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20000"/>
              </a:lnSpc>
              <a:spcBef>
                <a:spcPct val="0"/>
              </a:spcBef>
              <a:spcAft>
                <a:spcPct val="0"/>
              </a:spcAft>
              <a:buClrTx/>
              <a:buSzTx/>
              <a:buFontTx/>
              <a:buNone/>
              <a:defRPr/>
            </a:pPr>
            <a:r>
              <a:rPr kumimoji="0" lang="zh-CN" altLang="en-US" sz="20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坚持全面依法治国</a:t>
            </a:r>
            <a:endParaRPr kumimoji="0" lang="zh-CN" altLang="en-US" sz="20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4" name="组合 13"/>
          <p:cNvGrpSpPr/>
          <p:nvPr/>
        </p:nvGrpSpPr>
        <p:grpSpPr>
          <a:xfrm>
            <a:off x="9453207" y="2183448"/>
            <a:ext cx="381000" cy="381000"/>
            <a:chOff x="9840913" y="434975"/>
            <a:chExt cx="381000" cy="381000"/>
          </a:xfrm>
        </p:grpSpPr>
        <p:sp>
          <p:nvSpPr>
            <p:cNvPr id="16" name="Freeform 27"/>
            <p:cNvSpPr/>
            <p:nvPr/>
          </p:nvSpPr>
          <p:spPr bwMode="auto">
            <a:xfrm>
              <a:off x="9840913" y="434975"/>
              <a:ext cx="381000" cy="381000"/>
            </a:xfrm>
            <a:custGeom>
              <a:avLst/>
              <a:gdLst>
                <a:gd name="T0" fmla="*/ 120 w 120"/>
                <a:gd name="T1" fmla="*/ 68 h 120"/>
                <a:gd name="T2" fmla="*/ 120 w 120"/>
                <a:gd name="T3" fmla="*/ 53 h 120"/>
                <a:gd name="T4" fmla="*/ 108 w 120"/>
                <a:gd name="T5" fmla="*/ 51 h 120"/>
                <a:gd name="T6" fmla="*/ 100 w 120"/>
                <a:gd name="T7" fmla="*/ 32 h 120"/>
                <a:gd name="T8" fmla="*/ 108 w 120"/>
                <a:gd name="T9" fmla="*/ 23 h 120"/>
                <a:gd name="T10" fmla="*/ 97 w 120"/>
                <a:gd name="T11" fmla="*/ 12 h 120"/>
                <a:gd name="T12" fmla="*/ 88 w 120"/>
                <a:gd name="T13" fmla="*/ 20 h 120"/>
                <a:gd name="T14" fmla="*/ 69 w 120"/>
                <a:gd name="T15" fmla="*/ 12 h 120"/>
                <a:gd name="T16" fmla="*/ 67 w 120"/>
                <a:gd name="T17" fmla="*/ 0 h 120"/>
                <a:gd name="T18" fmla="*/ 53 w 120"/>
                <a:gd name="T19" fmla="*/ 0 h 120"/>
                <a:gd name="T20" fmla="*/ 51 w 120"/>
                <a:gd name="T21" fmla="*/ 12 h 120"/>
                <a:gd name="T22" fmla="*/ 33 w 120"/>
                <a:gd name="T23" fmla="*/ 20 h 120"/>
                <a:gd name="T24" fmla="*/ 23 w 120"/>
                <a:gd name="T25" fmla="*/ 12 h 120"/>
                <a:gd name="T26" fmla="*/ 13 w 120"/>
                <a:gd name="T27" fmla="*/ 23 h 120"/>
                <a:gd name="T28" fmla="*/ 21 w 120"/>
                <a:gd name="T29" fmla="*/ 33 h 120"/>
                <a:gd name="T30" fmla="*/ 13 w 120"/>
                <a:gd name="T31" fmla="*/ 51 h 120"/>
                <a:gd name="T32" fmla="*/ 0 w 120"/>
                <a:gd name="T33" fmla="*/ 53 h 120"/>
                <a:gd name="T34" fmla="*/ 0 w 120"/>
                <a:gd name="T35" fmla="*/ 68 h 120"/>
                <a:gd name="T36" fmla="*/ 13 w 120"/>
                <a:gd name="T37" fmla="*/ 69 h 120"/>
                <a:gd name="T38" fmla="*/ 21 w 120"/>
                <a:gd name="T39" fmla="*/ 88 h 120"/>
                <a:gd name="T40" fmla="*/ 13 w 120"/>
                <a:gd name="T41" fmla="*/ 97 h 120"/>
                <a:gd name="T42" fmla="*/ 23 w 120"/>
                <a:gd name="T43" fmla="*/ 108 h 120"/>
                <a:gd name="T44" fmla="*/ 33 w 120"/>
                <a:gd name="T45" fmla="*/ 100 h 120"/>
                <a:gd name="T46" fmla="*/ 51 w 120"/>
                <a:gd name="T47" fmla="*/ 108 h 120"/>
                <a:gd name="T48" fmla="*/ 53 w 120"/>
                <a:gd name="T49" fmla="*/ 120 h 120"/>
                <a:gd name="T50" fmla="*/ 67 w 120"/>
                <a:gd name="T51" fmla="*/ 120 h 120"/>
                <a:gd name="T52" fmla="*/ 69 w 120"/>
                <a:gd name="T53" fmla="*/ 108 h 120"/>
                <a:gd name="T54" fmla="*/ 88 w 120"/>
                <a:gd name="T55" fmla="*/ 100 h 120"/>
                <a:gd name="T56" fmla="*/ 97 w 120"/>
                <a:gd name="T57" fmla="*/ 108 h 120"/>
                <a:gd name="T58" fmla="*/ 108 w 120"/>
                <a:gd name="T59" fmla="*/ 97 h 120"/>
                <a:gd name="T60" fmla="*/ 100 w 120"/>
                <a:gd name="T61" fmla="*/ 88 h 120"/>
                <a:gd name="T62" fmla="*/ 108 w 120"/>
                <a:gd name="T63" fmla="*/ 69 h 120"/>
                <a:gd name="T64" fmla="*/ 120 w 120"/>
                <a:gd name="T65" fmla="*/ 6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20">
                  <a:moveTo>
                    <a:pt x="120" y="68"/>
                  </a:moveTo>
                  <a:cubicBezTo>
                    <a:pt x="120" y="53"/>
                    <a:pt x="120" y="53"/>
                    <a:pt x="120" y="53"/>
                  </a:cubicBezTo>
                  <a:cubicBezTo>
                    <a:pt x="108" y="51"/>
                    <a:pt x="108" y="51"/>
                    <a:pt x="108" y="51"/>
                  </a:cubicBezTo>
                  <a:cubicBezTo>
                    <a:pt x="107" y="44"/>
                    <a:pt x="104" y="38"/>
                    <a:pt x="100" y="32"/>
                  </a:cubicBezTo>
                  <a:cubicBezTo>
                    <a:pt x="108" y="23"/>
                    <a:pt x="108" y="23"/>
                    <a:pt x="108" y="23"/>
                  </a:cubicBezTo>
                  <a:cubicBezTo>
                    <a:pt x="97" y="12"/>
                    <a:pt x="97" y="12"/>
                    <a:pt x="97" y="12"/>
                  </a:cubicBezTo>
                  <a:cubicBezTo>
                    <a:pt x="88" y="20"/>
                    <a:pt x="88" y="20"/>
                    <a:pt x="88" y="20"/>
                  </a:cubicBezTo>
                  <a:cubicBezTo>
                    <a:pt x="82" y="16"/>
                    <a:pt x="76" y="14"/>
                    <a:pt x="69" y="12"/>
                  </a:cubicBezTo>
                  <a:cubicBezTo>
                    <a:pt x="67" y="0"/>
                    <a:pt x="67" y="0"/>
                    <a:pt x="67" y="0"/>
                  </a:cubicBezTo>
                  <a:cubicBezTo>
                    <a:pt x="53" y="0"/>
                    <a:pt x="53" y="0"/>
                    <a:pt x="53" y="0"/>
                  </a:cubicBezTo>
                  <a:cubicBezTo>
                    <a:pt x="51" y="12"/>
                    <a:pt x="51" y="12"/>
                    <a:pt x="51" y="12"/>
                  </a:cubicBezTo>
                  <a:cubicBezTo>
                    <a:pt x="45" y="14"/>
                    <a:pt x="38" y="16"/>
                    <a:pt x="33" y="20"/>
                  </a:cubicBezTo>
                  <a:cubicBezTo>
                    <a:pt x="23" y="12"/>
                    <a:pt x="23" y="12"/>
                    <a:pt x="23" y="12"/>
                  </a:cubicBezTo>
                  <a:cubicBezTo>
                    <a:pt x="13" y="23"/>
                    <a:pt x="13" y="23"/>
                    <a:pt x="13" y="23"/>
                  </a:cubicBezTo>
                  <a:cubicBezTo>
                    <a:pt x="21" y="33"/>
                    <a:pt x="21" y="33"/>
                    <a:pt x="21" y="33"/>
                  </a:cubicBezTo>
                  <a:cubicBezTo>
                    <a:pt x="17" y="38"/>
                    <a:pt x="14" y="44"/>
                    <a:pt x="13" y="51"/>
                  </a:cubicBezTo>
                  <a:cubicBezTo>
                    <a:pt x="0" y="53"/>
                    <a:pt x="0" y="53"/>
                    <a:pt x="0" y="53"/>
                  </a:cubicBezTo>
                  <a:cubicBezTo>
                    <a:pt x="0" y="68"/>
                    <a:pt x="0" y="68"/>
                    <a:pt x="0" y="68"/>
                  </a:cubicBezTo>
                  <a:cubicBezTo>
                    <a:pt x="13" y="69"/>
                    <a:pt x="13" y="69"/>
                    <a:pt x="13" y="69"/>
                  </a:cubicBezTo>
                  <a:cubicBezTo>
                    <a:pt x="14" y="76"/>
                    <a:pt x="17" y="82"/>
                    <a:pt x="21" y="88"/>
                  </a:cubicBezTo>
                  <a:cubicBezTo>
                    <a:pt x="13" y="97"/>
                    <a:pt x="13" y="97"/>
                    <a:pt x="13" y="97"/>
                  </a:cubicBezTo>
                  <a:cubicBezTo>
                    <a:pt x="23" y="108"/>
                    <a:pt x="23" y="108"/>
                    <a:pt x="23" y="108"/>
                  </a:cubicBezTo>
                  <a:cubicBezTo>
                    <a:pt x="33" y="100"/>
                    <a:pt x="33" y="100"/>
                    <a:pt x="33" y="100"/>
                  </a:cubicBezTo>
                  <a:cubicBezTo>
                    <a:pt x="38" y="104"/>
                    <a:pt x="45" y="106"/>
                    <a:pt x="51" y="108"/>
                  </a:cubicBezTo>
                  <a:cubicBezTo>
                    <a:pt x="53" y="120"/>
                    <a:pt x="53" y="120"/>
                    <a:pt x="53" y="120"/>
                  </a:cubicBezTo>
                  <a:cubicBezTo>
                    <a:pt x="67" y="120"/>
                    <a:pt x="67" y="120"/>
                    <a:pt x="67" y="120"/>
                  </a:cubicBezTo>
                  <a:cubicBezTo>
                    <a:pt x="69" y="108"/>
                    <a:pt x="69" y="108"/>
                    <a:pt x="69" y="108"/>
                  </a:cubicBezTo>
                  <a:cubicBezTo>
                    <a:pt x="76" y="107"/>
                    <a:pt x="82" y="104"/>
                    <a:pt x="88" y="100"/>
                  </a:cubicBezTo>
                  <a:cubicBezTo>
                    <a:pt x="97" y="108"/>
                    <a:pt x="97" y="108"/>
                    <a:pt x="97" y="108"/>
                  </a:cubicBezTo>
                  <a:cubicBezTo>
                    <a:pt x="108" y="97"/>
                    <a:pt x="108" y="97"/>
                    <a:pt x="108" y="97"/>
                  </a:cubicBezTo>
                  <a:cubicBezTo>
                    <a:pt x="100" y="88"/>
                    <a:pt x="100" y="88"/>
                    <a:pt x="100" y="88"/>
                  </a:cubicBezTo>
                  <a:cubicBezTo>
                    <a:pt x="104" y="82"/>
                    <a:pt x="107" y="76"/>
                    <a:pt x="108" y="69"/>
                  </a:cubicBezTo>
                  <a:lnTo>
                    <a:pt x="120" y="68"/>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Microsoft YaHei UI" panose="020B0503020204020204" charset="-122"/>
                <a:cs typeface="+mn-cs"/>
              </a:endParaRPr>
            </a:p>
          </p:txBody>
        </p:sp>
        <p:sp>
          <p:nvSpPr>
            <p:cNvPr id="17" name="Oval 28"/>
            <p:cNvSpPr>
              <a:spLocks noChangeArrowheads="1"/>
            </p:cNvSpPr>
            <p:nvPr/>
          </p:nvSpPr>
          <p:spPr bwMode="auto">
            <a:xfrm>
              <a:off x="9993313" y="587375"/>
              <a:ext cx="76200" cy="76200"/>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Microsoft YaHei UI" panose="020B0503020204020204" charset="-122"/>
                <a:cs typeface="+mn-cs"/>
              </a:endParaRPr>
            </a:p>
          </p:txBody>
        </p:sp>
      </p:grpSp>
      <p:grpSp>
        <p:nvGrpSpPr>
          <p:cNvPr id="18" name="组合 17"/>
          <p:cNvGrpSpPr/>
          <p:nvPr/>
        </p:nvGrpSpPr>
        <p:grpSpPr>
          <a:xfrm>
            <a:off x="2307687" y="2183448"/>
            <a:ext cx="327025" cy="381000"/>
            <a:chOff x="6491288" y="6051550"/>
            <a:chExt cx="327025" cy="381000"/>
          </a:xfrm>
        </p:grpSpPr>
        <p:sp>
          <p:nvSpPr>
            <p:cNvPr id="19" name="Oval 83"/>
            <p:cNvSpPr>
              <a:spLocks noChangeArrowheads="1"/>
            </p:cNvSpPr>
            <p:nvPr/>
          </p:nvSpPr>
          <p:spPr bwMode="auto">
            <a:xfrm>
              <a:off x="6719888" y="6051550"/>
              <a:ext cx="98425" cy="98425"/>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Microsoft YaHei UI" panose="020B0503020204020204" charset="-122"/>
                <a:cs typeface="+mn-cs"/>
              </a:endParaRPr>
            </a:p>
          </p:txBody>
        </p:sp>
        <p:sp>
          <p:nvSpPr>
            <p:cNvPr id="20" name="Oval 84"/>
            <p:cNvSpPr>
              <a:spLocks noChangeArrowheads="1"/>
            </p:cNvSpPr>
            <p:nvPr/>
          </p:nvSpPr>
          <p:spPr bwMode="auto">
            <a:xfrm>
              <a:off x="6491288" y="6191250"/>
              <a:ext cx="101600" cy="98425"/>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Microsoft YaHei UI" panose="020B0503020204020204" charset="-122"/>
                <a:cs typeface="+mn-cs"/>
              </a:endParaRPr>
            </a:p>
          </p:txBody>
        </p:sp>
        <p:sp>
          <p:nvSpPr>
            <p:cNvPr id="21" name="Oval 85"/>
            <p:cNvSpPr>
              <a:spLocks noChangeArrowheads="1"/>
            </p:cNvSpPr>
            <p:nvPr/>
          </p:nvSpPr>
          <p:spPr bwMode="auto">
            <a:xfrm>
              <a:off x="6719888" y="6330950"/>
              <a:ext cx="98425" cy="101600"/>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Microsoft YaHei UI" panose="020B0503020204020204" charset="-122"/>
                <a:cs typeface="+mn-cs"/>
              </a:endParaRPr>
            </a:p>
          </p:txBody>
        </p:sp>
        <p:sp>
          <p:nvSpPr>
            <p:cNvPr id="22" name="Line 86"/>
            <p:cNvSpPr>
              <a:spLocks noChangeShapeType="1"/>
            </p:cNvSpPr>
            <p:nvPr/>
          </p:nvSpPr>
          <p:spPr bwMode="auto">
            <a:xfrm>
              <a:off x="6583363" y="6267450"/>
              <a:ext cx="142875" cy="88900"/>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Microsoft YaHei UI" panose="020B0503020204020204" charset="-122"/>
                <a:cs typeface="+mn-cs"/>
              </a:endParaRPr>
            </a:p>
          </p:txBody>
        </p:sp>
        <p:sp>
          <p:nvSpPr>
            <p:cNvPr id="23" name="Line 87"/>
            <p:cNvSpPr>
              <a:spLocks noChangeShapeType="1"/>
            </p:cNvSpPr>
            <p:nvPr/>
          </p:nvSpPr>
          <p:spPr bwMode="auto">
            <a:xfrm flipV="1">
              <a:off x="6583363" y="6130925"/>
              <a:ext cx="142875" cy="82550"/>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Microsoft YaHei UI" panose="020B0503020204020204" charset="-122"/>
                <a:cs typeface="+mn-cs"/>
              </a:endParaRPr>
            </a:p>
          </p:txBody>
        </p:sp>
      </p:grpSp>
      <p:sp>
        <p:nvSpPr>
          <p:cNvPr id="24" name="文本框 23"/>
          <p:cNvSpPr txBox="1"/>
          <p:nvPr/>
        </p:nvSpPr>
        <p:spPr>
          <a:xfrm>
            <a:off x="968506" y="344172"/>
            <a:ext cx="45448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新时代法治建设的重要内容和行动指南</a:t>
            </a:r>
            <a:endParaRPr kumimoji="0" lang="zh-CN" altLang="en-US" sz="20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9" nodeType="clickEffec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49" presetClass="entr" presetSubtype="0" decel="100000" fill="hold" grpId="2" nodeType="afterEffec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 calcmode="lin" valueType="num">
                                      <p:cBhvr>
                                        <p:cTn id="13" dur="500" fill="hold"/>
                                        <p:tgtEl>
                                          <p:spTgt spid="6"/>
                                        </p:tgtEl>
                                        <p:attrNameLst>
                                          <p:attrName>style.rotation</p:attrName>
                                        </p:attrNameLst>
                                      </p:cBhvr>
                                      <p:tavLst>
                                        <p:tav tm="0">
                                          <p:val>
                                            <p:fltVal val="360"/>
                                          </p:val>
                                        </p:tav>
                                        <p:tav tm="100000">
                                          <p:val>
                                            <p:fltVal val="0"/>
                                          </p:val>
                                        </p:tav>
                                      </p:tavLst>
                                    </p:anim>
                                    <p:animEffect transition="in" filter="fade">
                                      <p:cBhvr>
                                        <p:cTn id="14" dur="500"/>
                                        <p:tgtEl>
                                          <p:spTgt spid="6"/>
                                        </p:tgtEl>
                                      </p:cBhvr>
                                    </p:animEffect>
                                  </p:childTnLst>
                                </p:cTn>
                              </p:par>
                              <p:par>
                                <p:cTn id="15" presetID="49" presetClass="entr" presetSubtype="0" decel="100000" fill="hold" grpId="3" nodeType="withEffec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par>
                          <p:cTn id="21" fill="hold">
                            <p:stCondLst>
                              <p:cond delay="1000"/>
                            </p:stCondLst>
                            <p:childTnLst>
                              <p:par>
                                <p:cTn id="22" presetID="12" presetClass="entr" presetSubtype="8" fill="hold" grpId="0" nodeType="afterEffect">
                                  <p:childTnLst>
                                    <p:set>
                                      <p:cBhvr>
                                        <p:cTn id="23" dur="1" fill="hold">
                                          <p:stCondLst>
                                            <p:cond delay="0"/>
                                          </p:stCondLst>
                                        </p:cTn>
                                        <p:tgtEl>
                                          <p:spTgt spid="4"/>
                                        </p:tgtEl>
                                        <p:attrNameLst>
                                          <p:attrName>style.visibility</p:attrName>
                                        </p:attrNameLst>
                                      </p:cBhvr>
                                      <p:to>
                                        <p:strVal val="visible"/>
                                      </p:to>
                                    </p:set>
                                    <p:animEffect transition="in" filter="slide(fromLeft)">
                                      <p:cBhvr>
                                        <p:cTn id="24" dur="500"/>
                                        <p:tgtEl>
                                          <p:spTgt spid="4"/>
                                        </p:tgtEl>
                                      </p:cBhvr>
                                    </p:animEffect>
                                  </p:childTnLst>
                                </p:cTn>
                              </p:par>
                              <p:par>
                                <p:cTn id="25" presetID="12" presetClass="entr" presetSubtype="2" fill="hold" grpId="1" nodeType="withEffect">
                                  <p:childTnLst>
                                    <p:set>
                                      <p:cBhvr>
                                        <p:cTn id="26" dur="1" fill="hold">
                                          <p:stCondLst>
                                            <p:cond delay="0"/>
                                          </p:stCondLst>
                                        </p:cTn>
                                        <p:tgtEl>
                                          <p:spTgt spid="5"/>
                                        </p:tgtEl>
                                        <p:attrNameLst>
                                          <p:attrName>style.visibility</p:attrName>
                                        </p:attrNameLst>
                                      </p:cBhvr>
                                      <p:to>
                                        <p:strVal val="visible"/>
                                      </p:to>
                                    </p:set>
                                    <p:animEffect transition="in" filter="slide(fromRight)">
                                      <p:cBhvr>
                                        <p:cTn id="27" dur="500"/>
                                        <p:tgtEl>
                                          <p:spTgt spid="5"/>
                                        </p:tgtEl>
                                      </p:cBhvr>
                                    </p:animEffect>
                                  </p:childTnLst>
                                </p:cTn>
                              </p:par>
                            </p:childTnLst>
                          </p:cTn>
                        </p:par>
                        <p:par>
                          <p:cTn id="28" fill="hold">
                            <p:stCondLst>
                              <p:cond delay="1500"/>
                            </p:stCondLst>
                            <p:childTnLst>
                              <p:par>
                                <p:cTn id="29" presetID="53" presetClass="entr" presetSubtype="16" fill="hold" nodeType="afterEffec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53" presetClass="entr" presetSubtype="16" fill="hold" nodeType="withEffec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2000"/>
                            </p:stCondLst>
                            <p:childTnLst>
                              <p:par>
                                <p:cTn id="40" presetID="17" presetClass="entr" presetSubtype="10" fill="hold" grpId="4" nodeType="afterEffec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2500"/>
                            </p:stCondLst>
                            <p:childTnLst>
                              <p:par>
                                <p:cTn id="45" presetID="47" presetClass="entr" presetSubtype="0" fill="hold" grpId="5" nodeType="afterEffec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3500"/>
                            </p:stCondLst>
                            <p:childTnLst>
                              <p:par>
                                <p:cTn id="51" presetID="16" presetClass="entr" presetSubtype="21" fill="hold" grpId="8" nodeType="afterEffec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par>
                          <p:cTn id="54" fill="hold">
                            <p:stCondLst>
                              <p:cond delay="4000"/>
                            </p:stCondLst>
                            <p:childTnLst>
                              <p:par>
                                <p:cTn id="55" presetID="42" presetClass="entr" presetSubtype="0" fill="hold" grpId="6" nodeType="afterEffec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par>
                                <p:cTn id="60" presetID="42" presetClass="entr" presetSubtype="0" fill="hold" grpId="7" nodeType="withEffec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2"/>
      <p:bldP spid="7" grpId="3"/>
      <p:bldP spid="8" grpId="4"/>
      <p:bldP spid="9" grpId="5"/>
      <p:bldP spid="10" grpId="6"/>
      <p:bldP spid="11" grpId="7"/>
      <p:bldP spid="12" grpId="8"/>
      <p:bldP spid="24" grpId="9"/>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12120" y="4677123"/>
            <a:ext cx="9355980"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国家监察体制改革试点取得实效，行政体制改革、司法体制改革、权力运行制约和监督体系建设有效实施。</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968506" y="344172"/>
            <a:ext cx="43572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过去</a:t>
            </a:r>
            <a:r>
              <a:rPr kumimoji="0" lang="en-US" altLang="zh-CN"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5</a:t>
            </a: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年我国民主法治建设成就</a:t>
            </a:r>
            <a:endPar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5" name="文本框 4"/>
          <p:cNvSpPr txBox="1"/>
          <p:nvPr/>
        </p:nvSpPr>
        <p:spPr>
          <a:xfrm>
            <a:off x="2112120" y="2360713"/>
            <a:ext cx="9355980" cy="9233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积极发展社会主义民主政治，推进全面依法治国，党的领导、人民当家作主、依法治国有机统一的制度建设全面加强，党的领导体制机制不断完善，社会主义民主不断发展，党内民主更加广泛，社会主义协商民主全面展开，爱国统一战线巩固发展，民族宗教工作创新推进。</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6" name="文本框 5"/>
          <p:cNvSpPr txBox="1"/>
          <p:nvPr/>
        </p:nvSpPr>
        <p:spPr>
          <a:xfrm>
            <a:off x="2112120" y="3606149"/>
            <a:ext cx="9355980"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科学立法、严格执法、公正司法、全民守法深入推进，法治国家、法治政府、法治社会建设相互促进，中国特色社会主义法治体系日益完善，全社会法治观念明显增强。</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7" name="文本框 6"/>
          <p:cNvSpPr txBox="1"/>
          <p:nvPr/>
        </p:nvSpPr>
        <p:spPr>
          <a:xfrm>
            <a:off x="676406" y="5836351"/>
            <a:ext cx="10985500"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a:noFill/>
                </a:ln>
                <a:solidFill>
                  <a:srgbClr val="C00000"/>
                </a:solidFill>
                <a:effectLst/>
                <a:uLnTx/>
                <a:uFillTx/>
                <a:latin typeface="楷体" panose="02010609060101010101" pitchFamily="49" charset="-122"/>
                <a:ea typeface="楷体" panose="02010609060101010101" pitchFamily="49" charset="-122"/>
                <a:cs typeface="+mn-cs"/>
              </a:rPr>
              <a:t>而这一切成就的取得，正是坚持中国共产党的领导、坚持走中国特色社会主义道路、坚持以习近平新时代中国特色社会主义思想为指引的结果。</a:t>
            </a:r>
            <a:endParaRPr kumimoji="0" lang="zh-CN" altLang="en-US" sz="1600" b="0" i="0" u="none" strike="noStrike" kern="1200" cap="none" spc="0" normalizeH="0" baseline="0" noProof="0">
              <a:ln>
                <a:noFill/>
              </a:ln>
              <a:solidFill>
                <a:srgbClr val="C00000"/>
              </a:solidFill>
              <a:effectLst/>
              <a:uLnTx/>
              <a:uFillTx/>
              <a:latin typeface="楷体" panose="02010609060101010101" pitchFamily="49" charset="-122"/>
              <a:ea typeface="楷体" panose="02010609060101010101" pitchFamily="49" charset="-122"/>
              <a:cs typeface="+mn-cs"/>
            </a:endParaRPr>
          </a:p>
        </p:txBody>
      </p:sp>
      <p:sp>
        <p:nvSpPr>
          <p:cNvPr id="9" name="矩形 8"/>
          <p:cNvSpPr/>
          <p:nvPr/>
        </p:nvSpPr>
        <p:spPr>
          <a:xfrm>
            <a:off x="711200" y="1801917"/>
            <a:ext cx="11087100" cy="3862283"/>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grpSp>
        <p:nvGrpSpPr>
          <p:cNvPr id="10" name="组合 9"/>
          <p:cNvGrpSpPr/>
          <p:nvPr/>
        </p:nvGrpSpPr>
        <p:grpSpPr>
          <a:xfrm>
            <a:off x="2979232" y="1447290"/>
            <a:ext cx="6456868" cy="647700"/>
            <a:chOff x="2979232" y="1466877"/>
            <a:chExt cx="6456868" cy="647700"/>
          </a:xfrm>
        </p:grpSpPr>
        <p:sp>
          <p:nvSpPr>
            <p:cNvPr id="11" name="矩形 10"/>
            <p:cNvSpPr/>
            <p:nvPr/>
          </p:nvSpPr>
          <p:spPr>
            <a:xfrm>
              <a:off x="2979232" y="1466877"/>
              <a:ext cx="6456868" cy="647700"/>
            </a:xfrm>
            <a:prstGeom prst="rect">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12" name="文本框 11"/>
            <p:cNvSpPr txBox="1"/>
            <p:nvPr/>
          </p:nvSpPr>
          <p:spPr>
            <a:xfrm>
              <a:off x="4003120" y="1590672"/>
              <a:ext cx="44935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十八大以来法治建设取得的成就</a:t>
              </a:r>
              <a:endPar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grpSp>
      <p:sp>
        <p:nvSpPr>
          <p:cNvPr id="13" name="矩形 12"/>
          <p:cNvSpPr/>
          <p:nvPr/>
        </p:nvSpPr>
        <p:spPr>
          <a:xfrm>
            <a:off x="968506" y="2461956"/>
            <a:ext cx="1080114" cy="7208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成就一</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16" name="矩形 15"/>
          <p:cNvSpPr/>
          <p:nvPr/>
        </p:nvSpPr>
        <p:spPr>
          <a:xfrm>
            <a:off x="968506" y="3568892"/>
            <a:ext cx="1080114" cy="7208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成就二</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17" name="矩形 16"/>
          <p:cNvSpPr/>
          <p:nvPr/>
        </p:nvSpPr>
        <p:spPr>
          <a:xfrm>
            <a:off x="968506" y="4639866"/>
            <a:ext cx="1080114" cy="7208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成就三</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5" nodeType="clickEffect">
                                  <p:childTnLst>
                                    <p:set>
                                      <p:cBhvr>
                                        <p:cTn id="16" dur="1" fill="hold">
                                          <p:stCondLst>
                                            <p:cond delay="0"/>
                                          </p:stCondLst>
                                        </p:cTn>
                                        <p:tgtEl>
                                          <p:spTgt spid="9"/>
                                        </p:tgtEl>
                                        <p:attrNameLst>
                                          <p:attrName>style.visibility</p:attrName>
                                        </p:attrNameLst>
                                      </p:cBhvr>
                                      <p:to>
                                        <p:strVal val="visible"/>
                                      </p:to>
                                    </p:set>
                                    <p:animEffect transition="in" filter="wheel(1)">
                                      <p:cBhvr>
                                        <p:cTn id="17" dur="500"/>
                                        <p:tgtEl>
                                          <p:spTgt spid="9"/>
                                        </p:tgtEl>
                                      </p:cBhvr>
                                    </p:animEffect>
                                  </p:childTnLst>
                                </p:cTn>
                              </p:par>
                            </p:childTnLst>
                          </p:cTn>
                        </p:par>
                        <p:par>
                          <p:cTn id="18" fill="hold">
                            <p:stCondLst>
                              <p:cond delay="500"/>
                            </p:stCondLst>
                            <p:childTnLst>
                              <p:par>
                                <p:cTn id="19" presetID="31" presetClass="entr" presetSubtype="0" fill="hold" grpId="6" nodeType="afterEffec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par>
                          <p:cTn id="25" fill="hold">
                            <p:stCondLst>
                              <p:cond delay="1500"/>
                            </p:stCondLst>
                            <p:childTnLst>
                              <p:par>
                                <p:cTn id="26" presetID="2" presetClass="entr" presetSubtype="4" fill="hold" grpId="2" nodeType="afterEffec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31" presetClass="entr" presetSubtype="0" fill="hold" grpId="7" nodeType="afterEffec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fltVal val="0"/>
                                          </p:val>
                                        </p:tav>
                                        <p:tav tm="100000">
                                          <p:val>
                                            <p:strVal val="#ppt_w"/>
                                          </p:val>
                                        </p:tav>
                                      </p:tavLst>
                                    </p:anim>
                                    <p:anim calcmode="lin" valueType="num">
                                      <p:cBhvr>
                                        <p:cTn id="34" dur="1000" fill="hold"/>
                                        <p:tgtEl>
                                          <p:spTgt spid="16"/>
                                        </p:tgtEl>
                                        <p:attrNameLst>
                                          <p:attrName>ppt_h</p:attrName>
                                        </p:attrNameLst>
                                      </p:cBhvr>
                                      <p:tavLst>
                                        <p:tav tm="0">
                                          <p:val>
                                            <p:fltVal val="0"/>
                                          </p:val>
                                        </p:tav>
                                        <p:tav tm="100000">
                                          <p:val>
                                            <p:strVal val="#ppt_h"/>
                                          </p:val>
                                        </p:tav>
                                      </p:tavLst>
                                    </p:anim>
                                    <p:anim calcmode="lin" valueType="num">
                                      <p:cBhvr>
                                        <p:cTn id="35" dur="1000" fill="hold"/>
                                        <p:tgtEl>
                                          <p:spTgt spid="16"/>
                                        </p:tgtEl>
                                        <p:attrNameLst>
                                          <p:attrName>style.rotation</p:attrName>
                                        </p:attrNameLst>
                                      </p:cBhvr>
                                      <p:tavLst>
                                        <p:tav tm="0">
                                          <p:val>
                                            <p:fltVal val="90"/>
                                          </p:val>
                                        </p:tav>
                                        <p:tav tm="100000">
                                          <p:val>
                                            <p:fltVal val="0"/>
                                          </p:val>
                                        </p:tav>
                                      </p:tavLst>
                                    </p:anim>
                                    <p:animEffect transition="in" filter="fade">
                                      <p:cBhvr>
                                        <p:cTn id="36" dur="1000"/>
                                        <p:tgtEl>
                                          <p:spTgt spid="16"/>
                                        </p:tgtEl>
                                      </p:cBhvr>
                                    </p:animEffect>
                                  </p:childTnLst>
                                </p:cTn>
                              </p:par>
                            </p:childTnLst>
                          </p:cTn>
                        </p:par>
                        <p:par>
                          <p:cTn id="37" fill="hold">
                            <p:stCondLst>
                              <p:cond delay="3000"/>
                            </p:stCondLst>
                            <p:childTnLst>
                              <p:par>
                                <p:cTn id="38" presetID="2" presetClass="entr" presetSubtype="4" fill="hold" grpId="3" nodeType="afterEffec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31" presetClass="entr" presetSubtype="0" fill="hold" grpId="8" nodeType="afterEffec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style.rotation</p:attrName>
                                        </p:attrNameLst>
                                      </p:cBhvr>
                                      <p:tavLst>
                                        <p:tav tm="0">
                                          <p:val>
                                            <p:fltVal val="90"/>
                                          </p:val>
                                        </p:tav>
                                        <p:tav tm="100000">
                                          <p:val>
                                            <p:fltVal val="0"/>
                                          </p:val>
                                        </p:tav>
                                      </p:tavLst>
                                    </p:anim>
                                    <p:animEffect transition="in" filter="fade">
                                      <p:cBhvr>
                                        <p:cTn id="48" dur="1000"/>
                                        <p:tgtEl>
                                          <p:spTgt spid="17"/>
                                        </p:tgtEl>
                                      </p:cBhvr>
                                    </p:animEffect>
                                  </p:childTnLst>
                                </p:cTn>
                              </p:par>
                            </p:childTnLst>
                          </p:cTn>
                        </p:par>
                        <p:par>
                          <p:cTn id="49" fill="hold">
                            <p:stCondLst>
                              <p:cond delay="4500"/>
                            </p:stCondLst>
                            <p:childTnLst>
                              <p:par>
                                <p:cTn id="50" presetID="2" presetClass="entr" presetSubtype="4" fill="hold" grpId="0" nodeType="afterEffec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4" nodeType="clickEffec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P spid="5" grpId="2"/>
      <p:bldP spid="6" grpId="3"/>
      <p:bldP spid="7" grpId="4"/>
      <p:bldP spid="9" grpId="5"/>
      <p:bldP spid="13" grpId="6"/>
      <p:bldP spid="16" grpId="7"/>
      <p:bldP spid="17" grpId="8"/>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68506" y="344172"/>
            <a:ext cx="4134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十九大对依法治国的要求</a:t>
            </a:r>
            <a:endParaRPr kumimoji="0" lang="zh-CN" altLang="en-US" sz="2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5" name="文本框 4"/>
          <p:cNvSpPr txBox="1"/>
          <p:nvPr>
            <p:custDataLst>
              <p:tags r:id="rId1"/>
            </p:custDataLst>
          </p:nvPr>
        </p:nvSpPr>
        <p:spPr>
          <a:xfrm>
            <a:off x="2418266" y="4222905"/>
            <a:ext cx="8581894" cy="1337945"/>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必须</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坚持中国特色社会主义，要发展中国特色社会主义法治理论。立足于中国实践和发展需要，不能脱离中国</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特色社会主义法治建设的实际，以确保我国法治建设沿着党指引的社会主义方向和道路前进。</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6" name="矩形 5"/>
          <p:cNvSpPr/>
          <p:nvPr/>
        </p:nvSpPr>
        <p:spPr>
          <a:xfrm>
            <a:off x="711200" y="1801917"/>
            <a:ext cx="11087100" cy="4395683"/>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grpSp>
        <p:nvGrpSpPr>
          <p:cNvPr id="7" name="组合 6"/>
          <p:cNvGrpSpPr/>
          <p:nvPr/>
        </p:nvGrpSpPr>
        <p:grpSpPr>
          <a:xfrm>
            <a:off x="2979232" y="1447290"/>
            <a:ext cx="6456868" cy="647700"/>
            <a:chOff x="2979232" y="1466877"/>
            <a:chExt cx="6456868" cy="647700"/>
          </a:xfrm>
        </p:grpSpPr>
        <p:sp>
          <p:nvSpPr>
            <p:cNvPr id="8" name="矩形 7"/>
            <p:cNvSpPr/>
            <p:nvPr/>
          </p:nvSpPr>
          <p:spPr>
            <a:xfrm>
              <a:off x="2979232" y="1466877"/>
              <a:ext cx="6456868" cy="647700"/>
            </a:xfrm>
            <a:prstGeom prst="rect">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9" name="文本框 8"/>
            <p:cNvSpPr txBox="1"/>
            <p:nvPr/>
          </p:nvSpPr>
          <p:spPr>
            <a:xfrm>
              <a:off x="4422562" y="1590672"/>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十九大对依法治国的要求</a:t>
              </a:r>
              <a:endParaRPr kumimoji="0" lang="zh-CN" altLang="en-US" sz="24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grpSp>
      <p:sp>
        <p:nvSpPr>
          <p:cNvPr id="12" name="文本框 11"/>
          <p:cNvSpPr txBox="1"/>
          <p:nvPr>
            <p:custDataLst>
              <p:tags r:id="rId2"/>
            </p:custDataLst>
          </p:nvPr>
        </p:nvSpPr>
        <p:spPr>
          <a:xfrm>
            <a:off x="2418266" y="2325822"/>
            <a:ext cx="8806574" cy="1338828"/>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根据十九大报告的要求，依法治国</a:t>
            </a:r>
            <a:endPar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必须</a:t>
            </a:r>
            <a:r>
              <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坚定不移地坚持中国共产党的领导，坚定不移地走中国特色社会主义法治道路，完善以宪法为核心的法律体系、法治体系、法治国家</a:t>
            </a:r>
            <a:endParaRPr kumimoji="0" lang="en-US" altLang="zh-CN"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cxnSp>
        <p:nvCxnSpPr>
          <p:cNvPr id="13" name="直接连接符 12"/>
          <p:cNvCxnSpPr/>
          <p:nvPr>
            <p:custDataLst>
              <p:tags r:id="rId3"/>
            </p:custDataLst>
          </p:nvPr>
        </p:nvCxnSpPr>
        <p:spPr>
          <a:xfrm>
            <a:off x="968506" y="3980692"/>
            <a:ext cx="10575794"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17" name="组合 16"/>
          <p:cNvGrpSpPr/>
          <p:nvPr>
            <p:custDataLst>
              <p:tags r:id="rId4"/>
            </p:custDataLst>
          </p:nvPr>
        </p:nvGrpSpPr>
        <p:grpSpPr>
          <a:xfrm>
            <a:off x="1084152" y="2175599"/>
            <a:ext cx="1080114" cy="1512536"/>
            <a:chOff x="968506" y="1894552"/>
            <a:chExt cx="1080114" cy="1512536"/>
          </a:xfrm>
        </p:grpSpPr>
        <p:sp>
          <p:nvSpPr>
            <p:cNvPr id="10" name="矩形 9"/>
            <p:cNvSpPr/>
            <p:nvPr>
              <p:custDataLst>
                <p:tags r:id="rId5"/>
              </p:custDataLst>
            </p:nvPr>
          </p:nvSpPr>
          <p:spPr>
            <a:xfrm>
              <a:off x="968506" y="1894552"/>
              <a:ext cx="1080114" cy="15125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要求一</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14" name="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240346" y="2119426"/>
              <a:ext cx="536434" cy="531394"/>
            </a:xfrm>
            <a:prstGeom prst="rect">
              <a:avLst/>
            </a:prstGeom>
          </p:spPr>
        </p:pic>
      </p:grpSp>
      <p:grpSp>
        <p:nvGrpSpPr>
          <p:cNvPr id="16" name="组合 15"/>
          <p:cNvGrpSpPr/>
          <p:nvPr>
            <p:custDataLst>
              <p:tags r:id="rId8"/>
            </p:custDataLst>
          </p:nvPr>
        </p:nvGrpSpPr>
        <p:grpSpPr>
          <a:xfrm>
            <a:off x="1084152" y="4188555"/>
            <a:ext cx="1080114" cy="1407528"/>
            <a:chOff x="968506" y="3975304"/>
            <a:chExt cx="1080114" cy="1407528"/>
          </a:xfrm>
        </p:grpSpPr>
        <p:sp>
          <p:nvSpPr>
            <p:cNvPr id="11" name="矩形 10"/>
            <p:cNvSpPr/>
            <p:nvPr>
              <p:custDataLst>
                <p:tags r:id="rId9"/>
              </p:custDataLst>
            </p:nvPr>
          </p:nvSpPr>
          <p:spPr>
            <a:xfrm>
              <a:off x="968506" y="3975304"/>
              <a:ext cx="1080114" cy="14075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要求二</a:t>
              </a:r>
              <a:endParaRPr kumimoji="0" lang="zh-CN" altLang="en-US" sz="20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15" name="图片 14"/>
            <p:cNvPicPr>
              <a:picLocks noChangeAspect="1"/>
            </p:cNvPicPr>
            <p:nvPr>
              <p:custDataLst>
                <p:tags r:id="rId10"/>
              </p:custDataLst>
            </p:nvPr>
          </p:nvPicPr>
          <p:blipFill>
            <a:blip r:embed="rId7">
              <a:extLst>
                <a:ext uri="{28A0092B-C50C-407E-A947-70E740481C1C}">
                  <a14:useLocalDpi xmlns:a14="http://schemas.microsoft.com/office/drawing/2010/main" val="0"/>
                </a:ext>
              </a:extLst>
            </a:blip>
            <a:stretch>
              <a:fillRect/>
            </a:stretch>
          </p:blipFill>
          <p:spPr>
            <a:xfrm>
              <a:off x="1240346" y="4147674"/>
              <a:ext cx="536434" cy="53139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2" nodeType="clickEffect">
                                  <p:childTnLst>
                                    <p:set>
                                      <p:cBhvr>
                                        <p:cTn id="16" dur="1" fill="hold">
                                          <p:stCondLst>
                                            <p:cond delay="0"/>
                                          </p:stCondLst>
                                        </p:cTn>
                                        <p:tgtEl>
                                          <p:spTgt spid="6"/>
                                        </p:tgtEl>
                                        <p:attrNameLst>
                                          <p:attrName>style.visibility</p:attrName>
                                        </p:attrNameLst>
                                      </p:cBhvr>
                                      <p:to>
                                        <p:strVal val="visible"/>
                                      </p:to>
                                    </p:set>
                                    <p:animEffect transition="in" filter="wheel(1)">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3" nodeType="afterEffec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21" fill="hold" nodeType="afterEffec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2500"/>
                            </p:stCondLst>
                            <p:childTnLst>
                              <p:par>
                                <p:cTn id="36" presetID="42" presetClass="entr" presetSubtype="0" fill="hold" nodeType="afterEffec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1" nodeType="afterEffec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2"/>
      <p:bldP spid="12" grpId="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411577" y="1679529"/>
            <a:ext cx="8043822" cy="1200329"/>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坚持全面依法治国，既是中国特色社会主义的本质要求，</a:t>
            </a:r>
            <a:endParaRPr kumimoji="0" lang="en-US" altLang="zh-CN"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也是实现我国伟大复兴中国梦的重要保障。</a:t>
            </a:r>
            <a:endParaRPr kumimoji="0" lang="zh-CN" altLang="en-US" sz="24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4" name="文本框 3"/>
          <p:cNvSpPr txBox="1"/>
          <p:nvPr/>
        </p:nvSpPr>
        <p:spPr>
          <a:xfrm>
            <a:off x="968506" y="344172"/>
            <a:ext cx="4801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坚定不移地坚持中国共产党的领导</a:t>
            </a:r>
            <a:endParaRPr kumimoji="0" lang="zh-CN" altLang="en-US" sz="24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6" name="矩形 5"/>
          <p:cNvSpPr/>
          <p:nvPr/>
        </p:nvSpPr>
        <p:spPr>
          <a:xfrm>
            <a:off x="838439" y="3691995"/>
            <a:ext cx="4654526" cy="1651000"/>
          </a:xfrm>
          <a:prstGeom prst="rect">
            <a:avLst/>
          </a:prstGeom>
          <a:gradFill>
            <a:gsLst>
              <a:gs pos="917">
                <a:srgbClr val="FFC000"/>
              </a:gs>
              <a:gs pos="33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7" name="文本框 6"/>
          <p:cNvSpPr txBox="1"/>
          <p:nvPr/>
        </p:nvSpPr>
        <p:spPr>
          <a:xfrm>
            <a:off x="6539197" y="3862196"/>
            <a:ext cx="4905506" cy="1338828"/>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rPr>
              <a:t>才能确保我国违宪审查制度、宪法监督制度的建设与完善符合我国国情，具有中国特色，才能使之切实可行。</a:t>
            </a:r>
            <a:endParaRPr kumimoji="0" lang="zh-CN" altLang="en-US" sz="1800" b="0" i="0" u="none" strike="noStrike" kern="1200" cap="none" spc="0" normalizeH="0" baseline="0" noProof="0">
              <a:ln>
                <a:noFill/>
              </a:ln>
              <a:solidFill>
                <a:srgbClr val="C00000"/>
              </a:solidFill>
              <a:effectLst/>
              <a:uLnTx/>
              <a:uFillTx/>
              <a:latin typeface="Arial" panose="020B0604020202020204"/>
              <a:ea typeface="Microsoft YaHei UI" panose="020B0503020204020204" charset="-122"/>
              <a:cs typeface="+mn-cs"/>
            </a:endParaRPr>
          </a:p>
        </p:txBody>
      </p:sp>
      <p:sp>
        <p:nvSpPr>
          <p:cNvPr id="8" name="文本框 7"/>
          <p:cNvSpPr txBox="1"/>
          <p:nvPr/>
        </p:nvSpPr>
        <p:spPr>
          <a:xfrm>
            <a:off x="1067170" y="3825067"/>
            <a:ext cx="4197064" cy="1338828"/>
          </a:xfrm>
          <a:prstGeom prst="rect">
            <a:avLst/>
          </a:prstGeom>
          <a:noFill/>
          <a:ln>
            <a:noFill/>
          </a:ln>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rPr>
              <a:t>以习近平新时代中国特色社会主义思想为指引，作为我国新时代完善宪法、建设社会主义法治国家的重要指引，</a:t>
            </a: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sp>
        <p:nvSpPr>
          <p:cNvPr id="2" name="燕尾形 1"/>
          <p:cNvSpPr/>
          <p:nvPr/>
        </p:nvSpPr>
        <p:spPr>
          <a:xfrm>
            <a:off x="5579504" y="4195380"/>
            <a:ext cx="482600" cy="647700"/>
          </a:xfrm>
          <a:prstGeom prst="chevron">
            <a:avLst/>
          </a:prstGeom>
          <a:gradFill>
            <a:gsLst>
              <a:gs pos="917">
                <a:srgbClr val="FFC000"/>
              </a:gs>
              <a:gs pos="6700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Microsoft YaHei UI" panose="020B0503020204020204" charset="-122"/>
              <a:cs typeface="+mn-cs"/>
            </a:endParaRPr>
          </a:p>
        </p:txBody>
      </p:sp>
      <p:sp>
        <p:nvSpPr>
          <p:cNvPr id="15" name="矩形 14"/>
          <p:cNvSpPr/>
          <p:nvPr/>
        </p:nvSpPr>
        <p:spPr>
          <a:xfrm>
            <a:off x="6147502" y="3691995"/>
            <a:ext cx="5307897" cy="165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UI" panose="020B0503020204020204" charset="-122"/>
              <a:cs typeface="+mn-cs"/>
            </a:endParaRPr>
          </a:p>
        </p:txBody>
      </p:sp>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79525" y="1427206"/>
            <a:ext cx="1657350" cy="170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ppt_w</p:attrName>
                                        </p:attrNameLst>
                                      </p:cBhvr>
                                      <p:tavLst>
                                        <p:tav tm="0" fmla="#ppt_w*sin(2.5*pi*$)">
                                          <p:val>
                                            <p:fltVal val="0"/>
                                          </p:val>
                                        </p:tav>
                                        <p:tav tm="100000">
                                          <p:val>
                                            <p:fltVal val="1"/>
                                          </p:val>
                                        </p:tav>
                                      </p:tavLst>
                                    </p:anim>
                                    <p:anim calcmode="lin" valueType="num">
                                      <p:cBhvr>
                                        <p:cTn id="14" dur="75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3" nodeType="clickEffec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7" nodeType="clickEffec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9" nodeType="clickEffec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11" nodeType="clickEffec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5" nodeType="clickEffec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 presetClass="exit" presetSubtype="4" fill="hold" nodeType="afterEffect">
                                  <p:childTnLst>
                                    <p:anim calcmode="lin" valueType="num">
                                      <p:cBhvr additive="base">
                                        <p:cTn id="60" dur="500"/>
                                        <p:tgtEl>
                                          <p:spTgt spid="17"/>
                                        </p:tgtEl>
                                        <p:attrNameLst>
                                          <p:attrName>ppt_x</p:attrName>
                                        </p:attrNameLst>
                                      </p:cBhvr>
                                      <p:tavLst>
                                        <p:tav tm="0">
                                          <p:val>
                                            <p:strVal val="ppt_x"/>
                                          </p:val>
                                        </p:tav>
                                        <p:tav tm="100000">
                                          <p:val>
                                            <p:strVal val="ppt_x"/>
                                          </p:val>
                                        </p:tav>
                                      </p:tavLst>
                                    </p:anim>
                                    <p:anim calcmode="lin" valueType="num">
                                      <p:cBhvr additive="base">
                                        <p:cTn id="61" dur="500"/>
                                        <p:tgtEl>
                                          <p:spTgt spid="17"/>
                                        </p:tgtEl>
                                        <p:attrNameLst>
                                          <p:attrName>ppt_y</p:attrName>
                                        </p:attrNameLst>
                                      </p:cBhvr>
                                      <p:tavLst>
                                        <p:tav tm="0">
                                          <p:val>
                                            <p:strVal val="ppt_y"/>
                                          </p:val>
                                        </p:tav>
                                        <p:tav tm="100000">
                                          <p:val>
                                            <p:strVal val="1+ppt_h/2"/>
                                          </p:val>
                                        </p:tav>
                                      </p:tavLst>
                                    </p:anim>
                                    <p:set>
                                      <p:cBhvr>
                                        <p:cTn id="62" dur="1" fill="hold">
                                          <p:stCondLst>
                                            <p:cond delay="499"/>
                                          </p:stCondLst>
                                        </p:cTn>
                                        <p:tgtEl>
                                          <p:spTgt spid="17"/>
                                        </p:tgtEl>
                                        <p:attrNameLst>
                                          <p:attrName>style.visibility</p:attrName>
                                        </p:attrNameLst>
                                      </p:cBhvr>
                                      <p:to>
                                        <p:strVal val="hidden"/>
                                      </p:to>
                                    </p:set>
                                  </p:childTnLst>
                                </p:cTn>
                              </p:par>
                              <p:par>
                                <p:cTn id="63" presetID="2" presetClass="exit" presetSubtype="4" fill="hold" grpId="1" nodeType="withEffect">
                                  <p:childTnLst>
                                    <p:anim calcmode="lin" valueType="num">
                                      <p:cBhvr additive="base">
                                        <p:cTn id="64"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65" dur="500"/>
                                        <p:tgtEl>
                                          <p:spTgt spid="3">
                                            <p:txEl>
                                              <p:pRg st="0" end="0"/>
                                            </p:txEl>
                                          </p:spTgt>
                                        </p:tgtEl>
                                        <p:attrNameLst>
                                          <p:attrName>ppt_y</p:attrName>
                                        </p:attrNameLst>
                                      </p:cBhvr>
                                      <p:tavLst>
                                        <p:tav tm="0">
                                          <p:val>
                                            <p:strVal val="ppt_y"/>
                                          </p:val>
                                        </p:tav>
                                        <p:tav tm="100000">
                                          <p:val>
                                            <p:strVal val="1+ppt_h/2"/>
                                          </p:val>
                                        </p:tav>
                                      </p:tavLst>
                                    </p:anim>
                                    <p:set>
                                      <p:cBhvr>
                                        <p:cTn id="66" dur="1" fill="hold">
                                          <p:stCondLst>
                                            <p:cond delay="499"/>
                                          </p:stCondLst>
                                        </p:cTn>
                                        <p:tgtEl>
                                          <p:spTgt spid="3">
                                            <p:txEl>
                                              <p:pRg st="0" end="0"/>
                                            </p:txEl>
                                          </p:spTgt>
                                        </p:tgtEl>
                                        <p:attrNameLst>
                                          <p:attrName>style.visibility</p:attrName>
                                        </p:attrNameLst>
                                      </p:cBhvr>
                                      <p:to>
                                        <p:strVal val="hidden"/>
                                      </p:to>
                                    </p:set>
                                  </p:childTnLst>
                                </p:cTn>
                              </p:par>
                              <p:par>
                                <p:cTn id="67" presetID="2" presetClass="exit" presetSubtype="4" fill="hold" grpId="1" nodeType="withEffect">
                                  <p:childTnLst>
                                    <p:anim calcmode="lin" valueType="num">
                                      <p:cBhvr additive="base">
                                        <p:cTn id="68"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69" dur="500"/>
                                        <p:tgtEl>
                                          <p:spTgt spid="3">
                                            <p:txEl>
                                              <p:pRg st="1" end="1"/>
                                            </p:txEl>
                                          </p:spTgt>
                                        </p:tgtEl>
                                        <p:attrNameLst>
                                          <p:attrName>ppt_y</p:attrName>
                                        </p:attrNameLst>
                                      </p:cBhvr>
                                      <p:tavLst>
                                        <p:tav tm="0">
                                          <p:val>
                                            <p:strVal val="ppt_y"/>
                                          </p:val>
                                        </p:tav>
                                        <p:tav tm="100000">
                                          <p:val>
                                            <p:strVal val="1+ppt_h/2"/>
                                          </p:val>
                                        </p:tav>
                                      </p:tavLst>
                                    </p:anim>
                                    <p:set>
                                      <p:cBhvr>
                                        <p:cTn id="70" dur="1" fill="hold">
                                          <p:stCondLst>
                                            <p:cond delay="499"/>
                                          </p:stCondLst>
                                        </p:cTn>
                                        <p:tgtEl>
                                          <p:spTgt spid="3">
                                            <p:txEl>
                                              <p:pRg st="1" end="1"/>
                                            </p:txEl>
                                          </p:spTgt>
                                        </p:tgtEl>
                                        <p:attrNameLst>
                                          <p:attrName>style.visibility</p:attrName>
                                        </p:attrNameLst>
                                      </p:cBhvr>
                                      <p:to>
                                        <p:strVal val="hidden"/>
                                      </p:to>
                                    </p:set>
                                  </p:childTnLst>
                                </p:cTn>
                              </p:par>
                              <p:par>
                                <p:cTn id="71" presetID="2" presetClass="exit" presetSubtype="4" fill="hold" grpId="4" nodeType="withEffec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cTn>
                              </p:par>
                              <p:par>
                                <p:cTn id="75" presetID="2" presetClass="exit" presetSubtype="4" fill="hold" grpId="8" nodeType="withEffect">
                                  <p:childTnLst>
                                    <p:anim calcmode="lin" valueType="num">
                                      <p:cBhvr additive="base">
                                        <p:cTn id="76" dur="500"/>
                                        <p:tgtEl>
                                          <p:spTgt spid="8"/>
                                        </p:tgtEl>
                                        <p:attrNameLst>
                                          <p:attrName>ppt_x</p:attrName>
                                        </p:attrNameLst>
                                      </p:cBhvr>
                                      <p:tavLst>
                                        <p:tav tm="0">
                                          <p:val>
                                            <p:strVal val="ppt_x"/>
                                          </p:val>
                                        </p:tav>
                                        <p:tav tm="100000">
                                          <p:val>
                                            <p:strVal val="ppt_x"/>
                                          </p:val>
                                        </p:tav>
                                      </p:tavLst>
                                    </p:anim>
                                    <p:anim calcmode="lin" valueType="num">
                                      <p:cBhvr additive="base">
                                        <p:cTn id="77" dur="500"/>
                                        <p:tgtEl>
                                          <p:spTgt spid="8"/>
                                        </p:tgtEl>
                                        <p:attrNameLst>
                                          <p:attrName>ppt_y</p:attrName>
                                        </p:attrNameLst>
                                      </p:cBhvr>
                                      <p:tavLst>
                                        <p:tav tm="0">
                                          <p:val>
                                            <p:strVal val="ppt_y"/>
                                          </p:val>
                                        </p:tav>
                                        <p:tav tm="100000">
                                          <p:val>
                                            <p:strVal val="1+ppt_h/2"/>
                                          </p:val>
                                        </p:tav>
                                      </p:tavLst>
                                    </p:anim>
                                    <p:set>
                                      <p:cBhvr>
                                        <p:cTn id="78" dur="1" fill="hold">
                                          <p:stCondLst>
                                            <p:cond delay="499"/>
                                          </p:stCondLst>
                                        </p:cTn>
                                        <p:tgtEl>
                                          <p:spTgt spid="8"/>
                                        </p:tgtEl>
                                        <p:attrNameLst>
                                          <p:attrName>style.visibility</p:attrName>
                                        </p:attrNameLst>
                                      </p:cBhvr>
                                      <p:to>
                                        <p:strVal val="hidden"/>
                                      </p:to>
                                    </p:set>
                                  </p:childTnLst>
                                </p:cTn>
                              </p:par>
                              <p:par>
                                <p:cTn id="79" presetID="2" presetClass="exit" presetSubtype="4" fill="hold" grpId="10" nodeType="withEffect">
                                  <p:childTnLst>
                                    <p:anim calcmode="lin" valueType="num">
                                      <p:cBhvr additive="base">
                                        <p:cTn id="80" dur="500"/>
                                        <p:tgtEl>
                                          <p:spTgt spid="2"/>
                                        </p:tgtEl>
                                        <p:attrNameLst>
                                          <p:attrName>ppt_x</p:attrName>
                                        </p:attrNameLst>
                                      </p:cBhvr>
                                      <p:tavLst>
                                        <p:tav tm="0">
                                          <p:val>
                                            <p:strVal val="ppt_x"/>
                                          </p:val>
                                        </p:tav>
                                        <p:tav tm="100000">
                                          <p:val>
                                            <p:strVal val="ppt_x"/>
                                          </p:val>
                                        </p:tav>
                                      </p:tavLst>
                                    </p:anim>
                                    <p:anim calcmode="lin" valueType="num">
                                      <p:cBhvr additive="base">
                                        <p:cTn id="81" dur="500"/>
                                        <p:tgtEl>
                                          <p:spTgt spid="2"/>
                                        </p:tgtEl>
                                        <p:attrNameLst>
                                          <p:attrName>ppt_y</p:attrName>
                                        </p:attrNameLst>
                                      </p:cBhvr>
                                      <p:tavLst>
                                        <p:tav tm="0">
                                          <p:val>
                                            <p:strVal val="ppt_y"/>
                                          </p:val>
                                        </p:tav>
                                        <p:tav tm="100000">
                                          <p:val>
                                            <p:strVal val="1+ppt_h/2"/>
                                          </p:val>
                                        </p:tav>
                                      </p:tavLst>
                                    </p:anim>
                                    <p:set>
                                      <p:cBhvr>
                                        <p:cTn id="82" dur="1" fill="hold">
                                          <p:stCondLst>
                                            <p:cond delay="499"/>
                                          </p:stCondLst>
                                        </p:cTn>
                                        <p:tgtEl>
                                          <p:spTgt spid="2"/>
                                        </p:tgtEl>
                                        <p:attrNameLst>
                                          <p:attrName>style.visibility</p:attrName>
                                        </p:attrNameLst>
                                      </p:cBhvr>
                                      <p:to>
                                        <p:strVal val="hidden"/>
                                      </p:to>
                                    </p:set>
                                  </p:childTnLst>
                                </p:cTn>
                              </p:par>
                              <p:par>
                                <p:cTn id="83" presetID="2" presetClass="exit" presetSubtype="4" fill="hold" grpId="12" nodeType="withEffec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par>
                                <p:cTn id="87" presetID="2" presetClass="exit" presetSubtype="4" fill="hold" grpId="6" nodeType="withEffect">
                                  <p:childTnLst>
                                    <p:anim calcmode="lin" valueType="num">
                                      <p:cBhvr additive="base">
                                        <p:cTn id="88" dur="500"/>
                                        <p:tgtEl>
                                          <p:spTgt spid="7"/>
                                        </p:tgtEl>
                                        <p:attrNameLst>
                                          <p:attrName>ppt_x</p:attrName>
                                        </p:attrNameLst>
                                      </p:cBhvr>
                                      <p:tavLst>
                                        <p:tav tm="0">
                                          <p:val>
                                            <p:strVal val="ppt_x"/>
                                          </p:val>
                                        </p:tav>
                                        <p:tav tm="100000">
                                          <p:val>
                                            <p:strVal val="ppt_x"/>
                                          </p:val>
                                        </p:tav>
                                      </p:tavLst>
                                    </p:anim>
                                    <p:anim calcmode="lin" valueType="num">
                                      <p:cBhvr additive="base">
                                        <p:cTn id="89" dur="500"/>
                                        <p:tgtEl>
                                          <p:spTgt spid="7"/>
                                        </p:tgtEl>
                                        <p:attrNameLst>
                                          <p:attrName>ppt_y</p:attrName>
                                        </p:attrNameLst>
                                      </p:cBhvr>
                                      <p:tavLst>
                                        <p:tav tm="0">
                                          <p:val>
                                            <p:strVal val="ppt_y"/>
                                          </p:val>
                                        </p:tav>
                                        <p:tav tm="100000">
                                          <p:val>
                                            <p:strVal val="1+ppt_h/2"/>
                                          </p:val>
                                        </p:tav>
                                      </p:tavLst>
                                    </p:anim>
                                    <p:set>
                                      <p:cBhvr>
                                        <p:cTn id="9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allAtOnce"/>
      <p:bldP spid="4" grpId="2"/>
      <p:bldP spid="6" grpId="3"/>
      <p:bldP spid="6" grpId="4"/>
      <p:bldP spid="7" grpId="5"/>
      <p:bldP spid="7" grpId="6"/>
      <p:bldP spid="8" grpId="7"/>
      <p:bldP spid="8" grpId="8"/>
      <p:bldP spid="2" grpId="9"/>
      <p:bldP spid="2" grpId="10"/>
      <p:bldP spid="15" grpId="11"/>
      <p:bldP spid="15" grpId="12"/>
    </p:bldLst>
  </p:timing>
</p:sld>
</file>

<file path=ppt/tags/tag1.xml><?xml version="1.0" encoding="utf-8"?>
<p:tagLst xmlns:p="http://schemas.openxmlformats.org/presentationml/2006/main">
  <p:tag name="PA" val="v4.1.3"/>
</p:tagLst>
</file>

<file path=ppt/tags/tag10.xml><?xml version="1.0" encoding="utf-8"?>
<p:tagLst xmlns:p="http://schemas.openxmlformats.org/presentationml/2006/main">
  <p:tag name="KSO_WM_DIAGRAM_VIRTUALLY_FRAME" val="{&quot;height&quot;:269.3294488188976,&quot;left&quot;:76.26031496062993,&quot;top&quot;:171.30700787401574,&quot;width&quot;:832.7396850393701}"/>
</p:tagLst>
</file>

<file path=ppt/tags/tag11.xml><?xml version="1.0" encoding="utf-8"?>
<p:tagLst xmlns:p="http://schemas.openxmlformats.org/presentationml/2006/main">
  <p:tag name="KSO_WM_DIAGRAM_VIRTUALLY_FRAME" val="{&quot;height&quot;:269.3294488188976,&quot;left&quot;:76.26031496062993,&quot;top&quot;:171.30700787401574,&quot;width&quot;:832.7396850393701}"/>
</p:tagLst>
</file>

<file path=ppt/tags/tag12.xml><?xml version="1.0" encoding="utf-8"?>
<p:tagLst xmlns:p="http://schemas.openxmlformats.org/presentationml/2006/main">
  <p:tag name="KSO_WM_DIAGRAM_VIRTUALLY_FRAME" val="{&quot;height&quot;:269.3294488188976,&quot;left&quot;:76.26031496062993,&quot;top&quot;:171.30700787401574,&quot;width&quot;:832.7396850393701}"/>
</p:tagLst>
</file>

<file path=ppt/tags/tag13.xml><?xml version="1.0" encoding="utf-8"?>
<p:tagLst xmlns:p="http://schemas.openxmlformats.org/presentationml/2006/main">
  <p:tag name="KSO_WM_DIAGRAM_VIRTUALLY_FRAME" val="{&quot;height&quot;:269.3294488188976,&quot;left&quot;:76.26031496062993,&quot;top&quot;:171.30700787401574,&quot;width&quot;:832.7396850393701}"/>
</p:tagLst>
</file>

<file path=ppt/tags/tag14.xml><?xml version="1.0" encoding="utf-8"?>
<p:tagLst xmlns:p="http://schemas.openxmlformats.org/presentationml/2006/main">
  <p:tag name="KSO_WM_DIAGRAM_VIRTUALLY_FRAME" val="{&quot;height&quot;:269.3294488188976,&quot;left&quot;:76.26031496062993,&quot;top&quot;:171.30700787401574,&quot;width&quot;:832.7396850393701}"/>
</p:tagLst>
</file>

<file path=ppt/tags/tag15.xml><?xml version="1.0" encoding="utf-8"?>
<p:tagLst xmlns:p="http://schemas.openxmlformats.org/presentationml/2006/main">
  <p:tag name="KSO_WM_DIAGRAM_VIRTUALLY_FRAME" val="{&quot;height&quot;:269.3294488188976,&quot;left&quot;:76.26031496062993,&quot;top&quot;:171.30700787401574,&quot;width&quot;:832.7396850393701}"/>
</p:tagLst>
</file>

<file path=ppt/tags/tag16.xml><?xml version="1.0" encoding="utf-8"?>
<p:tagLst xmlns:p="http://schemas.openxmlformats.org/presentationml/2006/main">
  <p:tag name="AS_NET" val="4.0.30319.42000"/>
  <p:tag name="AS_OS" val="Microsoft Windows NT 6.2.9200.0"/>
  <p:tag name="AS_RELEASE_DATE" val="2016.09.30"/>
  <p:tag name="AS_TITLE" val="Aspose.Slides for .NET 2.0"/>
  <p:tag name="AS_VERSION" val="16.9.0.0"/>
  <p:tag name="ISPRING_PLAYERS_CUSTOMIZATION" val="UEsDBBQAAgAIADiUeE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4lHh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DiUeE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OJR4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OJR4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OJR4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JR4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JR4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O5R4S7DdIuDqDAAA1hoAABcAAAB1bml2ZXJzYWwvdW5pdmVyc2FsLnBuZ+2ZaVBTWb7AL0ij0wygLQoIhHEZ9TVNAAcJsg4QoK0WIgYEhBBpmqUJiSIBGgKEdp6gLNKOb0AJkCEIYQ0ie8LidGxS3THQPJYASUAmkkAiiRqTGEKSufQyNTVVU/U+vI/cqlv3d8499/7PfztLnTsXw0PNPzzyIQAA5uc/hV8CgD3BAGDcuc8UrDnOOPwZ+DDKuhQaCNAm7TfAgklqQFgAAPRUmW0nfgCWf3P909gsAHAo3bmNqtbeJAPAEcx5eEDkVwmbAkTHCeUiazUvLM9oDBj8+pMTdpnW8Ogjt7+5Cnc3iwj4xuREZjM8MNDjI+PMeyaHTIJN4SfobgeMp+uJlP9FyO6LYZowjsAwea4rS0I4FI9HREflRmerN7bwUep43gUmlVxE17xmWsLk4wb9Qym3ew8AxOc1ZbbnthNEqyFWOqGjIS0VVCWGJCG71QVPsxyJ/PB9APD48lxAasS776zRfQdBJTpRyh/7vVpodr8BX+XMBXGXC9WCnBMA8HQpyhIlDQGbPNoP2uWP7hEmAAA/uIu7uIu7uIu7uIu7uIu7uIu7uIv//9iHIReqFsE93O/+ctoYACh3joFY+3/DeqcyP83L+xy2y/hInmoxFVblq1oQlfpvr2KpsmjBOJ2cTWSsAcDVURF2Hkd4096qRRdpeSuQflTczLxPkl5G7y6jG6h8mr9Xmd/WehMHUfT2vmpymSbRz+tk1XuBYqXmxZ8scTxLuQtlAINZpCc3zLlHY0m6/coHkCfbLC+vsoSvVm+pLJZlkqJcdlbEuIZzbRIvrIbkrzdytPJxInuNqJOiYVM+iucP0TpJ9GCFGL9cpN20k+otie+ZYUIRq7mFxOJI3OxmdAqyYeRL/tD2j6xsXtbLM7ikFXyVv/795NpIq2aGzv7q/hOYTTFWwnx91nT6NRutf4KSxYbNcBimyoUElUVVU9N6++FUgRyXB6V4QMcV9fI6bFqOsEY2LG6Ig3b8tZ2N2TPCzxPXp1LZG56VV9SHgvond/bWdomRq26Q8rej8sJrmB/nC7KvKObxSfG+Lh+7p/M9/ad4Gw3HazLtGC0dyV3SbvGNSrKY8Ql1mRnPxV5zBZr9ThPefn+Kpy4/u1FdOM/pPam0QYtKKaGhEblUWhkub7LD4xhG2BeOOd5LSrlsNyswxWzaPoDBpXSLYT8obV5rb9Nf8yiwddKF2Wg8BOnwQh/1hvQeiEqi5/tV+JYeslUk1HvLhprMOxJBs4wMRrBdJ+W1tOo8HzLiUPDKM4gIuWlu+iK97fg+uvpO/8+d8FDG5LKLIJT1uonEkNKQC9jIKbsB3gLyHaeN9YVmIcpnduPMZen2Qjly9Qzl0d8/v4CcUDTeTBrmUvWj0h6Byv6cHDuryW+QkXDPpgsWk7UnVa7kz0F1oz8r5D4iVMU04TSpAh8MUq6rUeqOReADkvb028E6EH8XIyTe/Uf9VCHX8wVJMEqa7b7sItvDyRf8K6SvWlasHXgNx61HK4OovFwDlELwbQjM5QFftAa1zW/7UppxDs/pefOtFk3SakMMZf3mhGk6DDfAP10/V3K90hq+0inr0Xo0tTL0x8osuAIPwHZ+m2lc//NX7UU5I3F7WfuDrd09LjIygxw+6sfWfkjZgoaqUR+Fd1h8TQrC68MjUH4W95wUuWUpZ3We250Vcu1sspBeglr5ryWl/fA61t6r/rTxi/Z85Vw0T33rrHSe2UlK5SwXKDg5vvaSuHLK2vX1ofL1ajHF4g7lwwasf3a83ZLQTMa8kfSXmVZlfKYrhJT/Scj7SPys8NK017fZ8Ev1d796IG6TPkxqCvyiIdX2ZG/h1D0FP8TXpWrYZTDOSvemipjhsqKENTKwwPzm7Pj1fIZk/rsdsdCtz/pAK6TvycrIwPX64L+0KeU4bzL8oIguqZdPV8W+I8KP4RNDS95/gJKJaYkmMw9wRa9Cns6uZdOdPCWZcqiLeLSSPnngSim/BpWYEyGQZpK2mlSD4zqsFEPkrTX/JPGY/zjK8amzr2FbAZvgEoQ+MvW4QScS+xs0ojZqwxLBd407rldWSlsVCp9mWsfE3MYNvp+A/iBb8Qqpbq7OHMvgs67c3cp1DtUxkEKMbk6T51tNX6aPLIvFedWTvdCS8oLxT62MTnFHId7K0tczCH+dIVrfRbQWzYSD7u+MLqx5RPD3nB1I/O+AUResHQ09PqbOlwSNHfFf5lUT+vR69TgZ5XdTaCPY2pH6h5JzFz6OFLEn9tYILgqdbDCtyRB23NeRzBhHRgl9tFY0MqkFg9KkLl6db59jzt74Rc6Mt3xkZszavqmkpzHh4xIRO8SKYyc55OpI3H6zuHY8Jf1Bd+pGJWzZk5SybIZUzF9MdEcQWnH1YHipbIOcV4Yy4qwq39S7IZxzb03f/jZ5u1LJwAjqQ31h9Own5aeNw2kEXwtGiduY9yZ+0PypF2qimzP3mP87R8I1SYF18NoUUa8A5VilL/Qn+qsanhu5G3d6d8r2C7we7mhlmfRw6mBwcifLTXfDoRoZHPGf/pst38Nqb/RYxghHKhbafO3OFi2ndVduPalLiUfAnh91VUEr5ccr02Igl3J/6X1bY3W/LM4Zvbm4eDiYnWjrcdwE80Dtwwk/FNwcd4pxm+KwTJCPclyK3pT3nnrWCe3IFPg87aJzhY8xNkLGz9ZDqv2ud2KZ7+8V90z73WwpKbu15ReBPTjJRdZwJ3QZy2bun7eHY5aPSF4/cdPH/KwTMkgg7+H31/EoaQmTl9hn0dyChfhKMsucsu5fzWwUQilxDeEfIHxj5Qz5GGeqSNXLAaOj8H6oYyFe8SfH7RcZRzJNtNndrESu60QutV42YBRDZUEInYUuniHmigZKz6p/RaWqh5Vq8u0ZIH1hMNHfAPzNE4/TmGFZ6/Pfg1lEPjJxo0IeMDeOsZGmbBMaupEBUcx9P2i0YLiM1zgEK/lgOyglbRVt2OKKvt4L8TQj51NwCn7WVH0YEpwpBdlGhrlRSCmKeYOu6ZsBhx3pux+cuvvkH7BaE7mmmjNlP3i+wmqkWaUZC1OEugGHSzm/Wj3xE9YIlVqSRGlVfTN3cWbSzdPCwR60+a8yG1UmuvVQ//Sg1n8R5C08OOT2XDgxzvqSupOg0sVUMnbF0iKKSTN/Cy2baLx2tuJia6N3AS5PkGQZYc4eDWNJ5lk/qSrSxvPoSTEh0yMVQcGILvIV6+ZJrk/SsNNpVnYNEh7he4qu7Kk6XTtLjI8t/c6ZmUqWEw1a0opOlksaXM4vdxI11yR4eV/486bEEkyecyHqfH6L/o93ES30NzyoiwC753ECueDt98PE1r/OTrynebapn9amaMwy+++ha6pi2hW854qoExXsUNe66EG/FIGPdlZ3hVblVUGDOhLy0rdjSpprW+bP16MhUBiNOlDPSk7SJbjvL82HzmZR4hy1tynndcWBhaVptr7KF/o1F+I5pLhG6Jj38h6HaenPx+GztNLAYlJ2d00SvpuFklRd0d17NbG5Rfpxxy05tgb0dNRsV3ksbGppVCMibdI9nw0eDl4pweWlqMEIX6TOZr2OXIPCKNInebVLYblcVK7gjEN0kLURv5Mwat/0y4TUuQKuqvhjLp2xgxBQCYzqWzOXPunqRUrajSlfNd/Ku5l3G8reGNMK5AMzmVrpsX92CbmOsyv+LcJP84V2+fFlgRc4XHVG6Zb4eZYkO/g03CpZ8u9tHQvfTd8aQ+Pn8NKr4Mx92bHgdQDD4u7RspOC1SylA2Ut5N1bQrAFmbFE3/ciRSBds1l5RooUhIDdfNkq/x+8/ABm1tkAer8yoVA5l6Op+n3ZSeXMksDSeXsDQaT3GKFAC0pLD0uow2JzLO0u1HgodsezDmLe6EmXmeCq35tedRi7o67jBQy+6sU19A8/V+t3FlOyap+XyJfcBMJmxp7rtr5afqFaQLJGF/QIXohUqi1p98pHAP/V3/Y6ZqBdWJ7Ko+bZgmw7MEK+EVMMxOlN2ljQjLO6s2VDhCpX6Ilwnr1DcHT/mKXz946G9ywSmOF9leTwsDgFnvvBNsJBTiiDtdEn2Z7VNsXKGK263GKRhlJAepEFNvl4K9R3pxbdnGRgDPhocdMI4taMx80ScQNBllFbOyDaoJkBxddCC68OTLh64Rk5XYkxbHyZZVDVXcqNdkQBYtWHfCz65ay6XPK40QtlOn0Q4ZOZExNReRAOAIPUjj5O/u2kQcxMjcFGXEax6h55+4PoDcvRX9smi0VdFtLzAKC4I9jKCACm4QcAYH/YT0gr1GvEm/vAd/0dELoKzCOGw69HLGP6Lek/j1h426mPB8F2nyIdIpmxVnOv12rQAwfBJXxnmHLKBgePMEeDjhOVu4ylpYK1Q5KdEx49LMPDsLftzzVrbU4nXgHgdT44HE4LvHrzH1BLAwQUAAIACAA8lHhLbVEZO0oAAABqAAAAGwAAAHVuaXZlcnNhbC91bml2ZXJzYWwucG5nLnhtbLOxr8jNUShLLSrOzM+zVTLUM1Cyt+PlsikoSi3LTC1XqACKGekZQICSQiUqtzwzpSTDVsnC0BghlpGamZ5RYqtkZmgAF9QHGgkAUEsBAgAAFAACAAgAOJR4SxUOrShkBAAABxEAAB0AAAAAAAAAAQAAAAAAAAAAAHVuaXZlcnNhbC9jb21tb25fbWVzc2FnZXMubG5nUEsBAgAAFAACAAgAOJR4Swh+CyMpAwAAhgwAACcAAAAAAAAAAQAAAAAAnwQAAHVuaXZlcnNhbC9mbGFzaF9wdWJsaXNoaW5nX3NldHRpbmdzLnhtbFBLAQIAABQAAgAIADiUeEu1/AlkugIAAFUKAAAhAAAAAAAAAAEAAAAAAA0IAAB1bml2ZXJzYWwvZmxhc2hfc2tpbl9zZXR0aW5ncy54bWxQSwECAAAUAAIACAA4lHhLKpYPZ/4CAACXCwAAJgAAAAAAAAABAAAAAAAGCwAAdW5pdmVyc2FsL2h0bWxfcHVibGlzaGluZ19zZXR0aW5ncy54bWxQSwECAAAUAAIACAA4lHhLaHFSkZoBAAAfBgAAHwAAAAAAAAABAAAAAABIDgAAdW5pdmVyc2FsL2h0bWxfc2tpbl9zZXR0aW5ncy5qc1BLAQIAABQAAgAIADiUeEs9PC/RwQAAAOUBAAAaAAAAAAAAAAEAAAAAAB8QAAB1bml2ZXJzYWwvaTE4bl9wcmVzZXRzLnhtbFBLAQIAABQAAgAIADiUeEua+ZZkawAAAGsAAAAcAAAAAAAAAAEAAAAAABgRAAB1bml2ZXJzYWwvbG9jYWxfc2V0dGluZ3MueG1sUEsBAgAAFAACAAgARJRXRyO0Tvv7AgAAsAgAABQAAAAAAAAAAQAAAAAAvREAAHVuaXZlcnNhbC9wbGF5ZXIueG1sUEsBAgAAFAACAAgAOJR4S7CHI/RsAQAA9wIAACkAAAAAAAAAAQAAAAAA6hQAAHVuaXZlcnNhbC9za2luX2N1c3RvbWl6YXRpb25fc2V0dGluZ3MueG1sUEsBAgAAFAACAAgAO5R4S7DdIuDqDAAA1hoAABcAAAAAAAAAAAAAAAAAnRYAAHVuaXZlcnNhbC91bml2ZXJzYWwucG5nUEsBAgAAFAACAAgAPJR4S21RGTtKAAAAagAAABsAAAAAAAAAAQAAAAAAvCMAAHVuaXZlcnNhbC91bml2ZXJzYWwucG5nLnhtbFBLBQYAAAAACwALAEkDAAA/JAAAAAA="/>
  <p:tag name="ISPRING_PRESENTATION_TITLE" val="全国法制宣传日国家宪法日PPT模板"/>
  <p:tag name="ISPRING_SCORM_ENDPOINT" val="&lt;endpoint&gt;&lt;enable&gt;0&lt;/enable&gt;&lt;lrs&gt;http://&lt;/lrs&gt;&lt;auth&gt;0&lt;/auth&gt;&lt;login&gt;&lt;/login&gt;&lt;password&gt;&lt;/password&gt;&lt;key&gt;&lt;/key&gt;&lt;name&gt;&lt;/name&gt;&lt;email&gt;&lt;/email&gt;&lt;/endpoint&gt;&#10;"/>
  <p:tag name="ISPRING_SCORM_RATE_SLIDES" val="1"/>
  <p:tag name="ISPRING_ULTRA_SCORM_COURSE_ID" val="4C767682-53CD-452F-92FB-D043311DF83F"/>
  <p:tag name="ISPRINGCLOUDFOLDERID" val="0"/>
  <p:tag name="ISPRINGCLOUDFOLDERPATH" val="资源库"/>
  <p:tag name="ISPRINGONLINEFOLDERID" val="0"/>
  <p:tag name="ISPRINGONLINEFOLDERPATH" val="内容列表"/>
  <p:tag name="commondata" val="eyJoZGlkIjoiNmM4ZjIxMGRiM2QyMzA2MWQ0ODY5ZTcyMzJiZjk0MzgifQ=="/>
</p:tagLst>
</file>

<file path=ppt/tags/tag2.xml><?xml version="1.0" encoding="utf-8"?>
<p:tagLst xmlns:p="http://schemas.openxmlformats.org/presentationml/2006/main">
  <p:tag name="PA" val="v4.1.3"/>
</p:tagLst>
</file>

<file path=ppt/tags/tag3.xml><?xml version="1.0" encoding="utf-8"?>
<p:tagLst xmlns:p="http://schemas.openxmlformats.org/presentationml/2006/main">
  <p:tag name="PA" val="v4.1.3"/>
</p:tagLst>
</file>

<file path=ppt/tags/tag4.xml><?xml version="1.0" encoding="utf-8"?>
<p:tagLst xmlns:p="http://schemas.openxmlformats.org/presentationml/2006/main">
  <p:tag name="PA" val="v4.1.3"/>
</p:tagLst>
</file>

<file path=ppt/tags/tag5.xml><?xml version="1.0" encoding="utf-8"?>
<p:tagLst xmlns:p="http://schemas.openxmlformats.org/presentationml/2006/main">
  <p:tag name="PA" val="v4.1.3"/>
</p:tagLst>
</file>

<file path=ppt/tags/tag6.xml><?xml version="1.0" encoding="utf-8"?>
<p:tagLst xmlns:p="http://schemas.openxmlformats.org/presentationml/2006/main">
  <p:tag name="PA" val="v4.1.3"/>
</p:tagLst>
</file>

<file path=ppt/tags/tag7.xml><?xml version="1.0" encoding="utf-8"?>
<p:tagLst xmlns:p="http://schemas.openxmlformats.org/presentationml/2006/main">
  <p:tag name="KSO_WM_DIAGRAM_VIRTUALLY_FRAME" val="{&quot;height&quot;:269.3294488188976,&quot;left&quot;:76.26031496062993,&quot;top&quot;:171.30700787401574,&quot;width&quot;:832.7396850393701}"/>
</p:tagLst>
</file>

<file path=ppt/tags/tag8.xml><?xml version="1.0" encoding="utf-8"?>
<p:tagLst xmlns:p="http://schemas.openxmlformats.org/presentationml/2006/main">
  <p:tag name="KSO_WM_DIAGRAM_VIRTUALLY_FRAME" val="{&quot;height&quot;:269.3294488188976,&quot;left&quot;:76.26031496062993,&quot;top&quot;:171.30700787401574,&quot;width&quot;:832.7396850393701}"/>
</p:tagLst>
</file>

<file path=ppt/tags/tag9.xml><?xml version="1.0" encoding="utf-8"?>
<p:tagLst xmlns:p="http://schemas.openxmlformats.org/presentationml/2006/main">
  <p:tag name="KSO_WM_DIAGRAM_VIRTUALLY_FRAME" val="{&quot;height&quot;:269.3294488188976,&quot;left&quot;:76.26031496062993,&quot;top&quot;:171.30700787401574,&quot;width&quot;:832.7396850393701}"/>
</p:tagLst>
</file>

<file path=ppt/theme/theme1.xml><?xml version="1.0" encoding="utf-8"?>
<a:theme xmlns:a="http://schemas.openxmlformats.org/drawingml/2006/main" name="Office 主题​​">
  <a:themeElements>
    <a:clrScheme name="自定义 9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C000"/>
      </a:hlink>
      <a:folHlink>
        <a:srgbClr val="FFC000"/>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www.v5ppt.com</Template>
  <TotalTime>0</TotalTime>
  <Words>3502</Words>
  <Application>WPS 演示</Application>
  <PresentationFormat>自定义</PresentationFormat>
  <Paragraphs>192</Paragraphs>
  <Slides>23</Slides>
  <Notes>23</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23</vt:i4>
      </vt:variant>
    </vt:vector>
  </HeadingPairs>
  <TitlesOfParts>
    <vt:vector size="34" baseType="lpstr">
      <vt:lpstr>Arial</vt:lpstr>
      <vt:lpstr>宋体</vt:lpstr>
      <vt:lpstr>Wingdings</vt:lpstr>
      <vt:lpstr>微软雅黑</vt:lpstr>
      <vt:lpstr>楷体</vt:lpstr>
      <vt:lpstr>Arial</vt:lpstr>
      <vt:lpstr>Microsoft YaHei UI</vt:lpstr>
      <vt:lpstr>Calibri</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苏州珀菲科特网络科技有限公司</Company>
  <LinksUpToDate>false</LinksUpToDate>
  <SharedDoc>false</SharedDoc>
  <HyperlinksChanged>false</HyperlinksChanged>
  <AppVersion>14.0000</AppVersion>
  <Manager>www.v5ppt.com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www.v5ppt.com</dc:title>
  <dc:creator>www.v5ppt.com</dc:creator>
  <cp:keywords>更多精品文档，请访问www.v5ppt.com</cp:keywords>
  <dc:description>更多精品文档，请访问www.v5ppt.com</dc:description>
  <dc:subject>www.v5ppt.com</dc:subject>
  <cp:category>www.v5ppt.com</cp:category>
  <cp:lastModifiedBy>狂奔勒熊</cp:lastModifiedBy>
  <cp:revision>12</cp:revision>
  <dcterms:created xsi:type="dcterms:W3CDTF">2017-12-09T17:43:00Z</dcterms:created>
  <dcterms:modified xsi:type="dcterms:W3CDTF">2025-03-25T00:54:42Z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FFA2E19502084DEBB4E218B749A431B2_13</vt:lpwstr>
  </property>
  <property fmtid="{D5CDD505-2E9C-101B-9397-08002B2CF9AE}" pid="3" name="KSOProductBuildVer">
    <vt:lpwstr>2052-12.1.0.20305</vt:lpwstr>
  </property>
</Properties>
</file>