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id" ContentType="audio/mid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"/>
  </p:notesMasterIdLst>
  <p:sldIdLst>
    <p:sldId id="310" r:id="rId3"/>
    <p:sldId id="263" r:id="rId4"/>
    <p:sldId id="264" r:id="rId6"/>
    <p:sldId id="259" r:id="rId7"/>
    <p:sldId id="265" r:id="rId8"/>
    <p:sldId id="271" r:id="rId9"/>
    <p:sldId id="273" r:id="rId10"/>
    <p:sldId id="293" r:id="rId11"/>
    <p:sldId id="341" r:id="rId12"/>
    <p:sldId id="343" r:id="rId13"/>
    <p:sldId id="344" r:id="rId14"/>
    <p:sldId id="31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E92729"/>
    <a:srgbClr val="D9E7EA"/>
    <a:srgbClr val="9DC9D9"/>
    <a:srgbClr val="2E5691"/>
    <a:srgbClr val="4A6EA2"/>
    <a:srgbClr val="E6F7FD"/>
    <a:srgbClr val="EDF8FD"/>
    <a:srgbClr val="FFFFFF"/>
    <a:srgbClr val="E6E6E6"/>
    <a:srgbClr val="C71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4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0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2347A-F11A-4C4A-875D-A0F11142EA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D534F-2C9B-4554-805C-14A52C443D2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534F-2C9B-4554-805C-14A52C443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534F-2C9B-4554-805C-14A52C443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534F-2C9B-4554-805C-14A52C443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534F-2C9B-4554-805C-14A52C443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534F-2C9B-4554-805C-14A52C443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534F-2C9B-4554-805C-14A52C443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534F-2C9B-4554-805C-14A52C443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534F-2C9B-4554-805C-14A52C443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534F-2C9B-4554-805C-14A52C443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534F-2C9B-4554-805C-14A52C443D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75A9-B927-41DA-AB03-D51015FE04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D7D-F106-4DE1-98FF-EA8833892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75A9-B927-41DA-AB03-D51015FE04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D7D-F106-4DE1-98FF-EA8833892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79934" y="2132678"/>
            <a:ext cx="2478442" cy="2478442"/>
          </a:xfrm>
          <a:custGeom>
            <a:avLst/>
            <a:gdLst>
              <a:gd name="connsiteX0" fmla="*/ 1239221 w 2478442"/>
              <a:gd name="connsiteY0" fmla="*/ 0 h 2478442"/>
              <a:gd name="connsiteX1" fmla="*/ 2478442 w 2478442"/>
              <a:gd name="connsiteY1" fmla="*/ 1239221 h 2478442"/>
              <a:gd name="connsiteX2" fmla="*/ 1239221 w 2478442"/>
              <a:gd name="connsiteY2" fmla="*/ 2478442 h 2478442"/>
              <a:gd name="connsiteX3" fmla="*/ 0 w 2478442"/>
              <a:gd name="connsiteY3" fmla="*/ 1239221 h 2478442"/>
              <a:gd name="connsiteX4" fmla="*/ 1239221 w 2478442"/>
              <a:gd name="connsiteY4" fmla="*/ 0 h 247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8442" h="2478442">
                <a:moveTo>
                  <a:pt x="1239221" y="0"/>
                </a:moveTo>
                <a:cubicBezTo>
                  <a:pt x="1923624" y="0"/>
                  <a:pt x="2478442" y="554818"/>
                  <a:pt x="2478442" y="1239221"/>
                </a:cubicBezTo>
                <a:cubicBezTo>
                  <a:pt x="2478442" y="1923624"/>
                  <a:pt x="1923624" y="2478442"/>
                  <a:pt x="1239221" y="2478442"/>
                </a:cubicBezTo>
                <a:cubicBezTo>
                  <a:pt x="554818" y="2478442"/>
                  <a:pt x="0" y="1923624"/>
                  <a:pt x="0" y="1239221"/>
                </a:cubicBezTo>
                <a:cubicBezTo>
                  <a:pt x="0" y="554818"/>
                  <a:pt x="554818" y="0"/>
                  <a:pt x="12392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31C1-D1B5-4368-91BF-ACC7F8A165A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6E8A-0E50-487B-97A2-0BD9B22568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499725" y="743727"/>
            <a:ext cx="4450349" cy="5294344"/>
          </a:xfrm>
          <a:custGeom>
            <a:avLst/>
            <a:gdLst>
              <a:gd name="connsiteX0" fmla="*/ 518125 w 4450349"/>
              <a:gd name="connsiteY0" fmla="*/ 900950 h 5294344"/>
              <a:gd name="connsiteX1" fmla="*/ 1036250 w 4450349"/>
              <a:gd name="connsiteY1" fmla="*/ 1419075 h 5294344"/>
              <a:gd name="connsiteX2" fmla="*/ 1036250 w 4450349"/>
              <a:gd name="connsiteY2" fmla="*/ 4776219 h 5294344"/>
              <a:gd name="connsiteX3" fmla="*/ 622545 w 4450349"/>
              <a:gd name="connsiteY3" fmla="*/ 5283817 h 5294344"/>
              <a:gd name="connsiteX4" fmla="*/ 518125 w 4450349"/>
              <a:gd name="connsiteY4" fmla="*/ 5294344 h 5294344"/>
              <a:gd name="connsiteX5" fmla="*/ 413705 w 4450349"/>
              <a:gd name="connsiteY5" fmla="*/ 5283817 h 5294344"/>
              <a:gd name="connsiteX6" fmla="*/ 1 w 4450349"/>
              <a:gd name="connsiteY6" fmla="*/ 4776219 h 5294344"/>
              <a:gd name="connsiteX7" fmla="*/ 0 w 4450349"/>
              <a:gd name="connsiteY7" fmla="*/ 1419076 h 5294344"/>
              <a:gd name="connsiteX8" fmla="*/ 518125 w 4450349"/>
              <a:gd name="connsiteY8" fmla="*/ 900951 h 5294344"/>
              <a:gd name="connsiteX9" fmla="*/ 3932223 w 4450349"/>
              <a:gd name="connsiteY9" fmla="*/ 723977 h 5294344"/>
              <a:gd name="connsiteX10" fmla="*/ 4450349 w 4450349"/>
              <a:gd name="connsiteY10" fmla="*/ 1242102 h 5294344"/>
              <a:gd name="connsiteX11" fmla="*/ 4450349 w 4450349"/>
              <a:gd name="connsiteY11" fmla="*/ 4460546 h 5294344"/>
              <a:gd name="connsiteX12" fmla="*/ 4036643 w 4450349"/>
              <a:gd name="connsiteY12" fmla="*/ 4968144 h 5294344"/>
              <a:gd name="connsiteX13" fmla="*/ 3932225 w 4450349"/>
              <a:gd name="connsiteY13" fmla="*/ 4978671 h 5294344"/>
              <a:gd name="connsiteX14" fmla="*/ 3827805 w 4450349"/>
              <a:gd name="connsiteY14" fmla="*/ 4968144 h 5294344"/>
              <a:gd name="connsiteX15" fmla="*/ 3414099 w 4450349"/>
              <a:gd name="connsiteY15" fmla="*/ 4460546 h 5294344"/>
              <a:gd name="connsiteX16" fmla="*/ 3414099 w 4450349"/>
              <a:gd name="connsiteY16" fmla="*/ 1242103 h 5294344"/>
              <a:gd name="connsiteX17" fmla="*/ 3932223 w 4450349"/>
              <a:gd name="connsiteY17" fmla="*/ 723978 h 5294344"/>
              <a:gd name="connsiteX18" fmla="*/ 2794193 w 4450349"/>
              <a:gd name="connsiteY18" fmla="*/ 273503 h 5294344"/>
              <a:gd name="connsiteX19" fmla="*/ 3312317 w 4450349"/>
              <a:gd name="connsiteY19" fmla="*/ 791628 h 5294344"/>
              <a:gd name="connsiteX20" fmla="*/ 3312317 w 4450349"/>
              <a:gd name="connsiteY20" fmla="*/ 4776218 h 5294344"/>
              <a:gd name="connsiteX21" fmla="*/ 2794193 w 4450349"/>
              <a:gd name="connsiteY21" fmla="*/ 5294344 h 5294344"/>
              <a:gd name="connsiteX22" fmla="*/ 2276069 w 4450349"/>
              <a:gd name="connsiteY22" fmla="*/ 4776218 h 5294344"/>
              <a:gd name="connsiteX23" fmla="*/ 2276067 w 4450349"/>
              <a:gd name="connsiteY23" fmla="*/ 791629 h 5294344"/>
              <a:gd name="connsiteX24" fmla="*/ 2794193 w 4450349"/>
              <a:gd name="connsiteY24" fmla="*/ 273504 h 5294344"/>
              <a:gd name="connsiteX25" fmla="*/ 1656159 w 4450349"/>
              <a:gd name="connsiteY25" fmla="*/ 0 h 5294344"/>
              <a:gd name="connsiteX26" fmla="*/ 2174283 w 4450349"/>
              <a:gd name="connsiteY26" fmla="*/ 518125 h 5294344"/>
              <a:gd name="connsiteX27" fmla="*/ 2174283 w 4450349"/>
              <a:gd name="connsiteY27" fmla="*/ 4179691 h 5294344"/>
              <a:gd name="connsiteX28" fmla="*/ 1760579 w 4450349"/>
              <a:gd name="connsiteY28" fmla="*/ 4687289 h 5294344"/>
              <a:gd name="connsiteX29" fmla="*/ 1656159 w 4450349"/>
              <a:gd name="connsiteY29" fmla="*/ 4697816 h 5294344"/>
              <a:gd name="connsiteX30" fmla="*/ 1551739 w 4450349"/>
              <a:gd name="connsiteY30" fmla="*/ 4687289 h 5294344"/>
              <a:gd name="connsiteX31" fmla="*/ 1138035 w 4450349"/>
              <a:gd name="connsiteY31" fmla="*/ 4179691 h 5294344"/>
              <a:gd name="connsiteX32" fmla="*/ 1138034 w 4450349"/>
              <a:gd name="connsiteY32" fmla="*/ 518126 h 5294344"/>
              <a:gd name="connsiteX33" fmla="*/ 1656159 w 4450349"/>
              <a:gd name="connsiteY33" fmla="*/ 1 h 529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450349" h="5294344">
                <a:moveTo>
                  <a:pt x="518125" y="900950"/>
                </a:moveTo>
                <a:cubicBezTo>
                  <a:pt x="804278" y="900950"/>
                  <a:pt x="1036250" y="1132922"/>
                  <a:pt x="1036250" y="1419075"/>
                </a:cubicBezTo>
                <a:lnTo>
                  <a:pt x="1036250" y="4776219"/>
                </a:lnTo>
                <a:cubicBezTo>
                  <a:pt x="1036250" y="5026603"/>
                  <a:pt x="858646" y="5235504"/>
                  <a:pt x="622545" y="5283817"/>
                </a:cubicBezTo>
                <a:lnTo>
                  <a:pt x="518125" y="5294344"/>
                </a:lnTo>
                <a:lnTo>
                  <a:pt x="413705" y="5283817"/>
                </a:lnTo>
                <a:cubicBezTo>
                  <a:pt x="177604" y="5235504"/>
                  <a:pt x="1" y="5026603"/>
                  <a:pt x="1" y="4776219"/>
                </a:cubicBezTo>
                <a:lnTo>
                  <a:pt x="0" y="1419076"/>
                </a:lnTo>
                <a:cubicBezTo>
                  <a:pt x="0" y="1132923"/>
                  <a:pt x="231972" y="900951"/>
                  <a:pt x="518125" y="900951"/>
                </a:cubicBezTo>
                <a:close/>
                <a:moveTo>
                  <a:pt x="3932223" y="723977"/>
                </a:moveTo>
                <a:cubicBezTo>
                  <a:pt x="4218377" y="723977"/>
                  <a:pt x="4450349" y="955949"/>
                  <a:pt x="4450349" y="1242102"/>
                </a:cubicBezTo>
                <a:lnTo>
                  <a:pt x="4450349" y="4460546"/>
                </a:lnTo>
                <a:cubicBezTo>
                  <a:pt x="4450349" y="4710930"/>
                  <a:pt x="4272745" y="4919831"/>
                  <a:pt x="4036643" y="4968144"/>
                </a:cubicBezTo>
                <a:lnTo>
                  <a:pt x="3932225" y="4978671"/>
                </a:lnTo>
                <a:lnTo>
                  <a:pt x="3827805" y="4968144"/>
                </a:lnTo>
                <a:cubicBezTo>
                  <a:pt x="3591703" y="4919831"/>
                  <a:pt x="3414099" y="4710930"/>
                  <a:pt x="3414099" y="4460546"/>
                </a:cubicBezTo>
                <a:lnTo>
                  <a:pt x="3414099" y="1242103"/>
                </a:lnTo>
                <a:cubicBezTo>
                  <a:pt x="3414099" y="955950"/>
                  <a:pt x="3646071" y="723978"/>
                  <a:pt x="3932223" y="723978"/>
                </a:cubicBezTo>
                <a:close/>
                <a:moveTo>
                  <a:pt x="2794193" y="273503"/>
                </a:moveTo>
                <a:cubicBezTo>
                  <a:pt x="3080345" y="273503"/>
                  <a:pt x="3312317" y="505475"/>
                  <a:pt x="3312317" y="791628"/>
                </a:cubicBezTo>
                <a:lnTo>
                  <a:pt x="3312317" y="4776218"/>
                </a:lnTo>
                <a:cubicBezTo>
                  <a:pt x="3312317" y="5062372"/>
                  <a:pt x="3080345" y="5294344"/>
                  <a:pt x="2794193" y="5294344"/>
                </a:cubicBezTo>
                <a:cubicBezTo>
                  <a:pt x="2508041" y="5294344"/>
                  <a:pt x="2276069" y="5062372"/>
                  <a:pt x="2276069" y="4776218"/>
                </a:cubicBezTo>
                <a:lnTo>
                  <a:pt x="2276067" y="791629"/>
                </a:lnTo>
                <a:cubicBezTo>
                  <a:pt x="2276067" y="505476"/>
                  <a:pt x="2508039" y="273504"/>
                  <a:pt x="2794193" y="273504"/>
                </a:cubicBezTo>
                <a:close/>
                <a:moveTo>
                  <a:pt x="1656159" y="0"/>
                </a:moveTo>
                <a:cubicBezTo>
                  <a:pt x="1942311" y="0"/>
                  <a:pt x="2174283" y="231972"/>
                  <a:pt x="2174283" y="518125"/>
                </a:cubicBezTo>
                <a:lnTo>
                  <a:pt x="2174283" y="4179691"/>
                </a:lnTo>
                <a:cubicBezTo>
                  <a:pt x="2174283" y="4430075"/>
                  <a:pt x="1996679" y="4638976"/>
                  <a:pt x="1760579" y="4687289"/>
                </a:cubicBezTo>
                <a:lnTo>
                  <a:pt x="1656159" y="4697816"/>
                </a:lnTo>
                <a:lnTo>
                  <a:pt x="1551739" y="4687289"/>
                </a:lnTo>
                <a:cubicBezTo>
                  <a:pt x="1315638" y="4638976"/>
                  <a:pt x="1138035" y="4430075"/>
                  <a:pt x="1138035" y="4179691"/>
                </a:cubicBezTo>
                <a:lnTo>
                  <a:pt x="1138034" y="518126"/>
                </a:lnTo>
                <a:cubicBezTo>
                  <a:pt x="1138034" y="231973"/>
                  <a:pt x="1370006" y="1"/>
                  <a:pt x="165615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75B1-BA93-47CA-BA7A-1661DCDF8CE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88697" y="0"/>
            <a:ext cx="8882416" cy="5488036"/>
          </a:xfrm>
          <a:custGeom>
            <a:avLst/>
            <a:gdLst>
              <a:gd name="connsiteX0" fmla="*/ 2098629 w 8882416"/>
              <a:gd name="connsiteY0" fmla="*/ 0 h 5488036"/>
              <a:gd name="connsiteX1" fmla="*/ 8882416 w 8882416"/>
              <a:gd name="connsiteY1" fmla="*/ 0 h 5488036"/>
              <a:gd name="connsiteX2" fmla="*/ 3387876 w 8882416"/>
              <a:gd name="connsiteY2" fmla="*/ 5488036 h 5488036"/>
              <a:gd name="connsiteX3" fmla="*/ 0 w 8882416"/>
              <a:gd name="connsiteY3" fmla="*/ 2096145 h 548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2416" h="5488036">
                <a:moveTo>
                  <a:pt x="2098629" y="0"/>
                </a:moveTo>
                <a:lnTo>
                  <a:pt x="8882416" y="0"/>
                </a:lnTo>
                <a:lnTo>
                  <a:pt x="3387876" y="5488036"/>
                </a:lnTo>
                <a:lnTo>
                  <a:pt x="0" y="20961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75B1-BA93-47CA-BA7A-1661DCDF8CE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A17-5934-4916-8B33-C248227744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75A9-B927-41DA-AB03-D51015FE04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D7D-F106-4DE1-98FF-EA8833892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75A9-B927-41DA-AB03-D51015FE04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D7D-F106-4DE1-98FF-EA8833892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75A9-B927-41DA-AB03-D51015FE04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D7D-F106-4DE1-98FF-EA8833892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75A9-B927-41DA-AB03-D51015FE04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D7D-F106-4DE1-98FF-EA8833892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75A9-B927-41DA-AB03-D51015FE04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D7D-F106-4DE1-98FF-EA8833892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75A9-B927-41DA-AB03-D51015FE04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D7D-F106-4DE1-98FF-EA8833892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75A9-B927-41DA-AB03-D51015FE04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D7D-F106-4DE1-98FF-EA8833892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75A9-B927-41DA-AB03-D51015FE04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D7D-F106-4DE1-98FF-EA8833892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975A9-B927-41DA-AB03-D51015FE04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9D7D-F106-4DE1-98FF-EA88338924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.png"/><Relationship Id="rId3" Type="http://schemas.microsoft.com/office/2007/relationships/media" Target="../media/media1.mid"/><Relationship Id="rId2" Type="http://schemas.openxmlformats.org/officeDocument/2006/relationships/audio" Target="../media/media1.mid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20.png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9.xml"/><Relationship Id="rId2" Type="http://schemas.openxmlformats.org/officeDocument/2006/relationships/image" Target="../media/image21.jpeg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.png"/><Relationship Id="rId3" Type="http://schemas.microsoft.com/office/2007/relationships/media" Target="../media/media1.mid"/><Relationship Id="rId2" Type="http://schemas.openxmlformats.org/officeDocument/2006/relationships/audio" Target="../media/media1.mid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689164"/>
            <a:ext cx="12192000" cy="4199862"/>
          </a:xfrm>
          <a:prstGeom prst="rect">
            <a:avLst/>
          </a:prstGeom>
          <a:gradFill flip="none" rotWithShape="1">
            <a:gsLst>
              <a:gs pos="0">
                <a:srgbClr val="D9E7EA">
                  <a:alpha val="30000"/>
                </a:srgbClr>
              </a:gs>
              <a:gs pos="24000">
                <a:srgbClr val="B0D2DE">
                  <a:alpha val="75000"/>
                </a:srgbClr>
              </a:gs>
              <a:gs pos="97647">
                <a:srgbClr val="9DC9D9">
                  <a:alpha val="0"/>
                </a:srgbClr>
              </a:gs>
              <a:gs pos="72000">
                <a:srgbClr val="9DC9D9">
                  <a:alpha val="76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yuyu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92200" y="-494522"/>
            <a:ext cx="406400" cy="406400"/>
          </a:xfrm>
          <a:prstGeom prst="rect">
            <a:avLst/>
          </a:prstGeom>
        </p:spPr>
      </p:pic>
      <p:sp>
        <p:nvSpPr>
          <p:cNvPr id="7" name="副标题 2"/>
          <p:cNvSpPr txBox="1"/>
          <p:nvPr/>
        </p:nvSpPr>
        <p:spPr>
          <a:xfrm>
            <a:off x="369570" y="1322070"/>
            <a:ext cx="6221730" cy="1656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6500" b="1" dirty="0">
                <a:solidFill>
                  <a:srgbClr val="C719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心脑血管疾病</a:t>
            </a:r>
            <a:endParaRPr lang="zh-CN" altLang="en-US" sz="6500" b="1" dirty="0">
              <a:solidFill>
                <a:srgbClr val="C719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6500" b="1" dirty="0">
                <a:solidFill>
                  <a:srgbClr val="C719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预防知识</a:t>
            </a:r>
            <a:endParaRPr lang="zh-CN" altLang="en-US" sz="6500" b="1" dirty="0">
              <a:solidFill>
                <a:srgbClr val="C719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副标题 2"/>
          <p:cNvSpPr txBox="1"/>
          <p:nvPr/>
        </p:nvSpPr>
        <p:spPr>
          <a:xfrm>
            <a:off x="1825792" y="3934001"/>
            <a:ext cx="599988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5400" dirty="0">
              <a:solidFill>
                <a:srgbClr val="2E5691"/>
              </a:solidFill>
              <a:latin typeface="碳化硅大黑体" panose="02010601030101010101" pitchFamily="2" charset="-122"/>
              <a:ea typeface="碳化硅大黑体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87445" y="4799330"/>
            <a:ext cx="76714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2000" dirty="0">
                <a:solidFill>
                  <a:srgbClr val="2E569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主讲人：贵州省第一强制隔离戒毒所</a:t>
            </a:r>
            <a:r>
              <a:rPr lang="en-US" altLang="zh-CN" sz="2000" dirty="0">
                <a:solidFill>
                  <a:srgbClr val="2E569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000" dirty="0">
                <a:solidFill>
                  <a:srgbClr val="2E569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时间：</a:t>
            </a:r>
            <a:r>
              <a:rPr lang="en-US" altLang="zh-CN" sz="2000" dirty="0">
                <a:solidFill>
                  <a:srgbClr val="2E569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2024</a:t>
            </a:r>
            <a:r>
              <a:rPr lang="zh-CN" altLang="en-US" sz="2000" dirty="0">
                <a:solidFill>
                  <a:srgbClr val="2E569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rgbClr val="2E569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2E569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2E5691"/>
                </a:solidFill>
                <a:latin typeface="+mj-ea"/>
                <a:ea typeface="+mj-ea"/>
              </a:rPr>
              <a:t> </a:t>
            </a:r>
            <a:endParaRPr lang="en-US" altLang="zh-CN" dirty="0">
              <a:solidFill>
                <a:srgbClr val="2E569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9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49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build="p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"/>
          <p:cNvGrpSpPr/>
          <p:nvPr/>
        </p:nvGrpSpPr>
        <p:grpSpPr>
          <a:xfrm>
            <a:off x="3529082" y="500371"/>
            <a:ext cx="5325035" cy="653390"/>
            <a:chOff x="3433482" y="4755715"/>
            <a:chExt cx="5325035" cy="653390"/>
          </a:xfrm>
        </p:grpSpPr>
        <p:sp>
          <p:nvSpPr>
            <p:cNvPr id="28" name="TextBox 34"/>
            <p:cNvSpPr txBox="1"/>
            <p:nvPr/>
          </p:nvSpPr>
          <p:spPr>
            <a:xfrm>
              <a:off x="3433482" y="4755715"/>
              <a:ext cx="532503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spc="15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日常保健</a:t>
              </a:r>
              <a:endParaRPr lang="zh-CN" altLang="en-US" sz="3600" b="1" spc="15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Group 36"/>
            <p:cNvGrpSpPr/>
            <p:nvPr/>
          </p:nvGrpSpPr>
          <p:grpSpPr>
            <a:xfrm>
              <a:off x="5743098" y="5409104"/>
              <a:ext cx="705803" cy="1"/>
              <a:chOff x="5743098" y="1497424"/>
              <a:chExt cx="705803" cy="1"/>
            </a:xfrm>
          </p:grpSpPr>
          <p:cxnSp>
            <p:nvCxnSpPr>
              <p:cNvPr id="31" name="Straight Connector 37"/>
              <p:cNvCxnSpPr/>
              <p:nvPr/>
            </p:nvCxnSpPr>
            <p:spPr>
              <a:xfrm flipH="1">
                <a:off x="5743098" y="1497425"/>
                <a:ext cx="70580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 flipH="1">
                <a:off x="5743099" y="1497424"/>
                <a:ext cx="290512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 8"/>
          <p:cNvSpPr/>
          <p:nvPr/>
        </p:nvSpPr>
        <p:spPr>
          <a:xfrm>
            <a:off x="9186383" y="5309468"/>
            <a:ext cx="2789717" cy="10405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9" name="Rectangle 33"/>
          <p:cNvSpPr/>
          <p:nvPr/>
        </p:nvSpPr>
        <p:spPr>
          <a:xfrm>
            <a:off x="930275" y="1303655"/>
            <a:ext cx="639889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150" dirty="0">
                <a:solidFill>
                  <a:srgbClr val="2E5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控制三高：</a:t>
            </a:r>
            <a:endParaRPr lang="zh-CN" altLang="en-US" sz="2800" b="1" spc="150" dirty="0">
              <a:solidFill>
                <a:srgbClr val="2E5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/>
          </a:p>
          <a:p>
            <a:endParaRPr lang="zh-CN" altLang="en-US" sz="1400" dirty="0"/>
          </a:p>
        </p:txBody>
      </p:sp>
      <p:cxnSp>
        <p:nvCxnSpPr>
          <p:cNvPr id="20" name="Straight Connector 12"/>
          <p:cNvCxnSpPr/>
          <p:nvPr/>
        </p:nvCxnSpPr>
        <p:spPr>
          <a:xfrm>
            <a:off x="1056912" y="1822942"/>
            <a:ext cx="10589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ichitds9" descr="不同颜色的水果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25" y="1503680"/>
            <a:ext cx="2626995" cy="4846320"/>
          </a:xfrm>
          <a:prstGeom prst="rect">
            <a:avLst/>
          </a:prstGeom>
        </p:spPr>
      </p:pic>
      <p:sp>
        <p:nvSpPr>
          <p:cNvPr id="2" name="Rectangle 33"/>
          <p:cNvSpPr/>
          <p:nvPr>
            <p:custDataLst>
              <p:tags r:id="rId3"/>
            </p:custDataLst>
          </p:nvPr>
        </p:nvSpPr>
        <p:spPr>
          <a:xfrm>
            <a:off x="807085" y="1663065"/>
            <a:ext cx="6398895" cy="2861310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控制好三高症状，即高血压、高血脂、高血糖的情况。三高患者心脑血管疾病的发生几率比普通的高。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若患有三高，因积极进行干预。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"/>
          <p:cNvGrpSpPr/>
          <p:nvPr/>
        </p:nvGrpSpPr>
        <p:grpSpPr>
          <a:xfrm>
            <a:off x="3529082" y="500371"/>
            <a:ext cx="5325035" cy="653390"/>
            <a:chOff x="3433482" y="4755715"/>
            <a:chExt cx="5325035" cy="653390"/>
          </a:xfrm>
        </p:grpSpPr>
        <p:sp>
          <p:nvSpPr>
            <p:cNvPr id="28" name="TextBox 34"/>
            <p:cNvSpPr txBox="1"/>
            <p:nvPr/>
          </p:nvSpPr>
          <p:spPr>
            <a:xfrm>
              <a:off x="3433482" y="4755715"/>
              <a:ext cx="532503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spc="15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日常保健</a:t>
              </a:r>
              <a:endParaRPr lang="zh-CN" altLang="en-US" sz="3600" b="1" spc="15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Group 36"/>
            <p:cNvGrpSpPr/>
            <p:nvPr/>
          </p:nvGrpSpPr>
          <p:grpSpPr>
            <a:xfrm>
              <a:off x="5743098" y="5409104"/>
              <a:ext cx="705803" cy="1"/>
              <a:chOff x="5743098" y="1497424"/>
              <a:chExt cx="705803" cy="1"/>
            </a:xfrm>
          </p:grpSpPr>
          <p:cxnSp>
            <p:nvCxnSpPr>
              <p:cNvPr id="31" name="Straight Connector 37"/>
              <p:cNvCxnSpPr/>
              <p:nvPr/>
            </p:nvCxnSpPr>
            <p:spPr>
              <a:xfrm flipH="1">
                <a:off x="5743098" y="1497425"/>
                <a:ext cx="70580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 flipH="1">
                <a:off x="5743099" y="1497424"/>
                <a:ext cx="290512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 8"/>
          <p:cNvSpPr/>
          <p:nvPr/>
        </p:nvSpPr>
        <p:spPr>
          <a:xfrm>
            <a:off x="9186383" y="5309468"/>
            <a:ext cx="2789717" cy="10405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9" name="Rectangle 33"/>
          <p:cNvSpPr/>
          <p:nvPr/>
        </p:nvSpPr>
        <p:spPr>
          <a:xfrm>
            <a:off x="930275" y="1303655"/>
            <a:ext cx="639889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150" dirty="0">
                <a:solidFill>
                  <a:srgbClr val="2E5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患有心脑血管疾病怎么办？</a:t>
            </a:r>
            <a:endParaRPr lang="zh-CN" altLang="en-US" sz="2800" b="1" spc="150" dirty="0">
              <a:solidFill>
                <a:srgbClr val="2E5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/>
          </a:p>
          <a:p>
            <a:endParaRPr lang="zh-CN" altLang="en-US" sz="1400" dirty="0"/>
          </a:p>
        </p:txBody>
      </p:sp>
      <p:cxnSp>
        <p:nvCxnSpPr>
          <p:cNvPr id="20" name="Straight Connector 12"/>
          <p:cNvCxnSpPr/>
          <p:nvPr/>
        </p:nvCxnSpPr>
        <p:spPr>
          <a:xfrm>
            <a:off x="1056912" y="1822942"/>
            <a:ext cx="10589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3"/>
          <p:cNvSpPr/>
          <p:nvPr>
            <p:custDataLst>
              <p:tags r:id="rId1"/>
            </p:custDataLst>
          </p:nvPr>
        </p:nvSpPr>
        <p:spPr>
          <a:xfrm>
            <a:off x="807085" y="1663065"/>
            <a:ext cx="5414010" cy="2584450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积极配合医生的治疗，防止出现并发症</a:t>
            </a:r>
            <a:endParaRPr 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不要随意停药。</a:t>
            </a:r>
            <a:endParaRPr 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6618605" y="1663065"/>
            <a:ext cx="4582795" cy="3810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849085"/>
            <a:ext cx="12192000" cy="5159830"/>
          </a:xfrm>
          <a:prstGeom prst="rect">
            <a:avLst/>
          </a:prstGeom>
          <a:gradFill flip="none" rotWithShape="1">
            <a:gsLst>
              <a:gs pos="0">
                <a:srgbClr val="D9E7EA">
                  <a:alpha val="30000"/>
                </a:srgbClr>
              </a:gs>
              <a:gs pos="24000">
                <a:srgbClr val="B0D2DE">
                  <a:alpha val="75000"/>
                </a:srgbClr>
              </a:gs>
              <a:gs pos="97647">
                <a:srgbClr val="9DC9D9">
                  <a:alpha val="0"/>
                </a:srgbClr>
              </a:gs>
              <a:gs pos="72000">
                <a:srgbClr val="9DC9D9">
                  <a:alpha val="76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yuyu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92200" y="-494522"/>
            <a:ext cx="406400" cy="406400"/>
          </a:xfrm>
          <a:prstGeom prst="rect">
            <a:avLst/>
          </a:prstGeom>
        </p:spPr>
      </p:pic>
      <p:sp>
        <p:nvSpPr>
          <p:cNvPr id="7" name="副标题 2"/>
          <p:cNvSpPr txBox="1"/>
          <p:nvPr/>
        </p:nvSpPr>
        <p:spPr>
          <a:xfrm>
            <a:off x="1251625" y="2722814"/>
            <a:ext cx="9327770" cy="1655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z="4800" dirty="0">
              <a:solidFill>
                <a:srgbClr val="2E5691"/>
              </a:solidFill>
              <a:latin typeface="碳化硅大黑体" panose="02010601030101010101" pitchFamily="2" charset="-122"/>
              <a:ea typeface="碳化硅大黑体" panose="02010601030101010101" pitchFamily="2" charset="-122"/>
            </a:endParaRPr>
          </a:p>
        </p:txBody>
      </p:sp>
      <p:sp>
        <p:nvSpPr>
          <p:cNvPr id="8" name="副标题 2"/>
          <p:cNvSpPr txBox="1"/>
          <p:nvPr/>
        </p:nvSpPr>
        <p:spPr>
          <a:xfrm>
            <a:off x="1612605" y="3685989"/>
            <a:ext cx="457554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5400" dirty="0">
                <a:solidFill>
                  <a:srgbClr val="2E5691"/>
                </a:solidFill>
                <a:latin typeface="碳化硅大黑体" panose="02010601030101010101" pitchFamily="2" charset="-122"/>
                <a:ea typeface="碳化硅大黑体" panose="02010601030101010101" pitchFamily="2" charset="-122"/>
              </a:rPr>
              <a:t>谢谢聆听</a:t>
            </a:r>
            <a:endParaRPr lang="en-US" altLang="zh-CN" sz="5400" dirty="0">
              <a:solidFill>
                <a:srgbClr val="2E5691"/>
              </a:solidFill>
              <a:latin typeface="碳化硅大黑体" panose="02010601030101010101" pitchFamily="2" charset="-122"/>
              <a:ea typeface="碳化硅大黑体" panose="02010601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2605" y="2854992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E92729"/>
                </a:solidFill>
                <a:latin typeface="碳化硅大黑体" panose="02010601030101010101" pitchFamily="2" charset="-122"/>
                <a:ea typeface="碳化硅大黑体" panose="02010601030101010101" pitchFamily="2" charset="-122"/>
              </a:rPr>
              <a:t>愿大家身体健康！</a:t>
            </a:r>
            <a:endParaRPr lang="en-US" altLang="zh-CN" sz="4800" dirty="0">
              <a:solidFill>
                <a:srgbClr val="E92729"/>
              </a:solidFill>
              <a:latin typeface="碳化硅大黑体" panose="02010601030101010101" pitchFamily="2" charset="-122"/>
              <a:ea typeface="碳化硅大黑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8"/>
          <p:cNvSpPr/>
          <p:nvPr/>
        </p:nvSpPr>
        <p:spPr>
          <a:xfrm>
            <a:off x="1141766" y="2153417"/>
            <a:ext cx="2478441" cy="2478441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-65213" y="-1843700"/>
            <a:ext cx="275761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64513" y="2145112"/>
            <a:ext cx="2478441" cy="2478441"/>
          </a:xfrm>
          <a:prstGeom prst="ellipse">
            <a:avLst/>
          </a:prstGeom>
          <a:solidFill>
            <a:srgbClr val="2E5691">
              <a:alpha val="6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1302117" y="2932226"/>
            <a:ext cx="2200588" cy="100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Arc 4"/>
          <p:cNvSpPr/>
          <p:nvPr/>
        </p:nvSpPr>
        <p:spPr>
          <a:xfrm>
            <a:off x="859902" y="1841766"/>
            <a:ext cx="3085019" cy="3085017"/>
          </a:xfrm>
          <a:prstGeom prst="arc">
            <a:avLst>
              <a:gd name="adj1" fmla="val 16200000"/>
              <a:gd name="adj2" fmla="val 15868332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596293" y="1595244"/>
            <a:ext cx="3667511" cy="3667511"/>
          </a:xfrm>
          <a:prstGeom prst="arc">
            <a:avLst>
              <a:gd name="adj1" fmla="val 18630302"/>
              <a:gd name="adj2" fmla="val 17797691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1420533" y="2392045"/>
            <a:ext cx="2019030" cy="2019028"/>
          </a:xfrm>
          <a:prstGeom prst="arc">
            <a:avLst>
              <a:gd name="adj1" fmla="val 97012"/>
              <a:gd name="adj2" fmla="val 2481723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1420533" y="2397605"/>
            <a:ext cx="2019030" cy="2019028"/>
          </a:xfrm>
          <a:prstGeom prst="arc">
            <a:avLst>
              <a:gd name="adj1" fmla="val 10697532"/>
              <a:gd name="adj2" fmla="val 1338127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73838" y="1338887"/>
            <a:ext cx="5466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常见的心脑血管疾病有哪些？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36213" y="1306890"/>
            <a:ext cx="614995" cy="614995"/>
            <a:chOff x="4964813" y="1521099"/>
            <a:chExt cx="614995" cy="614995"/>
          </a:xfrm>
        </p:grpSpPr>
        <p:sp>
          <p:nvSpPr>
            <p:cNvPr id="4" name="Oval 3"/>
            <p:cNvSpPr/>
            <p:nvPr/>
          </p:nvSpPr>
          <p:spPr>
            <a:xfrm>
              <a:off x="4964813" y="1521099"/>
              <a:ext cx="614995" cy="614995"/>
            </a:xfrm>
            <a:prstGeom prst="ellipse">
              <a:avLst/>
            </a:prstGeom>
            <a:solidFill>
              <a:srgbClr val="2E569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PA_组合 10"/>
            <p:cNvGrpSpPr/>
            <p:nvPr>
              <p:custDataLst>
                <p:tags r:id="rId3"/>
              </p:custDataLst>
            </p:nvPr>
          </p:nvGrpSpPr>
          <p:grpSpPr>
            <a:xfrm>
              <a:off x="5100840" y="1666141"/>
              <a:ext cx="342945" cy="342945"/>
              <a:chOff x="3784555" y="-756698"/>
              <a:chExt cx="342945" cy="342945"/>
            </a:xfrm>
            <a:solidFill>
              <a:schemeClr val="accent1">
                <a:lumMod val="20000"/>
                <a:lumOff val="80000"/>
                <a:alpha val="63000"/>
              </a:schemeClr>
            </a:solidFill>
          </p:grpSpPr>
          <p:sp>
            <p:nvSpPr>
              <p:cNvPr id="10" name="PA_矩形 9"/>
              <p:cNvSpPr/>
              <p:nvPr>
                <p:custDataLst>
                  <p:tags r:id="rId4"/>
                </p:custDataLst>
              </p:nvPr>
            </p:nvSpPr>
            <p:spPr>
              <a:xfrm>
                <a:off x="3784555" y="-637049"/>
                <a:ext cx="342945" cy="10364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PA_矩形 41"/>
              <p:cNvSpPr/>
              <p:nvPr>
                <p:custDataLst>
                  <p:tags r:id="rId5"/>
                </p:custDataLst>
              </p:nvPr>
            </p:nvSpPr>
            <p:spPr>
              <a:xfrm rot="5400000">
                <a:off x="3784554" y="-637050"/>
                <a:ext cx="342945" cy="10364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3" name="TextBox 28"/>
          <p:cNvSpPr txBox="1"/>
          <p:nvPr/>
        </p:nvSpPr>
        <p:spPr>
          <a:xfrm>
            <a:off x="5473541" y="2518138"/>
            <a:ext cx="5872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心脑血管疾病高危因素有哪些？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4720534" y="3684301"/>
            <a:ext cx="614995" cy="614995"/>
            <a:chOff x="4964813" y="1521099"/>
            <a:chExt cx="614995" cy="614995"/>
          </a:xfrm>
        </p:grpSpPr>
        <p:sp>
          <p:nvSpPr>
            <p:cNvPr id="65" name="Oval 3"/>
            <p:cNvSpPr/>
            <p:nvPr/>
          </p:nvSpPr>
          <p:spPr>
            <a:xfrm>
              <a:off x="4964813" y="1521099"/>
              <a:ext cx="614995" cy="614995"/>
            </a:xfrm>
            <a:prstGeom prst="ellipse">
              <a:avLst/>
            </a:prstGeom>
            <a:solidFill>
              <a:srgbClr val="2E569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PA_组合 10"/>
            <p:cNvGrpSpPr/>
            <p:nvPr>
              <p:custDataLst>
                <p:tags r:id="rId6"/>
              </p:custDataLst>
            </p:nvPr>
          </p:nvGrpSpPr>
          <p:grpSpPr>
            <a:xfrm>
              <a:off x="5100840" y="1666141"/>
              <a:ext cx="342945" cy="342945"/>
              <a:chOff x="3784555" y="-756698"/>
              <a:chExt cx="342945" cy="342945"/>
            </a:xfrm>
            <a:solidFill>
              <a:schemeClr val="accent1">
                <a:lumMod val="20000"/>
                <a:lumOff val="80000"/>
                <a:alpha val="63000"/>
              </a:schemeClr>
            </a:solidFill>
          </p:grpSpPr>
          <p:sp>
            <p:nvSpPr>
              <p:cNvPr id="67" name="PA_矩形 9"/>
              <p:cNvSpPr/>
              <p:nvPr>
                <p:custDataLst>
                  <p:tags r:id="rId7"/>
                </p:custDataLst>
              </p:nvPr>
            </p:nvSpPr>
            <p:spPr>
              <a:xfrm>
                <a:off x="3784555" y="-637049"/>
                <a:ext cx="342945" cy="10364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PA_矩形 41"/>
              <p:cNvSpPr/>
              <p:nvPr>
                <p:custDataLst>
                  <p:tags r:id="rId8"/>
                </p:custDataLst>
              </p:nvPr>
            </p:nvSpPr>
            <p:spPr>
              <a:xfrm rot="5400000">
                <a:off x="3784554" y="-637050"/>
                <a:ext cx="342945" cy="10364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6" name="TextBox 14"/>
          <p:cNvSpPr txBox="1"/>
          <p:nvPr/>
        </p:nvSpPr>
        <p:spPr>
          <a:xfrm>
            <a:off x="5537807" y="3734341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心脑血管疾病的预防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4720484" y="2486988"/>
            <a:ext cx="614995" cy="614995"/>
            <a:chOff x="4964813" y="1521099"/>
            <a:chExt cx="614995" cy="614995"/>
          </a:xfrm>
        </p:grpSpPr>
        <p:sp>
          <p:nvSpPr>
            <p:cNvPr id="94" name="Oval 3"/>
            <p:cNvSpPr/>
            <p:nvPr/>
          </p:nvSpPr>
          <p:spPr>
            <a:xfrm>
              <a:off x="4964813" y="1521099"/>
              <a:ext cx="614995" cy="614995"/>
            </a:xfrm>
            <a:prstGeom prst="ellipse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PA_组合 10"/>
            <p:cNvGrpSpPr/>
            <p:nvPr>
              <p:custDataLst>
                <p:tags r:id="rId9"/>
              </p:custDataLst>
            </p:nvPr>
          </p:nvGrpSpPr>
          <p:grpSpPr>
            <a:xfrm>
              <a:off x="5100840" y="1666141"/>
              <a:ext cx="342945" cy="342945"/>
              <a:chOff x="3784555" y="-756698"/>
              <a:chExt cx="342945" cy="342945"/>
            </a:xfrm>
            <a:solidFill>
              <a:schemeClr val="accent1">
                <a:lumMod val="20000"/>
                <a:lumOff val="80000"/>
                <a:alpha val="63000"/>
              </a:schemeClr>
            </a:solidFill>
          </p:grpSpPr>
          <p:sp>
            <p:nvSpPr>
              <p:cNvPr id="96" name="PA_矩形 9"/>
              <p:cNvSpPr/>
              <p:nvPr>
                <p:custDataLst>
                  <p:tags r:id="rId10"/>
                </p:custDataLst>
              </p:nvPr>
            </p:nvSpPr>
            <p:spPr>
              <a:xfrm>
                <a:off x="3784555" y="-637049"/>
                <a:ext cx="342945" cy="10364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PA_矩形 41"/>
              <p:cNvSpPr/>
              <p:nvPr>
                <p:custDataLst>
                  <p:tags r:id="rId11"/>
                </p:custDataLst>
              </p:nvPr>
            </p:nvSpPr>
            <p:spPr>
              <a:xfrm rot="5400000">
                <a:off x="3784554" y="-637050"/>
                <a:ext cx="342945" cy="10364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9" grpId="0" animBg="1"/>
      <p:bldP spid="17" grpId="0"/>
      <p:bldP spid="5" grpId="0" animBg="1"/>
      <p:bldP spid="7" grpId="0" animBg="1"/>
      <p:bldP spid="20" grpId="0" animBg="1"/>
      <p:bldP spid="21" grpId="0" animBg="1"/>
      <p:bldP spid="15" grpId="0"/>
      <p:bldP spid="63" grpId="0"/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8"/>
          <p:cNvSpPr/>
          <p:nvPr/>
        </p:nvSpPr>
        <p:spPr>
          <a:xfrm>
            <a:off x="1141766" y="2153417"/>
            <a:ext cx="2478441" cy="2478441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-65213" y="-1843700"/>
            <a:ext cx="275761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64513" y="2145112"/>
            <a:ext cx="2478441" cy="2478441"/>
          </a:xfrm>
          <a:prstGeom prst="ellipse">
            <a:avLst/>
          </a:prstGeom>
          <a:solidFill>
            <a:srgbClr val="2E5691">
              <a:alpha val="6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1302117" y="2932226"/>
            <a:ext cx="2200588" cy="105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+mj-lt"/>
              </a:rPr>
              <a:t>01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Arc 4"/>
          <p:cNvSpPr/>
          <p:nvPr/>
        </p:nvSpPr>
        <p:spPr>
          <a:xfrm>
            <a:off x="859902" y="1841766"/>
            <a:ext cx="3085019" cy="3085017"/>
          </a:xfrm>
          <a:prstGeom prst="arc">
            <a:avLst>
              <a:gd name="adj1" fmla="val 16200000"/>
              <a:gd name="adj2" fmla="val 15868332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596293" y="1595244"/>
            <a:ext cx="3667511" cy="3667511"/>
          </a:xfrm>
          <a:prstGeom prst="arc">
            <a:avLst>
              <a:gd name="adj1" fmla="val 18630302"/>
              <a:gd name="adj2" fmla="val 17797691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1420533" y="2392045"/>
            <a:ext cx="2019030" cy="2019028"/>
          </a:xfrm>
          <a:prstGeom prst="arc">
            <a:avLst>
              <a:gd name="adj1" fmla="val 97012"/>
              <a:gd name="adj2" fmla="val 2481723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1420533" y="2397605"/>
            <a:ext cx="2019030" cy="2019028"/>
          </a:xfrm>
          <a:prstGeom prst="arc">
            <a:avLst>
              <a:gd name="adj1" fmla="val 10697532"/>
              <a:gd name="adj2" fmla="val 1338127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14"/>
          <p:cNvSpPr txBox="1"/>
          <p:nvPr/>
        </p:nvSpPr>
        <p:spPr>
          <a:xfrm>
            <a:off x="6865499" y="2530489"/>
            <a:ext cx="318610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常见的心脑血管疾病有哪些？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5664920" y="3065921"/>
            <a:ext cx="833347" cy="872734"/>
            <a:chOff x="4964813" y="1521099"/>
            <a:chExt cx="614995" cy="614995"/>
          </a:xfrm>
        </p:grpSpPr>
        <p:sp>
          <p:nvSpPr>
            <p:cNvPr id="59" name="Oval 3"/>
            <p:cNvSpPr/>
            <p:nvPr/>
          </p:nvSpPr>
          <p:spPr>
            <a:xfrm>
              <a:off x="4964813" y="1521099"/>
              <a:ext cx="614995" cy="614995"/>
            </a:xfrm>
            <a:prstGeom prst="ellipse">
              <a:avLst/>
            </a:prstGeom>
            <a:solidFill>
              <a:srgbClr val="2E569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PA_组合 10"/>
            <p:cNvGrpSpPr/>
            <p:nvPr>
              <p:custDataLst>
                <p:tags r:id="rId3"/>
              </p:custDataLst>
            </p:nvPr>
          </p:nvGrpSpPr>
          <p:grpSpPr>
            <a:xfrm>
              <a:off x="5100840" y="1666141"/>
              <a:ext cx="342945" cy="342945"/>
              <a:chOff x="3784555" y="-756698"/>
              <a:chExt cx="342945" cy="342945"/>
            </a:xfrm>
            <a:solidFill>
              <a:schemeClr val="accent1">
                <a:lumMod val="20000"/>
                <a:lumOff val="80000"/>
                <a:alpha val="63000"/>
              </a:schemeClr>
            </a:solidFill>
          </p:grpSpPr>
          <p:sp>
            <p:nvSpPr>
              <p:cNvPr id="61" name="PA_矩形 9"/>
              <p:cNvSpPr/>
              <p:nvPr>
                <p:custDataLst>
                  <p:tags r:id="rId4"/>
                </p:custDataLst>
              </p:nvPr>
            </p:nvSpPr>
            <p:spPr>
              <a:xfrm>
                <a:off x="3784555" y="-637049"/>
                <a:ext cx="342945" cy="10364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PA_矩形 41"/>
              <p:cNvSpPr/>
              <p:nvPr>
                <p:custDataLst>
                  <p:tags r:id="rId5"/>
                </p:custDataLst>
              </p:nvPr>
            </p:nvSpPr>
            <p:spPr>
              <a:xfrm rot="5400000">
                <a:off x="3784554" y="-637050"/>
                <a:ext cx="342945" cy="10364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5448" y="404598"/>
            <a:ext cx="5428219" cy="262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9" grpId="0" animBg="1"/>
      <p:bldP spid="17" grpId="0"/>
      <p:bldP spid="5" grpId="0" animBg="1"/>
      <p:bldP spid="7" grpId="0" animBg="1"/>
      <p:bldP spid="20" grpId="0" animBg="1"/>
      <p:bldP spid="21" grpId="0" animBg="1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16545" y="0"/>
            <a:ext cx="4275455" cy="4879340"/>
          </a:xfrm>
          <a:custGeom>
            <a:avLst/>
            <a:gdLst>
              <a:gd name="connsiteX0" fmla="*/ 1 w 5899681"/>
              <a:gd name="connsiteY0" fmla="*/ 2528118 h 6300961"/>
              <a:gd name="connsiteX1" fmla="*/ 2806093 w 5899681"/>
              <a:gd name="connsiteY1" fmla="*/ 5334211 h 6300961"/>
              <a:gd name="connsiteX2" fmla="*/ 2878660 w 5899681"/>
              <a:gd name="connsiteY2" fmla="*/ 6046256 h 6300961"/>
              <a:gd name="connsiteX3" fmla="*/ 2806093 w 5899681"/>
              <a:gd name="connsiteY3" fmla="*/ 6135094 h 6300961"/>
              <a:gd name="connsiteX4" fmla="*/ 2717255 w 5899681"/>
              <a:gd name="connsiteY4" fmla="*/ 6207661 h 6300961"/>
              <a:gd name="connsiteX5" fmla="*/ 2005210 w 5899681"/>
              <a:gd name="connsiteY5" fmla="*/ 6135094 h 6300961"/>
              <a:gd name="connsiteX6" fmla="*/ 0 w 5899681"/>
              <a:gd name="connsiteY6" fmla="*/ 4129884 h 6300961"/>
              <a:gd name="connsiteX7" fmla="*/ 1 w 5899681"/>
              <a:gd name="connsiteY7" fmla="*/ 769021 h 6300961"/>
              <a:gd name="connsiteX8" fmla="*/ 4311785 w 5899681"/>
              <a:gd name="connsiteY8" fmla="*/ 5080807 h 6300961"/>
              <a:gd name="connsiteX9" fmla="*/ 4384352 w 5899681"/>
              <a:gd name="connsiteY9" fmla="*/ 5792851 h 6300961"/>
              <a:gd name="connsiteX10" fmla="*/ 4311785 w 5899681"/>
              <a:gd name="connsiteY10" fmla="*/ 5881689 h 6300961"/>
              <a:gd name="connsiteX11" fmla="*/ 4222947 w 5899681"/>
              <a:gd name="connsiteY11" fmla="*/ 5954256 h 6300961"/>
              <a:gd name="connsiteX12" fmla="*/ 3510902 w 5899681"/>
              <a:gd name="connsiteY12" fmla="*/ 5881689 h 6300961"/>
              <a:gd name="connsiteX13" fmla="*/ 1 w 5899681"/>
              <a:gd name="connsiteY13" fmla="*/ 2370787 h 6300961"/>
              <a:gd name="connsiteX14" fmla="*/ 1147406 w 5899681"/>
              <a:gd name="connsiteY14" fmla="*/ 1 h 6300961"/>
              <a:gd name="connsiteX15" fmla="*/ 2749171 w 5899681"/>
              <a:gd name="connsiteY15" fmla="*/ 1 h 6300961"/>
              <a:gd name="connsiteX16" fmla="*/ 5669301 w 5899681"/>
              <a:gd name="connsiteY16" fmla="*/ 2920131 h 6300961"/>
              <a:gd name="connsiteX17" fmla="*/ 5741868 w 5899681"/>
              <a:gd name="connsiteY17" fmla="*/ 3632176 h 6300961"/>
              <a:gd name="connsiteX18" fmla="*/ 5669301 w 5899681"/>
              <a:gd name="connsiteY18" fmla="*/ 3721014 h 6300961"/>
              <a:gd name="connsiteX19" fmla="*/ 5580464 w 5899681"/>
              <a:gd name="connsiteY19" fmla="*/ 3793581 h 6300961"/>
              <a:gd name="connsiteX20" fmla="*/ 4868418 w 5899681"/>
              <a:gd name="connsiteY20" fmla="*/ 3721013 h 6300961"/>
              <a:gd name="connsiteX21" fmla="*/ 2906499 w 5899681"/>
              <a:gd name="connsiteY21" fmla="*/ 0 h 6300961"/>
              <a:gd name="connsiteX22" fmla="*/ 4508265 w 5899681"/>
              <a:gd name="connsiteY22" fmla="*/ 0 h 6300961"/>
              <a:gd name="connsiteX23" fmla="*/ 5458075 w 5899681"/>
              <a:gd name="connsiteY23" fmla="*/ 949810 h 6300961"/>
              <a:gd name="connsiteX24" fmla="*/ 5530642 w 5899681"/>
              <a:gd name="connsiteY24" fmla="*/ 1661855 h 6300961"/>
              <a:gd name="connsiteX25" fmla="*/ 5458076 w 5899681"/>
              <a:gd name="connsiteY25" fmla="*/ 1750693 h 6300961"/>
              <a:gd name="connsiteX26" fmla="*/ 5458075 w 5899681"/>
              <a:gd name="connsiteY26" fmla="*/ 1750694 h 6300961"/>
              <a:gd name="connsiteX27" fmla="*/ 5369237 w 5899681"/>
              <a:gd name="connsiteY27" fmla="*/ 1823260 h 6300961"/>
              <a:gd name="connsiteX28" fmla="*/ 4657193 w 5899681"/>
              <a:gd name="connsiteY28" fmla="*/ 1750693 h 6300961"/>
              <a:gd name="connsiteX29" fmla="*/ 1 w 5899681"/>
              <a:gd name="connsiteY29" fmla="*/ 0 h 6300961"/>
              <a:gd name="connsiteX30" fmla="*/ 990073 w 5899681"/>
              <a:gd name="connsiteY30" fmla="*/ 0 h 6300961"/>
              <a:gd name="connsiteX31" fmla="*/ 5733813 w 5899681"/>
              <a:gd name="connsiteY31" fmla="*/ 4743740 h 6300961"/>
              <a:gd name="connsiteX32" fmla="*/ 5806381 w 5899681"/>
              <a:gd name="connsiteY32" fmla="*/ 5455785 h 6300961"/>
              <a:gd name="connsiteX33" fmla="*/ 5733813 w 5899681"/>
              <a:gd name="connsiteY33" fmla="*/ 5544623 h 6300961"/>
              <a:gd name="connsiteX34" fmla="*/ 5644976 w 5899681"/>
              <a:gd name="connsiteY34" fmla="*/ 5617190 h 6300961"/>
              <a:gd name="connsiteX35" fmla="*/ 4932930 w 5899681"/>
              <a:gd name="connsiteY35" fmla="*/ 5544622 h 6300961"/>
              <a:gd name="connsiteX36" fmla="*/ 1 w 5899681"/>
              <a:gd name="connsiteY36" fmla="*/ 611693 h 630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99681" h="6300961">
                <a:moveTo>
                  <a:pt x="1" y="2528118"/>
                </a:moveTo>
                <a:lnTo>
                  <a:pt x="2806093" y="5334211"/>
                </a:lnTo>
                <a:cubicBezTo>
                  <a:pt x="2999606" y="5527724"/>
                  <a:pt x="3023795" y="5826442"/>
                  <a:pt x="2878660" y="6046256"/>
                </a:cubicBezTo>
                <a:lnTo>
                  <a:pt x="2806093" y="6135094"/>
                </a:lnTo>
                <a:lnTo>
                  <a:pt x="2717255" y="6207661"/>
                </a:lnTo>
                <a:cubicBezTo>
                  <a:pt x="2497440" y="6352795"/>
                  <a:pt x="2198723" y="6328606"/>
                  <a:pt x="2005210" y="6135094"/>
                </a:cubicBezTo>
                <a:lnTo>
                  <a:pt x="0" y="4129884"/>
                </a:lnTo>
                <a:close/>
                <a:moveTo>
                  <a:pt x="1" y="769021"/>
                </a:moveTo>
                <a:lnTo>
                  <a:pt x="4311785" y="5080807"/>
                </a:lnTo>
                <a:cubicBezTo>
                  <a:pt x="4505298" y="5274319"/>
                  <a:pt x="4529487" y="5573037"/>
                  <a:pt x="4384352" y="5792851"/>
                </a:cubicBezTo>
                <a:lnTo>
                  <a:pt x="4311785" y="5881689"/>
                </a:lnTo>
                <a:lnTo>
                  <a:pt x="4222947" y="5954256"/>
                </a:lnTo>
                <a:cubicBezTo>
                  <a:pt x="4003133" y="6099391"/>
                  <a:pt x="3704415" y="6075202"/>
                  <a:pt x="3510902" y="5881689"/>
                </a:cubicBezTo>
                <a:lnTo>
                  <a:pt x="1" y="2370787"/>
                </a:lnTo>
                <a:close/>
                <a:moveTo>
                  <a:pt x="1147406" y="1"/>
                </a:moveTo>
                <a:lnTo>
                  <a:pt x="2749171" y="1"/>
                </a:lnTo>
                <a:lnTo>
                  <a:pt x="5669301" y="2920131"/>
                </a:lnTo>
                <a:cubicBezTo>
                  <a:pt x="5862814" y="3113644"/>
                  <a:pt x="5887003" y="3412361"/>
                  <a:pt x="5741868" y="3632176"/>
                </a:cubicBezTo>
                <a:lnTo>
                  <a:pt x="5669301" y="3721014"/>
                </a:lnTo>
                <a:lnTo>
                  <a:pt x="5580464" y="3793581"/>
                </a:lnTo>
                <a:cubicBezTo>
                  <a:pt x="5360649" y="3938716"/>
                  <a:pt x="5061932" y="3914526"/>
                  <a:pt x="4868418" y="3721013"/>
                </a:cubicBezTo>
                <a:close/>
                <a:moveTo>
                  <a:pt x="2906499" y="0"/>
                </a:moveTo>
                <a:lnTo>
                  <a:pt x="4508265" y="0"/>
                </a:lnTo>
                <a:lnTo>
                  <a:pt x="5458075" y="949810"/>
                </a:lnTo>
                <a:cubicBezTo>
                  <a:pt x="5651589" y="1143324"/>
                  <a:pt x="5675777" y="1442041"/>
                  <a:pt x="5530642" y="1661855"/>
                </a:cubicBezTo>
                <a:lnTo>
                  <a:pt x="5458076" y="1750693"/>
                </a:lnTo>
                <a:lnTo>
                  <a:pt x="5458075" y="1750694"/>
                </a:lnTo>
                <a:lnTo>
                  <a:pt x="5369237" y="1823260"/>
                </a:lnTo>
                <a:cubicBezTo>
                  <a:pt x="5149423" y="1968395"/>
                  <a:pt x="4850706" y="1944206"/>
                  <a:pt x="4657193" y="1750693"/>
                </a:cubicBezTo>
                <a:close/>
                <a:moveTo>
                  <a:pt x="1" y="0"/>
                </a:moveTo>
                <a:lnTo>
                  <a:pt x="990073" y="0"/>
                </a:lnTo>
                <a:lnTo>
                  <a:pt x="5733813" y="4743740"/>
                </a:lnTo>
                <a:cubicBezTo>
                  <a:pt x="5927326" y="4937253"/>
                  <a:pt x="5951516" y="5235971"/>
                  <a:pt x="5806381" y="5455785"/>
                </a:cubicBezTo>
                <a:lnTo>
                  <a:pt x="5733813" y="5544623"/>
                </a:lnTo>
                <a:lnTo>
                  <a:pt x="5644976" y="5617190"/>
                </a:lnTo>
                <a:cubicBezTo>
                  <a:pt x="5425162" y="5762325"/>
                  <a:pt x="5126444" y="5738135"/>
                  <a:pt x="4932930" y="5544622"/>
                </a:cubicBezTo>
                <a:lnTo>
                  <a:pt x="1" y="611693"/>
                </a:lnTo>
                <a:close/>
              </a:path>
            </a:pathLst>
          </a:custGeom>
          <a:effectLst>
            <a:outerShdw blurRad="533400" sx="102000" sy="102000" algn="ctr" rotWithShape="0">
              <a:prstClr val="black">
                <a:alpha val="25000"/>
              </a:prstClr>
            </a:outerShdw>
          </a:effectLst>
        </p:spPr>
      </p:pic>
      <p:grpSp>
        <p:nvGrpSpPr>
          <p:cNvPr id="5" name="Group 41"/>
          <p:cNvGrpSpPr/>
          <p:nvPr/>
        </p:nvGrpSpPr>
        <p:grpSpPr>
          <a:xfrm>
            <a:off x="578325" y="529888"/>
            <a:ext cx="6611620" cy="5461635"/>
            <a:chOff x="5975825" y="338353"/>
            <a:chExt cx="6611620" cy="5461635"/>
          </a:xfrm>
        </p:grpSpPr>
        <p:grpSp>
          <p:nvGrpSpPr>
            <p:cNvPr id="6" name="Group 15"/>
            <p:cNvGrpSpPr/>
            <p:nvPr/>
          </p:nvGrpSpPr>
          <p:grpSpPr>
            <a:xfrm>
              <a:off x="5975825" y="338353"/>
              <a:ext cx="6611620" cy="5461635"/>
              <a:chOff x="6150453" y="737393"/>
              <a:chExt cx="6611620" cy="5461635"/>
            </a:xfrm>
          </p:grpSpPr>
          <p:sp>
            <p:nvSpPr>
              <p:cNvPr id="9" name="TextBox 7"/>
              <p:cNvSpPr txBox="1"/>
              <p:nvPr/>
            </p:nvSpPr>
            <p:spPr>
              <a:xfrm>
                <a:off x="6150453" y="737393"/>
                <a:ext cx="4358640" cy="3937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zh-CN" altLang="en-US" sz="3200" b="1" dirty="0">
                    <a:solidFill>
                      <a:srgbClr val="2E569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常见的心脑血管疾病</a:t>
                </a:r>
                <a:endParaRPr lang="en-US" sz="3200" b="1" dirty="0">
                  <a:solidFill>
                    <a:srgbClr val="2E569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Rectangle 8"/>
              <p:cNvSpPr/>
              <p:nvPr/>
            </p:nvSpPr>
            <p:spPr>
              <a:xfrm>
                <a:off x="6150453" y="1767363"/>
                <a:ext cx="6611620" cy="443166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chemeClr val="bg2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</a:t>
                </a:r>
                <a:r>
                  <a:rPr lang="zh-CN" sz="2400" dirty="0">
                    <a:solidFill>
                      <a:schemeClr val="bg2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心脑血管疾病是指心脏血管和脑血管疾病的总称，泛指由高脂血症、动脉粥样硬化、高血压等因素引起的心脏、大脑疾病，其中包括心肌梗死、高血压、高脂血症、脑卒中、心力衰竭等。</a:t>
                </a:r>
                <a:endParaRPr lang="zh-CN" sz="24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zh-CN" sz="2400" dirty="0">
                    <a:solidFill>
                      <a:schemeClr val="bg2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dirty="0">
                    <a:solidFill>
                      <a:schemeClr val="bg2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</a:t>
                </a:r>
                <a:endParaRPr lang="zh-CN" sz="24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zh-CN" sz="2400" dirty="0">
                    <a:solidFill>
                      <a:schemeClr val="bg2">
                        <a:lumMod val="1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冬季是心脑血压疾病高发季节</a:t>
                </a:r>
                <a:endParaRPr lang="zh-CN" sz="24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7" name="Straight Connector 17"/>
            <p:cNvCxnSpPr/>
            <p:nvPr/>
          </p:nvCxnSpPr>
          <p:spPr>
            <a:xfrm>
              <a:off x="6417150" y="877751"/>
              <a:ext cx="62034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8"/>
          <p:cNvSpPr/>
          <p:nvPr/>
        </p:nvSpPr>
        <p:spPr>
          <a:xfrm>
            <a:off x="1141766" y="2153417"/>
            <a:ext cx="2478441" cy="2478441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-65213" y="-1843700"/>
            <a:ext cx="275761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64513" y="2145112"/>
            <a:ext cx="2478441" cy="2478441"/>
          </a:xfrm>
          <a:prstGeom prst="ellipse">
            <a:avLst/>
          </a:prstGeom>
          <a:solidFill>
            <a:srgbClr val="2E5691">
              <a:alpha val="6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1302117" y="2932226"/>
            <a:ext cx="2200588" cy="105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+mj-lt"/>
              </a:rPr>
              <a:t>02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Arc 4"/>
          <p:cNvSpPr/>
          <p:nvPr/>
        </p:nvSpPr>
        <p:spPr>
          <a:xfrm>
            <a:off x="859902" y="1841766"/>
            <a:ext cx="3085019" cy="3085017"/>
          </a:xfrm>
          <a:prstGeom prst="arc">
            <a:avLst>
              <a:gd name="adj1" fmla="val 16200000"/>
              <a:gd name="adj2" fmla="val 15868332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596293" y="1595244"/>
            <a:ext cx="3667511" cy="3667511"/>
          </a:xfrm>
          <a:prstGeom prst="arc">
            <a:avLst>
              <a:gd name="adj1" fmla="val 18630302"/>
              <a:gd name="adj2" fmla="val 17797691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1420533" y="2392045"/>
            <a:ext cx="2019030" cy="2019028"/>
          </a:xfrm>
          <a:prstGeom prst="arc">
            <a:avLst>
              <a:gd name="adj1" fmla="val 97012"/>
              <a:gd name="adj2" fmla="val 2481723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1420533" y="2397605"/>
            <a:ext cx="2019030" cy="2019028"/>
          </a:xfrm>
          <a:prstGeom prst="arc">
            <a:avLst>
              <a:gd name="adj1" fmla="val 10697532"/>
              <a:gd name="adj2" fmla="val 1338127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14"/>
          <p:cNvSpPr txBox="1"/>
          <p:nvPr/>
        </p:nvSpPr>
        <p:spPr>
          <a:xfrm>
            <a:off x="6715125" y="2870200"/>
            <a:ext cx="40239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心脑血管疾病高危因素有哪些？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5664920" y="3065921"/>
            <a:ext cx="833347" cy="872734"/>
            <a:chOff x="4964813" y="1521099"/>
            <a:chExt cx="614995" cy="614995"/>
          </a:xfrm>
        </p:grpSpPr>
        <p:sp>
          <p:nvSpPr>
            <p:cNvPr id="59" name="Oval 3"/>
            <p:cNvSpPr/>
            <p:nvPr/>
          </p:nvSpPr>
          <p:spPr>
            <a:xfrm>
              <a:off x="4964813" y="1521099"/>
              <a:ext cx="614995" cy="614995"/>
            </a:xfrm>
            <a:prstGeom prst="ellipse">
              <a:avLst/>
            </a:prstGeom>
            <a:solidFill>
              <a:srgbClr val="C7192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PA_组合 10"/>
            <p:cNvGrpSpPr/>
            <p:nvPr>
              <p:custDataLst>
                <p:tags r:id="rId3"/>
              </p:custDataLst>
            </p:nvPr>
          </p:nvGrpSpPr>
          <p:grpSpPr>
            <a:xfrm>
              <a:off x="5100840" y="1666141"/>
              <a:ext cx="342945" cy="342945"/>
              <a:chOff x="3784555" y="-756698"/>
              <a:chExt cx="342945" cy="342945"/>
            </a:xfrm>
            <a:solidFill>
              <a:schemeClr val="accent1">
                <a:lumMod val="20000"/>
                <a:lumOff val="80000"/>
                <a:alpha val="63000"/>
              </a:schemeClr>
            </a:solidFill>
          </p:grpSpPr>
          <p:sp>
            <p:nvSpPr>
              <p:cNvPr id="61" name="PA_矩形 9"/>
              <p:cNvSpPr/>
              <p:nvPr>
                <p:custDataLst>
                  <p:tags r:id="rId4"/>
                </p:custDataLst>
              </p:nvPr>
            </p:nvSpPr>
            <p:spPr>
              <a:xfrm>
                <a:off x="3784555" y="-637049"/>
                <a:ext cx="342945" cy="10364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PA_矩形 41"/>
              <p:cNvSpPr/>
              <p:nvPr>
                <p:custDataLst>
                  <p:tags r:id="rId5"/>
                </p:custDataLst>
              </p:nvPr>
            </p:nvSpPr>
            <p:spPr>
              <a:xfrm rot="5400000">
                <a:off x="3784554" y="-637050"/>
                <a:ext cx="342945" cy="10364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5448" y="404598"/>
            <a:ext cx="5428219" cy="262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9" grpId="0" animBg="1"/>
      <p:bldP spid="17" grpId="0"/>
      <p:bldP spid="5" grpId="0" animBg="1"/>
      <p:bldP spid="7" grpId="0" animBg="1"/>
      <p:bldP spid="20" grpId="0" animBg="1"/>
      <p:bldP spid="21" grpId="0" animBg="1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7"/>
          <p:cNvSpPr txBox="1"/>
          <p:nvPr/>
        </p:nvSpPr>
        <p:spPr>
          <a:xfrm>
            <a:off x="2736715" y="2265664"/>
            <a:ext cx="190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kern="1200" cap="none" spc="30" normalizeH="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食盐过多</a:t>
            </a:r>
            <a:endParaRPr kumimoji="0" lang="en-US" altLang="zh-CN" sz="1600" b="1" i="0" kern="1200" cap="none" spc="30" normalizeH="0" baseline="0" noProof="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spc="30" dirty="0">
                <a:solidFill>
                  <a:schemeClr val="tx2"/>
                </a:solidFill>
                <a:latin typeface="+mj-lt"/>
              </a:rPr>
              <a:t>口味重</a:t>
            </a:r>
            <a:endParaRPr kumimoji="0" lang="en-US" sz="1600" b="1" i="0" kern="1200" cap="none" spc="30" normalizeH="0" baseline="0" noProof="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11" name="Straight Connector 28"/>
          <p:cNvCxnSpPr/>
          <p:nvPr/>
        </p:nvCxnSpPr>
        <p:spPr>
          <a:xfrm>
            <a:off x="2886369" y="2963011"/>
            <a:ext cx="41263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图片占位符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49" y="1954453"/>
            <a:ext cx="1534666" cy="1393660"/>
          </a:xfrm>
          <a:custGeom>
            <a:avLst/>
            <a:gdLst>
              <a:gd name="connsiteX0" fmla="*/ 720008 w 1440016"/>
              <a:gd name="connsiteY0" fmla="*/ 0 h 1440016"/>
              <a:gd name="connsiteX1" fmla="*/ 1440016 w 1440016"/>
              <a:gd name="connsiteY1" fmla="*/ 720008 h 1440016"/>
              <a:gd name="connsiteX2" fmla="*/ 720008 w 1440016"/>
              <a:gd name="connsiteY2" fmla="*/ 1440016 h 1440016"/>
              <a:gd name="connsiteX3" fmla="*/ 0 w 1440016"/>
              <a:gd name="connsiteY3" fmla="*/ 720008 h 1440016"/>
              <a:gd name="connsiteX4" fmla="*/ 720008 w 1440016"/>
              <a:gd name="connsiteY4" fmla="*/ 0 h 144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16" h="1440016">
                <a:moveTo>
                  <a:pt x="720008" y="0"/>
                </a:moveTo>
                <a:cubicBezTo>
                  <a:pt x="1117658" y="0"/>
                  <a:pt x="1440016" y="322358"/>
                  <a:pt x="1440016" y="720008"/>
                </a:cubicBezTo>
                <a:cubicBezTo>
                  <a:pt x="1440016" y="1117658"/>
                  <a:pt x="1117658" y="1440016"/>
                  <a:pt x="720008" y="1440016"/>
                </a:cubicBezTo>
                <a:cubicBezTo>
                  <a:pt x="322358" y="1440016"/>
                  <a:pt x="0" y="1117658"/>
                  <a:pt x="0" y="720008"/>
                </a:cubicBezTo>
                <a:cubicBezTo>
                  <a:pt x="0" y="322358"/>
                  <a:pt x="322358" y="0"/>
                  <a:pt x="720008" y="0"/>
                </a:cubicBezTo>
                <a:close/>
              </a:path>
            </a:pathLst>
          </a:custGeom>
          <a:effectLst>
            <a:outerShdw blurRad="177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图片占位符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43" y="4035926"/>
            <a:ext cx="1455647" cy="1563810"/>
          </a:xfrm>
          <a:custGeom>
            <a:avLst/>
            <a:gdLst>
              <a:gd name="connsiteX0" fmla="*/ 720008 w 1440016"/>
              <a:gd name="connsiteY0" fmla="*/ 0 h 1440016"/>
              <a:gd name="connsiteX1" fmla="*/ 1440016 w 1440016"/>
              <a:gd name="connsiteY1" fmla="*/ 720008 h 1440016"/>
              <a:gd name="connsiteX2" fmla="*/ 720008 w 1440016"/>
              <a:gd name="connsiteY2" fmla="*/ 1440016 h 1440016"/>
              <a:gd name="connsiteX3" fmla="*/ 0 w 1440016"/>
              <a:gd name="connsiteY3" fmla="*/ 720008 h 1440016"/>
              <a:gd name="connsiteX4" fmla="*/ 720008 w 1440016"/>
              <a:gd name="connsiteY4" fmla="*/ 0 h 144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16" h="1440016">
                <a:moveTo>
                  <a:pt x="720008" y="0"/>
                </a:moveTo>
                <a:cubicBezTo>
                  <a:pt x="1117658" y="0"/>
                  <a:pt x="1440016" y="322358"/>
                  <a:pt x="1440016" y="720008"/>
                </a:cubicBezTo>
                <a:cubicBezTo>
                  <a:pt x="1440016" y="1117658"/>
                  <a:pt x="1117658" y="1440016"/>
                  <a:pt x="720008" y="1440016"/>
                </a:cubicBezTo>
                <a:cubicBezTo>
                  <a:pt x="322358" y="1440016"/>
                  <a:pt x="0" y="1117658"/>
                  <a:pt x="0" y="720008"/>
                </a:cubicBezTo>
                <a:cubicBezTo>
                  <a:pt x="0" y="322358"/>
                  <a:pt x="322358" y="0"/>
                  <a:pt x="720008" y="0"/>
                </a:cubicBezTo>
                <a:close/>
              </a:path>
            </a:pathLst>
          </a:custGeom>
          <a:effectLst>
            <a:outerShdw blurRad="177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图片占位符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32" y="1954452"/>
            <a:ext cx="1440016" cy="1393660"/>
          </a:xfrm>
          <a:custGeom>
            <a:avLst/>
            <a:gdLst>
              <a:gd name="connsiteX0" fmla="*/ 720008 w 1440016"/>
              <a:gd name="connsiteY0" fmla="*/ 0 h 1440016"/>
              <a:gd name="connsiteX1" fmla="*/ 1440016 w 1440016"/>
              <a:gd name="connsiteY1" fmla="*/ 720008 h 1440016"/>
              <a:gd name="connsiteX2" fmla="*/ 720008 w 1440016"/>
              <a:gd name="connsiteY2" fmla="*/ 1440016 h 1440016"/>
              <a:gd name="connsiteX3" fmla="*/ 0 w 1440016"/>
              <a:gd name="connsiteY3" fmla="*/ 720008 h 1440016"/>
              <a:gd name="connsiteX4" fmla="*/ 720008 w 1440016"/>
              <a:gd name="connsiteY4" fmla="*/ 0 h 144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16" h="1440016">
                <a:moveTo>
                  <a:pt x="720008" y="0"/>
                </a:moveTo>
                <a:cubicBezTo>
                  <a:pt x="1117658" y="0"/>
                  <a:pt x="1440016" y="322358"/>
                  <a:pt x="1440016" y="720008"/>
                </a:cubicBezTo>
                <a:cubicBezTo>
                  <a:pt x="1440016" y="1117658"/>
                  <a:pt x="1117658" y="1440016"/>
                  <a:pt x="720008" y="1440016"/>
                </a:cubicBezTo>
                <a:cubicBezTo>
                  <a:pt x="322358" y="1440016"/>
                  <a:pt x="0" y="1117658"/>
                  <a:pt x="0" y="720008"/>
                </a:cubicBezTo>
                <a:cubicBezTo>
                  <a:pt x="0" y="322358"/>
                  <a:pt x="322358" y="0"/>
                  <a:pt x="720008" y="0"/>
                </a:cubicBezTo>
                <a:close/>
              </a:path>
            </a:pathLst>
          </a:custGeom>
          <a:effectLst>
            <a:outerShdw blurRad="177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图片占位符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32" y="4035925"/>
            <a:ext cx="1440016" cy="1563811"/>
          </a:xfrm>
          <a:custGeom>
            <a:avLst/>
            <a:gdLst>
              <a:gd name="connsiteX0" fmla="*/ 720008 w 1440016"/>
              <a:gd name="connsiteY0" fmla="*/ 0 h 1440016"/>
              <a:gd name="connsiteX1" fmla="*/ 1440016 w 1440016"/>
              <a:gd name="connsiteY1" fmla="*/ 720008 h 1440016"/>
              <a:gd name="connsiteX2" fmla="*/ 720008 w 1440016"/>
              <a:gd name="connsiteY2" fmla="*/ 1440016 h 1440016"/>
              <a:gd name="connsiteX3" fmla="*/ 0 w 1440016"/>
              <a:gd name="connsiteY3" fmla="*/ 720008 h 1440016"/>
              <a:gd name="connsiteX4" fmla="*/ 720008 w 1440016"/>
              <a:gd name="connsiteY4" fmla="*/ 0 h 144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16" h="1440016">
                <a:moveTo>
                  <a:pt x="720008" y="0"/>
                </a:moveTo>
                <a:cubicBezTo>
                  <a:pt x="1117658" y="0"/>
                  <a:pt x="1440016" y="322358"/>
                  <a:pt x="1440016" y="720008"/>
                </a:cubicBezTo>
                <a:cubicBezTo>
                  <a:pt x="1440016" y="1117658"/>
                  <a:pt x="1117658" y="1440016"/>
                  <a:pt x="720008" y="1440016"/>
                </a:cubicBezTo>
                <a:cubicBezTo>
                  <a:pt x="322358" y="1440016"/>
                  <a:pt x="0" y="1117658"/>
                  <a:pt x="0" y="720008"/>
                </a:cubicBezTo>
                <a:cubicBezTo>
                  <a:pt x="0" y="322358"/>
                  <a:pt x="322358" y="0"/>
                  <a:pt x="720008" y="0"/>
                </a:cubicBezTo>
                <a:close/>
              </a:path>
            </a:pathLst>
          </a:custGeom>
          <a:effectLst>
            <a:outerShdw blurRad="177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6" name="Group 7"/>
          <p:cNvGrpSpPr/>
          <p:nvPr/>
        </p:nvGrpSpPr>
        <p:grpSpPr>
          <a:xfrm>
            <a:off x="820753" y="478414"/>
            <a:ext cx="7104726" cy="782828"/>
            <a:chOff x="11314412" y="1261350"/>
            <a:chExt cx="4662328" cy="640405"/>
          </a:xfrm>
        </p:grpSpPr>
        <p:sp>
          <p:nvSpPr>
            <p:cNvPr id="57" name="TextBox 11"/>
            <p:cNvSpPr txBox="1"/>
            <p:nvPr/>
          </p:nvSpPr>
          <p:spPr>
            <a:xfrm>
              <a:off x="11314412" y="1261350"/>
              <a:ext cx="4662328" cy="4425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4400" dirty="0">
                  <a:solidFill>
                    <a:srgbClr val="2E5691"/>
                  </a:solidFill>
                  <a:latin typeface="+mj-lt"/>
                </a:rPr>
                <a:t>心脑血管疾病的高危因素</a:t>
              </a:r>
              <a:endParaRPr lang="en-US" sz="4400" dirty="0">
                <a:solidFill>
                  <a:srgbClr val="2E5691"/>
                </a:solidFill>
                <a:latin typeface="+mj-lt"/>
              </a:endParaRPr>
            </a:p>
          </p:txBody>
        </p:sp>
        <p:cxnSp>
          <p:nvCxnSpPr>
            <p:cNvPr id="58" name="Straight Connector 9"/>
            <p:cNvCxnSpPr/>
            <p:nvPr/>
          </p:nvCxnSpPr>
          <p:spPr>
            <a:xfrm>
              <a:off x="11314414" y="1901755"/>
              <a:ext cx="62034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图片占位符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66" y="1954452"/>
            <a:ext cx="1766632" cy="1548141"/>
          </a:xfrm>
          <a:custGeom>
            <a:avLst/>
            <a:gdLst>
              <a:gd name="connsiteX0" fmla="*/ 720008 w 1440016"/>
              <a:gd name="connsiteY0" fmla="*/ 0 h 1440016"/>
              <a:gd name="connsiteX1" fmla="*/ 1440016 w 1440016"/>
              <a:gd name="connsiteY1" fmla="*/ 720008 h 1440016"/>
              <a:gd name="connsiteX2" fmla="*/ 720008 w 1440016"/>
              <a:gd name="connsiteY2" fmla="*/ 1440016 h 1440016"/>
              <a:gd name="connsiteX3" fmla="*/ 0 w 1440016"/>
              <a:gd name="connsiteY3" fmla="*/ 720008 h 1440016"/>
              <a:gd name="connsiteX4" fmla="*/ 720008 w 1440016"/>
              <a:gd name="connsiteY4" fmla="*/ 0 h 144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16" h="1440016">
                <a:moveTo>
                  <a:pt x="720008" y="0"/>
                </a:moveTo>
                <a:cubicBezTo>
                  <a:pt x="1117658" y="0"/>
                  <a:pt x="1440016" y="322358"/>
                  <a:pt x="1440016" y="720008"/>
                </a:cubicBezTo>
                <a:cubicBezTo>
                  <a:pt x="1440016" y="1117658"/>
                  <a:pt x="1117658" y="1440016"/>
                  <a:pt x="720008" y="1440016"/>
                </a:cubicBezTo>
                <a:cubicBezTo>
                  <a:pt x="322358" y="1440016"/>
                  <a:pt x="0" y="1117658"/>
                  <a:pt x="0" y="720008"/>
                </a:cubicBezTo>
                <a:cubicBezTo>
                  <a:pt x="0" y="322358"/>
                  <a:pt x="322358" y="0"/>
                  <a:pt x="720008" y="0"/>
                </a:cubicBezTo>
                <a:close/>
              </a:path>
            </a:pathLst>
          </a:custGeom>
          <a:effectLst>
            <a:outerShdw blurRad="177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1" name="TextBox 17"/>
          <p:cNvSpPr txBox="1"/>
          <p:nvPr/>
        </p:nvSpPr>
        <p:spPr>
          <a:xfrm>
            <a:off x="2876394" y="4492703"/>
            <a:ext cx="190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kern="1200" cap="none" spc="30" normalizeH="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遗传</a:t>
            </a:r>
            <a:endParaRPr kumimoji="0" lang="en-US" sz="1600" b="1" i="0" kern="1200" cap="none" spc="30" normalizeH="0" baseline="0" noProof="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82" name="Straight Connector 28"/>
          <p:cNvCxnSpPr/>
          <p:nvPr/>
        </p:nvCxnSpPr>
        <p:spPr>
          <a:xfrm>
            <a:off x="2978520" y="5020199"/>
            <a:ext cx="41263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7"/>
          <p:cNvSpPr txBox="1"/>
          <p:nvPr/>
        </p:nvSpPr>
        <p:spPr>
          <a:xfrm>
            <a:off x="6430753" y="2377046"/>
            <a:ext cx="190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kern="1200" cap="none" spc="30" normalizeH="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吸烟，酗酒</a:t>
            </a:r>
            <a:endParaRPr kumimoji="0" lang="en-US" sz="1600" b="1" i="0" kern="1200" cap="none" spc="30" normalizeH="0" baseline="0" noProof="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84" name="Straight Connector 28"/>
          <p:cNvCxnSpPr/>
          <p:nvPr/>
        </p:nvCxnSpPr>
        <p:spPr>
          <a:xfrm>
            <a:off x="6521897" y="2837351"/>
            <a:ext cx="41263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17"/>
          <p:cNvSpPr txBox="1"/>
          <p:nvPr/>
        </p:nvSpPr>
        <p:spPr>
          <a:xfrm>
            <a:off x="6331338" y="4357833"/>
            <a:ext cx="190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spc="30" dirty="0">
                <a:solidFill>
                  <a:schemeClr val="tx2"/>
                </a:solidFill>
                <a:latin typeface="+mj-lt"/>
              </a:rPr>
              <a:t>精神紧张</a:t>
            </a:r>
            <a:endParaRPr lang="en-US" altLang="zh-CN" sz="1600" b="1" spc="30" dirty="0">
              <a:solidFill>
                <a:schemeClr val="tx2"/>
              </a:solidFill>
              <a:latin typeface="+mj-lt"/>
            </a:endParaRPr>
          </a:p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kern="1200" cap="none" spc="30" normalizeH="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压力大</a:t>
            </a:r>
            <a:endParaRPr kumimoji="0" lang="en-US" sz="1600" b="1" i="0" kern="1200" cap="none" spc="30" normalizeH="0" baseline="0" noProof="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86" name="Straight Connector 28"/>
          <p:cNvCxnSpPr/>
          <p:nvPr/>
        </p:nvCxnSpPr>
        <p:spPr>
          <a:xfrm>
            <a:off x="6503836" y="5064360"/>
            <a:ext cx="41263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17"/>
          <p:cNvSpPr txBox="1"/>
          <p:nvPr/>
        </p:nvSpPr>
        <p:spPr>
          <a:xfrm>
            <a:off x="10047272" y="2377046"/>
            <a:ext cx="190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kern="1200" cap="none" spc="30" normalizeH="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肥胖</a:t>
            </a:r>
            <a:endParaRPr kumimoji="0" lang="en-US" sz="1600" b="1" i="0" kern="1200" cap="none" spc="30" normalizeH="0" baseline="0" noProof="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88" name="Straight Connector 28"/>
          <p:cNvCxnSpPr/>
          <p:nvPr/>
        </p:nvCxnSpPr>
        <p:spPr>
          <a:xfrm>
            <a:off x="10138416" y="2837351"/>
            <a:ext cx="41263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7"/>
          <p:cNvSpPr txBox="1"/>
          <p:nvPr/>
        </p:nvSpPr>
        <p:spPr>
          <a:xfrm>
            <a:off x="10001398" y="4604055"/>
            <a:ext cx="190342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kern="1200" cap="none" spc="30" normalizeH="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糖尿病</a:t>
            </a:r>
            <a:endParaRPr kumimoji="0" lang="zh-CN" altLang="en-US" sz="1600" b="1" i="0" kern="1200" cap="none" spc="30" normalizeH="0" baseline="0" noProof="0" dirty="0">
              <a:solidFill>
                <a:schemeClr val="tx2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90" name="Straight Connector 28"/>
          <p:cNvCxnSpPr/>
          <p:nvPr/>
        </p:nvCxnSpPr>
        <p:spPr>
          <a:xfrm>
            <a:off x="10138416" y="5131581"/>
            <a:ext cx="41263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8460740" y="4234180"/>
            <a:ext cx="1310640" cy="12306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  <p:bldP spid="83" grpId="0"/>
      <p:bldP spid="85" grpId="0"/>
      <p:bldP spid="87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8"/>
          <p:cNvSpPr/>
          <p:nvPr/>
        </p:nvSpPr>
        <p:spPr>
          <a:xfrm>
            <a:off x="1141766" y="2153417"/>
            <a:ext cx="2478441" cy="2478441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-65213" y="-1843700"/>
            <a:ext cx="275761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64513" y="2145112"/>
            <a:ext cx="2478441" cy="2478441"/>
          </a:xfrm>
          <a:prstGeom prst="ellipse">
            <a:avLst/>
          </a:prstGeom>
          <a:solidFill>
            <a:srgbClr val="2E5691">
              <a:alpha val="6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1302117" y="2932226"/>
            <a:ext cx="2200588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+mj-lt"/>
              </a:rPr>
              <a:t>03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Arc 4"/>
          <p:cNvSpPr/>
          <p:nvPr/>
        </p:nvSpPr>
        <p:spPr>
          <a:xfrm>
            <a:off x="859902" y="1841766"/>
            <a:ext cx="3085019" cy="3085017"/>
          </a:xfrm>
          <a:prstGeom prst="arc">
            <a:avLst>
              <a:gd name="adj1" fmla="val 16200000"/>
              <a:gd name="adj2" fmla="val 15868332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596293" y="1595244"/>
            <a:ext cx="3667511" cy="3667511"/>
          </a:xfrm>
          <a:prstGeom prst="arc">
            <a:avLst>
              <a:gd name="adj1" fmla="val 18630302"/>
              <a:gd name="adj2" fmla="val 17797691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1420533" y="2392045"/>
            <a:ext cx="2019030" cy="2019028"/>
          </a:xfrm>
          <a:prstGeom prst="arc">
            <a:avLst>
              <a:gd name="adj1" fmla="val 97012"/>
              <a:gd name="adj2" fmla="val 2481723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1420533" y="2397605"/>
            <a:ext cx="2019030" cy="2019028"/>
          </a:xfrm>
          <a:prstGeom prst="arc">
            <a:avLst>
              <a:gd name="adj1" fmla="val 10697532"/>
              <a:gd name="adj2" fmla="val 1338127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14"/>
          <p:cNvSpPr txBox="1"/>
          <p:nvPr/>
        </p:nvSpPr>
        <p:spPr>
          <a:xfrm>
            <a:off x="6715004" y="3223274"/>
            <a:ext cx="48546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心脑血管疾病的预防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5448" y="404598"/>
            <a:ext cx="5428219" cy="26278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664920" y="3065921"/>
            <a:ext cx="833347" cy="872734"/>
            <a:chOff x="4964813" y="1521099"/>
            <a:chExt cx="614995" cy="614995"/>
          </a:xfrm>
        </p:grpSpPr>
        <p:sp>
          <p:nvSpPr>
            <p:cNvPr id="4" name="Oval 3"/>
            <p:cNvSpPr/>
            <p:nvPr>
              <p:custDataLst>
                <p:tags r:id="rId4"/>
              </p:custDataLst>
            </p:nvPr>
          </p:nvSpPr>
          <p:spPr>
            <a:xfrm>
              <a:off x="4964813" y="1521099"/>
              <a:ext cx="614995" cy="614995"/>
            </a:xfrm>
            <a:prstGeom prst="ellipse">
              <a:avLst/>
            </a:prstGeom>
            <a:solidFill>
              <a:srgbClr val="2E569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grpSp>
          <p:nvGrpSpPr>
            <p:cNvPr id="6" name="PA_组合 10"/>
            <p:cNvGrpSpPr/>
            <p:nvPr>
              <p:custDataLst>
                <p:tags r:id="rId5"/>
              </p:custDataLst>
            </p:nvPr>
          </p:nvGrpSpPr>
          <p:grpSpPr>
            <a:xfrm>
              <a:off x="5100840" y="1666141"/>
              <a:ext cx="342945" cy="342945"/>
              <a:chOff x="3784555" y="-756698"/>
              <a:chExt cx="342945" cy="342945"/>
            </a:xfrm>
            <a:solidFill>
              <a:schemeClr val="accent1">
                <a:lumMod val="20000"/>
                <a:lumOff val="80000"/>
                <a:alpha val="63000"/>
              </a:schemeClr>
            </a:solidFill>
          </p:grpSpPr>
          <p:sp>
            <p:nvSpPr>
              <p:cNvPr id="8" name="PA_矩形 9"/>
              <p:cNvSpPr/>
              <p:nvPr>
                <p:custDataLst>
                  <p:tags r:id="rId6"/>
                </p:custDataLst>
              </p:nvPr>
            </p:nvSpPr>
            <p:spPr>
              <a:xfrm>
                <a:off x="3784555" y="-637049"/>
                <a:ext cx="342945" cy="10364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PA_矩形 41"/>
              <p:cNvSpPr/>
              <p:nvPr>
                <p:custDataLst>
                  <p:tags r:id="rId7"/>
                </p:custDataLst>
              </p:nvPr>
            </p:nvSpPr>
            <p:spPr>
              <a:xfrm rot="5400000">
                <a:off x="3784554" y="-637050"/>
                <a:ext cx="342945" cy="10364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9" grpId="0" animBg="1"/>
      <p:bldP spid="17" grpId="0"/>
      <p:bldP spid="5" grpId="0" animBg="1"/>
      <p:bldP spid="7" grpId="0" animBg="1"/>
      <p:bldP spid="20" grpId="0" animBg="1"/>
      <p:bldP spid="21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"/>
          <p:cNvGrpSpPr/>
          <p:nvPr/>
        </p:nvGrpSpPr>
        <p:grpSpPr>
          <a:xfrm>
            <a:off x="3529082" y="500371"/>
            <a:ext cx="5325035" cy="653390"/>
            <a:chOff x="3433482" y="4755715"/>
            <a:chExt cx="5325035" cy="653390"/>
          </a:xfrm>
        </p:grpSpPr>
        <p:sp>
          <p:nvSpPr>
            <p:cNvPr id="28" name="TextBox 34"/>
            <p:cNvSpPr txBox="1"/>
            <p:nvPr/>
          </p:nvSpPr>
          <p:spPr>
            <a:xfrm>
              <a:off x="3433482" y="4755715"/>
              <a:ext cx="532503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spc="15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日常保健</a:t>
              </a:r>
              <a:endParaRPr lang="zh-CN" altLang="en-US" sz="3600" b="1" spc="15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Group 36"/>
            <p:cNvGrpSpPr/>
            <p:nvPr/>
          </p:nvGrpSpPr>
          <p:grpSpPr>
            <a:xfrm>
              <a:off x="5743098" y="5409104"/>
              <a:ext cx="705803" cy="1"/>
              <a:chOff x="5743098" y="1497424"/>
              <a:chExt cx="705803" cy="1"/>
            </a:xfrm>
          </p:grpSpPr>
          <p:cxnSp>
            <p:nvCxnSpPr>
              <p:cNvPr id="31" name="Straight Connector 37"/>
              <p:cNvCxnSpPr/>
              <p:nvPr/>
            </p:nvCxnSpPr>
            <p:spPr>
              <a:xfrm flipH="1">
                <a:off x="5743098" y="1497425"/>
                <a:ext cx="70580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 flipH="1">
                <a:off x="5743099" y="1497424"/>
                <a:ext cx="290512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Rectangle 5"/>
          <p:cNvSpPr/>
          <p:nvPr/>
        </p:nvSpPr>
        <p:spPr>
          <a:xfrm>
            <a:off x="215900" y="5309468"/>
            <a:ext cx="2832100" cy="989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0" name="Rectangle 6"/>
          <p:cNvSpPr/>
          <p:nvPr/>
        </p:nvSpPr>
        <p:spPr>
          <a:xfrm>
            <a:off x="3206061" y="5309468"/>
            <a:ext cx="2801039" cy="964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1" name="Rectangle 7"/>
          <p:cNvSpPr/>
          <p:nvPr/>
        </p:nvSpPr>
        <p:spPr>
          <a:xfrm>
            <a:off x="6196223" y="5309468"/>
            <a:ext cx="2744578" cy="101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2" name="Rectangle 8"/>
          <p:cNvSpPr/>
          <p:nvPr/>
        </p:nvSpPr>
        <p:spPr>
          <a:xfrm>
            <a:off x="9186383" y="5309468"/>
            <a:ext cx="2789717" cy="10405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3" name="TextBox 17"/>
          <p:cNvSpPr txBox="1"/>
          <p:nvPr/>
        </p:nvSpPr>
        <p:spPr>
          <a:xfrm>
            <a:off x="364703" y="5441325"/>
            <a:ext cx="248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+mj-lt"/>
              </a:rPr>
              <a:t>多吃：</a:t>
            </a:r>
            <a:r>
              <a:rPr lang="zh-CN" altLang="en-US" dirty="0">
                <a:solidFill>
                  <a:schemeClr val="tx2"/>
                </a:solidFill>
                <a:latin typeface="+mj-lt"/>
              </a:rPr>
              <a:t>瓜果素菜及坚果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4" name="TextBox 18"/>
          <p:cNvSpPr txBox="1"/>
          <p:nvPr/>
        </p:nvSpPr>
        <p:spPr>
          <a:xfrm>
            <a:off x="3354864" y="5441325"/>
            <a:ext cx="248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+mj-lt"/>
              </a:rPr>
              <a:t>多吃</a:t>
            </a:r>
            <a:r>
              <a:rPr lang="zh-CN" altLang="en-US" dirty="0">
                <a:solidFill>
                  <a:schemeClr val="tx2"/>
                </a:solidFill>
                <a:latin typeface="+mj-lt"/>
              </a:rPr>
              <a:t>：五谷杂粮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5" name="TextBox 19"/>
          <p:cNvSpPr txBox="1"/>
          <p:nvPr/>
        </p:nvSpPr>
        <p:spPr>
          <a:xfrm>
            <a:off x="6345025" y="5441325"/>
            <a:ext cx="2483224" cy="990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C00000"/>
                </a:solidFill>
                <a:latin typeface="+mj-lt"/>
              </a:rPr>
              <a:t>限盐少油</a:t>
            </a:r>
            <a:endParaRPr lang="en-US" altLang="zh-CN" b="1" dirty="0">
              <a:solidFill>
                <a:srgbClr val="C00000"/>
              </a:solidFill>
              <a:latin typeface="+mj-lt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400" dirty="0"/>
              <a:t>保留足够的钾，如多吃香蕉、橘子、西红柿、土豆和鱼。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6" name="TextBox 20"/>
          <p:cNvSpPr txBox="1"/>
          <p:nvPr/>
        </p:nvSpPr>
        <p:spPr>
          <a:xfrm>
            <a:off x="9335186" y="5441325"/>
            <a:ext cx="2483224" cy="112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适量</a:t>
            </a:r>
            <a:r>
              <a:rPr lang="zh-CN" altLang="en-US" sz="1400" dirty="0"/>
              <a:t>摄入奶类、大豆及坚果、徐禽类、鱼虾类、蔬菜水果、谷物及蛋类食物。</a:t>
            </a:r>
            <a:endParaRPr lang="en-US" altLang="zh-CN" dirty="0"/>
          </a:p>
        </p:txBody>
      </p:sp>
      <p:pic>
        <p:nvPicPr>
          <p:cNvPr id="63" name="图片占位符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282749"/>
            <a:ext cx="2780831" cy="2758584"/>
          </a:xfrm>
          <a:custGeom>
            <a:avLst/>
            <a:gdLst>
              <a:gd name="connsiteX0" fmla="*/ 0 w 2780831"/>
              <a:gd name="connsiteY0" fmla="*/ 0 h 3927900"/>
              <a:gd name="connsiteX1" fmla="*/ 2780831 w 2780831"/>
              <a:gd name="connsiteY1" fmla="*/ 0 h 3927900"/>
              <a:gd name="connsiteX2" fmla="*/ 2780831 w 2780831"/>
              <a:gd name="connsiteY2" fmla="*/ 3927900 h 3927900"/>
              <a:gd name="connsiteX3" fmla="*/ 0 w 2780831"/>
              <a:gd name="connsiteY3" fmla="*/ 3927900 h 392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0831" h="3927900">
                <a:moveTo>
                  <a:pt x="0" y="0"/>
                </a:moveTo>
                <a:lnTo>
                  <a:pt x="2780831" y="0"/>
                </a:lnTo>
                <a:lnTo>
                  <a:pt x="2780831" y="3927900"/>
                </a:lnTo>
                <a:lnTo>
                  <a:pt x="0" y="3927900"/>
                </a:lnTo>
                <a:close/>
              </a:path>
            </a:pathLst>
          </a:custGeom>
        </p:spPr>
      </p:pic>
      <p:pic>
        <p:nvPicPr>
          <p:cNvPr id="64" name="图片占位符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22" y="2271625"/>
            <a:ext cx="2780831" cy="2780831"/>
          </a:xfrm>
          <a:custGeom>
            <a:avLst/>
            <a:gdLst>
              <a:gd name="connsiteX0" fmla="*/ 0 w 2780831"/>
              <a:gd name="connsiteY0" fmla="*/ 0 h 3927900"/>
              <a:gd name="connsiteX1" fmla="*/ 2780831 w 2780831"/>
              <a:gd name="connsiteY1" fmla="*/ 0 h 3927900"/>
              <a:gd name="connsiteX2" fmla="*/ 2780831 w 2780831"/>
              <a:gd name="connsiteY2" fmla="*/ 3927900 h 3927900"/>
              <a:gd name="connsiteX3" fmla="*/ 0 w 2780831"/>
              <a:gd name="connsiteY3" fmla="*/ 3927900 h 392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0831" h="3927900">
                <a:moveTo>
                  <a:pt x="0" y="0"/>
                </a:moveTo>
                <a:lnTo>
                  <a:pt x="2780831" y="0"/>
                </a:lnTo>
                <a:lnTo>
                  <a:pt x="2780831" y="3927900"/>
                </a:lnTo>
                <a:lnTo>
                  <a:pt x="0" y="3927900"/>
                </a:lnTo>
                <a:close/>
              </a:path>
            </a:pathLst>
          </a:custGeom>
        </p:spPr>
      </p:pic>
      <p:pic>
        <p:nvPicPr>
          <p:cNvPr id="65" name="图片占位符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61" y="2282749"/>
            <a:ext cx="2780831" cy="2758583"/>
          </a:xfrm>
          <a:custGeom>
            <a:avLst/>
            <a:gdLst>
              <a:gd name="connsiteX0" fmla="*/ 0 w 2780831"/>
              <a:gd name="connsiteY0" fmla="*/ 0 h 3927900"/>
              <a:gd name="connsiteX1" fmla="*/ 2780831 w 2780831"/>
              <a:gd name="connsiteY1" fmla="*/ 0 h 3927900"/>
              <a:gd name="connsiteX2" fmla="*/ 2780831 w 2780831"/>
              <a:gd name="connsiteY2" fmla="*/ 3927900 h 3927900"/>
              <a:gd name="connsiteX3" fmla="*/ 0 w 2780831"/>
              <a:gd name="connsiteY3" fmla="*/ 3927900 h 392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0831" h="3927900">
                <a:moveTo>
                  <a:pt x="0" y="0"/>
                </a:moveTo>
                <a:lnTo>
                  <a:pt x="2780831" y="0"/>
                </a:lnTo>
                <a:lnTo>
                  <a:pt x="2780831" y="3927900"/>
                </a:lnTo>
                <a:lnTo>
                  <a:pt x="0" y="3927900"/>
                </a:lnTo>
                <a:close/>
              </a:path>
            </a:pathLst>
          </a:custGeom>
        </p:spPr>
      </p:pic>
      <p:pic>
        <p:nvPicPr>
          <p:cNvPr id="66" name="图片占位符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45" y="2271625"/>
            <a:ext cx="2898770" cy="2780831"/>
          </a:xfrm>
          <a:custGeom>
            <a:avLst/>
            <a:gdLst>
              <a:gd name="connsiteX0" fmla="*/ 0 w 2780831"/>
              <a:gd name="connsiteY0" fmla="*/ 0 h 3927900"/>
              <a:gd name="connsiteX1" fmla="*/ 2780831 w 2780831"/>
              <a:gd name="connsiteY1" fmla="*/ 0 h 3927900"/>
              <a:gd name="connsiteX2" fmla="*/ 2780831 w 2780831"/>
              <a:gd name="connsiteY2" fmla="*/ 3927900 h 3927900"/>
              <a:gd name="connsiteX3" fmla="*/ 0 w 2780831"/>
              <a:gd name="connsiteY3" fmla="*/ 3927900 h 392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0831" h="3927900">
                <a:moveTo>
                  <a:pt x="0" y="0"/>
                </a:moveTo>
                <a:lnTo>
                  <a:pt x="2780831" y="0"/>
                </a:lnTo>
                <a:lnTo>
                  <a:pt x="2780831" y="3927900"/>
                </a:lnTo>
                <a:lnTo>
                  <a:pt x="0" y="3927900"/>
                </a:lnTo>
                <a:close/>
              </a:path>
            </a:pathLst>
          </a:custGeom>
        </p:spPr>
      </p:pic>
      <p:sp>
        <p:nvSpPr>
          <p:cNvPr id="79" name="Rectangle 33"/>
          <p:cNvSpPr/>
          <p:nvPr/>
        </p:nvSpPr>
        <p:spPr>
          <a:xfrm>
            <a:off x="930275" y="1303655"/>
            <a:ext cx="92303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150" dirty="0">
                <a:solidFill>
                  <a:srgbClr val="2E5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改善饮食习惯：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饮食要清淡，多吃素菜、水果、豆类，少吃糖、动物内脏、肥肉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Straight Connector 12"/>
          <p:cNvCxnSpPr/>
          <p:nvPr/>
        </p:nvCxnSpPr>
        <p:spPr>
          <a:xfrm>
            <a:off x="1056912" y="1822942"/>
            <a:ext cx="10589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"/>
          <p:cNvGrpSpPr/>
          <p:nvPr/>
        </p:nvGrpSpPr>
        <p:grpSpPr>
          <a:xfrm>
            <a:off x="3529082" y="500371"/>
            <a:ext cx="5325035" cy="653390"/>
            <a:chOff x="3433482" y="4755715"/>
            <a:chExt cx="5325035" cy="653390"/>
          </a:xfrm>
        </p:grpSpPr>
        <p:sp>
          <p:nvSpPr>
            <p:cNvPr id="28" name="TextBox 34"/>
            <p:cNvSpPr txBox="1"/>
            <p:nvPr/>
          </p:nvSpPr>
          <p:spPr>
            <a:xfrm>
              <a:off x="3433482" y="4755715"/>
              <a:ext cx="532503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spc="15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日常保健</a:t>
              </a:r>
              <a:endParaRPr lang="zh-CN" altLang="en-US" sz="3600" b="1" spc="15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Group 36"/>
            <p:cNvGrpSpPr/>
            <p:nvPr/>
          </p:nvGrpSpPr>
          <p:grpSpPr>
            <a:xfrm>
              <a:off x="5743098" y="5409104"/>
              <a:ext cx="705803" cy="1"/>
              <a:chOff x="5743098" y="1497424"/>
              <a:chExt cx="705803" cy="1"/>
            </a:xfrm>
          </p:grpSpPr>
          <p:cxnSp>
            <p:nvCxnSpPr>
              <p:cNvPr id="31" name="Straight Connector 37"/>
              <p:cNvCxnSpPr/>
              <p:nvPr/>
            </p:nvCxnSpPr>
            <p:spPr>
              <a:xfrm flipH="1">
                <a:off x="5743098" y="1497425"/>
                <a:ext cx="70580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 flipH="1">
                <a:off x="5743099" y="1497424"/>
                <a:ext cx="290512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 8"/>
          <p:cNvSpPr/>
          <p:nvPr/>
        </p:nvSpPr>
        <p:spPr>
          <a:xfrm>
            <a:off x="9186383" y="5309468"/>
            <a:ext cx="2789717" cy="10405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9" name="Rectangle 33"/>
          <p:cNvSpPr/>
          <p:nvPr/>
        </p:nvSpPr>
        <p:spPr>
          <a:xfrm>
            <a:off x="930275" y="1303655"/>
            <a:ext cx="6602730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150" dirty="0">
                <a:solidFill>
                  <a:srgbClr val="2E5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生活要规律、避免严寒刺激：</a:t>
            </a:r>
            <a:endParaRPr lang="zh-CN" altLang="en-US" sz="2800" b="1" spc="150" dirty="0">
              <a:solidFill>
                <a:srgbClr val="2E5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保持规律的作息时间，避免熬夜；保持良好的心态；戒烟戒酒。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根据自己的身体情况保持合适的运动量，避免久坐。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冬季早晚温差较大，注意根据天气变化加减衣物，尤其要重视手部、头部、面部的保暖。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Straight Connector 12"/>
          <p:cNvCxnSpPr/>
          <p:nvPr/>
        </p:nvCxnSpPr>
        <p:spPr>
          <a:xfrm>
            <a:off x="1056912" y="1822942"/>
            <a:ext cx="10589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8230235" y="1303528"/>
            <a:ext cx="3108960" cy="4672584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TIMING" val="|2.1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TIMING" val="|2.1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TIMING" val="|1.6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  <p:tag name="KSO_WM_BEAUTIFY_FLAG" val=""/>
</p:tagLst>
</file>

<file path=ppt/tags/tag22.xml><?xml version="1.0" encoding="utf-8"?>
<p:tagLst xmlns:p="http://schemas.openxmlformats.org/presentationml/2006/main">
  <p:tag name="PA" val="v4.0.0"/>
  <p:tag name="KSO_WM_BEAUTIFY_FLAG" val=""/>
</p:tagLst>
</file>

<file path=ppt/tags/tag23.xml><?xml version="1.0" encoding="utf-8"?>
<p:tagLst xmlns:p="http://schemas.openxmlformats.org/presentationml/2006/main">
  <p:tag name="TIMING" val="|2.3"/>
</p:tagLst>
</file>

<file path=ppt/tags/tag24.xml><?xml version="1.0" encoding="utf-8"?>
<p:tagLst xmlns:p="http://schemas.openxmlformats.org/presentationml/2006/main">
  <p:tag name="TIMING" val="|2.3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TIMING" val="|2.3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TIMING" val="|2.3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ISPRING_PRESENTATION_TITLE" val="预防高血压健康讲座.pptx"/>
  <p:tag name="KSO_WPP_MARK_KEY" val="8ebb7f67-957e-4c68-8e9a-9bf2c7657b4d"/>
  <p:tag name="COMMONDATA" val="eyJjb3VudCI6MSwiaGRpZCI6ImU5YWY3MjhmY2Q5ZGQ2NGM3NTNjY2VmNzk5MThmNzQ0IiwidXNlckNvdW50IjoxfQ=="/>
  <p:tag name="commondata" val="eyJjb3VudCI6MiwiaGRpZCI6IjJhM2M1NmZhOTU1ZDlkYzUxYWMwZGU2NDQ0Y2ZiMDI4IiwidXNlckNvdW50IjoxfQ==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WPS 演示</Application>
  <PresentationFormat>宽屏</PresentationFormat>
  <Paragraphs>90</Paragraphs>
  <Slides>12</Slides>
  <Notes>29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碳化硅大黑体</vt:lpstr>
      <vt:lpstr>Wingdings</vt:lpstr>
      <vt:lpstr>黑体</vt:lpstr>
      <vt:lpstr>等线</vt:lpstr>
      <vt:lpstr>等线 Light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阿龙</cp:lastModifiedBy>
  <cp:revision>78</cp:revision>
  <dcterms:created xsi:type="dcterms:W3CDTF">2019-01-09T01:16:00Z</dcterms:created>
  <dcterms:modified xsi:type="dcterms:W3CDTF">2024-03-21T08:00:06Z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KSOTemplateUUID">
    <vt:lpwstr>v1.0_mb_0vyhQ6FPf68M4SVqPEy/dA==</vt:lpwstr>
  </property>
  <property fmtid="{D5CDD505-2E9C-101B-9397-08002B2CF9AE}" pid="4" name="ICV">
    <vt:lpwstr>23D8C8F22BB84E24B1B1853ADFDA291B_12</vt:lpwstr>
  </property>
</Properties>
</file>