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diagrams/colors1.xml" ContentType="application/vnd.openxmlformats-officedocument.drawingml.diagramColors+xml"/>
  <Override PartName="/ppt/diagrams/data1.xml" ContentType="application/vnd.openxmlformats-officedocument.drawingml.diagramData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3"/>
    <p:sldId id="263" r:id="rId4"/>
    <p:sldId id="272" r:id="rId5"/>
    <p:sldId id="257" r:id="rId6"/>
    <p:sldId id="258" r:id="rId7"/>
    <p:sldId id="259" r:id="rId8"/>
    <p:sldId id="264" r:id="rId9"/>
    <p:sldId id="273" r:id="rId10"/>
    <p:sldId id="260" r:id="rId11"/>
    <p:sldId id="276" r:id="rId12"/>
    <p:sldId id="284" r:id="rId13"/>
    <p:sldId id="261" r:id="rId14"/>
    <p:sldId id="262" r:id="rId15"/>
    <p:sldId id="265" r:id="rId16"/>
    <p:sldId id="274" r:id="rId17"/>
  </p:sldIdLst>
  <p:sldSz cx="12192000" cy="6858000"/>
  <p:notesSz cx="7103745" cy="10234295"/>
  <p:custDataLst>
    <p:tags r:id="rId2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9" userDrawn="1">
          <p15:clr>
            <a:srgbClr val="A4A3A4"/>
          </p15:clr>
        </p15:guide>
        <p15:guide id="2" pos="384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59"/>
        <p:guide pos="3841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3" Type="http://schemas.openxmlformats.org/officeDocument/2006/relationships/tags" Target="tags/tag1.xml"/><Relationship Id="rId22" Type="http://schemas.openxmlformats.org/officeDocument/2006/relationships/tableStyles" Target="tableStyles.xml"/><Relationship Id="rId21" Type="http://schemas.openxmlformats.org/officeDocument/2006/relationships/viewProps" Target="viewProps.xml"/><Relationship Id="rId20" Type="http://schemas.openxmlformats.org/officeDocument/2006/relationships/presProps" Target="presProps.xml"/><Relationship Id="rId2" Type="http://schemas.openxmlformats.org/officeDocument/2006/relationships/theme" Target="theme/theme1.xml"/><Relationship Id="rId19" Type="http://schemas.openxmlformats.org/officeDocument/2006/relationships/handoutMaster" Target="handoutMasters/handoutMaster1.xml"/><Relationship Id="rId18" Type="http://schemas.openxmlformats.org/officeDocument/2006/relationships/notesMaster" Target="notesMasters/notesMaster1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453934-3C66-4192-BEAE-900AF36E7B90}" type="doc">
      <dgm:prSet loTypeId="list" loCatId="list" qsTypeId="urn:microsoft.com/office/officeart/2005/8/quickstyle/simple1#4" qsCatId="simple" csTypeId="urn:microsoft.com/office/officeart/2005/8/colors/colorful2" csCatId="colorful" phldr="1"/>
      <dgm:spPr/>
      <dgm:t>
        <a:bodyPr/>
        <a:lstStyle/>
        <a:p>
          <a:endParaRPr lang="zh-CN" altLang="en-US"/>
        </a:p>
      </dgm:t>
    </dgm:pt>
    <dgm:pt modelId="{902A604A-4821-49C7-9ECC-484A1B2B561B}">
      <dgm:prSet phldrT="[文本]"/>
      <dgm:spPr/>
      <dgm:t>
        <a:bodyPr/>
        <a:lstStyle/>
        <a:p>
          <a:r>
            <a:rPr lang="en-US" altLang="zh-CN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1</a:t>
          </a:r>
          <a:endParaRPr lang="zh-CN" altLang="en-US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AD9AB827-7971-4E72-A1C3-4CDB7D14857B}" cxnId="{236147B2-25AF-4DDA-A560-997C68349F2F}" type="parTrans">
      <dgm:prSet/>
      <dgm:spPr/>
      <dgm:t>
        <a:bodyPr/>
        <a:lstStyle/>
        <a:p>
          <a:endParaRPr lang="zh-CN" altLang="en-US"/>
        </a:p>
      </dgm:t>
    </dgm:pt>
    <dgm:pt modelId="{8A99AAE0-8B02-4732-9FF9-61552022F2A4}" cxnId="{236147B2-25AF-4DDA-A560-997C68349F2F}" type="sibTrans">
      <dgm:prSet/>
      <dgm:spPr/>
      <dgm:t>
        <a:bodyPr/>
        <a:lstStyle/>
        <a:p>
          <a:endParaRPr lang="zh-CN" altLang="en-US"/>
        </a:p>
      </dgm:t>
    </dgm:pt>
    <dgm:pt modelId="{3F70AB70-568E-44FF-9614-BAF51B1D1783}">
      <dgm:prSet phldrT="[文本]" phldr="0" custT="1"/>
      <dgm:spPr/>
      <dgm:t>
        <a:bodyPr vert="horz" wrap="square"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p>
          <a:pPr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r>
            <a:rPr lang="zh-CN" altLang="en-US" sz="32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新宋体" panose="02010609030101010101" pitchFamily="49" charset="-122"/>
              <a:ea typeface="新宋体" panose="02010609030101010101" pitchFamily="49" charset="-122"/>
            </a:rPr>
            <a:t>新入所出现的常见心理问题</a:t>
          </a:r>
          <a:r>
            <a:rPr lang="zh-CN" altLang="en-US" sz="32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新宋体" panose="02010609030101010101" pitchFamily="49" charset="-122"/>
              <a:ea typeface="新宋体" panose="02010609030101010101" pitchFamily="49" charset="-122"/>
            </a:rPr>
            <a:t/>
          </a:r>
          <a:endParaRPr lang="zh-CN" altLang="en-US" sz="3200" b="1" cap="none" spc="0" dirty="0">
            <a:ln w="11430"/>
            <a:solidFill>
              <a:srgbClr val="C00000"/>
            </a:solidFill>
            <a:effectLst>
              <a:outerShdw blurRad="50800" dist="39000" dir="5460000" algn="tl">
                <a:srgbClr val="000000">
                  <a:alpha val="38000"/>
                </a:srgbClr>
              </a:outerShdw>
            </a:effectLst>
            <a:latin typeface="新宋体" panose="02010609030101010101" pitchFamily="49" charset="-122"/>
            <a:ea typeface="新宋体" panose="02010609030101010101" pitchFamily="49" charset="-122"/>
          </a:endParaRPr>
        </a:p>
      </dgm:t>
    </dgm:pt>
    <dgm:pt modelId="{9198D1D4-01EA-4885-BE7D-F4250FB57DA2}" cxnId="{C3D6D76C-8CCD-4B2C-8A85-277378A745E3}" type="parTrans">
      <dgm:prSet/>
      <dgm:spPr/>
      <dgm:t>
        <a:bodyPr/>
        <a:lstStyle/>
        <a:p>
          <a:endParaRPr lang="zh-CN" altLang="en-US"/>
        </a:p>
      </dgm:t>
    </dgm:pt>
    <dgm:pt modelId="{AC1239F5-F897-4B16-96AE-8898A329133A}" cxnId="{C3D6D76C-8CCD-4B2C-8A85-277378A745E3}" type="sibTrans">
      <dgm:prSet/>
      <dgm:spPr/>
      <dgm:t>
        <a:bodyPr/>
        <a:lstStyle/>
        <a:p>
          <a:endParaRPr lang="zh-CN" altLang="en-US"/>
        </a:p>
      </dgm:t>
    </dgm:pt>
    <dgm:pt modelId="{A1692C6F-D0D0-4B0F-A827-DEA1A9490CA3}">
      <dgm:prSet phldrT="[文本]"/>
      <dgm:spPr/>
      <dgm:t>
        <a:bodyPr/>
        <a:lstStyle/>
        <a:p>
          <a:r>
            <a:rPr lang="en-US" altLang="zh-CN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2</a:t>
          </a:r>
          <a:endParaRPr lang="zh-CN" altLang="en-US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6FDD1599-7C36-40B4-AC1D-15B25CEA8744}" cxnId="{7F6BE23F-1DA1-4724-96EE-5D862C2A1C32}" type="parTrans">
      <dgm:prSet/>
      <dgm:spPr/>
      <dgm:t>
        <a:bodyPr/>
        <a:lstStyle/>
        <a:p>
          <a:endParaRPr lang="zh-CN" altLang="en-US"/>
        </a:p>
      </dgm:t>
    </dgm:pt>
    <dgm:pt modelId="{6AA68857-A671-49F7-A678-768575C570C0}" cxnId="{7F6BE23F-1DA1-4724-96EE-5D862C2A1C32}" type="sibTrans">
      <dgm:prSet/>
      <dgm:spPr/>
      <dgm:t>
        <a:bodyPr/>
        <a:lstStyle/>
        <a:p>
          <a:endParaRPr lang="zh-CN" altLang="en-US"/>
        </a:p>
      </dgm:t>
    </dgm:pt>
    <dgm:pt modelId="{95D531DA-CEE3-4812-B40A-994ABED0ED16}">
      <dgm:prSet phldrT="[文本]" phldr="0" custT="1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r>
            <a:rPr lang="zh-CN" altLang="en-US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reflection blurRad="12700" stA="28000" endPos="45000" dist="1000" dir="5400000" sy="-100000" algn="bl" rotWithShape="0"/>
              </a:effectLst>
              <a:latin typeface="新宋体" panose="02010609030101010101" pitchFamily="49" charset="-122"/>
              <a:ea typeface="新宋体" panose="02010609030101010101" pitchFamily="49" charset="-122"/>
            </a:rPr>
            <a:t>针对性解决办法</a:t>
          </a:r>
          <a:endParaRPr lang="zh-CN" altLang="en-US" sz="3200" b="1" cap="all" spc="0" dirty="0">
            <a:ln w="9000" cmpd="sng">
              <a:solidFill>
                <a:schemeClr val="accent4">
                  <a:shade val="50000"/>
                  <a:satMod val="120000"/>
                </a:schemeClr>
              </a:solidFill>
              <a:prstDash val="solid"/>
            </a:ln>
            <a:solidFill>
              <a:srgbClr val="C00000"/>
            </a:solidFill>
            <a:effectLst>
              <a:reflection blurRad="12700" stA="28000" endPos="45000" dist="1000" dir="5400000" sy="-100000" algn="bl" rotWithShape="0"/>
            </a:effectLst>
            <a:latin typeface="新宋体" panose="02010609030101010101" pitchFamily="49" charset="-122"/>
            <a:ea typeface="新宋体" panose="02010609030101010101" pitchFamily="49" charset="-122"/>
          </a:endParaRPr>
        </a:p>
      </dgm:t>
    </dgm:pt>
    <dgm:pt modelId="{9DC302B3-8DDC-4119-8CE0-FDD8D5B9E200}" cxnId="{0DD36DFC-0A3F-4CE6-BC85-D163EA64F159}" type="parTrans">
      <dgm:prSet/>
      <dgm:spPr/>
      <dgm:t>
        <a:bodyPr/>
        <a:lstStyle/>
        <a:p>
          <a:endParaRPr lang="zh-CN" altLang="en-US"/>
        </a:p>
      </dgm:t>
    </dgm:pt>
    <dgm:pt modelId="{3614A4DA-D08A-40A1-87F3-FD54100A8677}" cxnId="{0DD36DFC-0A3F-4CE6-BC85-D163EA64F159}" type="sibTrans">
      <dgm:prSet/>
      <dgm:spPr/>
      <dgm:t>
        <a:bodyPr/>
        <a:lstStyle/>
        <a:p>
          <a:endParaRPr lang="zh-CN" altLang="en-US"/>
        </a:p>
      </dgm:t>
    </dgm:pt>
    <dgm:pt modelId="{09D8F4FC-A23A-4557-AF13-8DC8CD5302D8}" type="pres">
      <dgm:prSet presAssocID="{6C453934-3C66-4192-BEAE-900AF36E7B9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1FBB2E0B-FB6B-47F0-97D7-E35DCEFF3339}" type="pres">
      <dgm:prSet presAssocID="{902A604A-4821-49C7-9ECC-484A1B2B561B}" presName="composite" presStyleCnt="0"/>
      <dgm:spPr/>
    </dgm:pt>
    <dgm:pt modelId="{7258D785-5F35-4769-9896-74058CAE497F}" type="pres">
      <dgm:prSet presAssocID="{902A604A-4821-49C7-9ECC-484A1B2B561B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A4C4EA9-7448-4782-B9A4-D69750EE93BE}" type="pres">
      <dgm:prSet presAssocID="{902A604A-4821-49C7-9ECC-484A1B2B561B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596051AB-E3E8-40BE-A59E-C41AF4651D85}" type="pres">
      <dgm:prSet presAssocID="{8A99AAE0-8B02-4732-9FF9-61552022F2A4}" presName="sp" presStyleCnt="0"/>
      <dgm:spPr/>
    </dgm:pt>
    <dgm:pt modelId="{1D68A1CE-FBB1-42DC-B1EC-BC435FEA6B2A}" type="pres">
      <dgm:prSet presAssocID="{A1692C6F-D0D0-4B0F-A827-DEA1A9490CA3}" presName="composite" presStyleCnt="0"/>
      <dgm:spPr/>
    </dgm:pt>
    <dgm:pt modelId="{09B82223-88EF-4ED5-935D-5A7A64FF9CC8}" type="pres">
      <dgm:prSet presAssocID="{A1692C6F-D0D0-4B0F-A827-DEA1A9490CA3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34E0F360-2FFE-4B1D-8837-40404DD4AF99}" type="pres">
      <dgm:prSet presAssocID="{A1692C6F-D0D0-4B0F-A827-DEA1A9490CA3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236147B2-25AF-4DDA-A560-997C68349F2F}" srcId="{6C453934-3C66-4192-BEAE-900AF36E7B90}" destId="{902A604A-4821-49C7-9ECC-484A1B2B561B}" srcOrd="0" destOrd="0" parTransId="{AD9AB827-7971-4E72-A1C3-4CDB7D14857B}" sibTransId="{8A99AAE0-8B02-4732-9FF9-61552022F2A4}"/>
    <dgm:cxn modelId="{C3D6D76C-8CCD-4B2C-8A85-277378A745E3}" srcId="{902A604A-4821-49C7-9ECC-484A1B2B561B}" destId="{3F70AB70-568E-44FF-9614-BAF51B1D1783}" srcOrd="0" destOrd="0" parTransId="{9198D1D4-01EA-4885-BE7D-F4250FB57DA2}" sibTransId="{AC1239F5-F897-4B16-96AE-8898A329133A}"/>
    <dgm:cxn modelId="{7F6BE23F-1DA1-4724-96EE-5D862C2A1C32}" srcId="{6C453934-3C66-4192-BEAE-900AF36E7B90}" destId="{A1692C6F-D0D0-4B0F-A827-DEA1A9490CA3}" srcOrd="1" destOrd="0" parTransId="{6FDD1599-7C36-40B4-AC1D-15B25CEA8744}" sibTransId="{6AA68857-A671-49F7-A678-768575C570C0}"/>
    <dgm:cxn modelId="{0DD36DFC-0A3F-4CE6-BC85-D163EA64F159}" srcId="{A1692C6F-D0D0-4B0F-A827-DEA1A9490CA3}" destId="{95D531DA-CEE3-4812-B40A-994ABED0ED16}" srcOrd="0" destOrd="1" parTransId="{9DC302B3-8DDC-4119-8CE0-FDD8D5B9E200}" sibTransId="{3614A4DA-D08A-40A1-87F3-FD54100A8677}"/>
    <dgm:cxn modelId="{928F5D5C-BF46-467E-8080-A7D6D53DFC93}" type="presOf" srcId="{6C453934-3C66-4192-BEAE-900AF36E7B90}" destId="{09D8F4FC-A23A-4557-AF13-8DC8CD5302D8}" srcOrd="0" destOrd="0" presId="urn:microsoft.com/office/officeart/2005/8/layout/chevron2"/>
    <dgm:cxn modelId="{9B297649-7ABA-4F45-B1B5-4ECBA4E14EAF}" type="presParOf" srcId="{09D8F4FC-A23A-4557-AF13-8DC8CD5302D8}" destId="{1FBB2E0B-FB6B-47F0-97D7-E35DCEFF3339}" srcOrd="0" destOrd="0" presId="urn:microsoft.com/office/officeart/2005/8/layout/chevron2"/>
    <dgm:cxn modelId="{E45BDA6D-CE67-47DD-B745-EB67CBE98E99}" type="presParOf" srcId="{1FBB2E0B-FB6B-47F0-97D7-E35DCEFF3339}" destId="{7258D785-5F35-4769-9896-74058CAE497F}" srcOrd="0" destOrd="0" presId="urn:microsoft.com/office/officeart/2005/8/layout/chevron2"/>
    <dgm:cxn modelId="{C901101C-721C-47F4-BF56-84137E5A0691}" type="presOf" srcId="{902A604A-4821-49C7-9ECC-484A1B2B561B}" destId="{7258D785-5F35-4769-9896-74058CAE497F}" srcOrd="0" destOrd="0" presId="urn:microsoft.com/office/officeart/2005/8/layout/chevron2"/>
    <dgm:cxn modelId="{B5E7BBB5-5855-44D4-B215-3B82576ECE87}" type="presParOf" srcId="{1FBB2E0B-FB6B-47F0-97D7-E35DCEFF3339}" destId="{0A4C4EA9-7448-4782-B9A4-D69750EE93BE}" srcOrd="1" destOrd="0" presId="urn:microsoft.com/office/officeart/2005/8/layout/chevron2"/>
    <dgm:cxn modelId="{36F8AC9F-8B5A-4CEC-9A73-ECC6355E92FF}" type="presOf" srcId="{3F70AB70-568E-44FF-9614-BAF51B1D1783}" destId="{0A4C4EA9-7448-4782-B9A4-D69750EE93BE}" srcOrd="0" destOrd="0" presId="urn:microsoft.com/office/officeart/2005/8/layout/chevron2"/>
    <dgm:cxn modelId="{39583615-DA4C-4970-AD72-90CAE60B1E05}" type="presParOf" srcId="{09D8F4FC-A23A-4557-AF13-8DC8CD5302D8}" destId="{596051AB-E3E8-40BE-A59E-C41AF4651D85}" srcOrd="1" destOrd="0" presId="urn:microsoft.com/office/officeart/2005/8/layout/chevron2"/>
    <dgm:cxn modelId="{1DF0DCAD-E6D4-469B-A862-5B8DE88F953D}" type="presOf" srcId="{8A99AAE0-8B02-4732-9FF9-61552022F2A4}" destId="{596051AB-E3E8-40BE-A59E-C41AF4651D85}" srcOrd="0" destOrd="0" presId="urn:microsoft.com/office/officeart/2005/8/layout/chevron2"/>
    <dgm:cxn modelId="{F97FCCBD-E66E-4864-9CBA-E1B267F00AB0}" type="presParOf" srcId="{09D8F4FC-A23A-4557-AF13-8DC8CD5302D8}" destId="{1D68A1CE-FBB1-42DC-B1EC-BC435FEA6B2A}" srcOrd="2" destOrd="0" presId="urn:microsoft.com/office/officeart/2005/8/layout/chevron2"/>
    <dgm:cxn modelId="{D54210D8-7A52-4F41-8E93-B0452A996F3F}" type="presParOf" srcId="{1D68A1CE-FBB1-42DC-B1EC-BC435FEA6B2A}" destId="{09B82223-88EF-4ED5-935D-5A7A64FF9CC8}" srcOrd="0" destOrd="2" presId="urn:microsoft.com/office/officeart/2005/8/layout/chevron2"/>
    <dgm:cxn modelId="{29E63D4A-EFBB-4A93-AD2F-98D89339631C}" type="presOf" srcId="{A1692C6F-D0D0-4B0F-A827-DEA1A9490CA3}" destId="{09B82223-88EF-4ED5-935D-5A7A64FF9CC8}" srcOrd="0" destOrd="0" presId="urn:microsoft.com/office/officeart/2005/8/layout/chevron2"/>
    <dgm:cxn modelId="{3816FDBE-4FF4-4B6D-A230-A4163505CDCD}" type="presParOf" srcId="{1D68A1CE-FBB1-42DC-B1EC-BC435FEA6B2A}" destId="{34E0F360-2FFE-4B1D-8837-40404DD4AF99}" srcOrd="1" destOrd="2" presId="urn:microsoft.com/office/officeart/2005/8/layout/chevron2"/>
    <dgm:cxn modelId="{0CFBA438-7170-4B5C-8760-1A2A632225F1}" type="presOf" srcId="{95D531DA-CEE3-4812-B40A-994ABED0ED16}" destId="{34E0F360-2FFE-4B1D-8837-40404DD4AF99}" srcOrd="0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组合 1"/>
      <dsp:cNvGrpSpPr/>
    </dsp:nvGrpSpPr>
    <dsp:grpSpPr>
      <a:xfrm>
        <a:off x="0" y="0"/>
        <a:ext cx="7602563" cy="3686188"/>
        <a:chOff x="0" y="0"/>
        <a:chExt cx="7602563" cy="3686188"/>
      </a:xfrm>
    </dsp:grpSpPr>
    <dsp:sp modelId="{7258D785-5F35-4769-9896-74058CAE497F}">
      <dsp:nvSpPr>
        <dsp:cNvPr id="3" name="燕尾形 2"/>
        <dsp:cNvSpPr/>
      </dsp:nvSpPr>
      <dsp:spPr bwMode="white">
        <a:xfrm rot="5400000">
          <a:off x="-298126" y="298126"/>
          <a:ext cx="1987507" cy="1391255"/>
        </a:xfrm>
        <a:prstGeom prst="chevron">
          <a:avLst/>
        </a:prstGeom>
      </dsp:spPr>
      <dsp:style>
        <a:lnRef idx="2">
          <a:schemeClr val="accent2">
            <a:hueOff val="0"/>
            <a:satOff val="0"/>
            <a:lumOff val="0"/>
            <a:alpha val="100000"/>
          </a:schemeClr>
        </a:lnRef>
        <a:fillRef idx="1">
          <a:schemeClr val="accent2">
            <a:hueOff val="0"/>
            <a:satOff val="0"/>
            <a:lumOff val="0"/>
            <a:alpha val="100000"/>
          </a:schemeClr>
        </a:fillRef>
        <a:effectRef idx="0">
          <a:scrgbClr r="0" g="0" b="0"/>
        </a:effectRef>
        <a:fontRef idx="minor">
          <a:schemeClr val="lt1"/>
        </a:fontRef>
      </dsp:style>
      <dsp:txBody>
        <a:bodyPr rot="-5400000" lIns="22860" tIns="22860" rIns="22860" bIns="22860" anchor="ctr"/>
        <a:lstStyle>
          <a:lvl1pPr algn="ctr">
            <a:defRPr sz="3600"/>
          </a:lvl1pPr>
          <a:lvl2pPr marL="285750" indent="-285750" algn="ctr">
            <a:defRPr sz="2800"/>
          </a:lvl2pPr>
          <a:lvl3pPr marL="571500" indent="-285750" algn="ctr">
            <a:defRPr sz="2800"/>
          </a:lvl3pPr>
          <a:lvl4pPr marL="857250" indent="-285750" algn="ctr">
            <a:defRPr sz="2800"/>
          </a:lvl4pPr>
          <a:lvl5pPr marL="1143000" indent="-285750" algn="ctr">
            <a:defRPr sz="2800"/>
          </a:lvl5pPr>
          <a:lvl6pPr marL="1428750" indent="-285750" algn="ctr">
            <a:defRPr sz="2800"/>
          </a:lvl6pPr>
          <a:lvl7pPr marL="1714500" indent="-285750" algn="ctr">
            <a:defRPr sz="2800"/>
          </a:lvl7pPr>
          <a:lvl8pPr marL="2000250" indent="-285750" algn="ctr">
            <a:defRPr sz="2800"/>
          </a:lvl8pPr>
          <a:lvl9pPr marL="2286000" indent="-285750" algn="ctr">
            <a:defRPr sz="28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1</a:t>
          </a:r>
          <a:endParaRPr lang="zh-CN" altLang="en-US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 rot="5400000">
        <a:off x="-298126" y="298126"/>
        <a:ext cx="1987507" cy="1391255"/>
      </dsp:txXfrm>
    </dsp:sp>
    <dsp:sp modelId="{0A4C4EA9-7448-4782-B9A4-D69750EE93BE}">
      <dsp:nvSpPr>
        <dsp:cNvPr id="4" name="同侧圆角矩形 3"/>
        <dsp:cNvSpPr/>
      </dsp:nvSpPr>
      <dsp:spPr bwMode="white">
        <a:xfrm rot="5400000">
          <a:off x="3850969" y="-2459714"/>
          <a:ext cx="1291880" cy="6211308"/>
        </a:xfrm>
        <a:prstGeom prst="round2SameRect">
          <a:avLst/>
        </a:prstGeom>
      </dsp:spPr>
      <dsp:style>
        <a:lnRef idx="2">
          <a:schemeClr val="accent2">
            <a:hueOff val="0"/>
            <a:satOff val="0"/>
            <a:lumOff val="0"/>
            <a:alpha val="100000"/>
          </a:schemeClr>
        </a:lnRef>
        <a:fillRef idx="1">
          <a:schemeClr val="lt1">
            <a:alpha val="90000"/>
          </a:schemeClr>
        </a:fillRef>
        <a:effectRef idx="0">
          <a:scrgbClr r="0" g="0" b="0"/>
        </a:effectRef>
        <a:fontRef idx="minor"/>
      </dsp:style>
      <dsp:txBody>
        <a:bodyPr rot="-5400000" vert="horz" wrap="square" lIns="227584" tIns="20320" rIns="20320" bIns="20320" anchor="ctr"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>
          <a:lvl1pPr algn="l">
            <a:defRPr sz="6500"/>
          </a:lvl1pPr>
          <a:lvl2pPr marL="285750" indent="-285750" algn="l">
            <a:defRPr sz="6500"/>
          </a:lvl2pPr>
          <a:lvl3pPr marL="571500" indent="-285750" algn="l">
            <a:defRPr sz="6500"/>
          </a:lvl3pPr>
          <a:lvl4pPr marL="857250" indent="-285750" algn="l">
            <a:defRPr sz="6500"/>
          </a:lvl4pPr>
          <a:lvl5pPr marL="1143000" indent="-285750" algn="l">
            <a:defRPr sz="6500"/>
          </a:lvl5pPr>
          <a:lvl6pPr marL="1428750" indent="-285750" algn="l">
            <a:defRPr sz="6500"/>
          </a:lvl6pPr>
          <a:lvl7pPr marL="1714500" indent="-285750" algn="l">
            <a:defRPr sz="6500"/>
          </a:lvl7pPr>
          <a:lvl8pPr marL="2000250" indent="-285750" algn="l">
            <a:defRPr sz="6500"/>
          </a:lvl8pPr>
          <a:lvl9pPr marL="2286000" indent="-285750" algn="l">
            <a:defRPr sz="6500"/>
          </a:lvl9pPr>
        </a:lstStyle>
        <a:p>
          <a:pPr marL="285750" lvl="1" indent="-2857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32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新宋体" panose="02010609030101010101" pitchFamily="49" charset="-122"/>
              <a:ea typeface="新宋体" panose="02010609030101010101" pitchFamily="49" charset="-122"/>
            </a:rPr>
            <a:t>新入所出现的常见心理问题</a:t>
          </a:r>
          <a:endParaRPr lang="zh-CN" altLang="en-US" sz="3200" b="1" cap="none" spc="0" dirty="0">
            <a:ln w="11430"/>
            <a:solidFill>
              <a:srgbClr val="C00000"/>
            </a:solidFill>
            <a:effectLst>
              <a:outerShdw blurRad="50800" dist="39000" dir="5460000" algn="tl">
                <a:srgbClr val="000000">
                  <a:alpha val="38000"/>
                </a:srgbClr>
              </a:outerShdw>
            </a:effectLst>
            <a:latin typeface="新宋体" panose="02010609030101010101" pitchFamily="49" charset="-122"/>
            <a:ea typeface="新宋体" panose="02010609030101010101" pitchFamily="49" charset="-122"/>
          </a:endParaRPr>
        </a:p>
      </dsp:txBody>
      <dsp:txXfrm rot="5400000">
        <a:off x="3850969" y="-2459714"/>
        <a:ext cx="1291880" cy="6211308"/>
      </dsp:txXfrm>
    </dsp:sp>
    <dsp:sp modelId="{09B82223-88EF-4ED5-935D-5A7A64FF9CC8}">
      <dsp:nvSpPr>
        <dsp:cNvPr id="5" name="燕尾形 4"/>
        <dsp:cNvSpPr/>
      </dsp:nvSpPr>
      <dsp:spPr bwMode="white">
        <a:xfrm rot="5400000">
          <a:off x="-298126" y="1996807"/>
          <a:ext cx="1987507" cy="1391255"/>
        </a:xfrm>
        <a:prstGeom prst="chevron">
          <a:avLst/>
        </a:prstGeom>
      </dsp:spPr>
      <dsp:style>
        <a:lnRef idx="2">
          <a:schemeClr val="accent2">
            <a:hueOff val="-1500000"/>
            <a:satOff val="-83921"/>
            <a:lumOff val="8627"/>
            <a:alpha val="100000"/>
          </a:schemeClr>
        </a:lnRef>
        <a:fillRef idx="1">
          <a:schemeClr val="accent2">
            <a:hueOff val="-1500000"/>
            <a:satOff val="-83921"/>
            <a:lumOff val="8627"/>
            <a:alpha val="100000"/>
          </a:schemeClr>
        </a:fillRef>
        <a:effectRef idx="0">
          <a:scrgbClr r="0" g="0" b="0"/>
        </a:effectRef>
        <a:fontRef idx="minor">
          <a:schemeClr val="lt1"/>
        </a:fontRef>
      </dsp:style>
      <dsp:txBody>
        <a:bodyPr rot="-5400000" lIns="22860" tIns="22860" rIns="22860" bIns="22860" anchor="ctr"/>
        <a:lstStyle>
          <a:lvl1pPr algn="ctr">
            <a:defRPr sz="3600"/>
          </a:lvl1pPr>
          <a:lvl2pPr marL="285750" indent="-285750" algn="ctr">
            <a:defRPr sz="2800"/>
          </a:lvl2pPr>
          <a:lvl3pPr marL="571500" indent="-285750" algn="ctr">
            <a:defRPr sz="2800"/>
          </a:lvl3pPr>
          <a:lvl4pPr marL="857250" indent="-285750" algn="ctr">
            <a:defRPr sz="2800"/>
          </a:lvl4pPr>
          <a:lvl5pPr marL="1143000" indent="-285750" algn="ctr">
            <a:defRPr sz="2800"/>
          </a:lvl5pPr>
          <a:lvl6pPr marL="1428750" indent="-285750" algn="ctr">
            <a:defRPr sz="2800"/>
          </a:lvl6pPr>
          <a:lvl7pPr marL="1714500" indent="-285750" algn="ctr">
            <a:defRPr sz="2800"/>
          </a:lvl7pPr>
          <a:lvl8pPr marL="2000250" indent="-285750" algn="ctr">
            <a:defRPr sz="2800"/>
          </a:lvl8pPr>
          <a:lvl9pPr marL="2286000" indent="-285750" algn="ctr">
            <a:defRPr sz="28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2</a:t>
          </a:r>
          <a:endParaRPr lang="zh-CN" altLang="en-US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 rot="5400000">
        <a:off x="-298126" y="1996807"/>
        <a:ext cx="1987507" cy="1391255"/>
      </dsp:txXfrm>
    </dsp:sp>
    <dsp:sp modelId="{34E0F360-2FFE-4B1D-8837-40404DD4AF99}">
      <dsp:nvSpPr>
        <dsp:cNvPr id="6" name="同侧圆角矩形 5"/>
        <dsp:cNvSpPr/>
      </dsp:nvSpPr>
      <dsp:spPr bwMode="white">
        <a:xfrm rot="5400000">
          <a:off x="3850969" y="-761033"/>
          <a:ext cx="1291880" cy="6211308"/>
        </a:xfrm>
        <a:prstGeom prst="round2SameRect">
          <a:avLst/>
        </a:prstGeom>
      </dsp:spPr>
      <dsp:style>
        <a:lnRef idx="2">
          <a:schemeClr val="accent2">
            <a:hueOff val="-1500000"/>
            <a:satOff val="-83921"/>
            <a:lumOff val="8627"/>
            <a:alpha val="100000"/>
          </a:schemeClr>
        </a:lnRef>
        <a:fillRef idx="1">
          <a:schemeClr val="lt1">
            <a:alpha val="90000"/>
          </a:schemeClr>
        </a:fillRef>
        <a:effectRef idx="0">
          <a:scrgbClr r="0" g="0" b="0"/>
        </a:effectRef>
        <a:fontRef idx="minor"/>
      </dsp:style>
      <dsp:txBody>
        <a:bodyPr rot="-5400000" vert="horz" wrap="square" lIns="227584" tIns="20320" rIns="20320" bIns="20320" anchor="ctr"/>
        <a:lstStyle>
          <a:lvl1pPr algn="l">
            <a:defRPr sz="6500"/>
          </a:lvl1pPr>
          <a:lvl2pPr marL="285750" indent="-285750" algn="l">
            <a:defRPr sz="6500"/>
          </a:lvl2pPr>
          <a:lvl3pPr marL="571500" indent="-285750" algn="l">
            <a:defRPr sz="6500"/>
          </a:lvl3pPr>
          <a:lvl4pPr marL="857250" indent="-285750" algn="l">
            <a:defRPr sz="6500"/>
          </a:lvl4pPr>
          <a:lvl5pPr marL="1143000" indent="-285750" algn="l">
            <a:defRPr sz="6500"/>
          </a:lvl5pPr>
          <a:lvl6pPr marL="1428750" indent="-285750" algn="l">
            <a:defRPr sz="6500"/>
          </a:lvl6pPr>
          <a:lvl7pPr marL="1714500" indent="-285750" algn="l">
            <a:defRPr sz="6500"/>
          </a:lvl7pPr>
          <a:lvl8pPr marL="2000250" indent="-285750" algn="l">
            <a:defRPr sz="6500"/>
          </a:lvl8pPr>
          <a:lvl9pPr marL="2286000" indent="-285750" algn="l">
            <a:defRPr sz="6500"/>
          </a:lvl9pPr>
        </a:lstStyle>
        <a:p>
          <a:pPr marL="285750" lvl="1" indent="-2857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reflection blurRad="12700" stA="28000" endPos="45000" dist="1000" dir="5400000" sy="-100000" algn="bl" rotWithShape="0"/>
              </a:effectLst>
              <a:latin typeface="新宋体" panose="02010609030101010101" pitchFamily="49" charset="-122"/>
              <a:ea typeface="新宋体" panose="02010609030101010101" pitchFamily="49" charset="-122"/>
            </a:rPr>
            <a:t>针对性解决办法</a:t>
          </a:r>
          <a:endParaRPr lang="zh-CN" altLang="en-US" sz="3200" b="1" cap="all" spc="0" dirty="0">
            <a:ln w="9000" cmpd="sng">
              <a:solidFill>
                <a:schemeClr val="accent4">
                  <a:shade val="50000"/>
                  <a:satMod val="120000"/>
                </a:schemeClr>
              </a:solidFill>
              <a:prstDash val="solid"/>
            </a:ln>
            <a:solidFill>
              <a:srgbClr val="C00000"/>
            </a:solidFill>
            <a:effectLst>
              <a:reflection blurRad="12700" stA="28000" endPos="45000" dist="1000" dir="5400000" sy="-100000" algn="bl" rotWithShape="0"/>
            </a:effectLst>
            <a:latin typeface="新宋体" panose="02010609030101010101" pitchFamily="49" charset="-122"/>
            <a:ea typeface="新宋体" panose="02010609030101010101" pitchFamily="49" charset="-122"/>
          </a:endParaRPr>
        </a:p>
      </dsp:txBody>
      <dsp:txXfrm rot="5400000">
        <a:off x="3850969" y="-761033"/>
        <a:ext cx="1291880" cy="62113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type="chevron" r:blip="" rot="90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ound2SameRect" r:blip="" rot="90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ound2SameRect" r:blip="" rot="-90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4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8.jpeg"/><Relationship Id="rId1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9.jpeg"/><Relationship Id="rId1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jpeg"/><Relationship Id="rId1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jpeg"/><Relationship Id="rId1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jpeg"/><Relationship Id="rId1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6.jpeg"/><Relationship Id="rId1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7.jpeg"/><Relationship Id="rId1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zh-CN" altLang="en-US"/>
              <a:t>新入所戒毒人员心理适应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4521200"/>
            <a:ext cx="9144000" cy="736600"/>
          </a:xfrm>
        </p:spPr>
        <p:txBody>
          <a:bodyPr/>
          <a:p>
            <a:r>
              <a:rPr lang="zh-CN" altLang="en-US"/>
              <a:t>贵阳市三江强制隔离戒毒所  刘正东</a:t>
            </a:r>
            <a:endParaRPr lang="zh-CN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2.</a:t>
            </a:r>
            <a:r>
              <a:rPr lang="zh-CN" altLang="en-US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确定目标，培养兴趣爱好</a:t>
            </a:r>
            <a:endParaRPr lang="zh-CN" altLang="en-US" sz="28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en-US" altLang="zh-CN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3.</a:t>
            </a:r>
            <a:r>
              <a:rPr lang="zh-CN" altLang="en-US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善于发现自己的长处，扬长避短（白纸与黑点）</a:t>
            </a:r>
            <a:endParaRPr lang="zh-CN" altLang="en-US" sz="28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en-US" altLang="zh-CN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4.</a:t>
            </a:r>
            <a:r>
              <a:rPr lang="zh-CN" altLang="en-US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用实际行动向别人证明自己积极戒毒的决心</a:t>
            </a:r>
            <a:endParaRPr lang="zh-CN" altLang="en-US" sz="28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r>
              <a:rPr lang="en-US" altLang="zh-CN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5.</a:t>
            </a:r>
            <a:r>
              <a:rPr lang="zh-CN" altLang="en-US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多给自己积极的心理暗示（凡事都有积极的一面）</a:t>
            </a:r>
            <a:endParaRPr lang="zh-CN" altLang="en-US" sz="28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endParaRPr lang="zh-CN" altLang="en-US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 descr="f0edecac54e11ae378433b6421beb872"/>
          <p:cNvPicPr>
            <a:picLocks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28745" y="1799590"/>
            <a:ext cx="5095240" cy="43516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 sz="3200"/>
              <a:t>针对恐惧心理</a:t>
            </a:r>
            <a:endParaRPr lang="zh-CN" altLang="en-US" sz="3200"/>
          </a:p>
          <a:p>
            <a:endParaRPr lang="zh-CN" altLang="en-US"/>
          </a:p>
          <a:p>
            <a:r>
              <a:rPr lang="en-US" altLang="zh-CN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1.</a:t>
            </a:r>
            <a:r>
              <a:rPr lang="zh-CN" altLang="en-US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从认知上消除对戒毒场所的误区</a:t>
            </a:r>
            <a:endParaRPr lang="zh-CN" altLang="en-US" sz="28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en-US" altLang="zh-CN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2.</a:t>
            </a:r>
            <a:r>
              <a:rPr lang="zh-CN" altLang="en-US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尽快了解戒毒所的任务、制度等情况，明白自己的权利和应尽的义务</a:t>
            </a:r>
            <a:endParaRPr lang="zh-CN" altLang="en-US" sz="28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en-US" altLang="zh-CN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3.</a:t>
            </a:r>
            <a:r>
              <a:rPr lang="zh-CN" altLang="en-US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学会尽快从思想、行为上融入新环境</a:t>
            </a:r>
            <a:endParaRPr lang="zh-CN" altLang="en-US" sz="28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 sz="3200"/>
              <a:t>针对焦虑心理</a:t>
            </a:r>
            <a:endParaRPr lang="zh-CN" altLang="en-US"/>
          </a:p>
          <a:p>
            <a:endParaRPr lang="zh-CN" altLang="en-US"/>
          </a:p>
          <a:p>
            <a:r>
              <a:rPr lang="en-US" altLang="zh-CN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1.</a:t>
            </a:r>
            <a:r>
              <a:rPr lang="zh-CN" altLang="en-US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放松心态，不过分紧张</a:t>
            </a:r>
            <a:endParaRPr lang="zh-CN" altLang="en-US" sz="28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en-US" altLang="zh-CN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2.</a:t>
            </a:r>
            <a:r>
              <a:rPr lang="zh-CN" altLang="en-US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学会在戒毒生活中找到缓解情绪的方法</a:t>
            </a:r>
            <a:endParaRPr lang="zh-CN" altLang="en-US" sz="28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en-US" altLang="zh-CN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3.</a:t>
            </a:r>
            <a:r>
              <a:rPr lang="zh-CN" altLang="en-US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及时倾诉，寻求同伴及心理咨询师的帮助</a:t>
            </a:r>
            <a:endParaRPr lang="zh-CN" altLang="en-US" sz="28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 sz="3200"/>
              <a:t>针对抵触心理</a:t>
            </a:r>
            <a:endParaRPr lang="zh-CN" altLang="en-US" sz="3200"/>
          </a:p>
          <a:p>
            <a:endParaRPr lang="zh-CN" altLang="en-US"/>
          </a:p>
          <a:p>
            <a:r>
              <a:rPr lang="en-US" altLang="zh-CN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1.</a:t>
            </a:r>
            <a:r>
              <a:rPr lang="zh-CN" altLang="en-US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接受现实，完成角色转换</a:t>
            </a:r>
            <a:endParaRPr lang="zh-CN" altLang="en-US" sz="28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en-US" altLang="zh-CN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2.</a:t>
            </a:r>
            <a:r>
              <a:rPr lang="zh-CN" altLang="en-US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理解戒毒机制其实是一种救助与保护</a:t>
            </a:r>
            <a:endParaRPr lang="zh-CN" altLang="en-US" sz="28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en-US" altLang="zh-CN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3.</a:t>
            </a:r>
            <a:r>
              <a:rPr lang="zh-CN" altLang="en-US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思考抵触所带来的的不良后果</a:t>
            </a:r>
            <a:endParaRPr lang="zh-CN" altLang="en-US" sz="28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en-US" altLang="zh-CN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4.</a:t>
            </a:r>
            <a:r>
              <a:rPr lang="zh-CN" altLang="zh-CN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多与他人沟通，增进理解</a:t>
            </a:r>
            <a:endParaRPr lang="zh-CN" altLang="zh-CN" sz="28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endParaRPr lang="zh-CN" altLang="zh-CN" sz="28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 descr="fb112b3f1c6bccf7f49a555b6ec8bd27"/>
          <p:cNvPicPr>
            <a:picLocks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76805" y="1825625"/>
            <a:ext cx="7056120" cy="435165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5361" name="标题 1"/>
          <p:cNvSpPr>
            <a:spLocks noGrp="1"/>
          </p:cNvSpPr>
          <p:nvPr>
            <p:ph type="title"/>
          </p:nvPr>
        </p:nvSpPr>
        <p:spPr/>
        <p:txBody>
          <a:bodyPr vert="horz" wrap="square" anchor="ctr" anchorCtr="0"/>
          <a:p>
            <a:pPr algn="ctr"/>
            <a:r>
              <a:rPr lang="zh-CN" altLang="en-US" dirty="0"/>
              <a:t>目   录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sz="quarter" idx="1"/>
          </p:nvPr>
        </p:nvGraphicFramePr>
        <p:xfrm>
          <a:off x="2136775" y="1600200"/>
          <a:ext cx="7602563" cy="36861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8" name="标题 1"/>
          <p:cNvSpPr>
            <a:spLocks noGrp="1"/>
          </p:cNvSpPr>
          <p:nvPr/>
        </p:nvSpPr>
        <p:spPr>
          <a:xfrm>
            <a:off x="3919855" y="2735580"/>
            <a:ext cx="4356735" cy="212725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r>
              <a:rPr sz="5400" spc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新宋体" panose="02010609030101010101" pitchFamily="49" charset="-122"/>
                <a:ea typeface="新宋体" panose="02010609030101010101" pitchFamily="49" charset="-122"/>
                <a:sym typeface="+mn-ea"/>
              </a:rPr>
              <a:t>新入所出现的</a:t>
            </a:r>
            <a:endParaRPr sz="5400" spc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新宋体" panose="02010609030101010101" pitchFamily="49" charset="-122"/>
              <a:ea typeface="新宋体" panose="02010609030101010101" pitchFamily="49" charset="-122"/>
              <a:sym typeface="+mn-ea"/>
            </a:endParaRPr>
          </a:p>
          <a:p>
            <a:r>
              <a:rPr sz="5400" spc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新宋体" panose="02010609030101010101" pitchFamily="49" charset="-122"/>
                <a:ea typeface="新宋体" panose="02010609030101010101" pitchFamily="49" charset="-122"/>
                <a:sym typeface="+mn-ea"/>
              </a:rPr>
              <a:t>常见心理问题</a:t>
            </a:r>
            <a:endParaRPr altLang="zh-CN" sz="5400"/>
          </a:p>
        </p:txBody>
      </p:sp>
      <p:grpSp>
        <p:nvGrpSpPr>
          <p:cNvPr id="9" name="组合 8"/>
          <p:cNvGrpSpPr/>
          <p:nvPr/>
        </p:nvGrpSpPr>
        <p:grpSpPr>
          <a:xfrm>
            <a:off x="5628005" y="1494718"/>
            <a:ext cx="940435" cy="896692"/>
            <a:chOff x="5562" y="5052"/>
            <a:chExt cx="1080" cy="910"/>
          </a:xfrm>
        </p:grpSpPr>
        <p:sp>
          <p:nvSpPr>
            <p:cNvPr id="10" name="椭圆 9"/>
            <p:cNvSpPr/>
            <p:nvPr/>
          </p:nvSpPr>
          <p:spPr>
            <a:xfrm flipH="1">
              <a:off x="5562" y="5052"/>
              <a:ext cx="1080" cy="910"/>
            </a:xfrm>
            <a:prstGeom prst="ellipse">
              <a:avLst/>
            </a:prstGeom>
            <a:solidFill>
              <a:schemeClr val="accent1"/>
            </a:solidFill>
            <a:ln w="12700" cap="rnd">
              <a:noFill/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400"/>
              <a:endParaRPr lang="zh-CN" altLang="en-US" sz="2800" b="1" dirty="0">
                <a:latin typeface="思源黑体 CN Light" panose="020B0300000000000000" pitchFamily="34" charset="-122"/>
                <a:ea typeface="思源黑体 CN Regular" panose="020B0500000000000000" pitchFamily="34" charset="-122"/>
                <a:sym typeface="思源黑体 CN Light" panose="020B0300000000000000" pitchFamily="34" charset="-122"/>
              </a:endParaRP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5740" y="5085"/>
              <a:ext cx="721" cy="8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4800">
                  <a:solidFill>
                    <a:schemeClr val="bg1"/>
                  </a:solidFill>
                </a:rPr>
                <a:t>1</a:t>
              </a:r>
              <a:endParaRPr lang="en-US" altLang="zh-CN" sz="4800">
                <a:solidFill>
                  <a:schemeClr val="bg1"/>
                </a:solidFill>
              </a:endParaRPr>
            </a:p>
          </p:txBody>
        </p:sp>
      </p:grpSp>
      <p:sp>
        <p:nvSpPr>
          <p:cNvPr id="13" name="标题 12"/>
          <p:cNvSpPr/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grpSp>
        <p:nvGrpSpPr>
          <p:cNvPr id="14" name="组合 1"/>
          <p:cNvGrpSpPr/>
          <p:nvPr/>
        </p:nvGrpSpPr>
        <p:grpSpPr>
          <a:xfrm rot="0">
            <a:off x="9133205" y="4396740"/>
            <a:ext cx="2870835" cy="2125980"/>
            <a:chOff x="1021005" y="-477422"/>
            <a:chExt cx="4806119" cy="4804419"/>
          </a:xfrm>
        </p:grpSpPr>
        <p:sp>
          <p:nvSpPr>
            <p:cNvPr id="15" name="任意多边形: 形状 2"/>
            <p:cNvSpPr/>
            <p:nvPr/>
          </p:nvSpPr>
          <p:spPr>
            <a:xfrm>
              <a:off x="1672682" y="2943756"/>
              <a:ext cx="1906938" cy="970487"/>
            </a:xfrm>
            <a:custGeom>
              <a:avLst/>
              <a:gdLst>
                <a:gd name="connsiteX0" fmla="*/ 1800920 w 2292135"/>
                <a:gd name="connsiteY0" fmla="*/ 1148 h 1534407"/>
                <a:gd name="connsiteX1" fmla="*/ 1881096 w 2292135"/>
                <a:gd name="connsiteY1" fmla="*/ 19491 h 1534407"/>
                <a:gd name="connsiteX2" fmla="*/ 2032381 w 2292135"/>
                <a:gd name="connsiteY2" fmla="*/ 192958 h 1534407"/>
                <a:gd name="connsiteX3" fmla="*/ 2033204 w 2292135"/>
                <a:gd name="connsiteY3" fmla="*/ 193267 h 1534407"/>
                <a:gd name="connsiteX4" fmla="*/ 2097173 w 2292135"/>
                <a:gd name="connsiteY4" fmla="*/ 217296 h 1534407"/>
                <a:gd name="connsiteX5" fmla="*/ 2226533 w 2292135"/>
                <a:gd name="connsiteY5" fmla="*/ 361312 h 1534407"/>
                <a:gd name="connsiteX6" fmla="*/ 2217843 w 2292135"/>
                <a:gd name="connsiteY6" fmla="*/ 543868 h 1534407"/>
                <a:gd name="connsiteX7" fmla="*/ 2281324 w 2292135"/>
                <a:gd name="connsiteY7" fmla="*/ 822991 h 1534407"/>
                <a:gd name="connsiteX8" fmla="*/ 1983948 w 2292135"/>
                <a:gd name="connsiteY8" fmla="*/ 1067321 h 1534407"/>
                <a:gd name="connsiteX9" fmla="*/ 1877493 w 2292135"/>
                <a:gd name="connsiteY9" fmla="*/ 1276681 h 1534407"/>
                <a:gd name="connsiteX10" fmla="*/ 1515046 w 2292135"/>
                <a:gd name="connsiteY10" fmla="*/ 1302030 h 1534407"/>
                <a:gd name="connsiteX11" fmla="*/ 1256035 w 2292135"/>
                <a:gd name="connsiteY11" fmla="*/ 1525378 h 1534407"/>
                <a:gd name="connsiteX12" fmla="*/ 875201 w 2292135"/>
                <a:gd name="connsiteY12" fmla="*/ 1389047 h 1534407"/>
                <a:gd name="connsiteX13" fmla="*/ 309488 w 2292135"/>
                <a:gd name="connsiteY13" fmla="*/ 1254350 h 1534407"/>
                <a:gd name="connsiteX14" fmla="*/ 60756 w 2292135"/>
                <a:gd name="connsiteY14" fmla="*/ 1104457 h 1534407"/>
                <a:gd name="connsiteX15" fmla="*/ 113905 w 2292135"/>
                <a:gd name="connsiteY15" fmla="*/ 902126 h 1534407"/>
                <a:gd name="connsiteX16" fmla="*/ 1673 w 2292135"/>
                <a:gd name="connsiteY16" fmla="*/ 694541 h 1534407"/>
                <a:gd name="connsiteX17" fmla="*/ 206636 w 2292135"/>
                <a:gd name="connsiteY17" fmla="*/ 510033 h 1534407"/>
                <a:gd name="connsiteX18" fmla="*/ 208596 w 2292135"/>
                <a:gd name="connsiteY18" fmla="*/ 505170 h 1534407"/>
                <a:gd name="connsiteX19" fmla="*/ 208596 w 2292135"/>
                <a:gd name="connsiteY19" fmla="*/ 505169 h 1534407"/>
                <a:gd name="connsiteX20" fmla="*/ 299897 w 2292135"/>
                <a:gd name="connsiteY20" fmla="*/ 240212 h 1534407"/>
                <a:gd name="connsiteX21" fmla="*/ 744053 w 2292135"/>
                <a:gd name="connsiteY21" fmla="*/ 179680 h 1534407"/>
                <a:gd name="connsiteX22" fmla="*/ 744138 w 2292135"/>
                <a:gd name="connsiteY22" fmla="*/ 179568 h 1534407"/>
                <a:gd name="connsiteX23" fmla="*/ 783223 w 2292135"/>
                <a:gd name="connsiteY23" fmla="*/ 128255 h 1534407"/>
                <a:gd name="connsiteX24" fmla="*/ 1191865 w 2292135"/>
                <a:gd name="connsiteY24" fmla="*/ 116840 h 1534407"/>
                <a:gd name="connsiteX25" fmla="*/ 1193862 w 2292135"/>
                <a:gd name="connsiteY25" fmla="*/ 114085 h 1534407"/>
                <a:gd name="connsiteX26" fmla="*/ 1222870 w 2292135"/>
                <a:gd name="connsiteY26" fmla="*/ 74083 h 1534407"/>
                <a:gd name="connsiteX27" fmla="*/ 1366359 w 2292135"/>
                <a:gd name="connsiteY27" fmla="*/ 2095 h 1534407"/>
                <a:gd name="connsiteX28" fmla="*/ 1539191 w 2292135"/>
                <a:gd name="connsiteY28" fmla="*/ 43289 h 1534407"/>
                <a:gd name="connsiteX29" fmla="*/ 1580230 w 2292135"/>
                <a:gd name="connsiteY29" fmla="*/ 80760 h 1534407"/>
                <a:gd name="connsiteX30" fmla="*/ 1582767 w 2292135"/>
                <a:gd name="connsiteY30" fmla="*/ 83077 h 1534407"/>
                <a:gd name="connsiteX31" fmla="*/ 1800920 w 2292135"/>
                <a:gd name="connsiteY31" fmla="*/ 1148 h 15344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292135" h="1534407">
                  <a:moveTo>
                    <a:pt x="1800920" y="1148"/>
                  </a:moveTo>
                  <a:cubicBezTo>
                    <a:pt x="1828041" y="3242"/>
                    <a:pt x="1855105" y="9284"/>
                    <a:pt x="1881096" y="19491"/>
                  </a:cubicBezTo>
                  <a:cubicBezTo>
                    <a:pt x="1960315" y="50592"/>
                    <a:pt x="2017120" y="115704"/>
                    <a:pt x="2032381" y="192958"/>
                  </a:cubicBezTo>
                  <a:lnTo>
                    <a:pt x="2033204" y="193267"/>
                  </a:lnTo>
                  <a:lnTo>
                    <a:pt x="2097173" y="217296"/>
                  </a:lnTo>
                  <a:cubicBezTo>
                    <a:pt x="2157700" y="248546"/>
                    <a:pt x="2204278" y="299537"/>
                    <a:pt x="2226533" y="361312"/>
                  </a:cubicBezTo>
                  <a:cubicBezTo>
                    <a:pt x="2248100" y="421099"/>
                    <a:pt x="2245026" y="486033"/>
                    <a:pt x="2217843" y="543868"/>
                  </a:cubicBezTo>
                  <a:cubicBezTo>
                    <a:pt x="2284662" y="623181"/>
                    <a:pt x="2308031" y="725997"/>
                    <a:pt x="2281324" y="822991"/>
                  </a:cubicBezTo>
                  <a:cubicBezTo>
                    <a:pt x="2245821" y="951937"/>
                    <a:pt x="2128291" y="1048504"/>
                    <a:pt x="1983948" y="1067321"/>
                  </a:cubicBezTo>
                  <a:cubicBezTo>
                    <a:pt x="1983260" y="1147806"/>
                    <a:pt x="1944418" y="1224137"/>
                    <a:pt x="1877493" y="1276681"/>
                  </a:cubicBezTo>
                  <a:cubicBezTo>
                    <a:pt x="1775807" y="1356526"/>
                    <a:pt x="1628920" y="1366787"/>
                    <a:pt x="1515046" y="1302030"/>
                  </a:cubicBezTo>
                  <a:cubicBezTo>
                    <a:pt x="1478219" y="1413260"/>
                    <a:pt x="1379606" y="1498289"/>
                    <a:pt x="1256035" y="1525378"/>
                  </a:cubicBezTo>
                  <a:cubicBezTo>
                    <a:pt x="1110421" y="1557295"/>
                    <a:pt x="958447" y="1502905"/>
                    <a:pt x="875201" y="1389047"/>
                  </a:cubicBezTo>
                  <a:cubicBezTo>
                    <a:pt x="678717" y="1497118"/>
                    <a:pt x="423521" y="1436372"/>
                    <a:pt x="309488" y="1254350"/>
                  </a:cubicBezTo>
                  <a:cubicBezTo>
                    <a:pt x="197469" y="1266314"/>
                    <a:pt x="92285" y="1202941"/>
                    <a:pt x="60756" y="1104457"/>
                  </a:cubicBezTo>
                  <a:cubicBezTo>
                    <a:pt x="37918" y="1033203"/>
                    <a:pt x="58107" y="956304"/>
                    <a:pt x="113905" y="902126"/>
                  </a:cubicBezTo>
                  <a:cubicBezTo>
                    <a:pt x="34739" y="859630"/>
                    <a:pt x="-9349" y="778080"/>
                    <a:pt x="1673" y="694541"/>
                  </a:cubicBezTo>
                  <a:cubicBezTo>
                    <a:pt x="14603" y="596731"/>
                    <a:pt x="99703" y="520116"/>
                    <a:pt x="206636" y="510033"/>
                  </a:cubicBezTo>
                  <a:lnTo>
                    <a:pt x="208596" y="505170"/>
                  </a:lnTo>
                  <a:lnTo>
                    <a:pt x="208596" y="505169"/>
                  </a:lnTo>
                  <a:cubicBezTo>
                    <a:pt x="194236" y="408850"/>
                    <a:pt x="227725" y="311715"/>
                    <a:pt x="299897" y="240212"/>
                  </a:cubicBezTo>
                  <a:cubicBezTo>
                    <a:pt x="413930" y="127278"/>
                    <a:pt x="598809" y="102106"/>
                    <a:pt x="744053" y="179680"/>
                  </a:cubicBezTo>
                  <a:lnTo>
                    <a:pt x="744138" y="179568"/>
                  </a:lnTo>
                  <a:lnTo>
                    <a:pt x="783223" y="128255"/>
                  </a:lnTo>
                  <a:cubicBezTo>
                    <a:pt x="887417" y="21777"/>
                    <a:pt x="1074004" y="10908"/>
                    <a:pt x="1191865" y="116840"/>
                  </a:cubicBezTo>
                  <a:lnTo>
                    <a:pt x="1193862" y="114085"/>
                  </a:lnTo>
                  <a:lnTo>
                    <a:pt x="1222870" y="74083"/>
                  </a:lnTo>
                  <a:cubicBezTo>
                    <a:pt x="1259075" y="35359"/>
                    <a:pt x="1309885" y="9391"/>
                    <a:pt x="1366359" y="2095"/>
                  </a:cubicBezTo>
                  <a:cubicBezTo>
                    <a:pt x="1428515" y="-5947"/>
                    <a:pt x="1490612" y="9457"/>
                    <a:pt x="1539191" y="43289"/>
                  </a:cubicBezTo>
                  <a:lnTo>
                    <a:pt x="1580230" y="80760"/>
                  </a:lnTo>
                  <a:lnTo>
                    <a:pt x="1582767" y="83077"/>
                  </a:lnTo>
                  <a:cubicBezTo>
                    <a:pt x="1637690" y="24124"/>
                    <a:pt x="1719559" y="-5132"/>
                    <a:pt x="1800920" y="1148"/>
                  </a:cubicBezTo>
                  <a:close/>
                </a:path>
              </a:pathLst>
            </a:custGeom>
            <a:solidFill>
              <a:schemeClr val="bg1">
                <a:lumMod val="95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/>
            </a:p>
          </p:txBody>
        </p:sp>
        <p:pic>
          <p:nvPicPr>
            <p:cNvPr id="16" name="图片 4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7951" t="21649" r="15771"/>
            <a:stretch>
              <a:fillRect/>
            </a:stretch>
          </p:blipFill>
          <p:spPr>
            <a:xfrm>
              <a:off x="1021005" y="-477422"/>
              <a:ext cx="4806119" cy="4804419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pic>
        <p:nvPicPr>
          <p:cNvPr id="4" name="图片 3" descr="后悔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0090" y="2147570"/>
            <a:ext cx="5558155" cy="37084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5152390" cy="4351655"/>
          </a:xfrm>
        </p:spPr>
        <p:txBody>
          <a:bodyPr/>
          <a:p>
            <a:r>
              <a:rPr lang="zh-CN" altLang="en-US" sz="3200"/>
              <a:t>悲观感</a:t>
            </a:r>
            <a:endParaRPr lang="zh-CN" altLang="en-US" sz="3200"/>
          </a:p>
          <a:p>
            <a:endParaRPr lang="zh-CN" altLang="en-US"/>
          </a:p>
          <a:p>
            <a:r>
              <a:rPr lang="zh-CN" altLang="en-US" sz="2800">
                <a:latin typeface="宋体" panose="02010600030101010101" pitchFamily="2" charset="-122"/>
                <a:ea typeface="宋体" panose="02010600030101010101" pitchFamily="2" charset="-122"/>
              </a:rPr>
              <a:t>    戒毒人员进入到戒毒所，因为打破了原有的理想生活，生活环境急剧变化，一时间产生了心理落差，加之个人性格心态因素，难免产生悲观情绪。</a:t>
            </a:r>
            <a:endParaRPr lang="zh-CN" altLang="en-US" sz="28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5894070" cy="4351655"/>
          </a:xfrm>
        </p:spPr>
        <p:txBody>
          <a:bodyPr/>
          <a:p>
            <a:r>
              <a:rPr lang="zh-CN" altLang="en-US" sz="3200"/>
              <a:t>恐惧感</a:t>
            </a:r>
            <a:endParaRPr lang="zh-CN" altLang="en-US" sz="3200"/>
          </a:p>
          <a:p>
            <a:endParaRPr lang="zh-CN" altLang="en-US"/>
          </a:p>
          <a:p>
            <a:r>
              <a:rPr lang="zh-CN" altLang="en-US" sz="2800">
                <a:latin typeface="宋体" panose="02010600030101010101" pitchFamily="2" charset="-122"/>
                <a:ea typeface="宋体" panose="02010600030101010101" pitchFamily="2" charset="-122"/>
              </a:rPr>
              <a:t>    由于身份的转变，到一个新的陌生环境，不可避免的产生恐惧，这是戒毒人员普遍存在的心理。</a:t>
            </a:r>
            <a:endParaRPr lang="zh-CN" altLang="en-US" sz="28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4" name="图片 3" descr="83430900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12230" y="2618740"/>
            <a:ext cx="4751070" cy="338328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5513070" cy="4351655"/>
          </a:xfrm>
        </p:spPr>
        <p:txBody>
          <a:bodyPr/>
          <a:p>
            <a:r>
              <a:rPr lang="zh-CN" altLang="en-US" sz="3200"/>
              <a:t>焦虑感</a:t>
            </a:r>
            <a:endParaRPr lang="zh-CN" altLang="en-US" sz="3200"/>
          </a:p>
          <a:p>
            <a:endParaRPr lang="zh-CN" altLang="en-US"/>
          </a:p>
          <a:p>
            <a:r>
              <a:rPr lang="zh-CN" altLang="en-US" sz="2800">
                <a:latin typeface="宋体" panose="02010600030101010101" pitchFamily="2" charset="-122"/>
                <a:ea typeface="宋体" panose="02010600030101010101" pitchFamily="2" charset="-122"/>
              </a:rPr>
              <a:t>    在一个新的环境中，有许多事都可能造成戒毒人员的担忧，比如不知道如何与他人相处，比如不清楚行为规则，这些都是正常的。</a:t>
            </a:r>
            <a:endParaRPr lang="zh-CN" altLang="en-US" sz="28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4" name="图片 3" descr="83430900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12230" y="2618740"/>
            <a:ext cx="4751070" cy="338328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6532245" cy="4351655"/>
          </a:xfrm>
        </p:spPr>
        <p:txBody>
          <a:bodyPr/>
          <a:p>
            <a:r>
              <a:rPr lang="zh-CN" altLang="en-US" sz="3200"/>
              <a:t>抵触心理</a:t>
            </a:r>
            <a:endParaRPr lang="zh-CN" altLang="en-US" sz="2800"/>
          </a:p>
          <a:p>
            <a:endParaRPr lang="zh-CN" altLang="en-US" sz="28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sz="2800">
                <a:latin typeface="宋体" panose="02010600030101010101" pitchFamily="2" charset="-122"/>
                <a:ea typeface="宋体" panose="02010600030101010101" pitchFamily="2" charset="-122"/>
              </a:rPr>
              <a:t>    有的戒毒人员在悲观心理的支配下，对前途失去信心，因而对所内的制度规则带有情绪，有的戒毒人员因习惯了悠闲懒散的生活，一时间不适应戒毒生活，从而对戒毒生活带有抵触心理。</a:t>
            </a:r>
            <a:endParaRPr lang="zh-CN" altLang="en-US" sz="28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4" name="图片 3" descr="d3272841671043b699f088624dc58102"/>
          <p:cNvPicPr>
            <a:picLocks noChangeAspect="1"/>
          </p:cNvPicPr>
          <p:nvPr/>
        </p:nvPicPr>
        <p:blipFill>
          <a:blip r:embed="rId2"/>
          <a:srcRect l="16063" r="13702"/>
          <a:stretch>
            <a:fillRect/>
          </a:stretch>
        </p:blipFill>
        <p:spPr>
          <a:xfrm>
            <a:off x="7367905" y="2133600"/>
            <a:ext cx="3795395" cy="373507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grpSp>
        <p:nvGrpSpPr>
          <p:cNvPr id="7" name="组合 6"/>
          <p:cNvGrpSpPr/>
          <p:nvPr/>
        </p:nvGrpSpPr>
        <p:grpSpPr>
          <a:xfrm>
            <a:off x="5625465" y="1661088"/>
            <a:ext cx="940435" cy="896692"/>
            <a:chOff x="5562" y="5052"/>
            <a:chExt cx="1080" cy="910"/>
          </a:xfrm>
        </p:grpSpPr>
        <p:sp>
          <p:nvSpPr>
            <p:cNvPr id="11" name="椭圆 10"/>
            <p:cNvSpPr/>
            <p:nvPr/>
          </p:nvSpPr>
          <p:spPr>
            <a:xfrm flipH="1">
              <a:off x="5562" y="5052"/>
              <a:ext cx="1080" cy="910"/>
            </a:xfrm>
            <a:prstGeom prst="ellipse">
              <a:avLst/>
            </a:prstGeom>
            <a:solidFill>
              <a:schemeClr val="accent1"/>
            </a:solidFill>
            <a:ln w="12700" cap="rnd">
              <a:noFill/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400"/>
              <a:endParaRPr lang="zh-CN" altLang="en-US" sz="2800" b="1" dirty="0">
                <a:latin typeface="思源黑体 CN Light" panose="020B0300000000000000" pitchFamily="34" charset="-122"/>
                <a:ea typeface="思源黑体 CN Regular" panose="020B0500000000000000" pitchFamily="34" charset="-122"/>
                <a:sym typeface="思源黑体 CN Light" panose="020B0300000000000000" pitchFamily="34" charset="-122"/>
              </a:endParaRP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5814" y="5085"/>
              <a:ext cx="648" cy="8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4800">
                  <a:solidFill>
                    <a:schemeClr val="bg1"/>
                  </a:solidFill>
                </a:rPr>
                <a:t>2</a:t>
              </a:r>
              <a:endParaRPr lang="en-US" altLang="zh-CN" sz="4800">
                <a:solidFill>
                  <a:schemeClr val="bg1"/>
                </a:solidFill>
              </a:endParaRPr>
            </a:p>
          </p:txBody>
        </p:sp>
      </p:grpSp>
      <p:sp>
        <p:nvSpPr>
          <p:cNvPr id="4" name="标题 1"/>
          <p:cNvSpPr>
            <a:spLocks noGrp="1"/>
          </p:cNvSpPr>
          <p:nvPr/>
        </p:nvSpPr>
        <p:spPr>
          <a:xfrm>
            <a:off x="3862705" y="2927350"/>
            <a:ext cx="4489450" cy="1896745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algn="ctr"/>
            <a:r>
              <a:rPr altLang="zh-CN" sz="5400">
                <a:solidFill>
                  <a:srgbClr val="C00000"/>
                </a:solidFill>
              </a:rPr>
              <a:t>以上心理问题的解决办法</a:t>
            </a:r>
            <a:endParaRPr altLang="zh-CN" sz="5400">
              <a:solidFill>
                <a:srgbClr val="C00000"/>
              </a:solidFill>
            </a:endParaRPr>
          </a:p>
        </p:txBody>
      </p:sp>
      <p:grpSp>
        <p:nvGrpSpPr>
          <p:cNvPr id="5" name="组合 1"/>
          <p:cNvGrpSpPr/>
          <p:nvPr/>
        </p:nvGrpSpPr>
        <p:grpSpPr>
          <a:xfrm rot="0">
            <a:off x="9133205" y="4396740"/>
            <a:ext cx="2870835" cy="2125980"/>
            <a:chOff x="1021005" y="-477422"/>
            <a:chExt cx="4806119" cy="4804419"/>
          </a:xfrm>
        </p:grpSpPr>
        <p:sp>
          <p:nvSpPr>
            <p:cNvPr id="8" name="任意多边形: 形状 2"/>
            <p:cNvSpPr/>
            <p:nvPr/>
          </p:nvSpPr>
          <p:spPr>
            <a:xfrm>
              <a:off x="1672682" y="2943756"/>
              <a:ext cx="1906938" cy="970487"/>
            </a:xfrm>
            <a:custGeom>
              <a:avLst/>
              <a:gdLst>
                <a:gd name="connsiteX0" fmla="*/ 1800920 w 2292135"/>
                <a:gd name="connsiteY0" fmla="*/ 1148 h 1534407"/>
                <a:gd name="connsiteX1" fmla="*/ 1881096 w 2292135"/>
                <a:gd name="connsiteY1" fmla="*/ 19491 h 1534407"/>
                <a:gd name="connsiteX2" fmla="*/ 2032381 w 2292135"/>
                <a:gd name="connsiteY2" fmla="*/ 192958 h 1534407"/>
                <a:gd name="connsiteX3" fmla="*/ 2033204 w 2292135"/>
                <a:gd name="connsiteY3" fmla="*/ 193267 h 1534407"/>
                <a:gd name="connsiteX4" fmla="*/ 2097173 w 2292135"/>
                <a:gd name="connsiteY4" fmla="*/ 217296 h 1534407"/>
                <a:gd name="connsiteX5" fmla="*/ 2226533 w 2292135"/>
                <a:gd name="connsiteY5" fmla="*/ 361312 h 1534407"/>
                <a:gd name="connsiteX6" fmla="*/ 2217843 w 2292135"/>
                <a:gd name="connsiteY6" fmla="*/ 543868 h 1534407"/>
                <a:gd name="connsiteX7" fmla="*/ 2281324 w 2292135"/>
                <a:gd name="connsiteY7" fmla="*/ 822991 h 1534407"/>
                <a:gd name="connsiteX8" fmla="*/ 1983948 w 2292135"/>
                <a:gd name="connsiteY8" fmla="*/ 1067321 h 1534407"/>
                <a:gd name="connsiteX9" fmla="*/ 1877493 w 2292135"/>
                <a:gd name="connsiteY9" fmla="*/ 1276681 h 1534407"/>
                <a:gd name="connsiteX10" fmla="*/ 1515046 w 2292135"/>
                <a:gd name="connsiteY10" fmla="*/ 1302030 h 1534407"/>
                <a:gd name="connsiteX11" fmla="*/ 1256035 w 2292135"/>
                <a:gd name="connsiteY11" fmla="*/ 1525378 h 1534407"/>
                <a:gd name="connsiteX12" fmla="*/ 875201 w 2292135"/>
                <a:gd name="connsiteY12" fmla="*/ 1389047 h 1534407"/>
                <a:gd name="connsiteX13" fmla="*/ 309488 w 2292135"/>
                <a:gd name="connsiteY13" fmla="*/ 1254350 h 1534407"/>
                <a:gd name="connsiteX14" fmla="*/ 60756 w 2292135"/>
                <a:gd name="connsiteY14" fmla="*/ 1104457 h 1534407"/>
                <a:gd name="connsiteX15" fmla="*/ 113905 w 2292135"/>
                <a:gd name="connsiteY15" fmla="*/ 902126 h 1534407"/>
                <a:gd name="connsiteX16" fmla="*/ 1673 w 2292135"/>
                <a:gd name="connsiteY16" fmla="*/ 694541 h 1534407"/>
                <a:gd name="connsiteX17" fmla="*/ 206636 w 2292135"/>
                <a:gd name="connsiteY17" fmla="*/ 510033 h 1534407"/>
                <a:gd name="connsiteX18" fmla="*/ 208596 w 2292135"/>
                <a:gd name="connsiteY18" fmla="*/ 505170 h 1534407"/>
                <a:gd name="connsiteX19" fmla="*/ 208596 w 2292135"/>
                <a:gd name="connsiteY19" fmla="*/ 505169 h 1534407"/>
                <a:gd name="connsiteX20" fmla="*/ 299897 w 2292135"/>
                <a:gd name="connsiteY20" fmla="*/ 240212 h 1534407"/>
                <a:gd name="connsiteX21" fmla="*/ 744053 w 2292135"/>
                <a:gd name="connsiteY21" fmla="*/ 179680 h 1534407"/>
                <a:gd name="connsiteX22" fmla="*/ 744138 w 2292135"/>
                <a:gd name="connsiteY22" fmla="*/ 179568 h 1534407"/>
                <a:gd name="connsiteX23" fmla="*/ 783223 w 2292135"/>
                <a:gd name="connsiteY23" fmla="*/ 128255 h 1534407"/>
                <a:gd name="connsiteX24" fmla="*/ 1191865 w 2292135"/>
                <a:gd name="connsiteY24" fmla="*/ 116840 h 1534407"/>
                <a:gd name="connsiteX25" fmla="*/ 1193862 w 2292135"/>
                <a:gd name="connsiteY25" fmla="*/ 114085 h 1534407"/>
                <a:gd name="connsiteX26" fmla="*/ 1222870 w 2292135"/>
                <a:gd name="connsiteY26" fmla="*/ 74083 h 1534407"/>
                <a:gd name="connsiteX27" fmla="*/ 1366359 w 2292135"/>
                <a:gd name="connsiteY27" fmla="*/ 2095 h 1534407"/>
                <a:gd name="connsiteX28" fmla="*/ 1539191 w 2292135"/>
                <a:gd name="connsiteY28" fmla="*/ 43289 h 1534407"/>
                <a:gd name="connsiteX29" fmla="*/ 1580230 w 2292135"/>
                <a:gd name="connsiteY29" fmla="*/ 80760 h 1534407"/>
                <a:gd name="connsiteX30" fmla="*/ 1582767 w 2292135"/>
                <a:gd name="connsiteY30" fmla="*/ 83077 h 1534407"/>
                <a:gd name="connsiteX31" fmla="*/ 1800920 w 2292135"/>
                <a:gd name="connsiteY31" fmla="*/ 1148 h 15344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292135" h="1534407">
                  <a:moveTo>
                    <a:pt x="1800920" y="1148"/>
                  </a:moveTo>
                  <a:cubicBezTo>
                    <a:pt x="1828041" y="3242"/>
                    <a:pt x="1855105" y="9284"/>
                    <a:pt x="1881096" y="19491"/>
                  </a:cubicBezTo>
                  <a:cubicBezTo>
                    <a:pt x="1960315" y="50592"/>
                    <a:pt x="2017120" y="115704"/>
                    <a:pt x="2032381" y="192958"/>
                  </a:cubicBezTo>
                  <a:lnTo>
                    <a:pt x="2033204" y="193267"/>
                  </a:lnTo>
                  <a:lnTo>
                    <a:pt x="2097173" y="217296"/>
                  </a:lnTo>
                  <a:cubicBezTo>
                    <a:pt x="2157700" y="248546"/>
                    <a:pt x="2204278" y="299537"/>
                    <a:pt x="2226533" y="361312"/>
                  </a:cubicBezTo>
                  <a:cubicBezTo>
                    <a:pt x="2248100" y="421099"/>
                    <a:pt x="2245026" y="486033"/>
                    <a:pt x="2217843" y="543868"/>
                  </a:cubicBezTo>
                  <a:cubicBezTo>
                    <a:pt x="2284662" y="623181"/>
                    <a:pt x="2308031" y="725997"/>
                    <a:pt x="2281324" y="822991"/>
                  </a:cubicBezTo>
                  <a:cubicBezTo>
                    <a:pt x="2245821" y="951937"/>
                    <a:pt x="2128291" y="1048504"/>
                    <a:pt x="1983948" y="1067321"/>
                  </a:cubicBezTo>
                  <a:cubicBezTo>
                    <a:pt x="1983260" y="1147806"/>
                    <a:pt x="1944418" y="1224137"/>
                    <a:pt x="1877493" y="1276681"/>
                  </a:cubicBezTo>
                  <a:cubicBezTo>
                    <a:pt x="1775807" y="1356526"/>
                    <a:pt x="1628920" y="1366787"/>
                    <a:pt x="1515046" y="1302030"/>
                  </a:cubicBezTo>
                  <a:cubicBezTo>
                    <a:pt x="1478219" y="1413260"/>
                    <a:pt x="1379606" y="1498289"/>
                    <a:pt x="1256035" y="1525378"/>
                  </a:cubicBezTo>
                  <a:cubicBezTo>
                    <a:pt x="1110421" y="1557295"/>
                    <a:pt x="958447" y="1502905"/>
                    <a:pt x="875201" y="1389047"/>
                  </a:cubicBezTo>
                  <a:cubicBezTo>
                    <a:pt x="678717" y="1497118"/>
                    <a:pt x="423521" y="1436372"/>
                    <a:pt x="309488" y="1254350"/>
                  </a:cubicBezTo>
                  <a:cubicBezTo>
                    <a:pt x="197469" y="1266314"/>
                    <a:pt x="92285" y="1202941"/>
                    <a:pt x="60756" y="1104457"/>
                  </a:cubicBezTo>
                  <a:cubicBezTo>
                    <a:pt x="37918" y="1033203"/>
                    <a:pt x="58107" y="956304"/>
                    <a:pt x="113905" y="902126"/>
                  </a:cubicBezTo>
                  <a:cubicBezTo>
                    <a:pt x="34739" y="859630"/>
                    <a:pt x="-9349" y="778080"/>
                    <a:pt x="1673" y="694541"/>
                  </a:cubicBezTo>
                  <a:cubicBezTo>
                    <a:pt x="14603" y="596731"/>
                    <a:pt x="99703" y="520116"/>
                    <a:pt x="206636" y="510033"/>
                  </a:cubicBezTo>
                  <a:lnTo>
                    <a:pt x="208596" y="505170"/>
                  </a:lnTo>
                  <a:lnTo>
                    <a:pt x="208596" y="505169"/>
                  </a:lnTo>
                  <a:cubicBezTo>
                    <a:pt x="194236" y="408850"/>
                    <a:pt x="227725" y="311715"/>
                    <a:pt x="299897" y="240212"/>
                  </a:cubicBezTo>
                  <a:cubicBezTo>
                    <a:pt x="413930" y="127278"/>
                    <a:pt x="598809" y="102106"/>
                    <a:pt x="744053" y="179680"/>
                  </a:cubicBezTo>
                  <a:lnTo>
                    <a:pt x="744138" y="179568"/>
                  </a:lnTo>
                  <a:lnTo>
                    <a:pt x="783223" y="128255"/>
                  </a:lnTo>
                  <a:cubicBezTo>
                    <a:pt x="887417" y="21777"/>
                    <a:pt x="1074004" y="10908"/>
                    <a:pt x="1191865" y="116840"/>
                  </a:cubicBezTo>
                  <a:lnTo>
                    <a:pt x="1193862" y="114085"/>
                  </a:lnTo>
                  <a:lnTo>
                    <a:pt x="1222870" y="74083"/>
                  </a:lnTo>
                  <a:cubicBezTo>
                    <a:pt x="1259075" y="35359"/>
                    <a:pt x="1309885" y="9391"/>
                    <a:pt x="1366359" y="2095"/>
                  </a:cubicBezTo>
                  <a:cubicBezTo>
                    <a:pt x="1428515" y="-5947"/>
                    <a:pt x="1490612" y="9457"/>
                    <a:pt x="1539191" y="43289"/>
                  </a:cubicBezTo>
                  <a:lnTo>
                    <a:pt x="1580230" y="80760"/>
                  </a:lnTo>
                  <a:lnTo>
                    <a:pt x="1582767" y="83077"/>
                  </a:lnTo>
                  <a:cubicBezTo>
                    <a:pt x="1637690" y="24124"/>
                    <a:pt x="1719559" y="-5132"/>
                    <a:pt x="1800920" y="1148"/>
                  </a:cubicBezTo>
                  <a:close/>
                </a:path>
              </a:pathLst>
            </a:custGeom>
            <a:solidFill>
              <a:schemeClr val="bg1">
                <a:lumMod val="95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/>
            </a:p>
          </p:txBody>
        </p:sp>
        <p:pic>
          <p:nvPicPr>
            <p:cNvPr id="10" name="图片 4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7951" t="21649" r="15771"/>
            <a:stretch>
              <a:fillRect/>
            </a:stretch>
          </p:blipFill>
          <p:spPr>
            <a:xfrm>
              <a:off x="1021005" y="-477422"/>
              <a:ext cx="4806119" cy="4804419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 sz="3200"/>
              <a:t>针对悲观心理</a:t>
            </a:r>
            <a:endParaRPr lang="zh-CN" altLang="en-US" sz="3200"/>
          </a:p>
          <a:p>
            <a:endParaRPr lang="zh-CN" altLang="en-US"/>
          </a:p>
          <a:p>
            <a:r>
              <a:rPr lang="en-US" altLang="zh-CN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1.</a:t>
            </a:r>
            <a:r>
              <a:rPr lang="zh-CN" altLang="en-US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坦然接受事实</a:t>
            </a:r>
            <a:endParaRPr lang="zh-CN" altLang="en-US" sz="28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endParaRPr lang="zh-CN" altLang="en-US" sz="28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pic>
        <p:nvPicPr>
          <p:cNvPr id="4" name="图片 3" descr="2732b5978eb65c7dfe54069e5dd54b6b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0915" y="1825625"/>
            <a:ext cx="6103620" cy="3937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commondata" val="eyJoZGlkIjoiYTE1NzRiZThhYmE1YmZkYmY0M2JkMDUyMjE1NTFiOGEifQ==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621</Words>
  <Application>WPS 演示</Application>
  <PresentationFormat>宽屏</PresentationFormat>
  <Paragraphs>62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7" baseType="lpstr">
      <vt:lpstr>Arial</vt:lpstr>
      <vt:lpstr>宋体</vt:lpstr>
      <vt:lpstr>Wingdings</vt:lpstr>
      <vt:lpstr>新宋体</vt:lpstr>
      <vt:lpstr>微软雅黑</vt:lpstr>
      <vt:lpstr>思源黑体 CN Light</vt:lpstr>
      <vt:lpstr>思源黑体 CN Regular</vt:lpstr>
      <vt:lpstr>Arial Black</vt:lpstr>
      <vt:lpstr>Arial Unicode MS</vt:lpstr>
      <vt:lpstr>黑体</vt:lpstr>
      <vt:lpstr>Calibri</vt:lpstr>
      <vt:lpstr>Office 主题​​</vt:lpstr>
      <vt:lpstr>新入所戒毒人员心理适应</vt:lpstr>
      <vt:lpstr>目   录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姜贤杰</cp:lastModifiedBy>
  <cp:revision>46</cp:revision>
  <dcterms:created xsi:type="dcterms:W3CDTF">2019-09-19T02:01:00Z</dcterms:created>
  <dcterms:modified xsi:type="dcterms:W3CDTF">2024-08-09T01:59:59Z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2052-12.1.0.17147</vt:lpwstr>
  </property>
  <property fmtid="{D5CDD505-2E9C-101B-9397-08002B2CF9AE}" pid="3" name="ICV">
    <vt:lpwstr>D6570E46DB9A4C78B92B7F458E4AF6D0_12</vt:lpwstr>
  </property>
</Properties>
</file>