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tags/tag205.xml" ContentType="application/vnd.openxmlformats-officedocument.presentationml.tags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notesSlides/notesSlide16.xml" ContentType="application/vnd.openxmlformats-officedocument.presentationml.notesSlide+xml"/>
  <Override PartName="/ppt/tags/tag189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178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167.xml" ContentType="application/vnd.openxmlformats-officedocument.presentationml.tags+xml"/>
  <Override PartName="/ppt/tags/tag41.xml" ContentType="application/vnd.openxmlformats-officedocument.presentationml.tags+xml"/>
  <Override PartName="/ppt/notesSlides/notesSlide7.xml" ContentType="application/vnd.openxmlformats-officedocument.presentationml.notesSlide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tags/tag30.xml" ContentType="application/vnd.openxmlformats-officedocument.presentationml.tags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68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57.xml" ContentType="application/vnd.openxmlformats-officedocument.presentationml.tags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notesSlides/notesSlide13.xml" ContentType="application/vnd.openxmlformats-officedocument.presentationml.notesSlide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tags/tag197.xml" ContentType="application/vnd.openxmlformats-officedocument.presentationml.tags+xml"/>
  <Override PartName="/ppt/tags/tag202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notesSlides/notesSlide4.xml" ContentType="application/vnd.openxmlformats-officedocument.presentationml.notesSlide+xml"/>
  <Override PartName="/ppt/tags/tag106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ppt/tags/tag131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tags/tag207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tags/tag198.xml" ContentType="application/vnd.openxmlformats-officedocument.presentationml.tags+xml"/>
  <Override PartName="/ppt/tags/tag203.xml" ContentType="application/vnd.openxmlformats-officedocument.presentationml.tags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notesSlides/notesSlide14.xml" ContentType="application/vnd.openxmlformats-officedocument.presentationml.notesSlide+xml"/>
  <Override PartName="/ppt/tags/tag83.xml" ContentType="application/vnd.openxmlformats-officedocument.presentationml.tags+xml"/>
  <Override PartName="/ppt/tags/tag158.xml" ContentType="application/vnd.openxmlformats-officedocument.presentationml.tags+xml"/>
  <Override PartName="/ppt/tags/tag169.xml" ContentType="application/vnd.openxmlformats-officedocument.presentationml.tags+xml"/>
  <Override PartName="/ppt/tags/tag187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notesSlides/notesSlide9.xml" ContentType="application/vnd.openxmlformats-officedocument.presentationml.notesSlide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47.xml" ContentType="application/vnd.openxmlformats-officedocument.presentationml.tags+xml"/>
  <Override PartName="/ppt/notesSlides/notesSlide21.xml" ContentType="application/vnd.openxmlformats-officedocument.presentationml.notesSlide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tags/tag194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notesSlides/notesSlide10.xml" ContentType="application/vnd.openxmlformats-officedocument.presentationml.notesSlide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tags/tag154.xml" ContentType="application/vnd.openxmlformats-officedocument.presentationml.tags+xml"/>
  <Override PartName="/ppt/tags/tag183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tags/tag161.xml" ContentType="application/vnd.openxmlformats-officedocument.presentationml.tags+xml"/>
  <Override PartName="/ppt/tags/tag172.xml" ContentType="application/vnd.openxmlformats-officedocument.presentationml.tags+xml"/>
  <Override PartName="/ppt/tags/tag190.xml" ContentType="application/vnd.openxmlformats-officedocument.presentationml.tags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notesSlides/notesSlide19.xml" ContentType="application/vnd.openxmlformats-officedocument.presentationml.notesSlide+xml"/>
  <Override PartName="/ppt/tags/tag208.xml" ContentType="application/vnd.openxmlformats-officedocument.presentationml.tags+xml"/>
  <Override PartName="/ppt/slides/slide24.xml" ContentType="application/vnd.openxmlformats-officedocument.presentationml.slide+xml"/>
  <Override PartName="/ppt/tags/tag3.xml" ContentType="application/vnd.openxmlformats-officedocument.presentationml.tags+xml"/>
  <Default Extension="jpeg" ContentType="image/jpeg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notesSlides/notesSlide15.xml" ContentType="application/vnd.openxmlformats-officedocument.presentationml.notesSlide+xml"/>
  <Override PartName="/ppt/tags/tag95.xml" ContentType="application/vnd.openxmlformats-officedocument.presentationml.tags+xml"/>
  <Override PartName="/ppt/tags/tag188.xml" ContentType="application/vnd.openxmlformats-officedocument.presentationml.tags+xml"/>
  <Override PartName="/ppt/tags/tag199.xml" ContentType="application/vnd.openxmlformats-officedocument.presentationml.tags+xml"/>
  <Override PartName="/ppt/tags/tag204.xml" ContentType="application/vnd.openxmlformats-officedocument.presentationml.tags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9.xml" ContentType="application/vnd.openxmlformats-officedocument.presentationml.tags+xml"/>
  <Override PartName="/ppt/notesSlides/notesSlide22.xml" ContentType="application/vnd.openxmlformats-officedocument.presentationml.notesSlide+xml"/>
  <Override PartName="/ppt/tags/tag177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notesSlides/notesSlide11.xml" ContentType="application/vnd.openxmlformats-officedocument.presentationml.notesSlide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66.xml" ContentType="application/vnd.openxmlformats-officedocument.presentationml.tags+xml"/>
  <Override PartName="/ppt/tags/tag184.xml" ContentType="application/vnd.openxmlformats-officedocument.presentationml.tags+xml"/>
  <Override PartName="/ppt/tags/tag195.xml" ContentType="application/vnd.openxmlformats-officedocument.presentationml.tags+xml"/>
  <Override PartName="/ppt/tags/tag200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notesSlides/notesSlide6.xml" ContentType="application/vnd.openxmlformats-officedocument.presentationml.notesSlide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tags/tag155.xml" ContentType="application/vnd.openxmlformats-officedocument.presentationml.tags+xml"/>
  <Override PartName="/ppt/tags/tag173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62.xml" ContentType="application/vnd.openxmlformats-officedocument.presentationml.tags+xml"/>
  <Override PartName="/ppt/tags/tag180.xml" ContentType="application/vnd.openxmlformats-officedocument.presentationml.tags+xml"/>
  <Override PartName="/ppt/tags/tag191.xml" ContentType="application/vnd.openxmlformats-officedocument.presentationml.tags+xml"/>
  <Override PartName="/ppt/slides/slide29.xml" ContentType="application/vnd.openxmlformats-officedocument.presentationml.slide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notesSlides/notesSlide23.xml" ContentType="application/vnd.openxmlformats-officedocument.presentationml.notesSlide+xml"/>
  <Override PartName="/ppt/tags/tag196.xml" ContentType="application/vnd.openxmlformats-officedocument.presentationml.tags+xml"/>
  <Override PartName="/ppt/tags/tag201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notesSlides/notesSlide12.xml" ContentType="application/vnd.openxmlformats-officedocument.presentationml.notesSlide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notesSlides/notesSlide3.xml" ContentType="application/vnd.openxmlformats-officedocument.presentationml.notesSlide+xml"/>
  <Override PartName="/ppt/tags/tag141.xml" ContentType="application/vnd.openxmlformats-officedocument.presentationml.tags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notesSlides/notesSlide17.xml" ContentType="application/vnd.openxmlformats-officedocument.presentationml.notesSlide+xml"/>
  <Override PartName="/ppt/tags/tag206.xml" ContentType="application/vnd.openxmlformats-officedocument.presentationml.tags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179.xml" ContentType="application/vnd.openxmlformats-officedocument.presentationml.tags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168.xml" ContentType="application/vnd.openxmlformats-officedocument.presentationml.tags+xml"/>
  <Default Extension="wdp" ContentType="image/vnd.ms-photo"/>
  <Override PartName="/ppt/tags/tag5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57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82.xml" ContentType="application/vnd.openxmlformats-officedocument.presentationml.tags+xml"/>
  <Override PartName="/ppt/tags/tag193.xml" ContentType="application/vnd.openxmlformats-officedocument.presentationml.tags+xml"/>
  <Override PartName="/ppt/tags/tag20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6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33"/>
  </p:notesMasterIdLst>
  <p:sldIdLst>
    <p:sldId id="307" r:id="rId2"/>
    <p:sldId id="308" r:id="rId3"/>
    <p:sldId id="332" r:id="rId4"/>
    <p:sldId id="352" r:id="rId5"/>
    <p:sldId id="374" r:id="rId6"/>
    <p:sldId id="375" r:id="rId7"/>
    <p:sldId id="373" r:id="rId8"/>
    <p:sldId id="372" r:id="rId9"/>
    <p:sldId id="376" r:id="rId10"/>
    <p:sldId id="378" r:id="rId11"/>
    <p:sldId id="379" r:id="rId12"/>
    <p:sldId id="385" r:id="rId13"/>
    <p:sldId id="381" r:id="rId14"/>
    <p:sldId id="382" r:id="rId15"/>
    <p:sldId id="310" r:id="rId16"/>
    <p:sldId id="383" r:id="rId17"/>
    <p:sldId id="413" r:id="rId18"/>
    <p:sldId id="414" r:id="rId19"/>
    <p:sldId id="384" r:id="rId20"/>
    <p:sldId id="388" r:id="rId21"/>
    <p:sldId id="389" r:id="rId22"/>
    <p:sldId id="390" r:id="rId23"/>
    <p:sldId id="311" r:id="rId24"/>
    <p:sldId id="416" r:id="rId25"/>
    <p:sldId id="419" r:id="rId26"/>
    <p:sldId id="420" r:id="rId27"/>
    <p:sldId id="418" r:id="rId28"/>
    <p:sldId id="421" r:id="rId29"/>
    <p:sldId id="422" r:id="rId30"/>
    <p:sldId id="423" r:id="rId31"/>
    <p:sldId id="326" r:id="rId32"/>
  </p:sldIdLst>
  <p:sldSz cx="9001125" cy="5040313"/>
  <p:notesSz cx="6858000" cy="9144000"/>
  <p:custDataLst>
    <p:tags r:id="rId34"/>
  </p:custDataLst>
  <p:defaultTextStyle>
    <a:defPPr>
      <a:defRPr lang="zh-CN"/>
    </a:defPPr>
    <a:lvl1pPr marL="0" algn="l" defTabSz="80200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1320" algn="l" defTabSz="80200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02005" algn="l" defTabSz="80200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03325" algn="l" defTabSz="80200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04645" algn="l" defTabSz="80200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05965" algn="l" defTabSz="80200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06650" algn="l" defTabSz="80200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07970" algn="l" defTabSz="80200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09290" algn="l" defTabSz="80200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42" userDrawn="1">
          <p15:clr>
            <a:srgbClr val="A4A3A4"/>
          </p15:clr>
        </p15:guide>
        <p15:guide id="2" pos="27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D91A1"/>
    <a:srgbClr val="558593"/>
    <a:srgbClr val="AEC8D0"/>
    <a:srgbClr val="ECF9FC"/>
    <a:srgbClr val="E93538"/>
    <a:srgbClr val="284C8A"/>
    <a:srgbClr val="C3C4C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howGuides="1">
      <p:cViewPr varScale="1">
        <p:scale>
          <a:sx n="155" d="100"/>
          <a:sy n="155" d="100"/>
        </p:scale>
        <p:origin x="-438" y="-90"/>
      </p:cViewPr>
      <p:guideLst>
        <p:guide orient="horz" pos="1542"/>
        <p:guide pos="27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FBFEE-6F17-45C6-BF67-2BF47985DAED}" type="datetimeFigureOut">
              <a:rPr lang="zh-CN" altLang="en-US" smtClean="0"/>
              <a:pPr/>
              <a:t>2024-09-12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68300" y="685800"/>
            <a:ext cx="6121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963E96-BA91-4239-8C4A-E9100A9762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义启小魏楷" panose="02010601030101010101" pitchFamily="2" charset="-122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义启小魏楷" panose="02010601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义启小魏楷" panose="02010601030101010101" pitchFamily="2" charset="-122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30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义启小魏楷" panose="02010601030101010101" pitchFamily="2" charset="-122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义启小魏楷" panose="02010601030101010101" pitchFamily="2" charset="-122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31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义启小魏楷" panose="02010601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2024-09-12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25816" y="201847"/>
            <a:ext cx="2025253" cy="43006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0056" y="201847"/>
            <a:ext cx="5925741" cy="43006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2024-09-12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75085" y="1565764"/>
            <a:ext cx="7650956" cy="10804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50169" y="2856177"/>
            <a:ext cx="6300788" cy="1288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1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2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3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4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05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06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07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09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2024-09-12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2024-09-12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0056" y="1176073"/>
            <a:ext cx="3975497" cy="332637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5572" y="1176073"/>
            <a:ext cx="3975497" cy="332637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2024-09-12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0056" y="1128237"/>
            <a:ext cx="3977060" cy="470195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1320" indent="0">
              <a:buNone/>
              <a:defRPr sz="1800" b="1"/>
            </a:lvl2pPr>
            <a:lvl3pPr marL="802005" indent="0">
              <a:buNone/>
              <a:defRPr sz="1600" b="1"/>
            </a:lvl3pPr>
            <a:lvl4pPr marL="1203325" indent="0">
              <a:buNone/>
              <a:defRPr sz="1400" b="1"/>
            </a:lvl4pPr>
            <a:lvl5pPr marL="1604645" indent="0">
              <a:buNone/>
              <a:defRPr sz="1400" b="1"/>
            </a:lvl5pPr>
            <a:lvl6pPr marL="2005965" indent="0">
              <a:buNone/>
              <a:defRPr sz="1400" b="1"/>
            </a:lvl6pPr>
            <a:lvl7pPr marL="2406650" indent="0">
              <a:buNone/>
              <a:defRPr sz="1400" b="1"/>
            </a:lvl7pPr>
            <a:lvl8pPr marL="2807970" indent="0">
              <a:buNone/>
              <a:defRPr sz="1400" b="1"/>
            </a:lvl8pPr>
            <a:lvl9pPr marL="3209290" indent="0">
              <a:buNone/>
              <a:defRPr sz="1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0056" y="1598433"/>
            <a:ext cx="3977060" cy="290401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572447" y="1128237"/>
            <a:ext cx="3978622" cy="470195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1320" indent="0">
              <a:buNone/>
              <a:defRPr sz="1800" b="1"/>
            </a:lvl2pPr>
            <a:lvl3pPr marL="802005" indent="0">
              <a:buNone/>
              <a:defRPr sz="1600" b="1"/>
            </a:lvl3pPr>
            <a:lvl4pPr marL="1203325" indent="0">
              <a:buNone/>
              <a:defRPr sz="1400" b="1"/>
            </a:lvl4pPr>
            <a:lvl5pPr marL="1604645" indent="0">
              <a:buNone/>
              <a:defRPr sz="1400" b="1"/>
            </a:lvl5pPr>
            <a:lvl6pPr marL="2005965" indent="0">
              <a:buNone/>
              <a:defRPr sz="1400" b="1"/>
            </a:lvl6pPr>
            <a:lvl7pPr marL="2406650" indent="0">
              <a:buNone/>
              <a:defRPr sz="1400" b="1"/>
            </a:lvl7pPr>
            <a:lvl8pPr marL="2807970" indent="0">
              <a:buNone/>
              <a:defRPr sz="1400" b="1"/>
            </a:lvl8pPr>
            <a:lvl9pPr marL="3209290" indent="0">
              <a:buNone/>
              <a:defRPr sz="1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572447" y="1598433"/>
            <a:ext cx="3978622" cy="290401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2024-09-12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2024-09-12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2024-09-12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0057" y="200679"/>
            <a:ext cx="2961308" cy="85405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19190" y="200679"/>
            <a:ext cx="5031879" cy="4301768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0057" y="1054733"/>
            <a:ext cx="2961308" cy="3447714"/>
          </a:xfrm>
        </p:spPr>
        <p:txBody>
          <a:bodyPr/>
          <a:lstStyle>
            <a:lvl1pPr marL="0" indent="0">
              <a:buNone/>
              <a:defRPr sz="1200"/>
            </a:lvl1pPr>
            <a:lvl2pPr marL="401320" indent="0">
              <a:buNone/>
              <a:defRPr sz="1100"/>
            </a:lvl2pPr>
            <a:lvl3pPr marL="802005" indent="0">
              <a:buNone/>
              <a:defRPr sz="900"/>
            </a:lvl3pPr>
            <a:lvl4pPr marL="1203325" indent="0">
              <a:buNone/>
              <a:defRPr sz="800"/>
            </a:lvl4pPr>
            <a:lvl5pPr marL="1604645" indent="0">
              <a:buNone/>
              <a:defRPr sz="800"/>
            </a:lvl5pPr>
            <a:lvl6pPr marL="2005965" indent="0">
              <a:buNone/>
              <a:defRPr sz="800"/>
            </a:lvl6pPr>
            <a:lvl7pPr marL="2406650" indent="0">
              <a:buNone/>
              <a:defRPr sz="800"/>
            </a:lvl7pPr>
            <a:lvl8pPr marL="2807970" indent="0">
              <a:buNone/>
              <a:defRPr sz="800"/>
            </a:lvl8pPr>
            <a:lvl9pPr marL="320929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2024-09-12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64284" y="3528219"/>
            <a:ext cx="5400675" cy="416526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64284" y="450361"/>
            <a:ext cx="5400675" cy="3024188"/>
          </a:xfrm>
        </p:spPr>
        <p:txBody>
          <a:bodyPr/>
          <a:lstStyle>
            <a:lvl1pPr marL="0" indent="0">
              <a:buNone/>
              <a:defRPr sz="2800"/>
            </a:lvl1pPr>
            <a:lvl2pPr marL="401320" indent="0">
              <a:buNone/>
              <a:defRPr sz="2500"/>
            </a:lvl2pPr>
            <a:lvl3pPr marL="802005" indent="0">
              <a:buNone/>
              <a:defRPr sz="2100"/>
            </a:lvl3pPr>
            <a:lvl4pPr marL="1203325" indent="0">
              <a:buNone/>
              <a:defRPr sz="1800"/>
            </a:lvl4pPr>
            <a:lvl5pPr marL="1604645" indent="0">
              <a:buNone/>
              <a:defRPr sz="1800"/>
            </a:lvl5pPr>
            <a:lvl6pPr marL="2005965" indent="0">
              <a:buNone/>
              <a:defRPr sz="1800"/>
            </a:lvl6pPr>
            <a:lvl7pPr marL="2406650" indent="0">
              <a:buNone/>
              <a:defRPr sz="1800"/>
            </a:lvl7pPr>
            <a:lvl8pPr marL="2807970" indent="0">
              <a:buNone/>
              <a:defRPr sz="1800"/>
            </a:lvl8pPr>
            <a:lvl9pPr marL="3209290" indent="0">
              <a:buNone/>
              <a:defRPr sz="18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64284" y="3944746"/>
            <a:ext cx="5400675" cy="591536"/>
          </a:xfrm>
        </p:spPr>
        <p:txBody>
          <a:bodyPr/>
          <a:lstStyle>
            <a:lvl1pPr marL="0" indent="0">
              <a:buNone/>
              <a:defRPr sz="1200"/>
            </a:lvl1pPr>
            <a:lvl2pPr marL="401320" indent="0">
              <a:buNone/>
              <a:defRPr sz="1100"/>
            </a:lvl2pPr>
            <a:lvl3pPr marL="802005" indent="0">
              <a:buNone/>
              <a:defRPr sz="900"/>
            </a:lvl3pPr>
            <a:lvl4pPr marL="1203325" indent="0">
              <a:buNone/>
              <a:defRPr sz="800"/>
            </a:lvl4pPr>
            <a:lvl5pPr marL="1604645" indent="0">
              <a:buNone/>
              <a:defRPr sz="800"/>
            </a:lvl5pPr>
            <a:lvl6pPr marL="2005965" indent="0">
              <a:buNone/>
              <a:defRPr sz="800"/>
            </a:lvl6pPr>
            <a:lvl7pPr marL="2406650" indent="0">
              <a:buNone/>
              <a:defRPr sz="800"/>
            </a:lvl7pPr>
            <a:lvl8pPr marL="2807970" indent="0">
              <a:buNone/>
              <a:defRPr sz="800"/>
            </a:lvl8pPr>
            <a:lvl9pPr marL="320929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2024-09-12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0056" y="201846"/>
            <a:ext cx="8101013" cy="840052"/>
          </a:xfrm>
          <a:prstGeom prst="rect">
            <a:avLst/>
          </a:prstGeom>
        </p:spPr>
        <p:txBody>
          <a:bodyPr vert="horz" lIns="80229" tIns="40115" rIns="80229" bIns="40115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0056" y="1176073"/>
            <a:ext cx="8101013" cy="3326374"/>
          </a:xfrm>
          <a:prstGeom prst="rect">
            <a:avLst/>
          </a:prstGeom>
        </p:spPr>
        <p:txBody>
          <a:bodyPr vert="horz" lIns="80229" tIns="40115" rIns="80229" bIns="40115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0056" y="4671624"/>
            <a:ext cx="2100263" cy="268350"/>
          </a:xfrm>
          <a:prstGeom prst="rect">
            <a:avLst/>
          </a:prstGeom>
        </p:spPr>
        <p:txBody>
          <a:bodyPr vert="horz" lIns="80229" tIns="40115" rIns="80229" bIns="40115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2024-09-12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75385" y="4671624"/>
            <a:ext cx="2850356" cy="268350"/>
          </a:xfrm>
          <a:prstGeom prst="rect">
            <a:avLst/>
          </a:prstGeom>
        </p:spPr>
        <p:txBody>
          <a:bodyPr vert="horz" lIns="80229" tIns="40115" rIns="80229" bIns="40115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0806" y="4671624"/>
            <a:ext cx="2100263" cy="268350"/>
          </a:xfrm>
          <a:prstGeom prst="rect">
            <a:avLst/>
          </a:prstGeom>
        </p:spPr>
        <p:txBody>
          <a:bodyPr vert="horz" lIns="80229" tIns="40115" rIns="80229" bIns="40115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802005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0990" indent="-300990" algn="l" defTabSz="8020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2145" indent="-250825" algn="l" defTabSz="802005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2665" indent="-200660" algn="l" defTabSz="8020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03985" indent="-200660" algn="l" defTabSz="802005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5305" indent="-200660" algn="l" defTabSz="802005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06625" indent="-200660" algn="l" defTabSz="80200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07310" indent="-200660" algn="l" defTabSz="80200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08630" indent="-200660" algn="l" defTabSz="80200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09950" indent="-200660" algn="l" defTabSz="80200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020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1320" algn="l" defTabSz="8020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2005" algn="l" defTabSz="8020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3325" algn="l" defTabSz="8020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645" algn="l" defTabSz="8020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5965" algn="l" defTabSz="8020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6650" algn="l" defTabSz="8020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970" algn="l" defTabSz="8020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9290" algn="l" defTabSz="8020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51.xml"/><Relationship Id="rId7" Type="http://schemas.openxmlformats.org/officeDocument/2006/relationships/image" Target="../media/image12.jpe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11.jpe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15.jpe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5" Type="http://schemas.openxmlformats.org/officeDocument/2006/relationships/image" Target="../media/image16.jpeg"/><Relationship Id="rId4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7" Type="http://schemas.microsoft.com/office/2007/relationships/hdphoto" Target="../media/image18.wdp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image" Target="../media/image17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5" Type="http://schemas.openxmlformats.org/officeDocument/2006/relationships/image" Target="../media/image18.jpeg"/><Relationship Id="rId4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5" Type="http://schemas.openxmlformats.org/officeDocument/2006/relationships/image" Target="../media/image19.jpeg"/><Relationship Id="rId4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5" Type="http://schemas.openxmlformats.org/officeDocument/2006/relationships/image" Target="../media/image20.jpeg"/><Relationship Id="rId4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75.xml"/><Relationship Id="rId13" Type="http://schemas.openxmlformats.org/officeDocument/2006/relationships/tags" Target="../tags/tag80.xml"/><Relationship Id="rId18" Type="http://schemas.openxmlformats.org/officeDocument/2006/relationships/tags" Target="../tags/tag85.xml"/><Relationship Id="rId3" Type="http://schemas.openxmlformats.org/officeDocument/2006/relationships/tags" Target="../tags/tag70.xml"/><Relationship Id="rId21" Type="http://schemas.openxmlformats.org/officeDocument/2006/relationships/tags" Target="../tags/tag88.xml"/><Relationship Id="rId7" Type="http://schemas.openxmlformats.org/officeDocument/2006/relationships/tags" Target="../tags/tag74.xml"/><Relationship Id="rId12" Type="http://schemas.openxmlformats.org/officeDocument/2006/relationships/tags" Target="../tags/tag79.xml"/><Relationship Id="rId17" Type="http://schemas.openxmlformats.org/officeDocument/2006/relationships/tags" Target="../tags/tag84.xml"/><Relationship Id="rId2" Type="http://schemas.openxmlformats.org/officeDocument/2006/relationships/tags" Target="../tags/tag69.xml"/><Relationship Id="rId16" Type="http://schemas.openxmlformats.org/officeDocument/2006/relationships/tags" Target="../tags/tag83.xml"/><Relationship Id="rId20" Type="http://schemas.openxmlformats.org/officeDocument/2006/relationships/tags" Target="../tags/tag87.xml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11" Type="http://schemas.openxmlformats.org/officeDocument/2006/relationships/tags" Target="../tags/tag78.xml"/><Relationship Id="rId5" Type="http://schemas.openxmlformats.org/officeDocument/2006/relationships/tags" Target="../tags/tag72.xml"/><Relationship Id="rId15" Type="http://schemas.openxmlformats.org/officeDocument/2006/relationships/tags" Target="../tags/tag82.xml"/><Relationship Id="rId23" Type="http://schemas.openxmlformats.org/officeDocument/2006/relationships/notesSlide" Target="../notesSlides/notesSlide15.xml"/><Relationship Id="rId10" Type="http://schemas.openxmlformats.org/officeDocument/2006/relationships/tags" Target="../tags/tag77.xml"/><Relationship Id="rId19" Type="http://schemas.openxmlformats.org/officeDocument/2006/relationships/tags" Target="../tags/tag86.xml"/><Relationship Id="rId4" Type="http://schemas.openxmlformats.org/officeDocument/2006/relationships/tags" Target="../tags/tag71.xml"/><Relationship Id="rId9" Type="http://schemas.openxmlformats.org/officeDocument/2006/relationships/tags" Target="../tags/tag76.xml"/><Relationship Id="rId14" Type="http://schemas.openxmlformats.org/officeDocument/2006/relationships/tags" Target="../tags/tag81.xml"/><Relationship Id="rId22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openxmlformats.org/officeDocument/2006/relationships/tags" Target="../tags/tag5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10" Type="http://schemas.openxmlformats.org/officeDocument/2006/relationships/image" Target="../media/image3.png"/><Relationship Id="rId4" Type="http://schemas.openxmlformats.org/officeDocument/2006/relationships/tags" Target="../tags/tag6.xml"/><Relationship Id="rId9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96.xml"/><Relationship Id="rId13" Type="http://schemas.openxmlformats.org/officeDocument/2006/relationships/tags" Target="../tags/tag101.xml"/><Relationship Id="rId18" Type="http://schemas.openxmlformats.org/officeDocument/2006/relationships/tags" Target="../tags/tag106.xml"/><Relationship Id="rId3" Type="http://schemas.openxmlformats.org/officeDocument/2006/relationships/tags" Target="../tags/tag91.xml"/><Relationship Id="rId21" Type="http://schemas.openxmlformats.org/officeDocument/2006/relationships/tags" Target="../tags/tag109.xml"/><Relationship Id="rId7" Type="http://schemas.openxmlformats.org/officeDocument/2006/relationships/tags" Target="../tags/tag95.xml"/><Relationship Id="rId12" Type="http://schemas.openxmlformats.org/officeDocument/2006/relationships/tags" Target="../tags/tag100.xml"/><Relationship Id="rId17" Type="http://schemas.openxmlformats.org/officeDocument/2006/relationships/tags" Target="../tags/tag105.xml"/><Relationship Id="rId2" Type="http://schemas.openxmlformats.org/officeDocument/2006/relationships/tags" Target="../tags/tag90.xml"/><Relationship Id="rId16" Type="http://schemas.openxmlformats.org/officeDocument/2006/relationships/tags" Target="../tags/tag104.xml"/><Relationship Id="rId20" Type="http://schemas.openxmlformats.org/officeDocument/2006/relationships/tags" Target="../tags/tag108.xml"/><Relationship Id="rId1" Type="http://schemas.openxmlformats.org/officeDocument/2006/relationships/tags" Target="../tags/tag89.xml"/><Relationship Id="rId6" Type="http://schemas.openxmlformats.org/officeDocument/2006/relationships/tags" Target="../tags/tag94.xml"/><Relationship Id="rId11" Type="http://schemas.openxmlformats.org/officeDocument/2006/relationships/tags" Target="../tags/tag99.xml"/><Relationship Id="rId5" Type="http://schemas.openxmlformats.org/officeDocument/2006/relationships/tags" Target="../tags/tag93.xml"/><Relationship Id="rId15" Type="http://schemas.openxmlformats.org/officeDocument/2006/relationships/tags" Target="../tags/tag103.xml"/><Relationship Id="rId23" Type="http://schemas.openxmlformats.org/officeDocument/2006/relationships/notesSlide" Target="../notesSlides/notesSlide16.xml"/><Relationship Id="rId10" Type="http://schemas.openxmlformats.org/officeDocument/2006/relationships/tags" Target="../tags/tag98.xml"/><Relationship Id="rId19" Type="http://schemas.openxmlformats.org/officeDocument/2006/relationships/tags" Target="../tags/tag107.xml"/><Relationship Id="rId4" Type="http://schemas.openxmlformats.org/officeDocument/2006/relationships/tags" Target="../tags/tag92.xml"/><Relationship Id="rId9" Type="http://schemas.openxmlformats.org/officeDocument/2006/relationships/tags" Target="../tags/tag97.xml"/><Relationship Id="rId14" Type="http://schemas.openxmlformats.org/officeDocument/2006/relationships/tags" Target="../tags/tag102.xml"/><Relationship Id="rId22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tags" Target="../tags/tag122.xml"/><Relationship Id="rId18" Type="http://schemas.openxmlformats.org/officeDocument/2006/relationships/tags" Target="../tags/tag127.xml"/><Relationship Id="rId3" Type="http://schemas.openxmlformats.org/officeDocument/2006/relationships/tags" Target="../tags/tag112.xml"/><Relationship Id="rId21" Type="http://schemas.openxmlformats.org/officeDocument/2006/relationships/tags" Target="../tags/tag130.xml"/><Relationship Id="rId7" Type="http://schemas.openxmlformats.org/officeDocument/2006/relationships/tags" Target="../tags/tag116.xml"/><Relationship Id="rId12" Type="http://schemas.openxmlformats.org/officeDocument/2006/relationships/tags" Target="../tags/tag121.xml"/><Relationship Id="rId17" Type="http://schemas.openxmlformats.org/officeDocument/2006/relationships/tags" Target="../tags/tag126.xml"/><Relationship Id="rId2" Type="http://schemas.openxmlformats.org/officeDocument/2006/relationships/tags" Target="../tags/tag111.xml"/><Relationship Id="rId16" Type="http://schemas.openxmlformats.org/officeDocument/2006/relationships/tags" Target="../tags/tag125.xml"/><Relationship Id="rId20" Type="http://schemas.openxmlformats.org/officeDocument/2006/relationships/tags" Target="../tags/tag129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tags" Target="../tags/tag120.xml"/><Relationship Id="rId5" Type="http://schemas.openxmlformats.org/officeDocument/2006/relationships/tags" Target="../tags/tag114.xml"/><Relationship Id="rId15" Type="http://schemas.openxmlformats.org/officeDocument/2006/relationships/tags" Target="../tags/tag124.xml"/><Relationship Id="rId23" Type="http://schemas.openxmlformats.org/officeDocument/2006/relationships/notesSlide" Target="../notesSlides/notesSlide17.xml"/><Relationship Id="rId10" Type="http://schemas.openxmlformats.org/officeDocument/2006/relationships/tags" Target="../tags/tag119.xml"/><Relationship Id="rId19" Type="http://schemas.openxmlformats.org/officeDocument/2006/relationships/tags" Target="../tags/tag128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tags" Target="../tags/tag123.xml"/><Relationship Id="rId22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139.xml"/><Relationship Id="rId13" Type="http://schemas.openxmlformats.org/officeDocument/2006/relationships/slideLayout" Target="../slideLayouts/slideLayout3.xml"/><Relationship Id="rId3" Type="http://schemas.openxmlformats.org/officeDocument/2006/relationships/tags" Target="../tags/tag134.xml"/><Relationship Id="rId7" Type="http://schemas.openxmlformats.org/officeDocument/2006/relationships/tags" Target="../tags/tag138.xml"/><Relationship Id="rId12" Type="http://schemas.openxmlformats.org/officeDocument/2006/relationships/tags" Target="../tags/tag143.xml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tags" Target="../tags/tag137.xml"/><Relationship Id="rId11" Type="http://schemas.openxmlformats.org/officeDocument/2006/relationships/tags" Target="../tags/tag142.xml"/><Relationship Id="rId5" Type="http://schemas.openxmlformats.org/officeDocument/2006/relationships/tags" Target="../tags/tag136.xml"/><Relationship Id="rId10" Type="http://schemas.openxmlformats.org/officeDocument/2006/relationships/tags" Target="../tags/tag141.xml"/><Relationship Id="rId4" Type="http://schemas.openxmlformats.org/officeDocument/2006/relationships/tags" Target="../tags/tag135.xml"/><Relationship Id="rId9" Type="http://schemas.openxmlformats.org/officeDocument/2006/relationships/tags" Target="../tags/tag140.xml"/><Relationship Id="rId14" Type="http://schemas.openxmlformats.org/officeDocument/2006/relationships/notesSlide" Target="../notesSlides/notesSlide1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146.xml"/><Relationship Id="rId7" Type="http://schemas.openxmlformats.org/officeDocument/2006/relationships/tags" Target="../tags/tag150.xml"/><Relationship Id="rId2" Type="http://schemas.openxmlformats.org/officeDocument/2006/relationships/tags" Target="../tags/tag145.xml"/><Relationship Id="rId1" Type="http://schemas.openxmlformats.org/officeDocument/2006/relationships/tags" Target="../tags/tag144.xml"/><Relationship Id="rId6" Type="http://schemas.openxmlformats.org/officeDocument/2006/relationships/tags" Target="../tags/tag149.xml"/><Relationship Id="rId5" Type="http://schemas.openxmlformats.org/officeDocument/2006/relationships/tags" Target="../tags/tag148.xml"/><Relationship Id="rId10" Type="http://schemas.openxmlformats.org/officeDocument/2006/relationships/image" Target="../media/image15.jpeg"/><Relationship Id="rId4" Type="http://schemas.openxmlformats.org/officeDocument/2006/relationships/tags" Target="../tags/tag147.xml"/><Relationship Id="rId9" Type="http://schemas.openxmlformats.org/officeDocument/2006/relationships/notesSlide" Target="../notesSlides/notesSlide2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158.xml"/><Relationship Id="rId3" Type="http://schemas.openxmlformats.org/officeDocument/2006/relationships/tags" Target="../tags/tag153.xml"/><Relationship Id="rId7" Type="http://schemas.openxmlformats.org/officeDocument/2006/relationships/tags" Target="../tags/tag157.xml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6" Type="http://schemas.openxmlformats.org/officeDocument/2006/relationships/tags" Target="../tags/tag156.xml"/><Relationship Id="rId11" Type="http://schemas.openxmlformats.org/officeDocument/2006/relationships/image" Target="../media/image21.jpeg"/><Relationship Id="rId5" Type="http://schemas.openxmlformats.org/officeDocument/2006/relationships/tags" Target="../tags/tag155.xml"/><Relationship Id="rId10" Type="http://schemas.openxmlformats.org/officeDocument/2006/relationships/notesSlide" Target="../notesSlides/notesSlide21.xml"/><Relationship Id="rId4" Type="http://schemas.openxmlformats.org/officeDocument/2006/relationships/tags" Target="../tags/tag154.xml"/><Relationship Id="rId9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166.xml"/><Relationship Id="rId3" Type="http://schemas.openxmlformats.org/officeDocument/2006/relationships/tags" Target="../tags/tag161.xml"/><Relationship Id="rId7" Type="http://schemas.openxmlformats.org/officeDocument/2006/relationships/tags" Target="../tags/tag165.xml"/><Relationship Id="rId12" Type="http://schemas.openxmlformats.org/officeDocument/2006/relationships/notesSlide" Target="../notesSlides/notesSlide22.xml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6" Type="http://schemas.openxmlformats.org/officeDocument/2006/relationships/tags" Target="../tags/tag164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163.xml"/><Relationship Id="rId10" Type="http://schemas.openxmlformats.org/officeDocument/2006/relationships/tags" Target="../tags/tag168.xml"/><Relationship Id="rId4" Type="http://schemas.openxmlformats.org/officeDocument/2006/relationships/tags" Target="../tags/tag162.xml"/><Relationship Id="rId9" Type="http://schemas.openxmlformats.org/officeDocument/2006/relationships/tags" Target="../tags/tag16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176.xml"/><Relationship Id="rId13" Type="http://schemas.openxmlformats.org/officeDocument/2006/relationships/tags" Target="../tags/tag181.xml"/><Relationship Id="rId18" Type="http://schemas.openxmlformats.org/officeDocument/2006/relationships/tags" Target="../tags/tag186.xml"/><Relationship Id="rId3" Type="http://schemas.openxmlformats.org/officeDocument/2006/relationships/tags" Target="../tags/tag171.xml"/><Relationship Id="rId21" Type="http://schemas.openxmlformats.org/officeDocument/2006/relationships/notesSlide" Target="../notesSlides/notesSlide23.xml"/><Relationship Id="rId7" Type="http://schemas.openxmlformats.org/officeDocument/2006/relationships/tags" Target="../tags/tag175.xml"/><Relationship Id="rId12" Type="http://schemas.openxmlformats.org/officeDocument/2006/relationships/tags" Target="../tags/tag180.xml"/><Relationship Id="rId17" Type="http://schemas.openxmlformats.org/officeDocument/2006/relationships/tags" Target="../tags/tag185.xml"/><Relationship Id="rId2" Type="http://schemas.openxmlformats.org/officeDocument/2006/relationships/tags" Target="../tags/tag170.xml"/><Relationship Id="rId16" Type="http://schemas.openxmlformats.org/officeDocument/2006/relationships/tags" Target="../tags/tag184.xml"/><Relationship Id="rId20" Type="http://schemas.openxmlformats.org/officeDocument/2006/relationships/slideLayout" Target="../slideLayouts/slideLayout3.xml"/><Relationship Id="rId1" Type="http://schemas.openxmlformats.org/officeDocument/2006/relationships/tags" Target="../tags/tag169.xml"/><Relationship Id="rId6" Type="http://schemas.openxmlformats.org/officeDocument/2006/relationships/tags" Target="../tags/tag174.xml"/><Relationship Id="rId11" Type="http://schemas.openxmlformats.org/officeDocument/2006/relationships/tags" Target="../tags/tag179.xml"/><Relationship Id="rId5" Type="http://schemas.openxmlformats.org/officeDocument/2006/relationships/tags" Target="../tags/tag173.xml"/><Relationship Id="rId15" Type="http://schemas.openxmlformats.org/officeDocument/2006/relationships/tags" Target="../tags/tag183.xml"/><Relationship Id="rId10" Type="http://schemas.openxmlformats.org/officeDocument/2006/relationships/tags" Target="../tags/tag178.xml"/><Relationship Id="rId19" Type="http://schemas.openxmlformats.org/officeDocument/2006/relationships/tags" Target="../tags/tag187.xml"/><Relationship Id="rId4" Type="http://schemas.openxmlformats.org/officeDocument/2006/relationships/tags" Target="../tags/tag172.xml"/><Relationship Id="rId9" Type="http://schemas.openxmlformats.org/officeDocument/2006/relationships/tags" Target="../tags/tag177.xml"/><Relationship Id="rId14" Type="http://schemas.openxmlformats.org/officeDocument/2006/relationships/tags" Target="../tags/tag18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4.xml"/><Relationship Id="rId3" Type="http://schemas.openxmlformats.org/officeDocument/2006/relationships/tags" Target="../tags/tag190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189.xml"/><Relationship Id="rId1" Type="http://schemas.openxmlformats.org/officeDocument/2006/relationships/tags" Target="../tags/tag188.xml"/><Relationship Id="rId6" Type="http://schemas.openxmlformats.org/officeDocument/2006/relationships/tags" Target="../tags/tag193.xml"/><Relationship Id="rId5" Type="http://schemas.openxmlformats.org/officeDocument/2006/relationships/tags" Target="../tags/tag192.xml"/><Relationship Id="rId4" Type="http://schemas.openxmlformats.org/officeDocument/2006/relationships/tags" Target="../tags/tag19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201.xml"/><Relationship Id="rId3" Type="http://schemas.openxmlformats.org/officeDocument/2006/relationships/tags" Target="../tags/tag196.xml"/><Relationship Id="rId7" Type="http://schemas.openxmlformats.org/officeDocument/2006/relationships/tags" Target="../tags/tag200.xml"/><Relationship Id="rId12" Type="http://schemas.openxmlformats.org/officeDocument/2006/relationships/notesSlide" Target="../notesSlides/notesSlide25.xml"/><Relationship Id="rId2" Type="http://schemas.openxmlformats.org/officeDocument/2006/relationships/tags" Target="../tags/tag195.xml"/><Relationship Id="rId1" Type="http://schemas.openxmlformats.org/officeDocument/2006/relationships/tags" Target="../tags/tag194.xml"/><Relationship Id="rId6" Type="http://schemas.openxmlformats.org/officeDocument/2006/relationships/tags" Target="../tags/tag199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198.xml"/><Relationship Id="rId10" Type="http://schemas.openxmlformats.org/officeDocument/2006/relationships/tags" Target="../tags/tag203.xml"/><Relationship Id="rId4" Type="http://schemas.openxmlformats.org/officeDocument/2006/relationships/tags" Target="../tags/tag197.xml"/><Relationship Id="rId9" Type="http://schemas.openxmlformats.org/officeDocument/2006/relationships/tags" Target="../tags/tag20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tags" Target="../tags/tag21.xml"/><Relationship Id="rId18" Type="http://schemas.openxmlformats.org/officeDocument/2006/relationships/tags" Target="../tags/tag26.xml"/><Relationship Id="rId26" Type="http://schemas.openxmlformats.org/officeDocument/2006/relationships/notesSlide" Target="../notesSlides/notesSlide3.xml"/><Relationship Id="rId3" Type="http://schemas.openxmlformats.org/officeDocument/2006/relationships/tags" Target="../tags/tag11.xml"/><Relationship Id="rId21" Type="http://schemas.openxmlformats.org/officeDocument/2006/relationships/tags" Target="../tags/tag29.xml"/><Relationship Id="rId7" Type="http://schemas.openxmlformats.org/officeDocument/2006/relationships/tags" Target="../tags/tag15.xml"/><Relationship Id="rId12" Type="http://schemas.openxmlformats.org/officeDocument/2006/relationships/tags" Target="../tags/tag20.xml"/><Relationship Id="rId17" Type="http://schemas.openxmlformats.org/officeDocument/2006/relationships/tags" Target="../tags/tag25.xml"/><Relationship Id="rId25" Type="http://schemas.openxmlformats.org/officeDocument/2006/relationships/slideLayout" Target="../slideLayouts/slideLayout3.xml"/><Relationship Id="rId2" Type="http://schemas.openxmlformats.org/officeDocument/2006/relationships/tags" Target="../tags/tag10.xml"/><Relationship Id="rId16" Type="http://schemas.openxmlformats.org/officeDocument/2006/relationships/tags" Target="../tags/tag24.xml"/><Relationship Id="rId20" Type="http://schemas.openxmlformats.org/officeDocument/2006/relationships/tags" Target="../tags/tag28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tags" Target="../tags/tag19.xml"/><Relationship Id="rId24" Type="http://schemas.openxmlformats.org/officeDocument/2006/relationships/tags" Target="../tags/tag32.xml"/><Relationship Id="rId5" Type="http://schemas.openxmlformats.org/officeDocument/2006/relationships/tags" Target="../tags/tag13.xml"/><Relationship Id="rId15" Type="http://schemas.openxmlformats.org/officeDocument/2006/relationships/tags" Target="../tags/tag23.xml"/><Relationship Id="rId23" Type="http://schemas.openxmlformats.org/officeDocument/2006/relationships/tags" Target="../tags/tag31.xml"/><Relationship Id="rId10" Type="http://schemas.openxmlformats.org/officeDocument/2006/relationships/tags" Target="../tags/tag18.xml"/><Relationship Id="rId19" Type="http://schemas.openxmlformats.org/officeDocument/2006/relationships/tags" Target="../tags/tag27.xml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tags" Target="../tags/tag22.xml"/><Relationship Id="rId22" Type="http://schemas.openxmlformats.org/officeDocument/2006/relationships/tags" Target="../tags/tag30.xml"/><Relationship Id="rId27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206.xml"/><Relationship Id="rId7" Type="http://schemas.openxmlformats.org/officeDocument/2006/relationships/image" Target="../media/image22.png"/><Relationship Id="rId2" Type="http://schemas.openxmlformats.org/officeDocument/2006/relationships/tags" Target="../tags/tag205.xml"/><Relationship Id="rId1" Type="http://schemas.openxmlformats.org/officeDocument/2006/relationships/tags" Target="../tags/tag204.xml"/><Relationship Id="rId6" Type="http://schemas.openxmlformats.org/officeDocument/2006/relationships/notesSlide" Target="../notesSlides/notesSlide2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0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7" Type="http://schemas.openxmlformats.org/officeDocument/2006/relationships/image" Target="../media/image6.jpe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5.jpe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5" Type="http://schemas.openxmlformats.org/officeDocument/2006/relationships/image" Target="../media/image9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tags" Target="../tags/tag46.xml"/><Relationship Id="rId7" Type="http://schemas.openxmlformats.org/officeDocument/2006/relationships/image" Target="../media/image5.jpe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1" y="652586"/>
            <a:ext cx="9001124" cy="3617837"/>
            <a:chOff x="0" y="2585"/>
            <a:chExt cx="17777" cy="5631"/>
          </a:xfrm>
          <a:solidFill>
            <a:srgbClr val="5D91A1"/>
          </a:solidFill>
        </p:grpSpPr>
        <p:sp>
          <p:nvSpPr>
            <p:cNvPr id="31" name="矩形 30"/>
            <p:cNvSpPr/>
            <p:nvPr/>
          </p:nvSpPr>
          <p:spPr>
            <a:xfrm>
              <a:off x="0" y="2585"/>
              <a:ext cx="14677" cy="56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75" dirty="0">
                <a:latin typeface="义启小魏楷" panose="02010601030101010101" pitchFamily="2" charset="-122"/>
                <a:ea typeface="义启小魏楷" panose="02010601030101010101" pitchFamily="2" charset="-122"/>
              </a:endParaRPr>
            </a:p>
          </p:txBody>
        </p:sp>
        <p:sp>
          <p:nvSpPr>
            <p:cNvPr id="32" name="等腰三角形 31"/>
            <p:cNvSpPr/>
            <p:nvPr/>
          </p:nvSpPr>
          <p:spPr>
            <a:xfrm rot="5400000">
              <a:off x="13412" y="3850"/>
              <a:ext cx="5630" cy="31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75" dirty="0">
                <a:latin typeface="义启小魏楷" panose="02010601030101010101" pitchFamily="2" charset="-122"/>
                <a:ea typeface="义启小魏楷" panose="02010601030101010101" pitchFamily="2" charset="-122"/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1022499" y="2688931"/>
            <a:ext cx="3352063" cy="316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defRPr/>
            </a:pPr>
            <a:r>
              <a:rPr lang="zh-CN" altLang="en-US" sz="1470" b="1" dirty="0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inpin heiti" panose="00000500000000000000" pitchFamily="2" charset="-122"/>
              </a:rPr>
              <a:t>贵州省都匀强制隔离戒毒所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548090" y="3096120"/>
            <a:ext cx="1272292" cy="3067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5D91A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宁匀斌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348355" y="2087880"/>
            <a:ext cx="2828290" cy="589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235" b="1" dirty="0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--</a:t>
            </a:r>
            <a:r>
              <a:rPr lang="zh-CN" altLang="en-US" sz="3235" b="1" dirty="0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认知失调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972185" y="1391285"/>
            <a:ext cx="4752975" cy="701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970" b="1" dirty="0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弄假成真的谎言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6129694" y="284910"/>
            <a:ext cx="2037573" cy="3286020"/>
            <a:chOff x="8312785" y="387681"/>
            <a:chExt cx="2772557" cy="4471339"/>
          </a:xfrm>
        </p:grpSpPr>
        <p:sp>
          <p:nvSpPr>
            <p:cNvPr id="34" name="箭头: 五边形 33"/>
            <p:cNvSpPr/>
            <p:nvPr/>
          </p:nvSpPr>
          <p:spPr>
            <a:xfrm rot="5400000">
              <a:off x="7232250" y="1483158"/>
              <a:ext cx="4456397" cy="2295328"/>
            </a:xfrm>
            <a:prstGeom prst="homePlate">
              <a:avLst/>
            </a:prstGeom>
            <a:solidFill>
              <a:schemeClr val="bg1"/>
            </a:solidFill>
            <a:ln>
              <a:solidFill>
                <a:srgbClr val="5D91A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75" dirty="0">
                <a:latin typeface="义启小魏楷" panose="02010601030101010101" pitchFamily="2" charset="-122"/>
                <a:ea typeface="义启小魏楷" panose="02010601030101010101" pitchFamily="2" charset="-122"/>
              </a:endParaRPr>
            </a:p>
          </p:txBody>
        </p:sp>
        <p:sp>
          <p:nvSpPr>
            <p:cNvPr id="35" name="直角三角形 34"/>
            <p:cNvSpPr/>
            <p:nvPr/>
          </p:nvSpPr>
          <p:spPr>
            <a:xfrm>
              <a:off x="10608113" y="387681"/>
              <a:ext cx="477229" cy="499429"/>
            </a:xfrm>
            <a:prstGeom prst="rtTriangl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rgbClr val="5D91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75" dirty="0">
                <a:latin typeface="义启小魏楷" panose="02010601030101010101" pitchFamily="2" charset="-122"/>
                <a:ea typeface="义启小魏楷" panose="02010601030101010101" pitchFamily="2" charset="-122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6306940" y="1255811"/>
            <a:ext cx="1333534" cy="701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altLang="zh-CN" sz="3970" b="1" dirty="0">
              <a:solidFill>
                <a:srgbClr val="5D91A1"/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Tm="0">
        <p14:vortex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 bldLvl="0" animBg="1"/>
      <p:bldP spid="14" grpId="0"/>
      <p:bldP spid="15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10275" y="1798320"/>
            <a:ext cx="2288540" cy="2288540"/>
          </a:xfrm>
          <a:prstGeom prst="rect">
            <a:avLst/>
          </a:prstGeom>
        </p:spPr>
      </p:pic>
      <p:pic>
        <p:nvPicPr>
          <p:cNvPr id="9" name="图片 8" descr="0 - 副本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6285" y="1798320"/>
            <a:ext cx="2288540" cy="228854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412875" y="4324985"/>
            <a:ext cx="7600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行为</a:t>
            </a: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6876415" y="4324985"/>
            <a:ext cx="7600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观点</a:t>
            </a:r>
          </a:p>
        </p:txBody>
      </p:sp>
      <p:pic>
        <p:nvPicPr>
          <p:cNvPr id="12" name="图片 11" descr="v2-19a01c0359619c2216ff3f70aacbf0a2_hd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3940" y="360045"/>
            <a:ext cx="1397000" cy="1397000"/>
          </a:xfrm>
          <a:prstGeom prst="rect">
            <a:avLst/>
          </a:prstGeom>
        </p:spPr>
      </p:pic>
      <p:pic>
        <p:nvPicPr>
          <p:cNvPr id="13" name="图片 12" descr="C:\Users\86177\Desktop\ppt演讲\ppt图片\微信截图_20230403040818.png微信截图_20230403040818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6372860" y="303530"/>
            <a:ext cx="1788160" cy="136080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3"/>
            </p:custDataLst>
          </p:nvPr>
        </p:nvSpPr>
        <p:spPr>
          <a:xfrm>
            <a:off x="3492500" y="1007745"/>
            <a:ext cx="2213610" cy="35718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3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观点往往会反过来被我们的行为所支配</a:t>
            </a:r>
          </a:p>
        </p:txBody>
      </p:sp>
    </p:spTree>
    <p:custDataLst>
      <p:tags r:id="rId1"/>
    </p:custData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336433" y="-2800"/>
            <a:ext cx="2820531" cy="5045595"/>
          </a:xfrm>
          <a:prstGeom prst="rect">
            <a:avLst/>
          </a:prstGeom>
          <a:solidFill>
            <a:srgbClr val="5D91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75" dirty="0">
              <a:latin typeface="义启小魏楷" panose="02010601030101010101" pitchFamily="2" charset="-122"/>
              <a:ea typeface="义启小魏楷" panose="02010601030101010101" pitchFamily="2" charset="-122"/>
            </a:endParaRPr>
          </a:p>
        </p:txBody>
      </p:sp>
      <p:sp>
        <p:nvSpPr>
          <p:cNvPr id="5" name="等腰三角形 4"/>
          <p:cNvSpPr/>
          <p:nvPr/>
        </p:nvSpPr>
        <p:spPr>
          <a:xfrm rot="5400000" flipH="1">
            <a:off x="719166" y="1764932"/>
            <a:ext cx="5037195" cy="1507332"/>
          </a:xfrm>
          <a:prstGeom prst="triangle">
            <a:avLst/>
          </a:prstGeom>
          <a:solidFill>
            <a:srgbClr val="5D91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75" dirty="0">
              <a:latin typeface="义启小魏楷" panose="02010601030101010101" pitchFamily="2" charset="-122"/>
              <a:ea typeface="义启小魏楷" panose="02010601030101010101" pitchFamily="2" charset="-122"/>
            </a:endParaRPr>
          </a:p>
        </p:txBody>
      </p:sp>
      <p:sp>
        <p:nvSpPr>
          <p:cNvPr id="6" name="平行四边形 5"/>
          <p:cNvSpPr/>
          <p:nvPr/>
        </p:nvSpPr>
        <p:spPr>
          <a:xfrm>
            <a:off x="2421098" y="2512998"/>
            <a:ext cx="1762598" cy="2526997"/>
          </a:xfrm>
          <a:prstGeom prst="parallelogram">
            <a:avLst>
              <a:gd name="adj" fmla="val 84220"/>
            </a:avLst>
          </a:prstGeom>
          <a:solidFill>
            <a:srgbClr val="5D91A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75" dirty="0">
              <a:latin typeface="义启小魏楷" panose="02010601030101010101" pitchFamily="2" charset="-122"/>
              <a:ea typeface="义启小魏楷" panose="02010601030101010101" pitchFamily="2" charset="-122"/>
            </a:endParaRPr>
          </a:p>
        </p:txBody>
      </p:sp>
      <p:sp>
        <p:nvSpPr>
          <p:cNvPr id="7" name="平行四边形 6"/>
          <p:cNvSpPr/>
          <p:nvPr/>
        </p:nvSpPr>
        <p:spPr>
          <a:xfrm flipH="1">
            <a:off x="2421098" y="0"/>
            <a:ext cx="1762598" cy="2512998"/>
          </a:xfrm>
          <a:prstGeom prst="parallelogram">
            <a:avLst>
              <a:gd name="adj" fmla="val 84220"/>
            </a:avLst>
          </a:prstGeom>
          <a:solidFill>
            <a:srgbClr val="5D91A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75" dirty="0">
              <a:latin typeface="义启小魏楷" panose="02010601030101010101" pitchFamily="2" charset="-122"/>
              <a:ea typeface="义启小魏楷" panose="02010601030101010101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-107950" y="1943735"/>
            <a:ext cx="3069590" cy="13493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行为和观点的差别在于哪里呢？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501515" y="1511935"/>
            <a:ext cx="4226560" cy="21469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buClrTx/>
              <a:buSzTx/>
              <a:buFontTx/>
            </a:pPr>
            <a:r>
              <a:rPr lang="zh-CN" altLang="en-US" sz="2000" b="1" dirty="0">
                <a:solidFill>
                  <a:srgbClr val="5D91A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行为</a:t>
            </a:r>
          </a:p>
          <a:p>
            <a:pPr algn="l">
              <a:buClrTx/>
              <a:buSzTx/>
              <a:buFontTx/>
            </a:pPr>
            <a:r>
              <a:rPr lang="zh-CN" altLang="en-US" sz="2000" b="1" dirty="0">
                <a:solidFill>
                  <a:srgbClr val="5D91A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是一个既定的事实；</a:t>
            </a:r>
          </a:p>
          <a:p>
            <a:pPr algn="l">
              <a:buClrTx/>
              <a:buSzTx/>
              <a:buFontTx/>
            </a:pPr>
            <a:r>
              <a:rPr lang="zh-CN" altLang="en-US" sz="2000" b="1" dirty="0">
                <a:solidFill>
                  <a:srgbClr val="5D91A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是人们自己的所作所为；</a:t>
            </a:r>
          </a:p>
          <a:p>
            <a:pPr algn="l">
              <a:buClrTx/>
              <a:buSzTx/>
              <a:buFontTx/>
            </a:pPr>
            <a:r>
              <a:rPr lang="zh-CN" altLang="en-US" sz="2000" b="1" dirty="0">
                <a:solidFill>
                  <a:srgbClr val="5D91A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是人们说出来的各种观点；</a:t>
            </a:r>
          </a:p>
          <a:p>
            <a:pPr algn="l">
              <a:buClrTx/>
              <a:buSzTx/>
              <a:buFontTx/>
            </a:pPr>
            <a:r>
              <a:rPr lang="zh-CN" altLang="en-US" sz="2000" b="1" dirty="0">
                <a:solidFill>
                  <a:srgbClr val="5D91A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是别人看在眼里，听在耳中的；</a:t>
            </a:r>
          </a:p>
          <a:p>
            <a:pPr algn="l">
              <a:buClrTx/>
              <a:buSzTx/>
              <a:buFontTx/>
            </a:pPr>
            <a:r>
              <a:rPr lang="zh-CN" altLang="en-US" sz="2800" b="1" u="sng" dirty="0">
                <a:solidFill>
                  <a:srgbClr val="FF0000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外在的行为是改变不了的。</a:t>
            </a:r>
          </a:p>
        </p:txBody>
      </p:sp>
    </p:spTree>
    <p:custDataLst>
      <p:tags r:id="rId1"/>
    </p:custData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e912cb230d274262b74572aee3fd0207_q7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340" y="0"/>
            <a:ext cx="4953635" cy="503999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2"/>
            </p:custDataLst>
          </p:nvPr>
        </p:nvSpPr>
        <p:spPr>
          <a:xfrm>
            <a:off x="4860290" y="1151890"/>
            <a:ext cx="3927475" cy="24872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当狐狸吃不到葡萄的时候，他会让自己相信葡萄是酸的。这样一来，他自己放弃葡萄的这个行为就变得合理了</a:t>
            </a:r>
            <a:r>
              <a:rPr lang="zh-CN" altLang="en-US" sz="3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15" name="TextBox 76"/>
          <p:cNvSpPr txBox="1"/>
          <p:nvPr>
            <p:custDataLst>
              <p:tags r:id="rId3"/>
            </p:custDataLst>
          </p:nvPr>
        </p:nvSpPr>
        <p:spPr>
          <a:xfrm>
            <a:off x="36195" y="67310"/>
            <a:ext cx="6071235" cy="7067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endParaRPr lang="zh-CN" altLang="en-US" sz="1470" dirty="0">
              <a:solidFill>
                <a:schemeClr val="bg1"/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  <a:p>
            <a:pPr algn="dist"/>
            <a:r>
              <a:rPr lang="zh-CN" altLang="en-US" sz="2800" dirty="0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一、改变行为，使行为符合想法</a:t>
            </a:r>
          </a:p>
        </p:txBody>
      </p:sp>
    </p:spTree>
    <p:custDataLst>
      <p:tags r:id="rId1"/>
    </p:custData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C:\Users\HP\Desktop\ppt演讲\ppt图片\4d0ecfc27b4f4c5296264f96e27bbe1b.jpeg4d0ecfc27b4f4c5296264f96e27bbe1b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0"/>
            <a:ext cx="5260975" cy="504126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2"/>
            </p:custDataLst>
          </p:nvPr>
        </p:nvSpPr>
        <p:spPr>
          <a:xfrm>
            <a:off x="5318760" y="1224280"/>
            <a:ext cx="3460750" cy="20548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为了缓解认知失调，我们的观点有的时候就会被我们的外在的行为绑架</a:t>
            </a:r>
          </a:p>
        </p:txBody>
      </p:sp>
    </p:spTree>
    <p:custDataLst>
      <p:tags r:id="rId1"/>
    </p:custData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五边形 5"/>
          <p:cNvSpPr/>
          <p:nvPr/>
        </p:nvSpPr>
        <p:spPr>
          <a:xfrm rot="5400000">
            <a:off x="3796363" y="-653333"/>
            <a:ext cx="1401399" cy="2707597"/>
          </a:xfrm>
          <a:prstGeom prst="homePlate">
            <a:avLst/>
          </a:prstGeom>
          <a:solidFill>
            <a:srgbClr val="5D91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75" dirty="0">
              <a:latin typeface="义启小魏楷" panose="02010601030101010101" pitchFamily="2" charset="-122"/>
              <a:ea typeface="义启小魏楷" panose="02010601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125830" y="292600"/>
            <a:ext cx="692150" cy="701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970" b="1" dirty="0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02</a:t>
            </a:r>
          </a:p>
        </p:txBody>
      </p:sp>
      <p:sp>
        <p:nvSpPr>
          <p:cNvPr id="29" name="矩形 28"/>
          <p:cNvSpPr/>
          <p:nvPr/>
        </p:nvSpPr>
        <p:spPr>
          <a:xfrm>
            <a:off x="2342515" y="2664460"/>
            <a:ext cx="4368800" cy="499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645" b="1" spc="788" dirty="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Arial" panose="020B0604020202020204" pitchFamily="34" charset="0"/>
              </a:rPr>
              <a:t>缓解认知失调的办法</a:t>
            </a:r>
          </a:p>
        </p:txBody>
      </p:sp>
    </p:spTree>
    <p:custDataLst>
      <p:tags r:id="rId1"/>
    </p:custData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001125" cy="774065"/>
          </a:xfrm>
          <a:prstGeom prst="rect">
            <a:avLst/>
          </a:prstGeom>
          <a:solidFill>
            <a:srgbClr val="5D91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75" dirty="0">
              <a:latin typeface="义启小魏楷" panose="02010601030101010101" pitchFamily="2" charset="-122"/>
              <a:ea typeface="义启小魏楷" panose="02010601030101010101" pitchFamily="2" charset="-122"/>
            </a:endParaRPr>
          </a:p>
        </p:txBody>
      </p:sp>
      <p:sp>
        <p:nvSpPr>
          <p:cNvPr id="15" name="TextBox 76"/>
          <p:cNvSpPr txBox="1"/>
          <p:nvPr/>
        </p:nvSpPr>
        <p:spPr>
          <a:xfrm>
            <a:off x="2370455" y="50165"/>
            <a:ext cx="4269740" cy="7067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endParaRPr lang="zh-CN" altLang="en-US" sz="1470" dirty="0">
              <a:solidFill>
                <a:schemeClr val="bg1"/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  <a:p>
            <a:pPr algn="dist"/>
            <a:r>
              <a:rPr lang="zh-CN" altLang="en-US" sz="2800" dirty="0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缓解认知失调的办法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682625" y="1086476"/>
            <a:ext cx="7275868" cy="2969306"/>
            <a:chOff x="602004" y="1135666"/>
            <a:chExt cx="7725962" cy="3245917"/>
          </a:xfrm>
        </p:grpSpPr>
        <p:sp>
          <p:nvSpPr>
            <p:cNvPr id="72" name="椭圆 71"/>
            <p:cNvSpPr/>
            <p:nvPr/>
          </p:nvSpPr>
          <p:spPr>
            <a:xfrm>
              <a:off x="714765" y="1600735"/>
              <a:ext cx="2326264" cy="2315780"/>
            </a:xfrm>
            <a:prstGeom prst="ellipse">
              <a:avLst/>
            </a:prstGeom>
            <a:solidFill>
              <a:srgbClr val="AEC8D0"/>
            </a:solidFill>
            <a:ln cmpd="dbl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6037" tIns="33018" rIns="66037" bIns="33018" rtlCol="0" anchor="ctr"/>
            <a:lstStyle/>
            <a:p>
              <a:pPr algn="ctr"/>
              <a:endParaRPr lang="zh-CN" altLang="en-US" sz="1175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73" name="椭圆 72"/>
            <p:cNvSpPr/>
            <p:nvPr/>
          </p:nvSpPr>
          <p:spPr>
            <a:xfrm>
              <a:off x="602004" y="1488484"/>
              <a:ext cx="2551784" cy="2540282"/>
            </a:xfrm>
            <a:prstGeom prst="ellipse">
              <a:avLst/>
            </a:prstGeom>
            <a:noFill/>
            <a:ln cmpd="sng">
              <a:solidFill>
                <a:srgbClr val="5D91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6037" tIns="33018" rIns="66037" bIns="33018" rtlCol="0" anchor="ctr"/>
            <a:lstStyle/>
            <a:p>
              <a:pPr algn="ctr"/>
              <a:endParaRPr lang="zh-CN" altLang="en-US" sz="1175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pic>
          <p:nvPicPr>
            <p:cNvPr id="74" name="图片 73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brightnessContrast bright="16000" contrast="-4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473702" y="2123554"/>
              <a:ext cx="900375" cy="1260447"/>
            </a:xfrm>
            <a:prstGeom prst="rect">
              <a:avLst/>
            </a:prstGeom>
          </p:spPr>
        </p:pic>
        <p:cxnSp>
          <p:nvCxnSpPr>
            <p:cNvPr id="75" name="直接连接符 74"/>
            <p:cNvCxnSpPr>
              <a:stCxn id="73" idx="0"/>
              <a:endCxn id="80" idx="1"/>
            </p:cNvCxnSpPr>
            <p:nvPr/>
          </p:nvCxnSpPr>
          <p:spPr>
            <a:xfrm>
              <a:off x="1877896" y="1488484"/>
              <a:ext cx="2121291" cy="18048"/>
            </a:xfrm>
            <a:prstGeom prst="line">
              <a:avLst/>
            </a:prstGeom>
            <a:ln>
              <a:solidFill>
                <a:srgbClr val="284C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>
              <a:stCxn id="73" idx="6"/>
              <a:endCxn id="82" idx="2"/>
            </p:cNvCxnSpPr>
            <p:nvPr/>
          </p:nvCxnSpPr>
          <p:spPr>
            <a:xfrm flipV="1">
              <a:off x="3153788" y="2753777"/>
              <a:ext cx="779712" cy="4848"/>
            </a:xfrm>
            <a:prstGeom prst="line">
              <a:avLst/>
            </a:prstGeom>
            <a:ln>
              <a:solidFill>
                <a:srgbClr val="284C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>
              <a:stCxn id="73" idx="4"/>
              <a:endCxn id="85" idx="2"/>
            </p:cNvCxnSpPr>
            <p:nvPr/>
          </p:nvCxnSpPr>
          <p:spPr>
            <a:xfrm>
              <a:off x="1877896" y="4028766"/>
              <a:ext cx="2055603" cy="0"/>
            </a:xfrm>
            <a:prstGeom prst="line">
              <a:avLst/>
            </a:prstGeom>
            <a:ln>
              <a:solidFill>
                <a:srgbClr val="284C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组合 77"/>
            <p:cNvGrpSpPr/>
            <p:nvPr/>
          </p:nvGrpSpPr>
          <p:grpSpPr>
            <a:xfrm>
              <a:off x="3933502" y="1135666"/>
              <a:ext cx="708829" cy="705634"/>
              <a:chOff x="3995936" y="1495374"/>
              <a:chExt cx="720080" cy="720080"/>
            </a:xfrm>
          </p:grpSpPr>
          <p:sp>
            <p:nvSpPr>
              <p:cNvPr id="79" name="椭圆 78"/>
              <p:cNvSpPr/>
              <p:nvPr/>
            </p:nvSpPr>
            <p:spPr>
              <a:xfrm>
                <a:off x="3995936" y="1495374"/>
                <a:ext cx="720080" cy="720080"/>
              </a:xfrm>
              <a:prstGeom prst="ellipse">
                <a:avLst/>
              </a:prstGeom>
              <a:solidFill>
                <a:srgbClr val="5D91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75">
                  <a:solidFill>
                    <a:schemeClr val="bg1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80" name="TextBox 9"/>
              <p:cNvSpPr txBox="1"/>
              <p:nvPr/>
            </p:nvSpPr>
            <p:spPr>
              <a:xfrm>
                <a:off x="4062233" y="1602535"/>
                <a:ext cx="630499" cy="542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570" dirty="0">
                    <a:solidFill>
                      <a:schemeClr val="bg1"/>
                    </a:solidFill>
                    <a:latin typeface="阿里巴巴普惠体 B" panose="00020600040101010101" pitchFamily="18" charset="-122"/>
                    <a:ea typeface="阿里巴巴普惠体 B" panose="00020600040101010101" pitchFamily="18" charset="-122"/>
                    <a:cs typeface="阿里巴巴普惠体 B" panose="00020600040101010101" pitchFamily="18" charset="-122"/>
                    <a:sym typeface="inpin heiti" panose="00000500000000000000" pitchFamily="2" charset="-122"/>
                  </a:rPr>
                  <a:t>01</a:t>
                </a:r>
                <a:endParaRPr lang="zh-CN" altLang="en-US" sz="2570" dirty="0">
                  <a:solidFill>
                    <a:schemeClr val="bg1"/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  <a:sym typeface="inpin heiti" panose="00000500000000000000" pitchFamily="2" charset="-122"/>
                </a:endParaRPr>
              </a:p>
            </p:txBody>
          </p:sp>
        </p:grpSp>
        <p:grpSp>
          <p:nvGrpSpPr>
            <p:cNvPr id="81" name="组合 80"/>
            <p:cNvGrpSpPr/>
            <p:nvPr/>
          </p:nvGrpSpPr>
          <p:grpSpPr>
            <a:xfrm>
              <a:off x="3933502" y="2400960"/>
              <a:ext cx="708829" cy="705634"/>
              <a:chOff x="3995936" y="2786571"/>
              <a:chExt cx="720080" cy="720080"/>
            </a:xfrm>
          </p:grpSpPr>
          <p:sp>
            <p:nvSpPr>
              <p:cNvPr id="82" name="椭圆 81"/>
              <p:cNvSpPr/>
              <p:nvPr/>
            </p:nvSpPr>
            <p:spPr>
              <a:xfrm>
                <a:off x="3995936" y="2786571"/>
                <a:ext cx="720080" cy="720080"/>
              </a:xfrm>
              <a:prstGeom prst="ellipse">
                <a:avLst/>
              </a:prstGeom>
              <a:solidFill>
                <a:srgbClr val="AEC8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75">
                  <a:solidFill>
                    <a:schemeClr val="bg1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83" name="TextBox 12"/>
              <p:cNvSpPr txBox="1"/>
              <p:nvPr/>
            </p:nvSpPr>
            <p:spPr>
              <a:xfrm>
                <a:off x="4046684" y="2899367"/>
                <a:ext cx="630499" cy="542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570" dirty="0">
                    <a:solidFill>
                      <a:schemeClr val="bg1"/>
                    </a:solidFill>
                    <a:latin typeface="阿里巴巴普惠体 B" panose="00020600040101010101" pitchFamily="18" charset="-122"/>
                    <a:ea typeface="阿里巴巴普惠体 B" panose="00020600040101010101" pitchFamily="18" charset="-122"/>
                    <a:cs typeface="阿里巴巴普惠体 B" panose="00020600040101010101" pitchFamily="18" charset="-122"/>
                    <a:sym typeface="inpin heiti" panose="00000500000000000000" pitchFamily="2" charset="-122"/>
                  </a:rPr>
                  <a:t>02</a:t>
                </a:r>
                <a:endParaRPr lang="zh-CN" altLang="en-US" sz="2570" dirty="0">
                  <a:solidFill>
                    <a:schemeClr val="bg1"/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  <a:sym typeface="inpin heiti" panose="00000500000000000000" pitchFamily="2" charset="-122"/>
                </a:endParaRPr>
              </a:p>
            </p:txBody>
          </p:sp>
        </p:grpSp>
        <p:grpSp>
          <p:nvGrpSpPr>
            <p:cNvPr id="84" name="组合 83"/>
            <p:cNvGrpSpPr/>
            <p:nvPr/>
          </p:nvGrpSpPr>
          <p:grpSpPr>
            <a:xfrm>
              <a:off x="3933500" y="3675949"/>
              <a:ext cx="708829" cy="705634"/>
              <a:chOff x="3995936" y="4087662"/>
              <a:chExt cx="720080" cy="720080"/>
            </a:xfrm>
          </p:grpSpPr>
          <p:sp>
            <p:nvSpPr>
              <p:cNvPr id="85" name="椭圆 84"/>
              <p:cNvSpPr/>
              <p:nvPr/>
            </p:nvSpPr>
            <p:spPr>
              <a:xfrm>
                <a:off x="3995936" y="4087662"/>
                <a:ext cx="720080" cy="720080"/>
              </a:xfrm>
              <a:prstGeom prst="ellipse">
                <a:avLst/>
              </a:prstGeom>
              <a:solidFill>
                <a:srgbClr val="5D91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75">
                  <a:solidFill>
                    <a:schemeClr val="bg1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86" name="TextBox 15"/>
              <p:cNvSpPr txBox="1"/>
              <p:nvPr/>
            </p:nvSpPr>
            <p:spPr>
              <a:xfrm>
                <a:off x="4058132" y="4194823"/>
                <a:ext cx="630499" cy="542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3500">
                    <a:solidFill>
                      <a:schemeClr val="bg1"/>
                    </a:solidFill>
                    <a:latin typeface="阿里巴巴普惠体 B" panose="00020600040101010101" pitchFamily="18" charset="-122"/>
                    <a:ea typeface="阿里巴巴普惠体 B" panose="00020600040101010101" pitchFamily="18" charset="-122"/>
                    <a:cs typeface="阿里巴巴普惠体 B" panose="00020600040101010101" pitchFamily="18" charset="-122"/>
                  </a:defRPr>
                </a:lvl1pPr>
              </a:lstStyle>
              <a:p>
                <a:r>
                  <a:rPr lang="en-US" altLang="zh-CN" sz="2570" dirty="0">
                    <a:sym typeface="inpin heiti" panose="00000500000000000000" pitchFamily="2" charset="-122"/>
                  </a:rPr>
                  <a:t>03</a:t>
                </a:r>
                <a:endParaRPr lang="zh-CN" altLang="en-US" sz="2570" dirty="0">
                  <a:sym typeface="inpin heiti" panose="00000500000000000000" pitchFamily="2" charset="-122"/>
                </a:endParaRPr>
              </a:p>
            </p:txBody>
          </p:sp>
        </p:grpSp>
        <p:sp>
          <p:nvSpPr>
            <p:cNvPr id="87" name="TextBox 16"/>
            <p:cNvSpPr txBox="1"/>
            <p:nvPr/>
          </p:nvSpPr>
          <p:spPr bwMode="auto">
            <a:xfrm>
              <a:off x="4836812" y="1187461"/>
              <a:ext cx="3491154" cy="575454"/>
            </a:xfrm>
            <a:prstGeom prst="rect">
              <a:avLst/>
            </a:prstGeom>
            <a:noFill/>
          </p:spPr>
          <p:txBody>
            <a:bodyPr wrap="square" lIns="66037" tIns="33018" rIns="66037" bIns="33018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b="1" dirty="0">
                  <a:solidFill>
                    <a:srgbClr val="5D91A1"/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  <a:sym typeface="inpin heiti" panose="00000500000000000000" pitchFamily="2" charset="-122"/>
                </a:rPr>
                <a:t>改变认知，为行为寻找理由</a:t>
              </a:r>
            </a:p>
          </p:txBody>
        </p:sp>
      </p:grpSp>
      <p:sp>
        <p:nvSpPr>
          <p:cNvPr id="2" name="TextBox 16"/>
          <p:cNvSpPr txBox="1"/>
          <p:nvPr>
            <p:custDataLst>
              <p:tags r:id="rId2"/>
            </p:custDataLst>
          </p:nvPr>
        </p:nvSpPr>
        <p:spPr bwMode="auto">
          <a:xfrm>
            <a:off x="4645324" y="2274317"/>
            <a:ext cx="3287769" cy="526415"/>
          </a:xfrm>
          <a:prstGeom prst="rect">
            <a:avLst/>
          </a:prstGeom>
          <a:noFill/>
        </p:spPr>
        <p:txBody>
          <a:bodyPr wrap="square" lIns="66037" tIns="33018" rIns="66037" bIns="33018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5D91A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inpin heiti" panose="00000500000000000000" pitchFamily="2" charset="-122"/>
              </a:rPr>
              <a:t>改变行为，使行为符合想法</a:t>
            </a:r>
          </a:p>
        </p:txBody>
      </p:sp>
      <p:sp>
        <p:nvSpPr>
          <p:cNvPr id="3" name="TextBox 16"/>
          <p:cNvSpPr txBox="1"/>
          <p:nvPr>
            <p:custDataLst>
              <p:tags r:id="rId3"/>
            </p:custDataLst>
          </p:nvPr>
        </p:nvSpPr>
        <p:spPr bwMode="auto">
          <a:xfrm>
            <a:off x="4653915" y="3456305"/>
            <a:ext cx="4235450" cy="526415"/>
          </a:xfrm>
          <a:prstGeom prst="rect">
            <a:avLst/>
          </a:prstGeom>
          <a:noFill/>
        </p:spPr>
        <p:txBody>
          <a:bodyPr wrap="square" lIns="66037" tIns="33018" rIns="66037" bIns="33018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5D91A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inpin heiti" panose="00000500000000000000" pitchFamily="2" charset="-122"/>
              </a:rPr>
              <a:t>增加新认知，改变不协调的状态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 advTm="0">
        <p14:pan dir="u"/>
      </p:transition>
    </mc:Choice>
    <mc:Fallback>
      <p:transition spd="slow" advTm="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C:\Users\86177\Desktop\ppt演讲\ppt图片\微信图片_20230402230553.jpg微信图片_2023040223055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0" y="430530"/>
            <a:ext cx="8971915" cy="41687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C:\Users\86177\Desktop\ppt演讲\ppt图片\微信图片_20230402230535.jpg微信图片_2023040223053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0" y="430848"/>
            <a:ext cx="8971915" cy="416814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C:\Users\86177\Desktop\ppt演讲\ppt图片\微信图片_20230402230601.jpg微信图片_2023040223060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0" y="430848"/>
            <a:ext cx="8971915" cy="416814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0" y="0"/>
            <a:ext cx="9001125" cy="774065"/>
          </a:xfrm>
          <a:prstGeom prst="rect">
            <a:avLst/>
          </a:prstGeom>
          <a:solidFill>
            <a:srgbClr val="5D91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75" dirty="0">
              <a:latin typeface="义启小魏楷" panose="02010601030101010101" pitchFamily="2" charset="-122"/>
              <a:ea typeface="义启小魏楷" panose="02010601030101010101" pitchFamily="2" charset="-122"/>
            </a:endParaRPr>
          </a:p>
        </p:txBody>
      </p:sp>
      <p:sp>
        <p:nvSpPr>
          <p:cNvPr id="15" name="TextBox 76"/>
          <p:cNvSpPr txBox="1"/>
          <p:nvPr>
            <p:custDataLst>
              <p:tags r:id="rId3"/>
            </p:custDataLst>
          </p:nvPr>
        </p:nvSpPr>
        <p:spPr>
          <a:xfrm>
            <a:off x="36195" y="67310"/>
            <a:ext cx="6071235" cy="7067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endParaRPr lang="zh-CN" altLang="en-US" sz="1470" dirty="0">
              <a:solidFill>
                <a:schemeClr val="bg1"/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  <a:p>
            <a:pPr algn="dist"/>
            <a:r>
              <a:rPr lang="zh-CN" altLang="en-US" sz="2800" dirty="0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一、改变认知，为行为寻找理由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28575" y="2299970"/>
            <a:ext cx="8187690" cy="1276350"/>
            <a:chOff x="-10941" y="2832566"/>
            <a:chExt cx="12213883" cy="1736602"/>
          </a:xfrm>
        </p:grpSpPr>
        <p:sp>
          <p:nvSpPr>
            <p:cNvPr id="24" name="任意多边形: 形状 23"/>
            <p:cNvSpPr/>
            <p:nvPr>
              <p:custDataLst>
                <p:tags r:id="rId15"/>
              </p:custDataLst>
            </p:nvPr>
          </p:nvSpPr>
          <p:spPr>
            <a:xfrm>
              <a:off x="-10941" y="2868566"/>
              <a:ext cx="12213883" cy="1662832"/>
            </a:xfrm>
            <a:prstGeom prst="rightArrow">
              <a:avLst/>
            </a:prstGeom>
            <a:noFill/>
            <a:ln w="19050">
              <a:solidFill>
                <a:srgbClr val="2C536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175"/>
            </a:p>
          </p:txBody>
        </p:sp>
        <p:sp>
          <p:nvSpPr>
            <p:cNvPr id="25" name="右箭头 24"/>
            <p:cNvSpPr/>
            <p:nvPr>
              <p:custDataLst>
                <p:tags r:id="rId16"/>
              </p:custDataLst>
            </p:nvPr>
          </p:nvSpPr>
          <p:spPr>
            <a:xfrm>
              <a:off x="803607" y="2832566"/>
              <a:ext cx="72000" cy="72000"/>
            </a:xfrm>
            <a:prstGeom prst="rightArrow">
              <a:avLst/>
            </a:prstGeom>
            <a:solidFill>
              <a:srgbClr val="2C5364"/>
            </a:solidFill>
            <a:ln w="19050">
              <a:noFil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67199" tIns="33599" rIns="67199" bIns="33599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175"/>
            </a:p>
          </p:txBody>
        </p:sp>
        <p:sp>
          <p:nvSpPr>
            <p:cNvPr id="26" name="右箭头 25"/>
            <p:cNvSpPr/>
            <p:nvPr>
              <p:custDataLst>
                <p:tags r:id="rId17"/>
              </p:custDataLst>
            </p:nvPr>
          </p:nvSpPr>
          <p:spPr>
            <a:xfrm>
              <a:off x="3331647" y="4386573"/>
              <a:ext cx="72000" cy="72000"/>
            </a:xfrm>
            <a:prstGeom prst="rightArrow">
              <a:avLst/>
            </a:prstGeom>
            <a:solidFill>
              <a:srgbClr val="2C5364"/>
            </a:solidFill>
            <a:ln w="19050">
              <a:noFil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67199" tIns="33599" rIns="67199" bIns="33599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175"/>
            </a:p>
          </p:txBody>
        </p:sp>
        <p:sp>
          <p:nvSpPr>
            <p:cNvPr id="27" name="右箭头 26"/>
            <p:cNvSpPr/>
            <p:nvPr>
              <p:custDataLst>
                <p:tags r:id="rId18"/>
              </p:custDataLst>
            </p:nvPr>
          </p:nvSpPr>
          <p:spPr>
            <a:xfrm>
              <a:off x="5288473" y="3064310"/>
              <a:ext cx="72000" cy="72000"/>
            </a:xfrm>
            <a:prstGeom prst="rightArrow">
              <a:avLst/>
            </a:prstGeom>
            <a:solidFill>
              <a:srgbClr val="2C5364"/>
            </a:solidFill>
            <a:ln w="19050">
              <a:noFil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67199" tIns="33599" rIns="67199" bIns="33599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175"/>
            </a:p>
          </p:txBody>
        </p:sp>
        <p:sp>
          <p:nvSpPr>
            <p:cNvPr id="28" name="右箭头 27"/>
            <p:cNvSpPr/>
            <p:nvPr>
              <p:custDataLst>
                <p:tags r:id="rId19"/>
              </p:custDataLst>
            </p:nvPr>
          </p:nvSpPr>
          <p:spPr>
            <a:xfrm>
              <a:off x="7416888" y="4341613"/>
              <a:ext cx="72000" cy="72000"/>
            </a:xfrm>
            <a:prstGeom prst="rightArrow">
              <a:avLst/>
            </a:prstGeom>
            <a:solidFill>
              <a:srgbClr val="2C5364"/>
            </a:solidFill>
            <a:ln w="19050">
              <a:noFil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67199" tIns="33599" rIns="67199" bIns="33599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175"/>
            </a:p>
          </p:txBody>
        </p:sp>
        <p:sp>
          <p:nvSpPr>
            <p:cNvPr id="29" name="右箭头 28"/>
            <p:cNvSpPr/>
            <p:nvPr>
              <p:custDataLst>
                <p:tags r:id="rId20"/>
              </p:custDataLst>
            </p:nvPr>
          </p:nvSpPr>
          <p:spPr>
            <a:xfrm>
              <a:off x="8983859" y="3146127"/>
              <a:ext cx="72000" cy="72000"/>
            </a:xfrm>
            <a:prstGeom prst="rightArrow">
              <a:avLst/>
            </a:prstGeom>
            <a:solidFill>
              <a:srgbClr val="2C5364"/>
            </a:solidFill>
            <a:ln w="19050">
              <a:noFil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67199" tIns="33599" rIns="67199" bIns="33599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175"/>
            </a:p>
          </p:txBody>
        </p:sp>
        <p:sp>
          <p:nvSpPr>
            <p:cNvPr id="30" name="右箭头 29"/>
            <p:cNvSpPr/>
            <p:nvPr>
              <p:custDataLst>
                <p:tags r:id="rId21"/>
              </p:custDataLst>
            </p:nvPr>
          </p:nvSpPr>
          <p:spPr>
            <a:xfrm>
              <a:off x="10882848" y="4497168"/>
              <a:ext cx="72000" cy="72000"/>
            </a:xfrm>
            <a:prstGeom prst="rightArrow">
              <a:avLst/>
            </a:prstGeom>
            <a:solidFill>
              <a:srgbClr val="2C5364"/>
            </a:solidFill>
            <a:ln w="19050">
              <a:noFil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67199" tIns="33599" rIns="67199" bIns="33599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175"/>
            </a:p>
          </p:txBody>
        </p:sp>
      </p:grpSp>
      <p:sp>
        <p:nvSpPr>
          <p:cNvPr id="3" name="圆角矩形 2"/>
          <p:cNvSpPr/>
          <p:nvPr>
            <p:custDataLst>
              <p:tags r:id="rId4"/>
            </p:custDataLst>
          </p:nvPr>
        </p:nvSpPr>
        <p:spPr>
          <a:xfrm>
            <a:off x="-36200" y="1581529"/>
            <a:ext cx="1349832" cy="1349832"/>
          </a:xfrm>
          <a:prstGeom prst="roundRect">
            <a:avLst/>
          </a:prstGeom>
          <a:solidFill>
            <a:srgbClr val="AEC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想减肥</a:t>
            </a:r>
          </a:p>
        </p:txBody>
      </p:sp>
      <p:sp>
        <p:nvSpPr>
          <p:cNvPr id="5" name="圆角矩形 4"/>
          <p:cNvSpPr/>
          <p:nvPr>
            <p:custDataLst>
              <p:tags r:id="rId5"/>
            </p:custDataLst>
          </p:nvPr>
        </p:nvSpPr>
        <p:spPr>
          <a:xfrm>
            <a:off x="1480815" y="1601849"/>
            <a:ext cx="1349832" cy="1349832"/>
          </a:xfrm>
          <a:prstGeom prst="roundRect">
            <a:avLst/>
          </a:prstGeom>
          <a:solidFill>
            <a:srgbClr val="AEC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刷到美食然后默默打开美团外卖</a:t>
            </a:r>
          </a:p>
        </p:txBody>
      </p:sp>
      <p:sp>
        <p:nvSpPr>
          <p:cNvPr id="13316" name="稻壳儿小白白(http://dwz.cn/Wu2UP)"/>
          <p:cNvSpPr/>
          <p:nvPr>
            <p:custDataLst>
              <p:tags r:id="rId6"/>
            </p:custDataLst>
          </p:nvPr>
        </p:nvSpPr>
        <p:spPr>
          <a:xfrm>
            <a:off x="107950" y="2931160"/>
            <a:ext cx="1026795" cy="1017270"/>
          </a:xfrm>
          <a:prstGeom prst="ellipse">
            <a:avLst/>
          </a:prstGeom>
          <a:solidFill>
            <a:srgbClr val="5D91A1"/>
          </a:solidFill>
          <a:ln w="9525">
            <a:noFill/>
          </a:ln>
        </p:spPr>
        <p:txBody>
          <a:bodyPr anchor="ctr"/>
          <a:lstStyle/>
          <a:p>
            <a:pPr algn="ctr" eaLnBrk="1" hangingPunct="1"/>
            <a:r>
              <a:rPr lang="zh-CN" altLang="en-US" sz="2000" dirty="0">
                <a:solidFill>
                  <a:srgbClr val="FFFFFF"/>
                </a:solidFill>
                <a:latin typeface="Arial" panose="020B0604020202020204" pitchFamily="34" charset="0"/>
                <a:ea typeface="义启小魏楷" panose="02010601030101010101" pitchFamily="2" charset="-122"/>
                <a:sym typeface="Arial" panose="020B0604020202020204" pitchFamily="34" charset="0"/>
              </a:rPr>
              <a:t>认知</a:t>
            </a:r>
          </a:p>
        </p:txBody>
      </p:sp>
      <p:sp>
        <p:nvSpPr>
          <p:cNvPr id="6" name="稻壳儿小白白(http://dwz.cn/Wu2UP)"/>
          <p:cNvSpPr/>
          <p:nvPr>
            <p:custDataLst>
              <p:tags r:id="rId7"/>
            </p:custDataLst>
          </p:nvPr>
        </p:nvSpPr>
        <p:spPr>
          <a:xfrm>
            <a:off x="1620520" y="2951480"/>
            <a:ext cx="1026795" cy="1017270"/>
          </a:xfrm>
          <a:prstGeom prst="ellipse">
            <a:avLst/>
          </a:prstGeom>
          <a:solidFill>
            <a:srgbClr val="5D91A1"/>
          </a:solidFill>
          <a:ln w="9525">
            <a:noFill/>
          </a:ln>
        </p:spPr>
        <p:txBody>
          <a:bodyPr anchor="ctr"/>
          <a:lstStyle/>
          <a:p>
            <a:pPr algn="ctr" eaLnBrk="1" hangingPunct="1"/>
            <a:r>
              <a:rPr lang="zh-CN" altLang="en-US" sz="2000" dirty="0">
                <a:solidFill>
                  <a:srgbClr val="FFFFFF"/>
                </a:solidFill>
                <a:latin typeface="Arial" panose="020B0604020202020204" pitchFamily="34" charset="0"/>
                <a:ea typeface="义启小魏楷" panose="02010601030101010101" pitchFamily="2" charset="-122"/>
                <a:sym typeface="Arial" panose="020B0604020202020204" pitchFamily="34" charset="0"/>
              </a:rPr>
              <a:t>行为</a:t>
            </a:r>
          </a:p>
        </p:txBody>
      </p:sp>
      <p:sp>
        <p:nvSpPr>
          <p:cNvPr id="7" name="圆角矩形 6"/>
          <p:cNvSpPr/>
          <p:nvPr>
            <p:custDataLst>
              <p:tags r:id="rId8"/>
            </p:custDataLst>
          </p:nvPr>
        </p:nvSpPr>
        <p:spPr>
          <a:xfrm>
            <a:off x="2988940" y="1583434"/>
            <a:ext cx="1349832" cy="1349832"/>
          </a:xfrm>
          <a:prstGeom prst="roundRect">
            <a:avLst/>
          </a:prstGeom>
          <a:solidFill>
            <a:srgbClr val="AEC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吃宵夜的行为和我想减肥的想法产生冲突给我带来痛苦</a:t>
            </a:r>
          </a:p>
        </p:txBody>
      </p:sp>
      <p:sp>
        <p:nvSpPr>
          <p:cNvPr id="8" name="稻壳儿小白白(http://dwz.cn/Wu2UP)"/>
          <p:cNvSpPr/>
          <p:nvPr>
            <p:custDataLst>
              <p:tags r:id="rId9"/>
            </p:custDataLst>
          </p:nvPr>
        </p:nvSpPr>
        <p:spPr>
          <a:xfrm>
            <a:off x="3105150" y="2951480"/>
            <a:ext cx="1026795" cy="1017270"/>
          </a:xfrm>
          <a:prstGeom prst="ellipse">
            <a:avLst/>
          </a:prstGeom>
          <a:solidFill>
            <a:srgbClr val="5D91A1"/>
          </a:solidFill>
          <a:ln w="9525">
            <a:noFill/>
          </a:ln>
        </p:spPr>
        <p:txBody>
          <a:bodyPr anchor="ctr"/>
          <a:lstStyle/>
          <a:p>
            <a:pPr algn="ctr" eaLnBrk="1" hangingPunct="1"/>
            <a:r>
              <a:rPr lang="zh-CN" altLang="en-US" sz="2000" dirty="0">
                <a:solidFill>
                  <a:srgbClr val="FFFFFF"/>
                </a:solidFill>
                <a:latin typeface="Arial" panose="020B0604020202020204" pitchFamily="34" charset="0"/>
                <a:ea typeface="义启小魏楷" panose="02010601030101010101" pitchFamily="2" charset="-122"/>
                <a:sym typeface="Arial" panose="020B0604020202020204" pitchFamily="34" charset="0"/>
              </a:rPr>
              <a:t>认知失调</a:t>
            </a:r>
          </a:p>
        </p:txBody>
      </p:sp>
      <p:sp>
        <p:nvSpPr>
          <p:cNvPr id="9" name="圆角矩形 8"/>
          <p:cNvSpPr/>
          <p:nvPr>
            <p:custDataLst>
              <p:tags r:id="rId10"/>
            </p:custDataLst>
          </p:nvPr>
        </p:nvSpPr>
        <p:spPr>
          <a:xfrm>
            <a:off x="4497065" y="1601214"/>
            <a:ext cx="1349832" cy="134983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我好像也并不怎么胖所以并不需要减肥吧</a:t>
            </a:r>
          </a:p>
        </p:txBody>
      </p:sp>
      <p:sp>
        <p:nvSpPr>
          <p:cNvPr id="10" name="稻壳儿小白白(http://dwz.cn/Wu2UP)"/>
          <p:cNvSpPr/>
          <p:nvPr>
            <p:custDataLst>
              <p:tags r:id="rId11"/>
            </p:custDataLst>
          </p:nvPr>
        </p:nvSpPr>
        <p:spPr>
          <a:xfrm>
            <a:off x="6168390" y="2933700"/>
            <a:ext cx="1026795" cy="1017270"/>
          </a:xfrm>
          <a:prstGeom prst="ellipse">
            <a:avLst/>
          </a:prstGeom>
          <a:solidFill>
            <a:srgbClr val="5D91A1"/>
          </a:solidFill>
          <a:ln w="9525">
            <a:noFill/>
          </a:ln>
        </p:spPr>
        <p:txBody>
          <a:bodyPr anchor="ctr"/>
          <a:lstStyle/>
          <a:p>
            <a:pPr algn="ctr" eaLnBrk="1" hangingPunct="1"/>
            <a:r>
              <a:rPr lang="zh-CN" altLang="en-US" sz="2000" dirty="0">
                <a:solidFill>
                  <a:srgbClr val="FFFFFF"/>
                </a:solidFill>
                <a:latin typeface="Arial" panose="020B0604020202020204" pitchFamily="34" charset="0"/>
                <a:ea typeface="义启小魏楷" panose="02010601030101010101" pitchFamily="2" charset="-122"/>
                <a:sym typeface="Arial" panose="020B0604020202020204" pitchFamily="34" charset="0"/>
              </a:rPr>
              <a:t>缓解失调</a:t>
            </a:r>
          </a:p>
        </p:txBody>
      </p:sp>
      <p:sp>
        <p:nvSpPr>
          <p:cNvPr id="11" name="圆角矩形 10"/>
          <p:cNvSpPr/>
          <p:nvPr>
            <p:custDataLst>
              <p:tags r:id="rId12"/>
            </p:custDataLst>
          </p:nvPr>
        </p:nvSpPr>
        <p:spPr>
          <a:xfrm>
            <a:off x="6005190" y="1584069"/>
            <a:ext cx="1349832" cy="1349832"/>
          </a:xfrm>
          <a:prstGeom prst="roundRect">
            <a:avLst/>
          </a:prstGeom>
          <a:solidFill>
            <a:srgbClr val="AEC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没有负罪感的把宵夜吃掉</a:t>
            </a:r>
          </a:p>
        </p:txBody>
      </p:sp>
      <p:sp>
        <p:nvSpPr>
          <p:cNvPr id="12" name="稻壳儿小白白(http://dwz.cn/Wu2UP)"/>
          <p:cNvSpPr/>
          <p:nvPr>
            <p:custDataLst>
              <p:tags r:id="rId13"/>
            </p:custDataLst>
          </p:nvPr>
        </p:nvSpPr>
        <p:spPr>
          <a:xfrm>
            <a:off x="4636770" y="2931160"/>
            <a:ext cx="1026795" cy="1017270"/>
          </a:xfrm>
          <a:prstGeom prst="ellipse">
            <a:avLst/>
          </a:prstGeom>
          <a:solidFill>
            <a:srgbClr val="FF0000"/>
          </a:solidFill>
          <a:ln w="9525">
            <a:noFill/>
          </a:ln>
        </p:spPr>
        <p:txBody>
          <a:bodyPr anchor="ctr"/>
          <a:lstStyle/>
          <a:p>
            <a:pPr algn="ctr" eaLnBrk="1" hangingPunct="1"/>
            <a:r>
              <a:rPr lang="zh-CN" altLang="en-US" sz="2000" dirty="0">
                <a:solidFill>
                  <a:srgbClr val="FFFFFF"/>
                </a:solidFill>
                <a:latin typeface="Arial" panose="020B0604020202020204" pitchFamily="34" charset="0"/>
                <a:ea typeface="义启小魏楷" panose="02010601030101010101" pitchFamily="2" charset="-122"/>
                <a:sym typeface="Arial" panose="020B0604020202020204" pitchFamily="34" charset="0"/>
              </a:rPr>
              <a:t>改变认知</a:t>
            </a:r>
          </a:p>
        </p:txBody>
      </p:sp>
      <p:sp>
        <p:nvSpPr>
          <p:cNvPr id="13" name="矩形 12"/>
          <p:cNvSpPr/>
          <p:nvPr>
            <p:custDataLst>
              <p:tags r:id="rId14"/>
            </p:custDataLst>
          </p:nvPr>
        </p:nvSpPr>
        <p:spPr>
          <a:xfrm>
            <a:off x="8244840" y="2470150"/>
            <a:ext cx="488315" cy="857250"/>
          </a:xfrm>
          <a:prstGeom prst="rect">
            <a:avLst/>
          </a:prstGeom>
          <a:solidFill>
            <a:srgbClr val="AEC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舒服了</a:t>
            </a:r>
          </a:p>
        </p:txBody>
      </p:sp>
    </p:spTree>
    <p:custDataLst>
      <p:tags r:id="rId1"/>
    </p:custData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7" grpId="0" bldLvl="0" animBg="1"/>
      <p:bldP spid="9" grpId="0" bldLvl="0" animBg="1"/>
      <p:bldP spid="11" grpId="0" bldLvl="0" animBg="1"/>
      <p:bldP spid="13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336433" y="-2800"/>
            <a:ext cx="2820531" cy="5045595"/>
          </a:xfrm>
          <a:prstGeom prst="rect">
            <a:avLst/>
          </a:prstGeom>
          <a:solidFill>
            <a:srgbClr val="5D91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75" dirty="0">
              <a:latin typeface="义启小魏楷" panose="02010601030101010101" pitchFamily="2" charset="-122"/>
              <a:ea typeface="义启小魏楷" panose="02010601030101010101" pitchFamily="2" charset="-122"/>
            </a:endParaRPr>
          </a:p>
        </p:txBody>
      </p:sp>
      <p:sp>
        <p:nvSpPr>
          <p:cNvPr id="5" name="等腰三角形 4"/>
          <p:cNvSpPr/>
          <p:nvPr/>
        </p:nvSpPr>
        <p:spPr>
          <a:xfrm rot="5400000" flipH="1">
            <a:off x="719166" y="1764932"/>
            <a:ext cx="5037195" cy="1507332"/>
          </a:xfrm>
          <a:prstGeom prst="triangle">
            <a:avLst/>
          </a:prstGeom>
          <a:solidFill>
            <a:srgbClr val="5D91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75" dirty="0">
              <a:latin typeface="义启小魏楷" panose="02010601030101010101" pitchFamily="2" charset="-122"/>
              <a:ea typeface="义启小魏楷" panose="02010601030101010101" pitchFamily="2" charset="-122"/>
            </a:endParaRPr>
          </a:p>
        </p:txBody>
      </p:sp>
      <p:sp>
        <p:nvSpPr>
          <p:cNvPr id="6" name="平行四边形 5"/>
          <p:cNvSpPr/>
          <p:nvPr/>
        </p:nvSpPr>
        <p:spPr>
          <a:xfrm>
            <a:off x="2421098" y="2512998"/>
            <a:ext cx="1762598" cy="2526997"/>
          </a:xfrm>
          <a:prstGeom prst="parallelogram">
            <a:avLst>
              <a:gd name="adj" fmla="val 84220"/>
            </a:avLst>
          </a:prstGeom>
          <a:solidFill>
            <a:srgbClr val="5D91A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75" dirty="0">
              <a:latin typeface="义启小魏楷" panose="02010601030101010101" pitchFamily="2" charset="-122"/>
              <a:ea typeface="义启小魏楷" panose="02010601030101010101" pitchFamily="2" charset="-122"/>
            </a:endParaRPr>
          </a:p>
        </p:txBody>
      </p:sp>
      <p:sp>
        <p:nvSpPr>
          <p:cNvPr id="7" name="平行四边形 6"/>
          <p:cNvSpPr/>
          <p:nvPr/>
        </p:nvSpPr>
        <p:spPr>
          <a:xfrm flipH="1">
            <a:off x="2421098" y="0"/>
            <a:ext cx="1762598" cy="2512998"/>
          </a:xfrm>
          <a:prstGeom prst="parallelogram">
            <a:avLst>
              <a:gd name="adj" fmla="val 84220"/>
            </a:avLst>
          </a:prstGeom>
          <a:solidFill>
            <a:srgbClr val="5D91A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75" dirty="0">
              <a:latin typeface="义启小魏楷" panose="02010601030101010101" pitchFamily="2" charset="-122"/>
              <a:ea typeface="义启小魏楷" panose="02010601030101010101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07950" y="3312795"/>
            <a:ext cx="2442845" cy="9277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彼得约翰逊</a:t>
            </a:r>
          </a:p>
          <a:p>
            <a:pPr algn="ctr"/>
            <a:r>
              <a:rPr lang="zh-CN" altLang="en-US" sz="2400" dirty="0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瑞典心理学家</a:t>
            </a:r>
          </a:p>
        </p:txBody>
      </p:sp>
      <p:pic>
        <p:nvPicPr>
          <p:cNvPr id="2" name="图片 1" descr="微信截图_2023032822392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1069340"/>
            <a:ext cx="2743200" cy="2095500"/>
          </a:xfrm>
          <a:prstGeom prst="rect">
            <a:avLst/>
          </a:prstGeom>
        </p:spPr>
      </p:pic>
      <p:pic>
        <p:nvPicPr>
          <p:cNvPr id="3" name="图片 2" descr="微信截图_2023032822434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651375" y="71755"/>
            <a:ext cx="3806825" cy="2303780"/>
          </a:xfrm>
          <a:prstGeom prst="rect">
            <a:avLst/>
          </a:prstGeom>
        </p:spPr>
      </p:pic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4285615" y="2447925"/>
            <a:ext cx="4533265" cy="2927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altLang="zh-CN" sz="1200" b="1" dirty="0">
                <a:solidFill>
                  <a:srgbClr val="5D91A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ea"/>
              </a:rPr>
              <a:t>·</a:t>
            </a:r>
            <a:r>
              <a:rPr lang="zh-CN" altLang="en-US" sz="1200" b="1" dirty="0">
                <a:solidFill>
                  <a:srgbClr val="5D91A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ea"/>
              </a:rPr>
              <a:t>拿出两张人物照片，让受试者去选出一张他们更加喜欢的照片。</a:t>
            </a:r>
            <a:r>
              <a:rPr lang="zh-CN" altLang="en-US" sz="2400" dirty="0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家</a:t>
            </a: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84345" y="2813050"/>
            <a:ext cx="4533265" cy="2927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altLang="zh-CN" sz="1200" b="1" dirty="0">
                <a:solidFill>
                  <a:srgbClr val="5D91A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ea"/>
              </a:rPr>
              <a:t>·</a:t>
            </a:r>
            <a:r>
              <a:rPr lang="zh-CN" altLang="en-US" sz="1200" b="1" dirty="0">
                <a:solidFill>
                  <a:srgbClr val="5D91A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ea"/>
              </a:rPr>
              <a:t>通过魔术手法交换两张照片照片。</a:t>
            </a:r>
            <a:r>
              <a:rPr lang="zh-CN" altLang="en-US" sz="2400" dirty="0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家</a:t>
            </a:r>
          </a:p>
        </p:txBody>
      </p:sp>
      <p:sp>
        <p:nvSpPr>
          <p:cNvPr id="16" name="文本框 15"/>
          <p:cNvSpPr txBox="1"/>
          <p:nvPr>
            <p:custDataLst>
              <p:tags r:id="rId6"/>
            </p:custDataLst>
          </p:nvPr>
        </p:nvSpPr>
        <p:spPr>
          <a:xfrm>
            <a:off x="4284345" y="3456305"/>
            <a:ext cx="4533265" cy="7835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 algn="l" fontAlgn="auto">
              <a:lnSpc>
                <a:spcPts val="2800"/>
              </a:lnSpc>
            </a:pPr>
            <a:r>
              <a:rPr lang="en-US" altLang="zh-CN" sz="1200" b="1" dirty="0">
                <a:solidFill>
                  <a:srgbClr val="5D91A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ea"/>
              </a:rPr>
              <a:t>·</a:t>
            </a:r>
            <a:r>
              <a:rPr lang="zh-CN" altLang="en-US" sz="1200" b="1" dirty="0">
                <a:solidFill>
                  <a:srgbClr val="5D91A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ea"/>
              </a:rPr>
              <a:t>大多数受试者不但没有发现照片被调换，而且他们还会头头是道的解释自己为什么更喜欢左边的这一张，也就是原来他们其实更加不喜欢的这一张照片</a:t>
            </a:r>
            <a:r>
              <a:rPr lang="zh-CN" altLang="en-US" sz="2400" dirty="0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家</a:t>
            </a:r>
          </a:p>
        </p:txBody>
      </p:sp>
    </p:spTree>
    <p:custDataLst>
      <p:tags r:id="rId1"/>
    </p:custData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9" grpId="0"/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0" y="0"/>
            <a:ext cx="9001125" cy="774065"/>
          </a:xfrm>
          <a:prstGeom prst="rect">
            <a:avLst/>
          </a:prstGeom>
          <a:solidFill>
            <a:srgbClr val="5D91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75" dirty="0">
              <a:latin typeface="义启小魏楷" panose="02010601030101010101" pitchFamily="2" charset="-122"/>
              <a:ea typeface="义启小魏楷" panose="02010601030101010101" pitchFamily="2" charset="-122"/>
            </a:endParaRPr>
          </a:p>
        </p:txBody>
      </p:sp>
      <p:sp>
        <p:nvSpPr>
          <p:cNvPr id="15" name="TextBox 76"/>
          <p:cNvSpPr txBox="1"/>
          <p:nvPr>
            <p:custDataLst>
              <p:tags r:id="rId3"/>
            </p:custDataLst>
          </p:nvPr>
        </p:nvSpPr>
        <p:spPr>
          <a:xfrm>
            <a:off x="36195" y="67310"/>
            <a:ext cx="6071235" cy="7067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endParaRPr lang="zh-CN" altLang="en-US" sz="1470" dirty="0">
              <a:solidFill>
                <a:schemeClr val="bg1"/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  <a:p>
            <a:pPr algn="dist"/>
            <a:r>
              <a:rPr lang="zh-CN" altLang="en-US" sz="2800" dirty="0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二、改变行为，使行为符合想法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28575" y="2299970"/>
            <a:ext cx="8187690" cy="1276350"/>
            <a:chOff x="-10941" y="2832566"/>
            <a:chExt cx="12213883" cy="1736602"/>
          </a:xfrm>
        </p:grpSpPr>
        <p:sp>
          <p:nvSpPr>
            <p:cNvPr id="24" name="任意多边形: 形状 23"/>
            <p:cNvSpPr/>
            <p:nvPr>
              <p:custDataLst>
                <p:tags r:id="rId15"/>
              </p:custDataLst>
            </p:nvPr>
          </p:nvSpPr>
          <p:spPr>
            <a:xfrm>
              <a:off x="-10941" y="2868566"/>
              <a:ext cx="12213883" cy="1662832"/>
            </a:xfrm>
            <a:prstGeom prst="rightArrow">
              <a:avLst/>
            </a:prstGeom>
            <a:noFill/>
            <a:ln w="19050">
              <a:solidFill>
                <a:srgbClr val="2C536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175"/>
            </a:p>
          </p:txBody>
        </p:sp>
        <p:sp>
          <p:nvSpPr>
            <p:cNvPr id="25" name="右箭头 24"/>
            <p:cNvSpPr/>
            <p:nvPr>
              <p:custDataLst>
                <p:tags r:id="rId16"/>
              </p:custDataLst>
            </p:nvPr>
          </p:nvSpPr>
          <p:spPr>
            <a:xfrm>
              <a:off x="803607" y="2832566"/>
              <a:ext cx="72000" cy="72000"/>
            </a:xfrm>
            <a:prstGeom prst="rightArrow">
              <a:avLst/>
            </a:prstGeom>
            <a:solidFill>
              <a:srgbClr val="2C5364"/>
            </a:solidFill>
            <a:ln w="19050">
              <a:noFil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67199" tIns="33599" rIns="67199" bIns="33599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175"/>
            </a:p>
          </p:txBody>
        </p:sp>
        <p:sp>
          <p:nvSpPr>
            <p:cNvPr id="26" name="右箭头 25"/>
            <p:cNvSpPr/>
            <p:nvPr>
              <p:custDataLst>
                <p:tags r:id="rId17"/>
              </p:custDataLst>
            </p:nvPr>
          </p:nvSpPr>
          <p:spPr>
            <a:xfrm>
              <a:off x="3331647" y="4386573"/>
              <a:ext cx="72000" cy="72000"/>
            </a:xfrm>
            <a:prstGeom prst="rightArrow">
              <a:avLst/>
            </a:prstGeom>
            <a:solidFill>
              <a:srgbClr val="2C5364"/>
            </a:solidFill>
            <a:ln w="19050">
              <a:noFil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67199" tIns="33599" rIns="67199" bIns="33599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175"/>
            </a:p>
          </p:txBody>
        </p:sp>
        <p:sp>
          <p:nvSpPr>
            <p:cNvPr id="27" name="右箭头 26"/>
            <p:cNvSpPr/>
            <p:nvPr>
              <p:custDataLst>
                <p:tags r:id="rId18"/>
              </p:custDataLst>
            </p:nvPr>
          </p:nvSpPr>
          <p:spPr>
            <a:xfrm>
              <a:off x="5288473" y="3064310"/>
              <a:ext cx="72000" cy="72000"/>
            </a:xfrm>
            <a:prstGeom prst="rightArrow">
              <a:avLst/>
            </a:prstGeom>
            <a:solidFill>
              <a:srgbClr val="2C5364"/>
            </a:solidFill>
            <a:ln w="19050">
              <a:noFil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67199" tIns="33599" rIns="67199" bIns="33599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175"/>
            </a:p>
          </p:txBody>
        </p:sp>
        <p:sp>
          <p:nvSpPr>
            <p:cNvPr id="28" name="右箭头 27"/>
            <p:cNvSpPr/>
            <p:nvPr>
              <p:custDataLst>
                <p:tags r:id="rId19"/>
              </p:custDataLst>
            </p:nvPr>
          </p:nvSpPr>
          <p:spPr>
            <a:xfrm>
              <a:off x="7416888" y="4341613"/>
              <a:ext cx="72000" cy="72000"/>
            </a:xfrm>
            <a:prstGeom prst="rightArrow">
              <a:avLst/>
            </a:prstGeom>
            <a:solidFill>
              <a:srgbClr val="2C5364"/>
            </a:solidFill>
            <a:ln w="19050">
              <a:noFil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67199" tIns="33599" rIns="67199" bIns="33599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175"/>
            </a:p>
          </p:txBody>
        </p:sp>
        <p:sp>
          <p:nvSpPr>
            <p:cNvPr id="29" name="右箭头 28"/>
            <p:cNvSpPr/>
            <p:nvPr>
              <p:custDataLst>
                <p:tags r:id="rId20"/>
              </p:custDataLst>
            </p:nvPr>
          </p:nvSpPr>
          <p:spPr>
            <a:xfrm>
              <a:off x="8983859" y="3146127"/>
              <a:ext cx="72000" cy="72000"/>
            </a:xfrm>
            <a:prstGeom prst="rightArrow">
              <a:avLst/>
            </a:prstGeom>
            <a:solidFill>
              <a:srgbClr val="2C5364"/>
            </a:solidFill>
            <a:ln w="19050">
              <a:noFil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67199" tIns="33599" rIns="67199" bIns="33599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175"/>
            </a:p>
          </p:txBody>
        </p:sp>
        <p:sp>
          <p:nvSpPr>
            <p:cNvPr id="30" name="右箭头 29"/>
            <p:cNvSpPr/>
            <p:nvPr>
              <p:custDataLst>
                <p:tags r:id="rId21"/>
              </p:custDataLst>
            </p:nvPr>
          </p:nvSpPr>
          <p:spPr>
            <a:xfrm>
              <a:off x="10882848" y="4497168"/>
              <a:ext cx="72000" cy="72000"/>
            </a:xfrm>
            <a:prstGeom prst="rightArrow">
              <a:avLst/>
            </a:prstGeom>
            <a:solidFill>
              <a:srgbClr val="2C5364"/>
            </a:solidFill>
            <a:ln w="19050">
              <a:noFil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67199" tIns="33599" rIns="67199" bIns="33599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175"/>
            </a:p>
          </p:txBody>
        </p:sp>
      </p:grpSp>
      <p:sp>
        <p:nvSpPr>
          <p:cNvPr id="3" name="圆角矩形 2"/>
          <p:cNvSpPr/>
          <p:nvPr>
            <p:custDataLst>
              <p:tags r:id="rId4"/>
            </p:custDataLst>
          </p:nvPr>
        </p:nvSpPr>
        <p:spPr>
          <a:xfrm>
            <a:off x="-36200" y="1581529"/>
            <a:ext cx="1349832" cy="1349832"/>
          </a:xfrm>
          <a:prstGeom prst="roundRect">
            <a:avLst/>
          </a:prstGeom>
          <a:solidFill>
            <a:srgbClr val="AEC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想减肥</a:t>
            </a:r>
          </a:p>
        </p:txBody>
      </p:sp>
      <p:sp>
        <p:nvSpPr>
          <p:cNvPr id="5" name="圆角矩形 4"/>
          <p:cNvSpPr/>
          <p:nvPr>
            <p:custDataLst>
              <p:tags r:id="rId5"/>
            </p:custDataLst>
          </p:nvPr>
        </p:nvSpPr>
        <p:spPr>
          <a:xfrm>
            <a:off x="1480815" y="1601849"/>
            <a:ext cx="1349832" cy="1349832"/>
          </a:xfrm>
          <a:prstGeom prst="roundRect">
            <a:avLst/>
          </a:prstGeom>
          <a:solidFill>
            <a:srgbClr val="AEC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刷到美食然后默默打开美团外卖</a:t>
            </a:r>
          </a:p>
        </p:txBody>
      </p:sp>
      <p:sp>
        <p:nvSpPr>
          <p:cNvPr id="13316" name="稻壳儿小白白(http://dwz.cn/Wu2UP)"/>
          <p:cNvSpPr/>
          <p:nvPr>
            <p:custDataLst>
              <p:tags r:id="rId6"/>
            </p:custDataLst>
          </p:nvPr>
        </p:nvSpPr>
        <p:spPr>
          <a:xfrm>
            <a:off x="107950" y="2931160"/>
            <a:ext cx="1026795" cy="1017270"/>
          </a:xfrm>
          <a:prstGeom prst="ellipse">
            <a:avLst/>
          </a:prstGeom>
          <a:solidFill>
            <a:srgbClr val="5D91A1"/>
          </a:solidFill>
          <a:ln w="9525">
            <a:noFill/>
          </a:ln>
        </p:spPr>
        <p:txBody>
          <a:bodyPr anchor="ctr"/>
          <a:lstStyle/>
          <a:p>
            <a:pPr algn="ctr" eaLnBrk="1" hangingPunct="1"/>
            <a:r>
              <a:rPr lang="zh-CN" altLang="en-US" sz="2000" dirty="0">
                <a:solidFill>
                  <a:srgbClr val="FFFFFF"/>
                </a:solidFill>
                <a:latin typeface="Arial" panose="020B0604020202020204" pitchFamily="34" charset="0"/>
                <a:ea typeface="义启小魏楷" panose="02010601030101010101" pitchFamily="2" charset="-122"/>
                <a:sym typeface="Arial" panose="020B0604020202020204" pitchFamily="34" charset="0"/>
              </a:rPr>
              <a:t>想法</a:t>
            </a:r>
          </a:p>
        </p:txBody>
      </p:sp>
      <p:sp>
        <p:nvSpPr>
          <p:cNvPr id="6" name="稻壳儿小白白(http://dwz.cn/Wu2UP)"/>
          <p:cNvSpPr/>
          <p:nvPr>
            <p:custDataLst>
              <p:tags r:id="rId7"/>
            </p:custDataLst>
          </p:nvPr>
        </p:nvSpPr>
        <p:spPr>
          <a:xfrm>
            <a:off x="1620520" y="2951480"/>
            <a:ext cx="1026795" cy="1017270"/>
          </a:xfrm>
          <a:prstGeom prst="ellipse">
            <a:avLst/>
          </a:prstGeom>
          <a:solidFill>
            <a:srgbClr val="5D91A1"/>
          </a:solidFill>
          <a:ln w="9525">
            <a:noFill/>
          </a:ln>
        </p:spPr>
        <p:txBody>
          <a:bodyPr anchor="ctr"/>
          <a:lstStyle/>
          <a:p>
            <a:pPr algn="ctr" eaLnBrk="1" hangingPunct="1"/>
            <a:r>
              <a:rPr lang="zh-CN" altLang="en-US" sz="2000" dirty="0">
                <a:solidFill>
                  <a:srgbClr val="FFFFFF"/>
                </a:solidFill>
                <a:latin typeface="Arial" panose="020B0604020202020204" pitchFamily="34" charset="0"/>
                <a:ea typeface="义启小魏楷" panose="02010601030101010101" pitchFamily="2" charset="-122"/>
                <a:sym typeface="Arial" panose="020B0604020202020204" pitchFamily="34" charset="0"/>
              </a:rPr>
              <a:t>行为</a:t>
            </a:r>
          </a:p>
        </p:txBody>
      </p:sp>
      <p:sp>
        <p:nvSpPr>
          <p:cNvPr id="7" name="圆角矩形 6"/>
          <p:cNvSpPr/>
          <p:nvPr>
            <p:custDataLst>
              <p:tags r:id="rId8"/>
            </p:custDataLst>
          </p:nvPr>
        </p:nvSpPr>
        <p:spPr>
          <a:xfrm>
            <a:off x="2988940" y="1583434"/>
            <a:ext cx="1349832" cy="1349832"/>
          </a:xfrm>
          <a:prstGeom prst="roundRect">
            <a:avLst/>
          </a:prstGeom>
          <a:solidFill>
            <a:srgbClr val="AEC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吃宵夜的行为和我想减肥的想法产生冲突给我带来痛苦</a:t>
            </a:r>
          </a:p>
        </p:txBody>
      </p:sp>
      <p:sp>
        <p:nvSpPr>
          <p:cNvPr id="8" name="稻壳儿小白白(http://dwz.cn/Wu2UP)"/>
          <p:cNvSpPr/>
          <p:nvPr>
            <p:custDataLst>
              <p:tags r:id="rId9"/>
            </p:custDataLst>
          </p:nvPr>
        </p:nvSpPr>
        <p:spPr>
          <a:xfrm>
            <a:off x="3105150" y="2951480"/>
            <a:ext cx="1026795" cy="1017270"/>
          </a:xfrm>
          <a:prstGeom prst="ellipse">
            <a:avLst/>
          </a:prstGeom>
          <a:solidFill>
            <a:srgbClr val="5D91A1"/>
          </a:solidFill>
          <a:ln w="9525">
            <a:noFill/>
          </a:ln>
        </p:spPr>
        <p:txBody>
          <a:bodyPr anchor="ctr"/>
          <a:lstStyle/>
          <a:p>
            <a:pPr algn="ctr" eaLnBrk="1" hangingPunct="1"/>
            <a:r>
              <a:rPr lang="zh-CN" altLang="en-US" sz="2000" dirty="0">
                <a:solidFill>
                  <a:srgbClr val="FFFFFF"/>
                </a:solidFill>
                <a:latin typeface="Arial" panose="020B0604020202020204" pitchFamily="34" charset="0"/>
                <a:ea typeface="义启小魏楷" panose="02010601030101010101" pitchFamily="2" charset="-122"/>
                <a:sym typeface="Arial" panose="020B0604020202020204" pitchFamily="34" charset="0"/>
              </a:rPr>
              <a:t>认知失调</a:t>
            </a:r>
          </a:p>
        </p:txBody>
      </p:sp>
      <p:sp>
        <p:nvSpPr>
          <p:cNvPr id="9" name="圆角矩形 8"/>
          <p:cNvSpPr/>
          <p:nvPr>
            <p:custDataLst>
              <p:tags r:id="rId10"/>
            </p:custDataLst>
          </p:nvPr>
        </p:nvSpPr>
        <p:spPr>
          <a:xfrm>
            <a:off x="4497065" y="1601214"/>
            <a:ext cx="1349832" cy="134983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我减肥是为了我的健康果断关掉美团外卖</a:t>
            </a:r>
          </a:p>
        </p:txBody>
      </p:sp>
      <p:sp>
        <p:nvSpPr>
          <p:cNvPr id="10" name="稻壳儿小白白(http://dwz.cn/Wu2UP)"/>
          <p:cNvSpPr/>
          <p:nvPr>
            <p:custDataLst>
              <p:tags r:id="rId11"/>
            </p:custDataLst>
          </p:nvPr>
        </p:nvSpPr>
        <p:spPr>
          <a:xfrm>
            <a:off x="6168390" y="2933700"/>
            <a:ext cx="1026795" cy="1017270"/>
          </a:xfrm>
          <a:prstGeom prst="ellipse">
            <a:avLst/>
          </a:prstGeom>
          <a:solidFill>
            <a:srgbClr val="5D91A1"/>
          </a:solidFill>
          <a:ln w="9525">
            <a:noFill/>
          </a:ln>
        </p:spPr>
        <p:txBody>
          <a:bodyPr anchor="ctr"/>
          <a:lstStyle/>
          <a:p>
            <a:pPr algn="ctr" eaLnBrk="1" hangingPunct="1"/>
            <a:r>
              <a:rPr lang="zh-CN" altLang="en-US" sz="2000" dirty="0">
                <a:solidFill>
                  <a:srgbClr val="FFFFFF"/>
                </a:solidFill>
                <a:latin typeface="Arial" panose="020B0604020202020204" pitchFamily="34" charset="0"/>
                <a:ea typeface="义启小魏楷" panose="02010601030101010101" pitchFamily="2" charset="-122"/>
                <a:sym typeface="Arial" panose="020B0604020202020204" pitchFamily="34" charset="0"/>
              </a:rPr>
              <a:t>减轻失调</a:t>
            </a:r>
          </a:p>
        </p:txBody>
      </p:sp>
      <p:sp>
        <p:nvSpPr>
          <p:cNvPr id="11" name="圆角矩形 10"/>
          <p:cNvSpPr/>
          <p:nvPr>
            <p:custDataLst>
              <p:tags r:id="rId12"/>
            </p:custDataLst>
          </p:nvPr>
        </p:nvSpPr>
        <p:spPr>
          <a:xfrm>
            <a:off x="6005190" y="1584069"/>
            <a:ext cx="1349832" cy="1349832"/>
          </a:xfrm>
          <a:prstGeom prst="roundRect">
            <a:avLst/>
          </a:prstGeom>
          <a:solidFill>
            <a:srgbClr val="AEC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又是自律一天</a:t>
            </a:r>
          </a:p>
        </p:txBody>
      </p:sp>
      <p:sp>
        <p:nvSpPr>
          <p:cNvPr id="12" name="稻壳儿小白白(http://dwz.cn/Wu2UP)"/>
          <p:cNvSpPr/>
          <p:nvPr>
            <p:custDataLst>
              <p:tags r:id="rId13"/>
            </p:custDataLst>
          </p:nvPr>
        </p:nvSpPr>
        <p:spPr>
          <a:xfrm>
            <a:off x="4636770" y="2931160"/>
            <a:ext cx="1026795" cy="1017270"/>
          </a:xfrm>
          <a:prstGeom prst="ellipse">
            <a:avLst/>
          </a:prstGeom>
          <a:solidFill>
            <a:srgbClr val="FF0000"/>
          </a:solidFill>
          <a:ln w="9525">
            <a:noFill/>
          </a:ln>
        </p:spPr>
        <p:txBody>
          <a:bodyPr anchor="ctr"/>
          <a:lstStyle/>
          <a:p>
            <a:pPr algn="ctr" eaLnBrk="1" hangingPunct="1"/>
            <a:r>
              <a:rPr lang="zh-CN" altLang="en-US" sz="2000" dirty="0">
                <a:solidFill>
                  <a:srgbClr val="FFFFFF"/>
                </a:solidFill>
                <a:latin typeface="Arial" panose="020B0604020202020204" pitchFamily="34" charset="0"/>
                <a:ea typeface="义启小魏楷" panose="02010601030101010101" pitchFamily="2" charset="-122"/>
                <a:sym typeface="Arial" panose="020B0604020202020204" pitchFamily="34" charset="0"/>
              </a:rPr>
              <a:t>改变行为</a:t>
            </a:r>
          </a:p>
        </p:txBody>
      </p:sp>
      <p:sp>
        <p:nvSpPr>
          <p:cNvPr id="13" name="矩形 12"/>
          <p:cNvSpPr/>
          <p:nvPr>
            <p:custDataLst>
              <p:tags r:id="rId14"/>
            </p:custDataLst>
          </p:nvPr>
        </p:nvSpPr>
        <p:spPr>
          <a:xfrm>
            <a:off x="8244840" y="2470150"/>
            <a:ext cx="488315" cy="857250"/>
          </a:xfrm>
          <a:prstGeom prst="rect">
            <a:avLst/>
          </a:prstGeom>
          <a:solidFill>
            <a:srgbClr val="AEC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舒服了</a:t>
            </a:r>
          </a:p>
        </p:txBody>
      </p:sp>
    </p:spTree>
    <p:custDataLst>
      <p:tags r:id="rId1"/>
    </p:custData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7" grpId="0" bldLvl="0" animBg="1"/>
      <p:bldP spid="9" grpId="0" bldLvl="0" animBg="1"/>
      <p:bldP spid="11" grpId="0" bldLvl="0" animBg="1"/>
      <p:bldP spid="13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0" y="0"/>
            <a:ext cx="9001125" cy="774065"/>
          </a:xfrm>
          <a:prstGeom prst="rect">
            <a:avLst/>
          </a:prstGeom>
          <a:solidFill>
            <a:srgbClr val="5D91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75" dirty="0">
              <a:latin typeface="义启小魏楷" panose="02010601030101010101" pitchFamily="2" charset="-122"/>
              <a:ea typeface="义启小魏楷" panose="02010601030101010101" pitchFamily="2" charset="-122"/>
            </a:endParaRPr>
          </a:p>
        </p:txBody>
      </p:sp>
      <p:sp>
        <p:nvSpPr>
          <p:cNvPr id="15" name="TextBox 76"/>
          <p:cNvSpPr txBox="1"/>
          <p:nvPr>
            <p:custDataLst>
              <p:tags r:id="rId3"/>
            </p:custDataLst>
          </p:nvPr>
        </p:nvSpPr>
        <p:spPr>
          <a:xfrm>
            <a:off x="36195" y="67310"/>
            <a:ext cx="6071235" cy="7067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endParaRPr lang="zh-CN" altLang="en-US" sz="1470" dirty="0">
              <a:solidFill>
                <a:schemeClr val="bg1"/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  <a:p>
            <a:pPr algn="dist"/>
            <a:r>
              <a:rPr lang="zh-CN" altLang="en-US" sz="2800" dirty="0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三、增加新认知，改变不协调的状态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28575" y="2299970"/>
            <a:ext cx="8187690" cy="1276350"/>
            <a:chOff x="-10941" y="2832566"/>
            <a:chExt cx="12213883" cy="1736602"/>
          </a:xfrm>
        </p:grpSpPr>
        <p:sp>
          <p:nvSpPr>
            <p:cNvPr id="24" name="任意多边形: 形状 23"/>
            <p:cNvSpPr/>
            <p:nvPr>
              <p:custDataLst>
                <p:tags r:id="rId15"/>
              </p:custDataLst>
            </p:nvPr>
          </p:nvSpPr>
          <p:spPr>
            <a:xfrm>
              <a:off x="-10941" y="2868566"/>
              <a:ext cx="12213883" cy="1662832"/>
            </a:xfrm>
            <a:prstGeom prst="rightArrow">
              <a:avLst/>
            </a:prstGeom>
            <a:noFill/>
            <a:ln w="19050">
              <a:solidFill>
                <a:srgbClr val="2C536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175"/>
            </a:p>
          </p:txBody>
        </p:sp>
        <p:sp>
          <p:nvSpPr>
            <p:cNvPr id="25" name="右箭头 24"/>
            <p:cNvSpPr/>
            <p:nvPr>
              <p:custDataLst>
                <p:tags r:id="rId16"/>
              </p:custDataLst>
            </p:nvPr>
          </p:nvSpPr>
          <p:spPr>
            <a:xfrm>
              <a:off x="803607" y="2832566"/>
              <a:ext cx="72000" cy="72000"/>
            </a:xfrm>
            <a:prstGeom prst="rightArrow">
              <a:avLst/>
            </a:prstGeom>
            <a:solidFill>
              <a:srgbClr val="2C5364"/>
            </a:solidFill>
            <a:ln w="19050">
              <a:noFil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67199" tIns="33599" rIns="67199" bIns="33599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175"/>
            </a:p>
          </p:txBody>
        </p:sp>
        <p:sp>
          <p:nvSpPr>
            <p:cNvPr id="26" name="右箭头 25"/>
            <p:cNvSpPr/>
            <p:nvPr>
              <p:custDataLst>
                <p:tags r:id="rId17"/>
              </p:custDataLst>
            </p:nvPr>
          </p:nvSpPr>
          <p:spPr>
            <a:xfrm>
              <a:off x="3331647" y="4386573"/>
              <a:ext cx="72000" cy="72000"/>
            </a:xfrm>
            <a:prstGeom prst="rightArrow">
              <a:avLst/>
            </a:prstGeom>
            <a:solidFill>
              <a:srgbClr val="2C5364"/>
            </a:solidFill>
            <a:ln w="19050">
              <a:noFil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67199" tIns="33599" rIns="67199" bIns="33599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175"/>
            </a:p>
          </p:txBody>
        </p:sp>
        <p:sp>
          <p:nvSpPr>
            <p:cNvPr id="27" name="右箭头 26"/>
            <p:cNvSpPr/>
            <p:nvPr>
              <p:custDataLst>
                <p:tags r:id="rId18"/>
              </p:custDataLst>
            </p:nvPr>
          </p:nvSpPr>
          <p:spPr>
            <a:xfrm>
              <a:off x="5288473" y="3064310"/>
              <a:ext cx="72000" cy="72000"/>
            </a:xfrm>
            <a:prstGeom prst="rightArrow">
              <a:avLst/>
            </a:prstGeom>
            <a:solidFill>
              <a:srgbClr val="2C5364"/>
            </a:solidFill>
            <a:ln w="19050">
              <a:noFil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67199" tIns="33599" rIns="67199" bIns="33599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175"/>
            </a:p>
          </p:txBody>
        </p:sp>
        <p:sp>
          <p:nvSpPr>
            <p:cNvPr id="28" name="右箭头 27"/>
            <p:cNvSpPr/>
            <p:nvPr>
              <p:custDataLst>
                <p:tags r:id="rId19"/>
              </p:custDataLst>
            </p:nvPr>
          </p:nvSpPr>
          <p:spPr>
            <a:xfrm>
              <a:off x="7416888" y="4341613"/>
              <a:ext cx="72000" cy="72000"/>
            </a:xfrm>
            <a:prstGeom prst="rightArrow">
              <a:avLst/>
            </a:prstGeom>
            <a:solidFill>
              <a:srgbClr val="2C5364"/>
            </a:solidFill>
            <a:ln w="19050">
              <a:noFil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67199" tIns="33599" rIns="67199" bIns="33599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175"/>
            </a:p>
          </p:txBody>
        </p:sp>
        <p:sp>
          <p:nvSpPr>
            <p:cNvPr id="29" name="右箭头 28"/>
            <p:cNvSpPr/>
            <p:nvPr>
              <p:custDataLst>
                <p:tags r:id="rId20"/>
              </p:custDataLst>
            </p:nvPr>
          </p:nvSpPr>
          <p:spPr>
            <a:xfrm>
              <a:off x="8983859" y="3146127"/>
              <a:ext cx="72000" cy="72000"/>
            </a:xfrm>
            <a:prstGeom prst="rightArrow">
              <a:avLst/>
            </a:prstGeom>
            <a:solidFill>
              <a:srgbClr val="2C5364"/>
            </a:solidFill>
            <a:ln w="19050">
              <a:noFil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67199" tIns="33599" rIns="67199" bIns="33599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175"/>
            </a:p>
          </p:txBody>
        </p:sp>
        <p:sp>
          <p:nvSpPr>
            <p:cNvPr id="30" name="右箭头 29"/>
            <p:cNvSpPr/>
            <p:nvPr>
              <p:custDataLst>
                <p:tags r:id="rId21"/>
              </p:custDataLst>
            </p:nvPr>
          </p:nvSpPr>
          <p:spPr>
            <a:xfrm>
              <a:off x="10882848" y="4497168"/>
              <a:ext cx="72000" cy="72000"/>
            </a:xfrm>
            <a:prstGeom prst="rightArrow">
              <a:avLst/>
            </a:prstGeom>
            <a:solidFill>
              <a:srgbClr val="2C5364"/>
            </a:solidFill>
            <a:ln w="19050">
              <a:noFil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67199" tIns="33599" rIns="67199" bIns="33599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175"/>
            </a:p>
          </p:txBody>
        </p:sp>
      </p:grpSp>
      <p:sp>
        <p:nvSpPr>
          <p:cNvPr id="3" name="圆角矩形 2"/>
          <p:cNvSpPr/>
          <p:nvPr>
            <p:custDataLst>
              <p:tags r:id="rId4"/>
            </p:custDataLst>
          </p:nvPr>
        </p:nvSpPr>
        <p:spPr>
          <a:xfrm>
            <a:off x="-36200" y="1581529"/>
            <a:ext cx="1349832" cy="1349832"/>
          </a:xfrm>
          <a:prstGeom prst="roundRect">
            <a:avLst/>
          </a:prstGeom>
          <a:solidFill>
            <a:srgbClr val="AEC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想减肥</a:t>
            </a:r>
          </a:p>
        </p:txBody>
      </p:sp>
      <p:sp>
        <p:nvSpPr>
          <p:cNvPr id="5" name="圆角矩形 4"/>
          <p:cNvSpPr/>
          <p:nvPr>
            <p:custDataLst>
              <p:tags r:id="rId5"/>
            </p:custDataLst>
          </p:nvPr>
        </p:nvSpPr>
        <p:spPr>
          <a:xfrm>
            <a:off x="1480815" y="1601849"/>
            <a:ext cx="1349832" cy="1349832"/>
          </a:xfrm>
          <a:prstGeom prst="roundRect">
            <a:avLst/>
          </a:prstGeom>
          <a:solidFill>
            <a:srgbClr val="AEC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刷到美食然后默默打开美团外卖</a:t>
            </a:r>
          </a:p>
        </p:txBody>
      </p:sp>
      <p:sp>
        <p:nvSpPr>
          <p:cNvPr id="13316" name="稻壳儿小白白(http://dwz.cn/Wu2UP)"/>
          <p:cNvSpPr/>
          <p:nvPr>
            <p:custDataLst>
              <p:tags r:id="rId6"/>
            </p:custDataLst>
          </p:nvPr>
        </p:nvSpPr>
        <p:spPr>
          <a:xfrm>
            <a:off x="107950" y="2931160"/>
            <a:ext cx="1026795" cy="1017270"/>
          </a:xfrm>
          <a:prstGeom prst="ellipse">
            <a:avLst/>
          </a:prstGeom>
          <a:solidFill>
            <a:srgbClr val="5D91A1"/>
          </a:solidFill>
          <a:ln w="9525">
            <a:noFill/>
          </a:ln>
        </p:spPr>
        <p:txBody>
          <a:bodyPr anchor="ctr"/>
          <a:lstStyle/>
          <a:p>
            <a:pPr algn="ctr" eaLnBrk="1" hangingPunct="1"/>
            <a:r>
              <a:rPr lang="zh-CN" altLang="en-US" sz="2000" dirty="0">
                <a:solidFill>
                  <a:srgbClr val="FFFFFF"/>
                </a:solidFill>
                <a:latin typeface="Arial" panose="020B0604020202020204" pitchFamily="34" charset="0"/>
                <a:ea typeface="义启小魏楷" panose="02010601030101010101" pitchFamily="2" charset="-122"/>
                <a:sym typeface="Arial" panose="020B0604020202020204" pitchFamily="34" charset="0"/>
              </a:rPr>
              <a:t>认知</a:t>
            </a:r>
          </a:p>
        </p:txBody>
      </p:sp>
      <p:sp>
        <p:nvSpPr>
          <p:cNvPr id="6" name="稻壳儿小白白(http://dwz.cn/Wu2UP)"/>
          <p:cNvSpPr/>
          <p:nvPr>
            <p:custDataLst>
              <p:tags r:id="rId7"/>
            </p:custDataLst>
          </p:nvPr>
        </p:nvSpPr>
        <p:spPr>
          <a:xfrm>
            <a:off x="1620520" y="2951480"/>
            <a:ext cx="1026795" cy="1017270"/>
          </a:xfrm>
          <a:prstGeom prst="ellipse">
            <a:avLst/>
          </a:prstGeom>
          <a:solidFill>
            <a:srgbClr val="5D91A1"/>
          </a:solidFill>
          <a:ln w="9525">
            <a:noFill/>
          </a:ln>
        </p:spPr>
        <p:txBody>
          <a:bodyPr anchor="ctr"/>
          <a:lstStyle/>
          <a:p>
            <a:pPr algn="ctr" eaLnBrk="1" hangingPunct="1"/>
            <a:r>
              <a:rPr lang="zh-CN" altLang="en-US" sz="2000" dirty="0">
                <a:solidFill>
                  <a:srgbClr val="FFFFFF"/>
                </a:solidFill>
                <a:latin typeface="Arial" panose="020B0604020202020204" pitchFamily="34" charset="0"/>
                <a:ea typeface="义启小魏楷" panose="02010601030101010101" pitchFamily="2" charset="-122"/>
                <a:sym typeface="Arial" panose="020B0604020202020204" pitchFamily="34" charset="0"/>
              </a:rPr>
              <a:t>行为</a:t>
            </a:r>
          </a:p>
        </p:txBody>
      </p:sp>
      <p:sp>
        <p:nvSpPr>
          <p:cNvPr id="7" name="圆角矩形 6"/>
          <p:cNvSpPr/>
          <p:nvPr>
            <p:custDataLst>
              <p:tags r:id="rId8"/>
            </p:custDataLst>
          </p:nvPr>
        </p:nvSpPr>
        <p:spPr>
          <a:xfrm>
            <a:off x="2988940" y="1583434"/>
            <a:ext cx="1349832" cy="1349832"/>
          </a:xfrm>
          <a:prstGeom prst="roundRect">
            <a:avLst/>
          </a:prstGeom>
          <a:solidFill>
            <a:srgbClr val="AEC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吃宵夜的行为和我想减肥的想法产生冲突给我带来痛苦</a:t>
            </a:r>
          </a:p>
        </p:txBody>
      </p:sp>
      <p:sp>
        <p:nvSpPr>
          <p:cNvPr id="8" name="稻壳儿小白白(http://dwz.cn/Wu2UP)"/>
          <p:cNvSpPr/>
          <p:nvPr>
            <p:custDataLst>
              <p:tags r:id="rId9"/>
            </p:custDataLst>
          </p:nvPr>
        </p:nvSpPr>
        <p:spPr>
          <a:xfrm>
            <a:off x="3105150" y="2951480"/>
            <a:ext cx="1026795" cy="1017270"/>
          </a:xfrm>
          <a:prstGeom prst="ellipse">
            <a:avLst/>
          </a:prstGeom>
          <a:solidFill>
            <a:srgbClr val="5D91A1"/>
          </a:solidFill>
          <a:ln w="9525">
            <a:noFill/>
          </a:ln>
        </p:spPr>
        <p:txBody>
          <a:bodyPr anchor="ctr"/>
          <a:lstStyle/>
          <a:p>
            <a:pPr algn="ctr" eaLnBrk="1" hangingPunct="1"/>
            <a:r>
              <a:rPr lang="zh-CN" altLang="en-US" sz="2000" dirty="0">
                <a:solidFill>
                  <a:srgbClr val="FFFFFF"/>
                </a:solidFill>
                <a:latin typeface="Arial" panose="020B0604020202020204" pitchFamily="34" charset="0"/>
                <a:ea typeface="义启小魏楷" panose="02010601030101010101" pitchFamily="2" charset="-122"/>
                <a:sym typeface="Arial" panose="020B0604020202020204" pitchFamily="34" charset="0"/>
              </a:rPr>
              <a:t>认知失调</a:t>
            </a:r>
          </a:p>
        </p:txBody>
      </p:sp>
      <p:sp>
        <p:nvSpPr>
          <p:cNvPr id="9" name="圆角矩形 8"/>
          <p:cNvSpPr/>
          <p:nvPr>
            <p:custDataLst>
              <p:tags r:id="rId10"/>
            </p:custDataLst>
          </p:nvPr>
        </p:nvSpPr>
        <p:spPr>
          <a:xfrm>
            <a:off x="4497065" y="1601214"/>
            <a:ext cx="1349832" cy="134983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健身博主说偶尔放纵一下更有利于减肥</a:t>
            </a:r>
          </a:p>
        </p:txBody>
      </p:sp>
      <p:sp>
        <p:nvSpPr>
          <p:cNvPr id="10" name="稻壳儿小白白(http://dwz.cn/Wu2UP)"/>
          <p:cNvSpPr/>
          <p:nvPr>
            <p:custDataLst>
              <p:tags r:id="rId11"/>
            </p:custDataLst>
          </p:nvPr>
        </p:nvSpPr>
        <p:spPr>
          <a:xfrm>
            <a:off x="6168390" y="2933700"/>
            <a:ext cx="1026795" cy="1017270"/>
          </a:xfrm>
          <a:prstGeom prst="ellipse">
            <a:avLst/>
          </a:prstGeom>
          <a:solidFill>
            <a:srgbClr val="5D91A1"/>
          </a:solidFill>
          <a:ln w="9525">
            <a:noFill/>
          </a:ln>
        </p:spPr>
        <p:txBody>
          <a:bodyPr anchor="ctr"/>
          <a:lstStyle/>
          <a:p>
            <a:pPr algn="ctr" eaLnBrk="1" hangingPunct="1"/>
            <a:r>
              <a:rPr lang="zh-CN" altLang="en-US" sz="2000" dirty="0">
                <a:solidFill>
                  <a:srgbClr val="FFFFFF"/>
                </a:solidFill>
                <a:latin typeface="Arial" panose="020B0604020202020204" pitchFamily="34" charset="0"/>
                <a:ea typeface="义启小魏楷" panose="02010601030101010101" pitchFamily="2" charset="-122"/>
                <a:sym typeface="Arial" panose="020B0604020202020204" pitchFamily="34" charset="0"/>
              </a:rPr>
              <a:t>减轻失调</a:t>
            </a:r>
          </a:p>
        </p:txBody>
      </p:sp>
      <p:sp>
        <p:nvSpPr>
          <p:cNvPr id="11" name="圆角矩形 10"/>
          <p:cNvSpPr/>
          <p:nvPr>
            <p:custDataLst>
              <p:tags r:id="rId12"/>
            </p:custDataLst>
          </p:nvPr>
        </p:nvSpPr>
        <p:spPr>
          <a:xfrm>
            <a:off x="6005190" y="1584069"/>
            <a:ext cx="1349832" cy="1349832"/>
          </a:xfrm>
          <a:prstGeom prst="roundRect">
            <a:avLst/>
          </a:prstGeom>
          <a:solidFill>
            <a:srgbClr val="AEC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谨慎的选择食物，饱腹的同时还没有心理负担</a:t>
            </a:r>
          </a:p>
        </p:txBody>
      </p:sp>
      <p:sp>
        <p:nvSpPr>
          <p:cNvPr id="12" name="稻壳儿小白白(http://dwz.cn/Wu2UP)"/>
          <p:cNvSpPr/>
          <p:nvPr>
            <p:custDataLst>
              <p:tags r:id="rId13"/>
            </p:custDataLst>
          </p:nvPr>
        </p:nvSpPr>
        <p:spPr>
          <a:xfrm>
            <a:off x="4636770" y="2931160"/>
            <a:ext cx="1026795" cy="1017270"/>
          </a:xfrm>
          <a:prstGeom prst="ellipse">
            <a:avLst/>
          </a:prstGeom>
          <a:solidFill>
            <a:srgbClr val="FF0000"/>
          </a:solidFill>
          <a:ln w="9525">
            <a:noFill/>
          </a:ln>
        </p:spPr>
        <p:txBody>
          <a:bodyPr anchor="ctr"/>
          <a:lstStyle/>
          <a:p>
            <a:pPr algn="ctr" eaLnBrk="1" hangingPunct="1"/>
            <a:r>
              <a:rPr lang="zh-CN" altLang="en-US" sz="2000" dirty="0">
                <a:solidFill>
                  <a:srgbClr val="FFFFFF"/>
                </a:solidFill>
                <a:latin typeface="Arial" panose="020B0604020202020204" pitchFamily="34" charset="0"/>
                <a:ea typeface="义启小魏楷" panose="02010601030101010101" pitchFamily="2" charset="-122"/>
                <a:sym typeface="Arial" panose="020B0604020202020204" pitchFamily="34" charset="0"/>
              </a:rPr>
              <a:t>新的认知</a:t>
            </a:r>
          </a:p>
        </p:txBody>
      </p:sp>
      <p:sp>
        <p:nvSpPr>
          <p:cNvPr id="13" name="矩形 12"/>
          <p:cNvSpPr/>
          <p:nvPr>
            <p:custDataLst>
              <p:tags r:id="rId14"/>
            </p:custDataLst>
          </p:nvPr>
        </p:nvSpPr>
        <p:spPr>
          <a:xfrm>
            <a:off x="8244840" y="2470150"/>
            <a:ext cx="488315" cy="857250"/>
          </a:xfrm>
          <a:prstGeom prst="rect">
            <a:avLst/>
          </a:prstGeom>
          <a:solidFill>
            <a:srgbClr val="AEC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舒服了</a:t>
            </a:r>
          </a:p>
        </p:txBody>
      </p:sp>
    </p:spTree>
    <p:custDataLst>
      <p:tags r:id="rId1"/>
    </p:custData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7" grpId="0" bldLvl="0" animBg="1"/>
      <p:bldP spid="9" grpId="0" bldLvl="0" animBg="1"/>
      <p:bldP spid="11" grpId="0" bldLvl="0" animBg="1"/>
      <p:bldP spid="13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五边形 5"/>
          <p:cNvSpPr/>
          <p:nvPr/>
        </p:nvSpPr>
        <p:spPr>
          <a:xfrm rot="5400000">
            <a:off x="3796363" y="-653333"/>
            <a:ext cx="1401399" cy="2707597"/>
          </a:xfrm>
          <a:prstGeom prst="homePlate">
            <a:avLst/>
          </a:prstGeom>
          <a:solidFill>
            <a:srgbClr val="5D91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75" dirty="0">
              <a:latin typeface="义启小魏楷" panose="02010601030101010101" pitchFamily="2" charset="-122"/>
              <a:ea typeface="义启小魏楷" panose="02010601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140435" y="292600"/>
            <a:ext cx="692150" cy="701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970" b="1" dirty="0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03</a:t>
            </a:r>
          </a:p>
        </p:txBody>
      </p:sp>
      <p:sp>
        <p:nvSpPr>
          <p:cNvPr id="29" name="矩形 28"/>
          <p:cNvSpPr/>
          <p:nvPr/>
        </p:nvSpPr>
        <p:spPr>
          <a:xfrm>
            <a:off x="2342515" y="2664460"/>
            <a:ext cx="4368800" cy="499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645" b="1" spc="788" dirty="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Arial" panose="020B0604020202020204" pitchFamily="34" charset="0"/>
              </a:rPr>
              <a:t>认知失调理论的作用</a:t>
            </a:r>
          </a:p>
        </p:txBody>
      </p:sp>
    </p:spTree>
    <p:custDataLst>
      <p:tags r:id="rId1"/>
    </p:custData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909566" y="977566"/>
            <a:ext cx="7370992" cy="3219867"/>
            <a:chOff x="1209675" y="1330189"/>
            <a:chExt cx="10029824" cy="4381324"/>
          </a:xfrm>
        </p:grpSpPr>
        <p:sp>
          <p:nvSpPr>
            <p:cNvPr id="13314" name="稻壳儿小白白(http://dwz.cn/Wu2UP)"/>
            <p:cNvSpPr/>
            <p:nvPr/>
          </p:nvSpPr>
          <p:spPr>
            <a:xfrm flipV="1">
              <a:off x="1252225" y="3369502"/>
              <a:ext cx="9987274" cy="0"/>
            </a:xfrm>
            <a:prstGeom prst="line">
              <a:avLst/>
            </a:prstGeom>
            <a:ln w="12700" cap="flat" cmpd="sng">
              <a:solidFill>
                <a:srgbClr val="214E7D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315" name="稻壳儿小白白(http://dwz.cn/Wu2UP)"/>
            <p:cNvSpPr/>
            <p:nvPr/>
          </p:nvSpPr>
          <p:spPr>
            <a:xfrm flipV="1">
              <a:off x="5979489" y="1330189"/>
              <a:ext cx="0" cy="4381324"/>
            </a:xfrm>
            <a:prstGeom prst="line">
              <a:avLst/>
            </a:prstGeom>
            <a:ln w="12700" cap="flat" cmpd="sng">
              <a:solidFill>
                <a:srgbClr val="214E7D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316" name="稻壳儿小白白(http://dwz.cn/Wu2UP)"/>
            <p:cNvSpPr/>
            <p:nvPr/>
          </p:nvSpPr>
          <p:spPr>
            <a:xfrm>
              <a:off x="1209675" y="1804081"/>
              <a:ext cx="996306" cy="996306"/>
            </a:xfrm>
            <a:prstGeom prst="ellipse">
              <a:avLst/>
            </a:prstGeom>
            <a:solidFill>
              <a:srgbClr val="5D91A1"/>
            </a:solidFill>
            <a:ln w="9525">
              <a:noFill/>
            </a:ln>
          </p:spPr>
          <p:txBody>
            <a:bodyPr anchor="ctr"/>
            <a:lstStyle/>
            <a:p>
              <a:pPr algn="ctr" eaLnBrk="1" hangingPunct="1"/>
              <a:endParaRPr lang="zh-CN" altLang="en-US" sz="1175" dirty="0">
                <a:solidFill>
                  <a:srgbClr val="FFFFFF"/>
                </a:solidFill>
                <a:latin typeface="Arial" panose="020B0604020202020204" pitchFamily="34" charset="0"/>
                <a:ea typeface="义启小魏楷" panose="02010601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3317" name="稻壳儿小白白(http://dwz.cn/Wu2UP)"/>
            <p:cNvSpPr/>
            <p:nvPr/>
          </p:nvSpPr>
          <p:spPr>
            <a:xfrm>
              <a:off x="6413643" y="1763607"/>
              <a:ext cx="996306" cy="996306"/>
            </a:xfrm>
            <a:prstGeom prst="ellipse">
              <a:avLst/>
            </a:prstGeom>
            <a:solidFill>
              <a:srgbClr val="5D91A1"/>
            </a:solidFill>
            <a:ln w="9525">
              <a:noFill/>
            </a:ln>
          </p:spPr>
          <p:txBody>
            <a:bodyPr anchor="ctr"/>
            <a:lstStyle/>
            <a:p>
              <a:pPr algn="ctr" eaLnBrk="1" hangingPunct="1"/>
              <a:endParaRPr lang="zh-CN" altLang="en-US" sz="1175" dirty="0">
                <a:solidFill>
                  <a:srgbClr val="FFFFFF"/>
                </a:solidFill>
                <a:latin typeface="Arial" panose="020B0604020202020204" pitchFamily="34" charset="0"/>
                <a:ea typeface="义启小魏楷" panose="02010601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3318" name="稻壳儿小白白(http://dwz.cn/Wu2UP)"/>
            <p:cNvSpPr/>
            <p:nvPr/>
          </p:nvSpPr>
          <p:spPr>
            <a:xfrm>
              <a:off x="1222821" y="3942605"/>
              <a:ext cx="996306" cy="996306"/>
            </a:xfrm>
            <a:prstGeom prst="ellipse">
              <a:avLst/>
            </a:prstGeom>
            <a:solidFill>
              <a:srgbClr val="5D91A1"/>
            </a:solidFill>
            <a:ln w="9525">
              <a:noFill/>
            </a:ln>
          </p:spPr>
          <p:txBody>
            <a:bodyPr anchor="ctr"/>
            <a:lstStyle/>
            <a:p>
              <a:pPr algn="ctr" eaLnBrk="1" hangingPunct="1"/>
              <a:endParaRPr lang="zh-CN" altLang="en-US" sz="1175" dirty="0">
                <a:solidFill>
                  <a:srgbClr val="FFFFFF"/>
                </a:solidFill>
                <a:latin typeface="Arial" panose="020B0604020202020204" pitchFamily="34" charset="0"/>
                <a:ea typeface="义启小魏楷" panose="02010601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3319" name="稻壳儿小白白(http://dwz.cn/Wu2UP)"/>
            <p:cNvSpPr/>
            <p:nvPr/>
          </p:nvSpPr>
          <p:spPr>
            <a:xfrm>
              <a:off x="6413643" y="3899363"/>
              <a:ext cx="996306" cy="996306"/>
            </a:xfrm>
            <a:prstGeom prst="ellipse">
              <a:avLst/>
            </a:prstGeom>
            <a:solidFill>
              <a:srgbClr val="5D91A1"/>
            </a:solidFill>
            <a:ln w="9525">
              <a:noFill/>
            </a:ln>
          </p:spPr>
          <p:txBody>
            <a:bodyPr anchor="ctr"/>
            <a:lstStyle/>
            <a:p>
              <a:pPr algn="ctr" eaLnBrk="1" hangingPunct="1"/>
              <a:endParaRPr lang="zh-CN" altLang="en-US" sz="1175" dirty="0">
                <a:solidFill>
                  <a:srgbClr val="FFFFFF"/>
                </a:solidFill>
                <a:latin typeface="Arial" panose="020B0604020202020204" pitchFamily="34" charset="0"/>
                <a:ea typeface="义启小魏楷" panose="02010601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219472" y="1742515"/>
              <a:ext cx="3760363" cy="112931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b="1" dirty="0">
                  <a:solidFill>
                    <a:schemeClr val="accent5">
                      <a:lumMod val="75000"/>
                    </a:schemeClr>
                  </a:solidFill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+mn-ea"/>
                </a:rPr>
                <a:t>    </a:t>
              </a:r>
              <a:r>
                <a:rPr lang="zh-CN" b="1" dirty="0">
                  <a:solidFill>
                    <a:schemeClr val="accent5">
                      <a:lumMod val="75000"/>
                    </a:schemeClr>
                  </a:solidFill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+mn-ea"/>
                </a:rPr>
                <a:t>有助于我们调整心态，更好的面对压力。</a:t>
              </a:r>
            </a:p>
          </p:txBody>
        </p:sp>
      </p:grpSp>
      <p:sp>
        <p:nvSpPr>
          <p:cNvPr id="15" name="TextBox 76"/>
          <p:cNvSpPr txBox="1"/>
          <p:nvPr/>
        </p:nvSpPr>
        <p:spPr>
          <a:xfrm>
            <a:off x="3787963" y="50400"/>
            <a:ext cx="1425199" cy="316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470" dirty="0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此处添加标题</a:t>
            </a: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4125830" y="292600"/>
            <a:ext cx="692150" cy="701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970" b="1" dirty="0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03</a:t>
            </a: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4252830" y="419600"/>
            <a:ext cx="692150" cy="701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970" b="1" dirty="0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03</a:t>
            </a: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4140435" y="292600"/>
            <a:ext cx="692150" cy="701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970" b="1" dirty="0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03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073785" y="1443355"/>
            <a:ext cx="4025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1" name="文本框 10"/>
          <p:cNvSpPr txBox="1"/>
          <p:nvPr>
            <p:custDataLst>
              <p:tags r:id="rId5"/>
            </p:custDataLst>
          </p:nvPr>
        </p:nvSpPr>
        <p:spPr>
          <a:xfrm>
            <a:off x="4898390" y="1443355"/>
            <a:ext cx="4025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2" name="文本框 11"/>
          <p:cNvSpPr txBox="1"/>
          <p:nvPr>
            <p:custDataLst>
              <p:tags r:id="rId6"/>
            </p:custDataLst>
          </p:nvPr>
        </p:nvSpPr>
        <p:spPr>
          <a:xfrm>
            <a:off x="1073785" y="3049270"/>
            <a:ext cx="4025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3" name="文本框 12"/>
          <p:cNvSpPr txBox="1"/>
          <p:nvPr>
            <p:custDataLst>
              <p:tags r:id="rId7"/>
            </p:custDataLst>
          </p:nvPr>
        </p:nvSpPr>
        <p:spPr>
          <a:xfrm>
            <a:off x="4898390" y="2995930"/>
            <a:ext cx="4025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4" name="文本框 13"/>
          <p:cNvSpPr txBox="1"/>
          <p:nvPr>
            <p:custDataLst>
              <p:tags r:id="rId8"/>
            </p:custDataLst>
          </p:nvPr>
        </p:nvSpPr>
        <p:spPr>
          <a:xfrm>
            <a:off x="5516918" y="2880152"/>
            <a:ext cx="2763519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b="1" dirty="0">
                <a:solidFill>
                  <a:schemeClr val="accent5">
                    <a:lumMod val="75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+mn-ea"/>
              </a:rPr>
              <a:t>    </a:t>
            </a:r>
            <a:r>
              <a:rPr lang="zh-CN" b="1" dirty="0">
                <a:solidFill>
                  <a:schemeClr val="accent5">
                    <a:lumMod val="75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+mn-ea"/>
              </a:rPr>
              <a:t>可以应用到日常管理当中。</a:t>
            </a:r>
          </a:p>
        </p:txBody>
      </p:sp>
      <p:sp>
        <p:nvSpPr>
          <p:cNvPr id="16" name="文本框 15"/>
          <p:cNvSpPr txBox="1"/>
          <p:nvPr>
            <p:custDataLst>
              <p:tags r:id="rId9"/>
            </p:custDataLst>
          </p:nvPr>
        </p:nvSpPr>
        <p:spPr>
          <a:xfrm>
            <a:off x="1651673" y="2852212"/>
            <a:ext cx="2763519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b="1" dirty="0">
                <a:solidFill>
                  <a:schemeClr val="accent5">
                    <a:lumMod val="75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+mn-ea"/>
              </a:rPr>
              <a:t>    </a:t>
            </a:r>
            <a:r>
              <a:rPr lang="zh-CN" b="1" dirty="0">
                <a:solidFill>
                  <a:schemeClr val="accent5">
                    <a:lumMod val="75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+mn-ea"/>
              </a:rPr>
              <a:t>有助于我们理解一些心理现象。</a:t>
            </a:r>
          </a:p>
        </p:txBody>
      </p:sp>
      <p:sp>
        <p:nvSpPr>
          <p:cNvPr id="17" name="文本框 16"/>
          <p:cNvSpPr txBox="1"/>
          <p:nvPr>
            <p:custDataLst>
              <p:tags r:id="rId10"/>
            </p:custDataLst>
          </p:nvPr>
        </p:nvSpPr>
        <p:spPr>
          <a:xfrm>
            <a:off x="5580418" y="1224072"/>
            <a:ext cx="2763519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b="1" dirty="0">
                <a:solidFill>
                  <a:schemeClr val="accent5">
                    <a:lumMod val="75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+mn-ea"/>
              </a:rPr>
              <a:t>    </a:t>
            </a:r>
            <a:r>
              <a:rPr lang="zh-CN" b="1" dirty="0">
                <a:solidFill>
                  <a:schemeClr val="accent5">
                    <a:lumMod val="75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+mn-ea"/>
              </a:rPr>
              <a:t>有助于我们协调好人际关系，解决冲突矛盾。</a:t>
            </a:r>
          </a:p>
        </p:txBody>
      </p:sp>
      <p:sp>
        <p:nvSpPr>
          <p:cNvPr id="18" name="矩形 17"/>
          <p:cNvSpPr/>
          <p:nvPr>
            <p:custDataLst>
              <p:tags r:id="rId11"/>
            </p:custDataLst>
          </p:nvPr>
        </p:nvSpPr>
        <p:spPr>
          <a:xfrm>
            <a:off x="0" y="0"/>
            <a:ext cx="9001125" cy="774065"/>
          </a:xfrm>
          <a:prstGeom prst="rect">
            <a:avLst/>
          </a:prstGeom>
          <a:solidFill>
            <a:srgbClr val="5D91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75" dirty="0">
              <a:latin typeface="义启小魏楷" panose="02010601030101010101" pitchFamily="2" charset="-122"/>
              <a:ea typeface="义启小魏楷" panose="02010601030101010101" pitchFamily="2" charset="-122"/>
            </a:endParaRPr>
          </a:p>
        </p:txBody>
      </p:sp>
      <p:sp>
        <p:nvSpPr>
          <p:cNvPr id="19" name="TextBox 76"/>
          <p:cNvSpPr txBox="1"/>
          <p:nvPr>
            <p:custDataLst>
              <p:tags r:id="rId12"/>
            </p:custDataLst>
          </p:nvPr>
        </p:nvSpPr>
        <p:spPr>
          <a:xfrm>
            <a:off x="1379220" y="77470"/>
            <a:ext cx="6071235" cy="7067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endParaRPr lang="zh-CN" altLang="en-US" sz="1470" dirty="0">
              <a:solidFill>
                <a:schemeClr val="bg1"/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  <a:p>
            <a:pPr algn="dist"/>
            <a:r>
              <a:rPr lang="zh-CN" altLang="en-US" sz="2800" dirty="0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认知失调理论的作用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 advTm="0">
        <p14:pan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76"/>
          <p:cNvSpPr txBox="1"/>
          <p:nvPr/>
        </p:nvSpPr>
        <p:spPr>
          <a:xfrm>
            <a:off x="3787963" y="50400"/>
            <a:ext cx="1425199" cy="316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470" dirty="0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此处添加标题</a:t>
            </a: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4125830" y="292600"/>
            <a:ext cx="692150" cy="701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970" b="1" dirty="0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03</a:t>
            </a: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4252830" y="419600"/>
            <a:ext cx="692150" cy="701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970" b="1" dirty="0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03</a:t>
            </a: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4140435" y="292600"/>
            <a:ext cx="692150" cy="701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970" b="1" dirty="0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03</a:t>
            </a:r>
          </a:p>
        </p:txBody>
      </p:sp>
      <p:sp>
        <p:nvSpPr>
          <p:cNvPr id="18" name="矩形 17"/>
          <p:cNvSpPr/>
          <p:nvPr>
            <p:custDataLst>
              <p:tags r:id="rId5"/>
            </p:custDataLst>
          </p:nvPr>
        </p:nvSpPr>
        <p:spPr>
          <a:xfrm>
            <a:off x="0" y="0"/>
            <a:ext cx="9001125" cy="774065"/>
          </a:xfrm>
          <a:prstGeom prst="rect">
            <a:avLst/>
          </a:prstGeom>
          <a:solidFill>
            <a:srgbClr val="5D91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75" dirty="0">
              <a:latin typeface="义启小魏楷" panose="02010601030101010101" pitchFamily="2" charset="-122"/>
              <a:ea typeface="义启小魏楷" panose="02010601030101010101" pitchFamily="2" charset="-122"/>
            </a:endParaRPr>
          </a:p>
        </p:txBody>
      </p:sp>
      <p:sp>
        <p:nvSpPr>
          <p:cNvPr id="19" name="TextBox 76"/>
          <p:cNvSpPr txBox="1"/>
          <p:nvPr>
            <p:custDataLst>
              <p:tags r:id="rId6"/>
            </p:custDataLst>
          </p:nvPr>
        </p:nvSpPr>
        <p:spPr>
          <a:xfrm>
            <a:off x="1379220" y="77470"/>
            <a:ext cx="6071235" cy="7067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endParaRPr lang="zh-CN" altLang="en-US" sz="1470" dirty="0">
              <a:solidFill>
                <a:schemeClr val="bg1"/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  <a:p>
            <a:pPr algn="dist"/>
            <a:r>
              <a:rPr lang="zh-CN" altLang="en-US" sz="2800" dirty="0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认知失调理论的作用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52095" y="1443355"/>
            <a:ext cx="5749925" cy="553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2000" b="1" dirty="0">
                <a:solidFill>
                  <a:schemeClr val="accent5">
                    <a:lumMod val="75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+mn-ea"/>
              </a:rPr>
              <a:t>一、有助于我们调整心态，更好的面对压力</a:t>
            </a:r>
          </a:p>
        </p:txBody>
      </p:sp>
      <p:pic>
        <p:nvPicPr>
          <p:cNvPr id="20" name="图片 19" descr="e912cb230d274262b74572aee3fd0207_q7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213350" y="864235"/>
            <a:ext cx="3764915" cy="383095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 advTm="0">
        <p14:pan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76"/>
          <p:cNvSpPr txBox="1"/>
          <p:nvPr/>
        </p:nvSpPr>
        <p:spPr>
          <a:xfrm>
            <a:off x="3787963" y="50400"/>
            <a:ext cx="1425199" cy="316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470" dirty="0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此处添加标题</a:t>
            </a: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4125830" y="292600"/>
            <a:ext cx="692150" cy="701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970" b="1" dirty="0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03</a:t>
            </a: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4252830" y="419600"/>
            <a:ext cx="692150" cy="701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970" b="1" dirty="0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03</a:t>
            </a: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4140435" y="292600"/>
            <a:ext cx="692150" cy="701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970" b="1" dirty="0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03</a:t>
            </a:r>
          </a:p>
        </p:txBody>
      </p:sp>
      <p:sp>
        <p:nvSpPr>
          <p:cNvPr id="18" name="矩形 17"/>
          <p:cNvSpPr/>
          <p:nvPr>
            <p:custDataLst>
              <p:tags r:id="rId5"/>
            </p:custDataLst>
          </p:nvPr>
        </p:nvSpPr>
        <p:spPr>
          <a:xfrm>
            <a:off x="0" y="0"/>
            <a:ext cx="9001125" cy="774065"/>
          </a:xfrm>
          <a:prstGeom prst="rect">
            <a:avLst/>
          </a:prstGeom>
          <a:solidFill>
            <a:srgbClr val="5D91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75" dirty="0">
              <a:latin typeface="义启小魏楷" panose="02010601030101010101" pitchFamily="2" charset="-122"/>
              <a:ea typeface="义启小魏楷" panose="02010601030101010101" pitchFamily="2" charset="-122"/>
            </a:endParaRPr>
          </a:p>
        </p:txBody>
      </p:sp>
      <p:sp>
        <p:nvSpPr>
          <p:cNvPr id="19" name="TextBox 76"/>
          <p:cNvSpPr txBox="1"/>
          <p:nvPr>
            <p:custDataLst>
              <p:tags r:id="rId6"/>
            </p:custDataLst>
          </p:nvPr>
        </p:nvSpPr>
        <p:spPr>
          <a:xfrm>
            <a:off x="1379220" y="77470"/>
            <a:ext cx="6071235" cy="7067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endParaRPr lang="zh-CN" altLang="en-US" sz="1470" dirty="0">
              <a:solidFill>
                <a:schemeClr val="bg1"/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  <a:p>
            <a:pPr algn="dist"/>
            <a:r>
              <a:rPr lang="zh-CN" altLang="en-US" sz="2800" dirty="0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认知失调理论的作用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52095" y="1443355"/>
            <a:ext cx="432498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2000" b="1" dirty="0">
                <a:solidFill>
                  <a:schemeClr val="accent5">
                    <a:lumMod val="75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+mn-ea"/>
              </a:rPr>
              <a:t>二、有助于我们协调好人际关系，解决冲突矛盾。</a:t>
            </a:r>
          </a:p>
        </p:txBody>
      </p:sp>
      <p:pic>
        <p:nvPicPr>
          <p:cNvPr id="20" name="图片 19" descr="C:\Users\86177\Desktop\ppt演讲\ppt图片\0bd162d9f2d3572cf8d386a08513632762d0c39d.jpg0bd162d9f2d3572cf8d386a08513632762d0c39d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 cstate="print"/>
          <a:srcRect/>
          <a:stretch>
            <a:fillRect/>
          </a:stretch>
        </p:blipFill>
        <p:spPr>
          <a:xfrm>
            <a:off x="5515610" y="864235"/>
            <a:ext cx="2938145" cy="3561080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8"/>
            </p:custDataLst>
          </p:nvPr>
        </p:nvSpPr>
        <p:spPr>
          <a:xfrm>
            <a:off x="6012815" y="4392295"/>
            <a:ext cx="1983105" cy="4610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2000" b="1" dirty="0">
                <a:solidFill>
                  <a:schemeClr val="accent5">
                    <a:lumMod val="75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+mn-ea"/>
              </a:rPr>
              <a:t>本杰明富兰克林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 advTm="0">
        <p14:pan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76"/>
          <p:cNvSpPr txBox="1"/>
          <p:nvPr/>
        </p:nvSpPr>
        <p:spPr>
          <a:xfrm>
            <a:off x="3787963" y="50400"/>
            <a:ext cx="1425199" cy="316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470" dirty="0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此处添加标题</a:t>
            </a: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4125830" y="292600"/>
            <a:ext cx="692150" cy="701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970" b="1" dirty="0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03</a:t>
            </a: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4252830" y="419600"/>
            <a:ext cx="692150" cy="701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970" b="1" dirty="0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03</a:t>
            </a: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4140435" y="292600"/>
            <a:ext cx="692150" cy="701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970" b="1" dirty="0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03</a:t>
            </a:r>
          </a:p>
        </p:txBody>
      </p:sp>
      <p:sp>
        <p:nvSpPr>
          <p:cNvPr id="18" name="矩形 17"/>
          <p:cNvSpPr/>
          <p:nvPr>
            <p:custDataLst>
              <p:tags r:id="rId5"/>
            </p:custDataLst>
          </p:nvPr>
        </p:nvSpPr>
        <p:spPr>
          <a:xfrm>
            <a:off x="0" y="0"/>
            <a:ext cx="9001125" cy="774065"/>
          </a:xfrm>
          <a:prstGeom prst="rect">
            <a:avLst/>
          </a:prstGeom>
          <a:solidFill>
            <a:srgbClr val="5D91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75" dirty="0">
              <a:latin typeface="义启小魏楷" panose="02010601030101010101" pitchFamily="2" charset="-122"/>
              <a:ea typeface="义启小魏楷" panose="02010601030101010101" pitchFamily="2" charset="-122"/>
            </a:endParaRPr>
          </a:p>
        </p:txBody>
      </p:sp>
      <p:sp>
        <p:nvSpPr>
          <p:cNvPr id="19" name="TextBox 76"/>
          <p:cNvSpPr txBox="1"/>
          <p:nvPr>
            <p:custDataLst>
              <p:tags r:id="rId6"/>
            </p:custDataLst>
          </p:nvPr>
        </p:nvSpPr>
        <p:spPr>
          <a:xfrm>
            <a:off x="1379220" y="77470"/>
            <a:ext cx="6071235" cy="7067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endParaRPr lang="zh-CN" altLang="en-US" sz="1470" dirty="0">
              <a:solidFill>
                <a:schemeClr val="bg1"/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  <a:p>
            <a:pPr algn="dist"/>
            <a:r>
              <a:rPr lang="zh-CN" altLang="en-US" sz="2800" dirty="0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认知失调理论的作用</a:t>
            </a:r>
          </a:p>
        </p:txBody>
      </p:sp>
      <p:sp>
        <p:nvSpPr>
          <p:cNvPr id="3" name="右箭头标注 2"/>
          <p:cNvSpPr/>
          <p:nvPr>
            <p:custDataLst>
              <p:tags r:id="rId7"/>
            </p:custDataLst>
          </p:nvPr>
        </p:nvSpPr>
        <p:spPr>
          <a:xfrm>
            <a:off x="36195" y="1944370"/>
            <a:ext cx="2141220" cy="1988185"/>
          </a:xfrm>
          <a:prstGeom prst="rightArrowCallout">
            <a:avLst/>
          </a:prstGeom>
          <a:solidFill>
            <a:srgbClr val="5585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初始状态：</a:t>
            </a:r>
          </a:p>
          <a:p>
            <a:pPr algn="ctr"/>
            <a:r>
              <a:rPr lang="zh-CN" altLang="en-US" sz="1200" dirty="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政见不同、</a:t>
            </a:r>
          </a:p>
          <a:p>
            <a:pPr algn="ctr"/>
            <a:r>
              <a:rPr lang="zh-CN" altLang="en-US" sz="1200" dirty="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略有敌意。</a:t>
            </a:r>
          </a:p>
        </p:txBody>
      </p:sp>
      <p:sp>
        <p:nvSpPr>
          <p:cNvPr id="7" name="右箭头标注 6"/>
          <p:cNvSpPr/>
          <p:nvPr>
            <p:custDataLst>
              <p:tags r:id="rId8"/>
            </p:custDataLst>
          </p:nvPr>
        </p:nvSpPr>
        <p:spPr>
          <a:xfrm>
            <a:off x="2177415" y="1944370"/>
            <a:ext cx="2141220" cy="1988185"/>
          </a:xfrm>
          <a:prstGeom prst="rightArrowCallout">
            <a:avLst/>
          </a:prstGeom>
          <a:solidFill>
            <a:srgbClr val="5585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通过无法拒绝的要求造成对方认知失调</a:t>
            </a:r>
          </a:p>
        </p:txBody>
      </p:sp>
      <p:sp>
        <p:nvSpPr>
          <p:cNvPr id="8" name="右箭头标注 7"/>
          <p:cNvSpPr/>
          <p:nvPr>
            <p:custDataLst>
              <p:tags r:id="rId9"/>
            </p:custDataLst>
          </p:nvPr>
        </p:nvSpPr>
        <p:spPr>
          <a:xfrm>
            <a:off x="4318635" y="1944370"/>
            <a:ext cx="2141220" cy="1988185"/>
          </a:xfrm>
          <a:prstGeom prst="rightArrowCallout">
            <a:avLst/>
          </a:prstGeom>
          <a:solidFill>
            <a:srgbClr val="5585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态度改善</a:t>
            </a:r>
          </a:p>
          <a:p>
            <a:pPr algn="ctr"/>
            <a:r>
              <a:rPr lang="zh-CN" altLang="en-US" sz="1200" dirty="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矛盾缓和</a:t>
            </a:r>
          </a:p>
        </p:txBody>
      </p:sp>
      <p:sp>
        <p:nvSpPr>
          <p:cNvPr id="9" name="矩形 8"/>
          <p:cNvSpPr/>
          <p:nvPr>
            <p:custDataLst>
              <p:tags r:id="rId10"/>
            </p:custDataLst>
          </p:nvPr>
        </p:nvSpPr>
        <p:spPr>
          <a:xfrm>
            <a:off x="6459855" y="1944370"/>
            <a:ext cx="1516380" cy="1988185"/>
          </a:xfrm>
          <a:prstGeom prst="rect">
            <a:avLst/>
          </a:prstGeom>
          <a:solidFill>
            <a:srgbClr val="5585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化敌为友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 advTm="0">
        <p14:pan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3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76"/>
          <p:cNvSpPr txBox="1"/>
          <p:nvPr/>
        </p:nvSpPr>
        <p:spPr>
          <a:xfrm>
            <a:off x="3787963" y="50400"/>
            <a:ext cx="1425199" cy="316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470" dirty="0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此处添加标题</a:t>
            </a: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4125830" y="292600"/>
            <a:ext cx="692150" cy="701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970" b="1" dirty="0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03</a:t>
            </a: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4252830" y="419600"/>
            <a:ext cx="692150" cy="701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970" b="1" dirty="0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03</a:t>
            </a: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4140435" y="292600"/>
            <a:ext cx="692150" cy="701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970" b="1" dirty="0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03</a:t>
            </a:r>
          </a:p>
        </p:txBody>
      </p:sp>
      <p:sp>
        <p:nvSpPr>
          <p:cNvPr id="18" name="矩形 17"/>
          <p:cNvSpPr/>
          <p:nvPr>
            <p:custDataLst>
              <p:tags r:id="rId5"/>
            </p:custDataLst>
          </p:nvPr>
        </p:nvSpPr>
        <p:spPr>
          <a:xfrm>
            <a:off x="0" y="0"/>
            <a:ext cx="9001125" cy="774065"/>
          </a:xfrm>
          <a:prstGeom prst="rect">
            <a:avLst/>
          </a:prstGeom>
          <a:solidFill>
            <a:srgbClr val="5D91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75" dirty="0">
              <a:latin typeface="义启小魏楷" panose="02010601030101010101" pitchFamily="2" charset="-122"/>
              <a:ea typeface="义启小魏楷" panose="02010601030101010101" pitchFamily="2" charset="-122"/>
            </a:endParaRPr>
          </a:p>
        </p:txBody>
      </p:sp>
      <p:sp>
        <p:nvSpPr>
          <p:cNvPr id="19" name="TextBox 76"/>
          <p:cNvSpPr txBox="1"/>
          <p:nvPr>
            <p:custDataLst>
              <p:tags r:id="rId6"/>
            </p:custDataLst>
          </p:nvPr>
        </p:nvSpPr>
        <p:spPr>
          <a:xfrm>
            <a:off x="1379220" y="77470"/>
            <a:ext cx="6071235" cy="7067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endParaRPr lang="zh-CN" altLang="en-US" sz="1470" dirty="0">
              <a:solidFill>
                <a:schemeClr val="bg1"/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  <a:p>
            <a:pPr algn="dist"/>
            <a:r>
              <a:rPr lang="zh-CN" altLang="en-US" sz="2800" dirty="0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认知失调理论的作用</a:t>
            </a:r>
          </a:p>
        </p:txBody>
      </p:sp>
      <p:sp>
        <p:nvSpPr>
          <p:cNvPr id="7" name="圆角矩形 6"/>
          <p:cNvSpPr/>
          <p:nvPr>
            <p:custDataLst>
              <p:tags r:id="rId7"/>
            </p:custDataLst>
          </p:nvPr>
        </p:nvSpPr>
        <p:spPr>
          <a:xfrm>
            <a:off x="36825" y="2086354"/>
            <a:ext cx="1349832" cy="1349832"/>
          </a:xfrm>
          <a:prstGeom prst="roundRect">
            <a:avLst/>
          </a:prstGeom>
          <a:solidFill>
            <a:srgbClr val="AEC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投资理财轻松赚钱</a:t>
            </a:r>
          </a:p>
        </p:txBody>
      </p:sp>
      <p:sp>
        <p:nvSpPr>
          <p:cNvPr id="9" name="圆角矩形 8"/>
          <p:cNvSpPr/>
          <p:nvPr>
            <p:custDataLst>
              <p:tags r:id="rId8"/>
            </p:custDataLst>
          </p:nvPr>
        </p:nvSpPr>
        <p:spPr>
          <a:xfrm>
            <a:off x="1908170" y="2088259"/>
            <a:ext cx="1349832" cy="1349832"/>
          </a:xfrm>
          <a:prstGeom prst="roundRect">
            <a:avLst/>
          </a:prstGeom>
          <a:solidFill>
            <a:srgbClr val="AEC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民警出现告知被骗</a:t>
            </a:r>
          </a:p>
        </p:txBody>
      </p:sp>
      <p:sp>
        <p:nvSpPr>
          <p:cNvPr id="10" name="圆角矩形 9"/>
          <p:cNvSpPr/>
          <p:nvPr>
            <p:custDataLst>
              <p:tags r:id="rId9"/>
            </p:custDataLst>
          </p:nvPr>
        </p:nvSpPr>
        <p:spPr>
          <a:xfrm>
            <a:off x="3780150" y="2088259"/>
            <a:ext cx="1349832" cy="1349832"/>
          </a:xfrm>
          <a:prstGeom prst="roundRect">
            <a:avLst/>
          </a:prstGeom>
          <a:solidFill>
            <a:srgbClr val="AEC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焦虑</a:t>
            </a:r>
          </a:p>
          <a:p>
            <a:pPr algn="ctr"/>
            <a:r>
              <a:rPr lang="zh-CN" altLang="en-US" sz="2000" dirty="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激动</a:t>
            </a:r>
          </a:p>
        </p:txBody>
      </p:sp>
      <p:sp>
        <p:nvSpPr>
          <p:cNvPr id="11" name="圆角矩形 10"/>
          <p:cNvSpPr/>
          <p:nvPr>
            <p:custDataLst>
              <p:tags r:id="rId10"/>
            </p:custDataLst>
          </p:nvPr>
        </p:nvSpPr>
        <p:spPr>
          <a:xfrm>
            <a:off x="5651495" y="2088259"/>
            <a:ext cx="1349832" cy="1349832"/>
          </a:xfrm>
          <a:prstGeom prst="roundRect">
            <a:avLst/>
          </a:prstGeom>
          <a:solidFill>
            <a:srgbClr val="AEC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相信自己不信民警</a:t>
            </a:r>
          </a:p>
        </p:txBody>
      </p:sp>
      <p:sp>
        <p:nvSpPr>
          <p:cNvPr id="12" name="圆角矩形 11"/>
          <p:cNvSpPr/>
          <p:nvPr>
            <p:custDataLst>
              <p:tags r:id="rId11"/>
            </p:custDataLst>
          </p:nvPr>
        </p:nvSpPr>
        <p:spPr>
          <a:xfrm>
            <a:off x="7522840" y="2086989"/>
            <a:ext cx="1349832" cy="1349832"/>
          </a:xfrm>
          <a:prstGeom prst="roundRect">
            <a:avLst/>
          </a:prstGeom>
          <a:solidFill>
            <a:srgbClr val="AEC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继续转账</a:t>
            </a:r>
          </a:p>
        </p:txBody>
      </p:sp>
      <p:sp>
        <p:nvSpPr>
          <p:cNvPr id="13" name="右箭头 12"/>
          <p:cNvSpPr/>
          <p:nvPr/>
        </p:nvSpPr>
        <p:spPr>
          <a:xfrm>
            <a:off x="1403985" y="2664460"/>
            <a:ext cx="504190" cy="215900"/>
          </a:xfrm>
          <a:prstGeom prst="rightArrow">
            <a:avLst/>
          </a:prstGeom>
          <a:solidFill>
            <a:srgbClr val="AEC8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右箭头 13"/>
          <p:cNvSpPr/>
          <p:nvPr>
            <p:custDataLst>
              <p:tags r:id="rId12"/>
            </p:custDataLst>
          </p:nvPr>
        </p:nvSpPr>
        <p:spPr>
          <a:xfrm>
            <a:off x="3267075" y="2664460"/>
            <a:ext cx="504190" cy="215900"/>
          </a:xfrm>
          <a:prstGeom prst="rightArrow">
            <a:avLst/>
          </a:prstGeom>
          <a:solidFill>
            <a:srgbClr val="AEC8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右箭头 15"/>
          <p:cNvSpPr/>
          <p:nvPr>
            <p:custDataLst>
              <p:tags r:id="rId13"/>
            </p:custDataLst>
          </p:nvPr>
        </p:nvSpPr>
        <p:spPr>
          <a:xfrm>
            <a:off x="5130165" y="2664460"/>
            <a:ext cx="504190" cy="215900"/>
          </a:xfrm>
          <a:prstGeom prst="rightArrow">
            <a:avLst/>
          </a:prstGeom>
          <a:solidFill>
            <a:srgbClr val="AEC8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右箭头 16"/>
          <p:cNvSpPr/>
          <p:nvPr>
            <p:custDataLst>
              <p:tags r:id="rId14"/>
            </p:custDataLst>
          </p:nvPr>
        </p:nvSpPr>
        <p:spPr>
          <a:xfrm>
            <a:off x="7009765" y="2664460"/>
            <a:ext cx="504190" cy="215900"/>
          </a:xfrm>
          <a:prstGeom prst="rightArrow">
            <a:avLst/>
          </a:prstGeom>
          <a:solidFill>
            <a:srgbClr val="AEC8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上箭头标注 19"/>
          <p:cNvSpPr/>
          <p:nvPr>
            <p:custDataLst>
              <p:tags r:id="rId15"/>
            </p:custDataLst>
          </p:nvPr>
        </p:nvSpPr>
        <p:spPr>
          <a:xfrm>
            <a:off x="36190" y="3435729"/>
            <a:ext cx="1349832" cy="1349832"/>
          </a:xfrm>
          <a:prstGeom prst="upArrowCallout">
            <a:avLst/>
          </a:prstGeom>
          <a:solidFill>
            <a:srgbClr val="AEC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原有的认知</a:t>
            </a:r>
          </a:p>
        </p:txBody>
      </p:sp>
      <p:sp>
        <p:nvSpPr>
          <p:cNvPr id="22" name="上箭头标注 21"/>
          <p:cNvSpPr/>
          <p:nvPr>
            <p:custDataLst>
              <p:tags r:id="rId16"/>
            </p:custDataLst>
          </p:nvPr>
        </p:nvSpPr>
        <p:spPr>
          <a:xfrm>
            <a:off x="7539350" y="3437634"/>
            <a:ext cx="1349832" cy="1349832"/>
          </a:xfrm>
          <a:prstGeom prst="upArrowCallout">
            <a:avLst/>
          </a:prstGeom>
          <a:solidFill>
            <a:srgbClr val="AEC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失调消失</a:t>
            </a:r>
          </a:p>
        </p:txBody>
      </p:sp>
      <p:sp>
        <p:nvSpPr>
          <p:cNvPr id="31" name="上箭头标注 30"/>
          <p:cNvSpPr/>
          <p:nvPr>
            <p:custDataLst>
              <p:tags r:id="rId17"/>
            </p:custDataLst>
          </p:nvPr>
        </p:nvSpPr>
        <p:spPr>
          <a:xfrm>
            <a:off x="5657845" y="3437634"/>
            <a:ext cx="1349832" cy="1349832"/>
          </a:xfrm>
          <a:prstGeom prst="upArrowCallout">
            <a:avLst/>
          </a:prstGeom>
          <a:solidFill>
            <a:srgbClr val="AEC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否认对立的认知</a:t>
            </a:r>
          </a:p>
        </p:txBody>
      </p:sp>
      <p:sp>
        <p:nvSpPr>
          <p:cNvPr id="32" name="上箭头标注 31"/>
          <p:cNvSpPr/>
          <p:nvPr>
            <p:custDataLst>
              <p:tags r:id="rId18"/>
            </p:custDataLst>
          </p:nvPr>
        </p:nvSpPr>
        <p:spPr>
          <a:xfrm>
            <a:off x="3780150" y="3436364"/>
            <a:ext cx="1349832" cy="1349832"/>
          </a:xfrm>
          <a:prstGeom prst="upArrowCallout">
            <a:avLst/>
          </a:prstGeom>
          <a:solidFill>
            <a:srgbClr val="AEC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ea"/>
              </a:rPr>
              <a:t>出现失调</a:t>
            </a:r>
          </a:p>
        </p:txBody>
      </p:sp>
      <p:sp>
        <p:nvSpPr>
          <p:cNvPr id="33" name="上箭头标注 32"/>
          <p:cNvSpPr/>
          <p:nvPr>
            <p:custDataLst>
              <p:tags r:id="rId19"/>
            </p:custDataLst>
          </p:nvPr>
        </p:nvSpPr>
        <p:spPr>
          <a:xfrm>
            <a:off x="1894835" y="3437634"/>
            <a:ext cx="1349832" cy="1349832"/>
          </a:xfrm>
          <a:prstGeom prst="upArrowCallout">
            <a:avLst/>
          </a:prstGeom>
          <a:solidFill>
            <a:srgbClr val="AEC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对立的认知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 advTm="0">
        <p14:pan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20" grpId="0" bldLvl="0" animBg="1"/>
      <p:bldP spid="22" grpId="0" bldLvl="0" animBg="1"/>
      <p:bldP spid="31" grpId="0" bldLvl="0" animBg="1"/>
      <p:bldP spid="32" grpId="0" bldLvl="0" animBg="1"/>
      <p:bldP spid="33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76"/>
          <p:cNvSpPr txBox="1"/>
          <p:nvPr/>
        </p:nvSpPr>
        <p:spPr>
          <a:xfrm>
            <a:off x="3787963" y="50400"/>
            <a:ext cx="1425199" cy="316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470" dirty="0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此处添加标题</a:t>
            </a: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4125830" y="292600"/>
            <a:ext cx="692150" cy="701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970" b="1" dirty="0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03</a:t>
            </a: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4252830" y="419600"/>
            <a:ext cx="692150" cy="701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970" b="1" dirty="0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03</a:t>
            </a: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4140435" y="292600"/>
            <a:ext cx="692150" cy="701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970" b="1" dirty="0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03</a:t>
            </a:r>
          </a:p>
        </p:txBody>
      </p:sp>
      <p:sp>
        <p:nvSpPr>
          <p:cNvPr id="18" name="矩形 17"/>
          <p:cNvSpPr/>
          <p:nvPr>
            <p:custDataLst>
              <p:tags r:id="rId5"/>
            </p:custDataLst>
          </p:nvPr>
        </p:nvSpPr>
        <p:spPr>
          <a:xfrm>
            <a:off x="0" y="0"/>
            <a:ext cx="9001125" cy="774065"/>
          </a:xfrm>
          <a:prstGeom prst="rect">
            <a:avLst/>
          </a:prstGeom>
          <a:solidFill>
            <a:srgbClr val="5D91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75" dirty="0">
              <a:latin typeface="义启小魏楷" panose="02010601030101010101" pitchFamily="2" charset="-122"/>
              <a:ea typeface="义启小魏楷" panose="02010601030101010101" pitchFamily="2" charset="-122"/>
            </a:endParaRPr>
          </a:p>
        </p:txBody>
      </p:sp>
      <p:sp>
        <p:nvSpPr>
          <p:cNvPr id="19" name="TextBox 76"/>
          <p:cNvSpPr txBox="1"/>
          <p:nvPr>
            <p:custDataLst>
              <p:tags r:id="rId6"/>
            </p:custDataLst>
          </p:nvPr>
        </p:nvSpPr>
        <p:spPr>
          <a:xfrm>
            <a:off x="1379220" y="77470"/>
            <a:ext cx="6071235" cy="7067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endParaRPr lang="zh-CN" altLang="en-US" sz="1470" dirty="0">
              <a:solidFill>
                <a:schemeClr val="bg1"/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  <a:p>
            <a:pPr algn="dist"/>
            <a:r>
              <a:rPr lang="zh-CN" altLang="en-US" sz="2800" dirty="0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认知失调理论的作用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7950" y="1800225"/>
            <a:ext cx="4543425" cy="553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2000" b="1" dirty="0">
                <a:solidFill>
                  <a:schemeClr val="accent5">
                    <a:lumMod val="75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+mn-ea"/>
              </a:rPr>
              <a:t>四、可以应用到日常管理当中。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 advTm="0">
        <p14:pan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76"/>
          <p:cNvSpPr txBox="1"/>
          <p:nvPr/>
        </p:nvSpPr>
        <p:spPr>
          <a:xfrm>
            <a:off x="3787963" y="50400"/>
            <a:ext cx="1425199" cy="316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470" dirty="0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此处添加标题</a:t>
            </a: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4125830" y="292600"/>
            <a:ext cx="692150" cy="701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970" b="1" dirty="0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03</a:t>
            </a: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4252830" y="419600"/>
            <a:ext cx="692150" cy="701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970" b="1" dirty="0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03</a:t>
            </a: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4140435" y="292600"/>
            <a:ext cx="692150" cy="701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970" b="1" dirty="0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03</a:t>
            </a:r>
          </a:p>
        </p:txBody>
      </p:sp>
      <p:sp>
        <p:nvSpPr>
          <p:cNvPr id="18" name="矩形 17"/>
          <p:cNvSpPr/>
          <p:nvPr>
            <p:custDataLst>
              <p:tags r:id="rId5"/>
            </p:custDataLst>
          </p:nvPr>
        </p:nvSpPr>
        <p:spPr>
          <a:xfrm>
            <a:off x="0" y="0"/>
            <a:ext cx="9001125" cy="774065"/>
          </a:xfrm>
          <a:prstGeom prst="rect">
            <a:avLst/>
          </a:prstGeom>
          <a:solidFill>
            <a:srgbClr val="5D91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75" dirty="0">
              <a:latin typeface="义启小魏楷" panose="02010601030101010101" pitchFamily="2" charset="-122"/>
              <a:ea typeface="义启小魏楷" panose="02010601030101010101" pitchFamily="2" charset="-122"/>
            </a:endParaRPr>
          </a:p>
        </p:txBody>
      </p:sp>
      <p:sp>
        <p:nvSpPr>
          <p:cNvPr id="19" name="TextBox 76"/>
          <p:cNvSpPr txBox="1"/>
          <p:nvPr>
            <p:custDataLst>
              <p:tags r:id="rId6"/>
            </p:custDataLst>
          </p:nvPr>
        </p:nvSpPr>
        <p:spPr>
          <a:xfrm>
            <a:off x="1379220" y="77470"/>
            <a:ext cx="6071235" cy="7067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endParaRPr lang="zh-CN" altLang="en-US" sz="1470" dirty="0">
              <a:solidFill>
                <a:schemeClr val="bg1"/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  <a:p>
            <a:pPr algn="dist"/>
            <a:r>
              <a:rPr lang="zh-CN" altLang="en-US" sz="2800" dirty="0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认知失调理论的作用</a:t>
            </a:r>
          </a:p>
        </p:txBody>
      </p:sp>
      <p:sp>
        <p:nvSpPr>
          <p:cNvPr id="3" name="棱台 2"/>
          <p:cNvSpPr/>
          <p:nvPr>
            <p:custDataLst>
              <p:tags r:id="rId7"/>
            </p:custDataLst>
          </p:nvPr>
        </p:nvSpPr>
        <p:spPr>
          <a:xfrm>
            <a:off x="36830" y="2016125"/>
            <a:ext cx="1574800" cy="1513840"/>
          </a:xfrm>
          <a:prstGeom prst="bevel">
            <a:avLst/>
          </a:prstGeom>
          <a:solidFill>
            <a:srgbClr val="5585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初始状态</a:t>
            </a:r>
          </a:p>
          <a:p>
            <a:pPr algn="ctr"/>
            <a:r>
              <a:rPr lang="zh-CN" altLang="en-US" sz="1200" dirty="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轻视自己</a:t>
            </a:r>
          </a:p>
          <a:p>
            <a:pPr algn="ctr"/>
            <a:r>
              <a:rPr lang="zh-CN" altLang="en-US" sz="1200" dirty="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试图摆烂</a:t>
            </a:r>
          </a:p>
        </p:txBody>
      </p:sp>
      <p:sp>
        <p:nvSpPr>
          <p:cNvPr id="6" name="棱台 5"/>
          <p:cNvSpPr/>
          <p:nvPr>
            <p:custDataLst>
              <p:tags r:id="rId8"/>
            </p:custDataLst>
          </p:nvPr>
        </p:nvSpPr>
        <p:spPr>
          <a:xfrm>
            <a:off x="1836420" y="2016125"/>
            <a:ext cx="1574800" cy="1513840"/>
          </a:xfrm>
          <a:prstGeom prst="bevel">
            <a:avLst/>
          </a:prstGeom>
          <a:solidFill>
            <a:srgbClr val="5585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帮其找到优点</a:t>
            </a:r>
          </a:p>
          <a:p>
            <a:pPr algn="ctr"/>
            <a:r>
              <a:rPr lang="zh-CN" altLang="en-US" sz="1200" dirty="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树立对立认知</a:t>
            </a:r>
          </a:p>
          <a:p>
            <a:pPr algn="ctr"/>
            <a:r>
              <a:rPr lang="zh-CN" altLang="en-US" sz="1200" dirty="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造成认知失调</a:t>
            </a:r>
          </a:p>
        </p:txBody>
      </p:sp>
      <p:sp>
        <p:nvSpPr>
          <p:cNvPr id="10" name="棱台 9"/>
          <p:cNvSpPr/>
          <p:nvPr>
            <p:custDataLst>
              <p:tags r:id="rId9"/>
            </p:custDataLst>
          </p:nvPr>
        </p:nvSpPr>
        <p:spPr>
          <a:xfrm>
            <a:off x="3636645" y="2016125"/>
            <a:ext cx="1574800" cy="1513840"/>
          </a:xfrm>
          <a:prstGeom prst="bevel">
            <a:avLst/>
          </a:prstGeom>
          <a:solidFill>
            <a:srgbClr val="5585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给予肯定</a:t>
            </a:r>
          </a:p>
          <a:p>
            <a:pPr algn="ctr"/>
            <a:r>
              <a:rPr lang="zh-CN" altLang="en-US" sz="1200" dirty="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构建行为</a:t>
            </a:r>
          </a:p>
          <a:p>
            <a:pPr algn="ctr"/>
            <a:r>
              <a:rPr lang="zh-CN" altLang="en-US" sz="1200" dirty="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强化失调</a:t>
            </a:r>
          </a:p>
        </p:txBody>
      </p:sp>
      <p:sp>
        <p:nvSpPr>
          <p:cNvPr id="11" name="棱台 10"/>
          <p:cNvSpPr/>
          <p:nvPr>
            <p:custDataLst>
              <p:tags r:id="rId10"/>
            </p:custDataLst>
          </p:nvPr>
        </p:nvSpPr>
        <p:spPr>
          <a:xfrm>
            <a:off x="5436870" y="2016125"/>
            <a:ext cx="1574800" cy="1513840"/>
          </a:xfrm>
          <a:prstGeom prst="bevel">
            <a:avLst/>
          </a:prstGeom>
          <a:solidFill>
            <a:srgbClr val="5585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认知改变</a:t>
            </a:r>
          </a:p>
          <a:p>
            <a:pPr algn="ctr"/>
            <a:r>
              <a:rPr lang="zh-CN" altLang="en-US" sz="1200" dirty="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行为改变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 advTm="0">
        <p14:pan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3" grpId="0" bldLvl="0" animBg="1"/>
      <p:bldP spid="6" grpId="0" bldLvl="0" animBg="1"/>
      <p:bldP spid="10" grpId="0" bldLvl="0" animBg="1"/>
      <p:bldP spid="11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336433" y="-2800"/>
            <a:ext cx="2820531" cy="5045595"/>
          </a:xfrm>
          <a:prstGeom prst="rect">
            <a:avLst/>
          </a:prstGeom>
          <a:solidFill>
            <a:srgbClr val="5D91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75" dirty="0">
              <a:latin typeface="义启小魏楷" panose="02010601030101010101" pitchFamily="2" charset="-122"/>
              <a:ea typeface="义启小魏楷" panose="02010601030101010101" pitchFamily="2" charset="-122"/>
            </a:endParaRPr>
          </a:p>
        </p:txBody>
      </p:sp>
      <p:sp>
        <p:nvSpPr>
          <p:cNvPr id="5" name="等腰三角形 4"/>
          <p:cNvSpPr/>
          <p:nvPr/>
        </p:nvSpPr>
        <p:spPr>
          <a:xfrm rot="5400000" flipH="1">
            <a:off x="719166" y="1764932"/>
            <a:ext cx="5037195" cy="1507332"/>
          </a:xfrm>
          <a:prstGeom prst="triangle">
            <a:avLst/>
          </a:prstGeom>
          <a:solidFill>
            <a:srgbClr val="5D91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75" dirty="0">
              <a:latin typeface="义启小魏楷" panose="02010601030101010101" pitchFamily="2" charset="-122"/>
              <a:ea typeface="义启小魏楷" panose="02010601030101010101" pitchFamily="2" charset="-122"/>
            </a:endParaRPr>
          </a:p>
        </p:txBody>
      </p:sp>
      <p:sp>
        <p:nvSpPr>
          <p:cNvPr id="6" name="平行四边形 5"/>
          <p:cNvSpPr/>
          <p:nvPr/>
        </p:nvSpPr>
        <p:spPr>
          <a:xfrm>
            <a:off x="2421098" y="2512998"/>
            <a:ext cx="1762598" cy="2526997"/>
          </a:xfrm>
          <a:prstGeom prst="parallelogram">
            <a:avLst>
              <a:gd name="adj" fmla="val 84220"/>
            </a:avLst>
          </a:prstGeom>
          <a:solidFill>
            <a:srgbClr val="5D91A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75" dirty="0">
              <a:latin typeface="义启小魏楷" panose="02010601030101010101" pitchFamily="2" charset="-122"/>
              <a:ea typeface="义启小魏楷" panose="02010601030101010101" pitchFamily="2" charset="-122"/>
            </a:endParaRPr>
          </a:p>
        </p:txBody>
      </p:sp>
      <p:sp>
        <p:nvSpPr>
          <p:cNvPr id="7" name="平行四边形 6"/>
          <p:cNvSpPr/>
          <p:nvPr/>
        </p:nvSpPr>
        <p:spPr>
          <a:xfrm flipH="1">
            <a:off x="2421098" y="0"/>
            <a:ext cx="1762598" cy="2512998"/>
          </a:xfrm>
          <a:prstGeom prst="parallelogram">
            <a:avLst>
              <a:gd name="adj" fmla="val 84220"/>
            </a:avLst>
          </a:prstGeom>
          <a:solidFill>
            <a:srgbClr val="5D91A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75" dirty="0">
              <a:latin typeface="义启小魏楷" panose="02010601030101010101" pitchFamily="2" charset="-122"/>
              <a:ea typeface="义启小魏楷" panose="02010601030101010101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07950" y="3312160"/>
            <a:ext cx="2442845" cy="9277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每个人都是自己行为的辩护律师</a:t>
            </a:r>
          </a:p>
        </p:txBody>
      </p:sp>
      <p:pic>
        <p:nvPicPr>
          <p:cNvPr id="2" name="图片 1" descr="C:\Users\86177\Desktop\ppt图片\20210318155224_3960.jpg20210318155224_396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7"/>
          <a:srcRect/>
          <a:stretch>
            <a:fillRect/>
          </a:stretch>
        </p:blipFill>
        <p:spPr>
          <a:xfrm>
            <a:off x="26988" y="1202690"/>
            <a:ext cx="2689225" cy="1828800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3"/>
            </p:custDataLst>
          </p:nvPr>
        </p:nvSpPr>
        <p:spPr>
          <a:xfrm>
            <a:off x="4577037" y="671999"/>
            <a:ext cx="3751141" cy="683634"/>
          </a:xfrm>
          <a:prstGeom prst="rect">
            <a:avLst/>
          </a:prstGeom>
          <a:solidFill>
            <a:srgbClr val="46C8DE">
              <a:alpha val="10000"/>
            </a:srgbClr>
          </a:solidFill>
          <a:ln w="19050">
            <a:noFill/>
            <a:headEnd type="oval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7199" tIns="33599" rIns="67199" bIns="3359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>
              <a:solidFill>
                <a:schemeClr val="bg1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 rot="10800000" flipV="1">
            <a:off x="8081006" y="739505"/>
            <a:ext cx="179666" cy="178599"/>
            <a:chOff x="855133" y="4191000"/>
            <a:chExt cx="253504" cy="252000"/>
          </a:xfrm>
        </p:grpSpPr>
        <p:cxnSp>
          <p:nvCxnSpPr>
            <p:cNvPr id="11" name="直接连接符 10"/>
            <p:cNvCxnSpPr/>
            <p:nvPr>
              <p:custDataLst>
                <p:tags r:id="rId23"/>
              </p:custDataLst>
            </p:nvPr>
          </p:nvCxnSpPr>
          <p:spPr>
            <a:xfrm>
              <a:off x="855133" y="4191000"/>
              <a:ext cx="253504" cy="0"/>
            </a:xfrm>
            <a:prstGeom prst="line">
              <a:avLst/>
            </a:prstGeom>
            <a:ln w="19050">
              <a:solidFill>
                <a:srgbClr val="1C78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>
              <p:custDataLst>
                <p:tags r:id="rId24"/>
              </p:custDataLst>
            </p:nvPr>
          </p:nvCxnSpPr>
          <p:spPr>
            <a:xfrm>
              <a:off x="855133" y="4191000"/>
              <a:ext cx="0" cy="252000"/>
            </a:xfrm>
            <a:prstGeom prst="line">
              <a:avLst/>
            </a:prstGeom>
            <a:ln w="19050">
              <a:solidFill>
                <a:srgbClr val="1C78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矩形 12"/>
          <p:cNvSpPr/>
          <p:nvPr>
            <p:custDataLst>
              <p:tags r:id="rId4"/>
            </p:custDataLst>
          </p:nvPr>
        </p:nvSpPr>
        <p:spPr>
          <a:xfrm>
            <a:off x="4500562" y="671998"/>
            <a:ext cx="32402" cy="683635"/>
          </a:xfrm>
          <a:prstGeom prst="rect">
            <a:avLst/>
          </a:prstGeom>
          <a:solidFill>
            <a:srgbClr val="2C5364"/>
          </a:solidFill>
          <a:ln w="19050">
            <a:noFill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175"/>
          </a:p>
        </p:txBody>
      </p:sp>
      <p:sp>
        <p:nvSpPr>
          <p:cNvPr id="14" name="矩形 13"/>
          <p:cNvSpPr/>
          <p:nvPr>
            <p:custDataLst>
              <p:tags r:id="rId5"/>
            </p:custDataLst>
          </p:nvPr>
        </p:nvSpPr>
        <p:spPr>
          <a:xfrm>
            <a:off x="4577037" y="3481776"/>
            <a:ext cx="3751141" cy="683634"/>
          </a:xfrm>
          <a:prstGeom prst="rect">
            <a:avLst/>
          </a:prstGeom>
          <a:solidFill>
            <a:srgbClr val="46C8DE">
              <a:alpha val="10000"/>
            </a:srgbClr>
          </a:solidFill>
          <a:ln w="19050">
            <a:noFill/>
            <a:headEnd type="oval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7199" tIns="33599" rIns="67199" bIns="3359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 dirty="0">
              <a:solidFill>
                <a:schemeClr val="bg1"/>
              </a:solidFill>
            </a:endParaRPr>
          </a:p>
        </p:txBody>
      </p:sp>
      <p:grpSp>
        <p:nvGrpSpPr>
          <p:cNvPr id="15" name="组合 14"/>
          <p:cNvGrpSpPr/>
          <p:nvPr/>
        </p:nvGrpSpPr>
        <p:grpSpPr>
          <a:xfrm rot="10800000" flipV="1">
            <a:off x="8081006" y="3549282"/>
            <a:ext cx="179666" cy="178599"/>
            <a:chOff x="855133" y="4191000"/>
            <a:chExt cx="253504" cy="252000"/>
          </a:xfrm>
        </p:grpSpPr>
        <p:cxnSp>
          <p:nvCxnSpPr>
            <p:cNvPr id="16" name="直接连接符 15"/>
            <p:cNvCxnSpPr/>
            <p:nvPr>
              <p:custDataLst>
                <p:tags r:id="rId21"/>
              </p:custDataLst>
            </p:nvPr>
          </p:nvCxnSpPr>
          <p:spPr>
            <a:xfrm>
              <a:off x="855133" y="4191000"/>
              <a:ext cx="253504" cy="0"/>
            </a:xfrm>
            <a:prstGeom prst="line">
              <a:avLst/>
            </a:prstGeom>
            <a:ln w="19050">
              <a:solidFill>
                <a:srgbClr val="1C78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>
              <p:custDataLst>
                <p:tags r:id="rId22"/>
              </p:custDataLst>
            </p:nvPr>
          </p:nvCxnSpPr>
          <p:spPr>
            <a:xfrm>
              <a:off x="855133" y="4191000"/>
              <a:ext cx="0" cy="252000"/>
            </a:xfrm>
            <a:prstGeom prst="line">
              <a:avLst/>
            </a:prstGeom>
            <a:ln w="19050">
              <a:solidFill>
                <a:srgbClr val="1C78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矩形 17"/>
          <p:cNvSpPr/>
          <p:nvPr>
            <p:custDataLst>
              <p:tags r:id="rId6"/>
            </p:custDataLst>
          </p:nvPr>
        </p:nvSpPr>
        <p:spPr>
          <a:xfrm>
            <a:off x="4500562" y="3481775"/>
            <a:ext cx="32402" cy="683635"/>
          </a:xfrm>
          <a:prstGeom prst="rect">
            <a:avLst/>
          </a:prstGeom>
          <a:solidFill>
            <a:srgbClr val="91DEEB"/>
          </a:solidFill>
          <a:ln w="19050">
            <a:noFill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175" dirty="0"/>
          </a:p>
        </p:txBody>
      </p:sp>
      <p:sp>
        <p:nvSpPr>
          <p:cNvPr id="19" name="矩形 18"/>
          <p:cNvSpPr/>
          <p:nvPr>
            <p:custDataLst>
              <p:tags r:id="rId7"/>
            </p:custDataLst>
          </p:nvPr>
        </p:nvSpPr>
        <p:spPr>
          <a:xfrm>
            <a:off x="4577037" y="2545184"/>
            <a:ext cx="3751141" cy="683634"/>
          </a:xfrm>
          <a:prstGeom prst="rect">
            <a:avLst/>
          </a:prstGeom>
          <a:solidFill>
            <a:srgbClr val="2C5364">
              <a:alpha val="10000"/>
            </a:srgbClr>
          </a:solidFill>
          <a:ln w="19050">
            <a:noFill/>
            <a:headEnd type="oval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7199" tIns="33599" rIns="67199" bIns="3359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 dirty="0">
              <a:solidFill>
                <a:schemeClr val="bg1"/>
              </a:solidFill>
            </a:endParaRPr>
          </a:p>
        </p:txBody>
      </p:sp>
      <p:grpSp>
        <p:nvGrpSpPr>
          <p:cNvPr id="21" name="组合 20"/>
          <p:cNvGrpSpPr/>
          <p:nvPr/>
        </p:nvGrpSpPr>
        <p:grpSpPr>
          <a:xfrm rot="10800000" flipV="1">
            <a:off x="8081006" y="2612691"/>
            <a:ext cx="179666" cy="178599"/>
            <a:chOff x="855133" y="4191000"/>
            <a:chExt cx="253504" cy="252000"/>
          </a:xfrm>
        </p:grpSpPr>
        <p:cxnSp>
          <p:nvCxnSpPr>
            <p:cNvPr id="23" name="直接连接符 22"/>
            <p:cNvCxnSpPr/>
            <p:nvPr>
              <p:custDataLst>
                <p:tags r:id="rId19"/>
              </p:custDataLst>
            </p:nvPr>
          </p:nvCxnSpPr>
          <p:spPr>
            <a:xfrm>
              <a:off x="855133" y="4191000"/>
              <a:ext cx="253504" cy="0"/>
            </a:xfrm>
            <a:prstGeom prst="line">
              <a:avLst/>
            </a:prstGeom>
            <a:ln w="19050">
              <a:solidFill>
                <a:srgbClr val="1C78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>
              <p:custDataLst>
                <p:tags r:id="rId20"/>
              </p:custDataLst>
            </p:nvPr>
          </p:nvCxnSpPr>
          <p:spPr>
            <a:xfrm>
              <a:off x="855133" y="4191000"/>
              <a:ext cx="0" cy="252000"/>
            </a:xfrm>
            <a:prstGeom prst="line">
              <a:avLst/>
            </a:prstGeom>
            <a:ln w="19050">
              <a:solidFill>
                <a:srgbClr val="1C78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矩形 21"/>
          <p:cNvSpPr/>
          <p:nvPr>
            <p:custDataLst>
              <p:tags r:id="rId8"/>
            </p:custDataLst>
          </p:nvPr>
        </p:nvSpPr>
        <p:spPr>
          <a:xfrm>
            <a:off x="4500562" y="2545184"/>
            <a:ext cx="32402" cy="683635"/>
          </a:xfrm>
          <a:prstGeom prst="rect">
            <a:avLst/>
          </a:prstGeom>
          <a:solidFill>
            <a:srgbClr val="46C8DE"/>
          </a:solidFill>
          <a:ln w="19050">
            <a:noFill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175"/>
          </a:p>
        </p:txBody>
      </p:sp>
      <p:sp>
        <p:nvSpPr>
          <p:cNvPr id="20" name="矩形 19"/>
          <p:cNvSpPr/>
          <p:nvPr>
            <p:custDataLst>
              <p:tags r:id="rId9"/>
            </p:custDataLst>
          </p:nvPr>
        </p:nvSpPr>
        <p:spPr>
          <a:xfrm>
            <a:off x="4577037" y="1608592"/>
            <a:ext cx="3751141" cy="683634"/>
          </a:xfrm>
          <a:prstGeom prst="rect">
            <a:avLst/>
          </a:prstGeom>
          <a:solidFill>
            <a:srgbClr val="46C8DE">
              <a:alpha val="10000"/>
            </a:srgbClr>
          </a:solidFill>
          <a:ln w="19050">
            <a:noFill/>
            <a:headEnd type="oval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7199" tIns="33599" rIns="67199" bIns="3359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>
              <a:solidFill>
                <a:schemeClr val="bg1"/>
              </a:solidFill>
            </a:endParaRPr>
          </a:p>
        </p:txBody>
      </p:sp>
      <p:grpSp>
        <p:nvGrpSpPr>
          <p:cNvPr id="28" name="组合 27"/>
          <p:cNvGrpSpPr/>
          <p:nvPr/>
        </p:nvGrpSpPr>
        <p:grpSpPr>
          <a:xfrm rot="10800000" flipV="1">
            <a:off x="8081006" y="1676098"/>
            <a:ext cx="179666" cy="178599"/>
            <a:chOff x="855133" y="4191000"/>
            <a:chExt cx="253504" cy="252000"/>
          </a:xfrm>
        </p:grpSpPr>
        <p:cxnSp>
          <p:nvCxnSpPr>
            <p:cNvPr id="30" name="直接连接符 29"/>
            <p:cNvCxnSpPr/>
            <p:nvPr>
              <p:custDataLst>
                <p:tags r:id="rId17"/>
              </p:custDataLst>
            </p:nvPr>
          </p:nvCxnSpPr>
          <p:spPr>
            <a:xfrm>
              <a:off x="855133" y="4191000"/>
              <a:ext cx="253504" cy="0"/>
            </a:xfrm>
            <a:prstGeom prst="line">
              <a:avLst/>
            </a:prstGeom>
            <a:ln w="19050">
              <a:solidFill>
                <a:srgbClr val="1C78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>
              <p:custDataLst>
                <p:tags r:id="rId18"/>
              </p:custDataLst>
            </p:nvPr>
          </p:nvCxnSpPr>
          <p:spPr>
            <a:xfrm>
              <a:off x="855133" y="4191000"/>
              <a:ext cx="0" cy="252000"/>
            </a:xfrm>
            <a:prstGeom prst="line">
              <a:avLst/>
            </a:prstGeom>
            <a:ln w="19050">
              <a:solidFill>
                <a:srgbClr val="1C78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矩形 28"/>
          <p:cNvSpPr/>
          <p:nvPr>
            <p:custDataLst>
              <p:tags r:id="rId10"/>
            </p:custDataLst>
          </p:nvPr>
        </p:nvSpPr>
        <p:spPr>
          <a:xfrm>
            <a:off x="4500562" y="1608591"/>
            <a:ext cx="32402" cy="683635"/>
          </a:xfrm>
          <a:prstGeom prst="rect">
            <a:avLst/>
          </a:prstGeom>
          <a:solidFill>
            <a:srgbClr val="1C7887"/>
          </a:solidFill>
          <a:ln w="19050">
            <a:noFill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175" dirty="0"/>
          </a:p>
        </p:txBody>
      </p:sp>
      <p:sp>
        <p:nvSpPr>
          <p:cNvPr id="52" name="矩形 51"/>
          <p:cNvSpPr/>
          <p:nvPr>
            <p:custDataLst>
              <p:tags r:id="rId11"/>
            </p:custDataLst>
          </p:nvPr>
        </p:nvSpPr>
        <p:spPr>
          <a:xfrm>
            <a:off x="4600110" y="756198"/>
            <a:ext cx="3546806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rPr>
              <a:t>    </a:t>
            </a:r>
            <a:r>
              <a:rPr lang="zh-CN" altLang="en-US" sz="12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rPr>
              <a:t>人们似乎是有一种非常强烈的动机去为自己的行为辩护的，要去给自己的选择找到一个合理的理由。</a:t>
            </a:r>
          </a:p>
        </p:txBody>
      </p:sp>
      <p:sp>
        <p:nvSpPr>
          <p:cNvPr id="55" name="矩形 54"/>
          <p:cNvSpPr/>
          <p:nvPr>
            <p:custDataLst>
              <p:tags r:id="rId12"/>
            </p:custDataLst>
          </p:nvPr>
        </p:nvSpPr>
        <p:spPr>
          <a:xfrm>
            <a:off x="4577037" y="2546191"/>
            <a:ext cx="3751141" cy="683634"/>
          </a:xfrm>
          <a:prstGeom prst="rect">
            <a:avLst/>
          </a:prstGeom>
          <a:solidFill>
            <a:srgbClr val="46C8DE">
              <a:alpha val="10000"/>
            </a:srgbClr>
          </a:solidFill>
          <a:ln w="19050">
            <a:noFill/>
            <a:headEnd type="oval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7199" tIns="33599" rIns="67199" bIns="3359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>
              <a:solidFill>
                <a:schemeClr val="bg1"/>
              </a:solidFill>
            </a:endParaRPr>
          </a:p>
        </p:txBody>
      </p:sp>
      <p:sp>
        <p:nvSpPr>
          <p:cNvPr id="58" name="矩形 57"/>
          <p:cNvSpPr/>
          <p:nvPr>
            <p:custDataLst>
              <p:tags r:id="rId13"/>
            </p:custDataLst>
          </p:nvPr>
        </p:nvSpPr>
        <p:spPr>
          <a:xfrm>
            <a:off x="4577037" y="3488923"/>
            <a:ext cx="3751141" cy="683634"/>
          </a:xfrm>
          <a:prstGeom prst="rect">
            <a:avLst/>
          </a:prstGeom>
          <a:solidFill>
            <a:srgbClr val="46C8DE">
              <a:alpha val="10000"/>
            </a:srgbClr>
          </a:solidFill>
          <a:ln w="19050">
            <a:noFill/>
            <a:headEnd type="oval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7199" tIns="33599" rIns="67199" bIns="3359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>
              <a:solidFill>
                <a:schemeClr val="bg1"/>
              </a:solidFill>
            </a:endParaRPr>
          </a:p>
        </p:txBody>
      </p:sp>
      <p:sp>
        <p:nvSpPr>
          <p:cNvPr id="25" name="矩形 24"/>
          <p:cNvSpPr/>
          <p:nvPr>
            <p:custDataLst>
              <p:tags r:id="rId14"/>
            </p:custDataLst>
          </p:nvPr>
        </p:nvSpPr>
        <p:spPr>
          <a:xfrm>
            <a:off x="4655355" y="1600748"/>
            <a:ext cx="3546806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rPr>
              <a:t>    </a:t>
            </a:r>
            <a:r>
              <a:rPr lang="zh-CN" altLang="en-US" sz="12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rPr>
              <a:t>哪怕他们的选择其实本来不是这样的，但只要他们相信这个选择是他们自己做出的，他们仍然会不假思索的为这个选择去辩护。</a:t>
            </a:r>
          </a:p>
        </p:txBody>
      </p:sp>
      <p:sp>
        <p:nvSpPr>
          <p:cNvPr id="27" name="矩形 26"/>
          <p:cNvSpPr/>
          <p:nvPr>
            <p:custDataLst>
              <p:tags r:id="rId15"/>
            </p:custDataLst>
          </p:nvPr>
        </p:nvSpPr>
        <p:spPr>
          <a:xfrm>
            <a:off x="4655355" y="2592618"/>
            <a:ext cx="3546806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rPr>
              <a:t>    </a:t>
            </a:r>
            <a:r>
              <a:rPr lang="zh-CN" altLang="en-US" sz="12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rPr>
              <a:t>人们总是在有意无意中试图向别人证明自己的行为是明智的，是没有错的。从而维持一个光荣伟大正确明智的形象。</a:t>
            </a:r>
          </a:p>
        </p:txBody>
      </p:sp>
      <p:sp>
        <p:nvSpPr>
          <p:cNvPr id="32" name="矩形 31"/>
          <p:cNvSpPr/>
          <p:nvPr>
            <p:custDataLst>
              <p:tags r:id="rId16"/>
            </p:custDataLst>
          </p:nvPr>
        </p:nvSpPr>
        <p:spPr>
          <a:xfrm>
            <a:off x="4709330" y="3496858"/>
            <a:ext cx="3546806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rPr>
              <a:t>    </a:t>
            </a:r>
            <a:r>
              <a:rPr lang="zh-CN" altLang="en-US" sz="12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rPr>
              <a:t>在群体社会当中，人们时常需要面对他人的审视，这一刻，每个人都会本能的成为自己的行为辩护的辩护律师。</a:t>
            </a:r>
          </a:p>
        </p:txBody>
      </p:sp>
    </p:spTree>
    <p:custDataLst>
      <p:tags r:id="rId1"/>
    </p:custData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微信截图_2023040304081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04435" y="935355"/>
            <a:ext cx="3863340" cy="2940685"/>
          </a:xfrm>
          <a:prstGeom prst="rect">
            <a:avLst/>
          </a:prstGeom>
        </p:spPr>
      </p:pic>
      <p:sp>
        <p:nvSpPr>
          <p:cNvPr id="18" name="矩形 17"/>
          <p:cNvSpPr/>
          <p:nvPr>
            <p:custDataLst>
              <p:tags r:id="rId2"/>
            </p:custDataLst>
          </p:nvPr>
        </p:nvSpPr>
        <p:spPr>
          <a:xfrm>
            <a:off x="0" y="0"/>
            <a:ext cx="9001125" cy="774065"/>
          </a:xfrm>
          <a:prstGeom prst="rect">
            <a:avLst/>
          </a:prstGeom>
          <a:solidFill>
            <a:srgbClr val="5D91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75" dirty="0">
              <a:latin typeface="义启小魏楷" panose="02010601030101010101" pitchFamily="2" charset="-122"/>
              <a:ea typeface="义启小魏楷" panose="02010601030101010101" pitchFamily="2" charset="-122"/>
            </a:endParaRPr>
          </a:p>
        </p:txBody>
      </p:sp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0" y="4265930"/>
            <a:ext cx="9001125" cy="774065"/>
          </a:xfrm>
          <a:prstGeom prst="rect">
            <a:avLst/>
          </a:prstGeom>
          <a:solidFill>
            <a:srgbClr val="5D91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75" dirty="0">
              <a:latin typeface="义启小魏楷" panose="02010601030101010101" pitchFamily="2" charset="-122"/>
              <a:ea typeface="义启小魏楷" panose="02010601030101010101" pitchFamily="2" charset="-122"/>
            </a:endParaRPr>
          </a:p>
        </p:txBody>
      </p:sp>
      <p:sp>
        <p:nvSpPr>
          <p:cNvPr id="7" name="圆角矩形 6"/>
          <p:cNvSpPr/>
          <p:nvPr>
            <p:custDataLst>
              <p:tags r:id="rId4"/>
            </p:custDataLst>
          </p:nvPr>
        </p:nvSpPr>
        <p:spPr>
          <a:xfrm>
            <a:off x="0" y="1440180"/>
            <a:ext cx="4569460" cy="1988185"/>
          </a:xfrm>
          <a:prstGeom prst="roundRect">
            <a:avLst/>
          </a:prstGeom>
          <a:solidFill>
            <a:srgbClr val="5D91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遇事不决，试一下心理学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Tm="0">
        <p14:vortex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1" y="652586"/>
            <a:ext cx="9001124" cy="3617837"/>
            <a:chOff x="0" y="2585"/>
            <a:chExt cx="17777" cy="5631"/>
          </a:xfrm>
          <a:solidFill>
            <a:srgbClr val="5D91A1"/>
          </a:solidFill>
        </p:grpSpPr>
        <p:sp>
          <p:nvSpPr>
            <p:cNvPr id="31" name="矩形 30"/>
            <p:cNvSpPr/>
            <p:nvPr/>
          </p:nvSpPr>
          <p:spPr>
            <a:xfrm>
              <a:off x="0" y="2585"/>
              <a:ext cx="14677" cy="56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75" dirty="0">
                <a:latin typeface="义启小魏楷" panose="02010601030101010101" pitchFamily="2" charset="-122"/>
                <a:ea typeface="义启小魏楷" panose="02010601030101010101" pitchFamily="2" charset="-122"/>
              </a:endParaRPr>
            </a:p>
          </p:txBody>
        </p:sp>
        <p:sp>
          <p:nvSpPr>
            <p:cNvPr id="32" name="等腰三角形 31"/>
            <p:cNvSpPr/>
            <p:nvPr/>
          </p:nvSpPr>
          <p:spPr>
            <a:xfrm rot="5400000">
              <a:off x="13412" y="3850"/>
              <a:ext cx="5630" cy="31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75" dirty="0">
                <a:latin typeface="义启小魏楷" panose="02010601030101010101" pitchFamily="2" charset="-122"/>
                <a:ea typeface="义启小魏楷" panose="02010601030101010101" pitchFamily="2" charset="-122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1022499" y="1857798"/>
            <a:ext cx="4105263" cy="589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35" b="1" dirty="0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感谢您的聆听与观看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6129694" y="284910"/>
            <a:ext cx="2037573" cy="3286020"/>
            <a:chOff x="8312785" y="387681"/>
            <a:chExt cx="2772557" cy="4471339"/>
          </a:xfrm>
        </p:grpSpPr>
        <p:sp>
          <p:nvSpPr>
            <p:cNvPr id="34" name="箭头: 五边形 33"/>
            <p:cNvSpPr/>
            <p:nvPr/>
          </p:nvSpPr>
          <p:spPr>
            <a:xfrm rot="5400000">
              <a:off x="7232250" y="1483158"/>
              <a:ext cx="4456397" cy="2295328"/>
            </a:xfrm>
            <a:prstGeom prst="homePlate">
              <a:avLst/>
            </a:prstGeom>
            <a:solidFill>
              <a:schemeClr val="bg1"/>
            </a:solidFill>
            <a:ln>
              <a:solidFill>
                <a:srgbClr val="5D91A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75" dirty="0">
                <a:latin typeface="义启小魏楷" panose="02010601030101010101" pitchFamily="2" charset="-122"/>
                <a:ea typeface="义启小魏楷" panose="02010601030101010101" pitchFamily="2" charset="-122"/>
              </a:endParaRPr>
            </a:p>
          </p:txBody>
        </p:sp>
        <p:sp>
          <p:nvSpPr>
            <p:cNvPr id="35" name="直角三角形 34"/>
            <p:cNvSpPr/>
            <p:nvPr/>
          </p:nvSpPr>
          <p:spPr>
            <a:xfrm>
              <a:off x="10608113" y="387681"/>
              <a:ext cx="477229" cy="499429"/>
            </a:xfrm>
            <a:prstGeom prst="rtTriangl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rgbClr val="5D91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75" dirty="0">
                <a:latin typeface="义启小魏楷" panose="02010601030101010101" pitchFamily="2" charset="-122"/>
                <a:ea typeface="义启小魏楷" panose="02010601030101010101" pitchFamily="2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Tm="0">
        <p14:vortex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6" cstate="print"/>
          <a:srcRect t="-1"/>
          <a:stretch>
            <a:fillRect/>
          </a:stretch>
        </p:blipFill>
        <p:spPr>
          <a:xfrm>
            <a:off x="20567" y="1019666"/>
            <a:ext cx="4094714" cy="3173698"/>
          </a:xfrm>
          <a:prstGeom prst="rect">
            <a:avLst/>
          </a:prstGeom>
          <a:solidFill>
            <a:srgbClr val="AEC8D0"/>
          </a:solidFill>
        </p:spPr>
      </p:pic>
      <p:grpSp>
        <p:nvGrpSpPr>
          <p:cNvPr id="58" name="组合 57"/>
          <p:cNvGrpSpPr/>
          <p:nvPr/>
        </p:nvGrpSpPr>
        <p:grpSpPr>
          <a:xfrm>
            <a:off x="4300855" y="1019810"/>
            <a:ext cx="4700270" cy="3173730"/>
            <a:chOff x="5571742" y="1520825"/>
            <a:chExt cx="6620258" cy="4318501"/>
          </a:xfrm>
          <a:solidFill>
            <a:srgbClr val="5D91A1"/>
          </a:solidFill>
        </p:grpSpPr>
        <p:sp>
          <p:nvSpPr>
            <p:cNvPr id="24" name="矩形 23"/>
            <p:cNvSpPr/>
            <p:nvPr/>
          </p:nvSpPr>
          <p:spPr>
            <a:xfrm>
              <a:off x="5571742" y="1520825"/>
              <a:ext cx="6620258" cy="4318501"/>
            </a:xfrm>
            <a:prstGeom prst="rect">
              <a:avLst/>
            </a:prstGeom>
            <a:grpFill/>
            <a:ln w="19050">
              <a:noFill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175" dirty="0"/>
            </a:p>
          </p:txBody>
        </p:sp>
        <p:grpSp>
          <p:nvGrpSpPr>
            <p:cNvPr id="26" name="组合 25"/>
            <p:cNvGrpSpPr/>
            <p:nvPr/>
          </p:nvGrpSpPr>
          <p:grpSpPr>
            <a:xfrm rot="10800000" flipV="1">
              <a:off x="11843247" y="1616076"/>
              <a:ext cx="253504" cy="252000"/>
              <a:chOff x="855133" y="4191000"/>
              <a:chExt cx="253504" cy="252000"/>
            </a:xfrm>
            <a:grpFill/>
          </p:grpSpPr>
          <p:cxnSp>
            <p:nvCxnSpPr>
              <p:cNvPr id="30" name="直接连接符 29"/>
              <p:cNvCxnSpPr/>
              <p:nvPr/>
            </p:nvCxnSpPr>
            <p:spPr>
              <a:xfrm>
                <a:off x="855133" y="4191000"/>
                <a:ext cx="253504" cy="0"/>
              </a:xfrm>
              <a:prstGeom prst="line">
                <a:avLst/>
              </a:prstGeom>
              <a:grpFill/>
              <a:ln w="19050">
                <a:solidFill>
                  <a:srgbClr val="46C8D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855133" y="4191000"/>
                <a:ext cx="0" cy="252000"/>
              </a:xfrm>
              <a:prstGeom prst="line">
                <a:avLst/>
              </a:prstGeom>
              <a:grpFill/>
              <a:ln w="19050">
                <a:solidFill>
                  <a:srgbClr val="46C8D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矩形 1"/>
          <p:cNvSpPr/>
          <p:nvPr/>
        </p:nvSpPr>
        <p:spPr>
          <a:xfrm>
            <a:off x="0" y="1019810"/>
            <a:ext cx="4300855" cy="31737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60" dirty="0"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67995" y="2339340"/>
            <a:ext cx="31038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/>
              <a:t>行为的辩护律师</a:t>
            </a: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5069840" y="2322830"/>
            <a:ext cx="30664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chemeClr val="bg1"/>
                </a:solidFill>
              </a:rPr>
              <a:t>观点的辩护律师</a:t>
            </a:r>
          </a:p>
        </p:txBody>
      </p:sp>
      <p:pic>
        <p:nvPicPr>
          <p:cNvPr id="5" name="图片 4" descr="C:\Users\HP\Desktop\ppt演讲\ppt图片\780.jpg78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3592195" y="2160270"/>
            <a:ext cx="1456690" cy="97282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 advClick="0" advTm="0">
        <p14:pan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组合 57"/>
          <p:cNvGrpSpPr/>
          <p:nvPr/>
        </p:nvGrpSpPr>
        <p:grpSpPr>
          <a:xfrm>
            <a:off x="4108450" y="953770"/>
            <a:ext cx="4892675" cy="3239770"/>
            <a:chOff x="5571742" y="1520825"/>
            <a:chExt cx="6620258" cy="4318501"/>
          </a:xfrm>
          <a:solidFill>
            <a:srgbClr val="5D91A1"/>
          </a:solidFill>
        </p:grpSpPr>
        <p:sp>
          <p:nvSpPr>
            <p:cNvPr id="24" name="矩形 23"/>
            <p:cNvSpPr/>
            <p:nvPr/>
          </p:nvSpPr>
          <p:spPr>
            <a:xfrm>
              <a:off x="5571742" y="1520825"/>
              <a:ext cx="6620258" cy="4318501"/>
            </a:xfrm>
            <a:prstGeom prst="rect">
              <a:avLst/>
            </a:prstGeom>
            <a:grpFill/>
            <a:ln w="19050">
              <a:noFill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175" dirty="0"/>
            </a:p>
          </p:txBody>
        </p:sp>
        <p:grpSp>
          <p:nvGrpSpPr>
            <p:cNvPr id="26" name="组合 25"/>
            <p:cNvGrpSpPr/>
            <p:nvPr/>
          </p:nvGrpSpPr>
          <p:grpSpPr>
            <a:xfrm rot="10800000" flipV="1">
              <a:off x="11843247" y="1616076"/>
              <a:ext cx="253504" cy="252000"/>
              <a:chOff x="855133" y="4191000"/>
              <a:chExt cx="253504" cy="252000"/>
            </a:xfrm>
            <a:grpFill/>
          </p:grpSpPr>
          <p:cxnSp>
            <p:nvCxnSpPr>
              <p:cNvPr id="30" name="直接连接符 29"/>
              <p:cNvCxnSpPr/>
              <p:nvPr/>
            </p:nvCxnSpPr>
            <p:spPr>
              <a:xfrm>
                <a:off x="855133" y="4191000"/>
                <a:ext cx="253504" cy="0"/>
              </a:xfrm>
              <a:prstGeom prst="line">
                <a:avLst/>
              </a:prstGeom>
              <a:grpFill/>
              <a:ln w="19050">
                <a:solidFill>
                  <a:srgbClr val="46C8D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855133" y="4191000"/>
                <a:ext cx="0" cy="252000"/>
              </a:xfrm>
              <a:prstGeom prst="line">
                <a:avLst/>
              </a:prstGeom>
              <a:grpFill/>
              <a:ln w="19050">
                <a:solidFill>
                  <a:srgbClr val="46C8D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6012815" y="1296670"/>
            <a:ext cx="228917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>
                <a:solidFill>
                  <a:schemeClr val="bg1"/>
                </a:solidFill>
              </a:rPr>
              <a:t>矛盾</a:t>
            </a:r>
          </a:p>
          <a:p>
            <a:r>
              <a:rPr lang="zh-CN" altLang="en-US" sz="5400" b="1">
                <a:solidFill>
                  <a:schemeClr val="bg1"/>
                </a:solidFill>
              </a:rPr>
              <a:t>焦虑</a:t>
            </a:r>
          </a:p>
          <a:p>
            <a:r>
              <a:rPr lang="zh-CN" altLang="en-US" sz="5400" b="1">
                <a:solidFill>
                  <a:schemeClr val="bg1"/>
                </a:solidFill>
              </a:rPr>
              <a:t>不适</a:t>
            </a:r>
          </a:p>
        </p:txBody>
      </p:sp>
      <p:pic>
        <p:nvPicPr>
          <p:cNvPr id="5" name="图片 4" descr="03e3-hqackaa33267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51865"/>
            <a:ext cx="5113020" cy="32416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 advClick="0" advTm="0">
        <p14:pan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五边形 5"/>
          <p:cNvSpPr/>
          <p:nvPr/>
        </p:nvSpPr>
        <p:spPr>
          <a:xfrm rot="5400000">
            <a:off x="3796363" y="-653333"/>
            <a:ext cx="1401399" cy="2707597"/>
          </a:xfrm>
          <a:prstGeom prst="homePlate">
            <a:avLst/>
          </a:prstGeom>
          <a:solidFill>
            <a:srgbClr val="5D91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75" dirty="0">
              <a:latin typeface="义启小魏楷" panose="02010601030101010101" pitchFamily="2" charset="-122"/>
              <a:ea typeface="义启小魏楷" panose="02010601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125830" y="292600"/>
            <a:ext cx="692150" cy="701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970" b="1" dirty="0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01</a:t>
            </a:r>
          </a:p>
        </p:txBody>
      </p:sp>
      <p:sp>
        <p:nvSpPr>
          <p:cNvPr id="29" name="矩形 28"/>
          <p:cNvSpPr/>
          <p:nvPr/>
        </p:nvSpPr>
        <p:spPr>
          <a:xfrm>
            <a:off x="3034030" y="2664460"/>
            <a:ext cx="2978150" cy="499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645" b="1" spc="788" dirty="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Arial" panose="020B0604020202020204" pitchFamily="34" charset="0"/>
              </a:rPr>
              <a:t>认知失调理论</a:t>
            </a:r>
          </a:p>
        </p:txBody>
      </p:sp>
    </p:spTree>
    <p:custDataLst>
      <p:tags r:id="rId1"/>
    </p:custData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336433" y="-2800"/>
            <a:ext cx="2820531" cy="5045595"/>
          </a:xfrm>
          <a:prstGeom prst="rect">
            <a:avLst/>
          </a:prstGeom>
          <a:solidFill>
            <a:srgbClr val="5D91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75" dirty="0">
              <a:latin typeface="义启小魏楷" panose="02010601030101010101" pitchFamily="2" charset="-122"/>
              <a:ea typeface="义启小魏楷" panose="02010601030101010101" pitchFamily="2" charset="-122"/>
            </a:endParaRPr>
          </a:p>
        </p:txBody>
      </p:sp>
      <p:sp>
        <p:nvSpPr>
          <p:cNvPr id="5" name="等腰三角形 4"/>
          <p:cNvSpPr/>
          <p:nvPr/>
        </p:nvSpPr>
        <p:spPr>
          <a:xfrm rot="5400000" flipH="1">
            <a:off x="719166" y="1764932"/>
            <a:ext cx="5037195" cy="1507332"/>
          </a:xfrm>
          <a:prstGeom prst="triangle">
            <a:avLst/>
          </a:prstGeom>
          <a:solidFill>
            <a:srgbClr val="5D91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75" dirty="0">
              <a:latin typeface="义启小魏楷" panose="02010601030101010101" pitchFamily="2" charset="-122"/>
              <a:ea typeface="义启小魏楷" panose="02010601030101010101" pitchFamily="2" charset="-122"/>
            </a:endParaRPr>
          </a:p>
        </p:txBody>
      </p:sp>
      <p:sp>
        <p:nvSpPr>
          <p:cNvPr id="6" name="平行四边形 5"/>
          <p:cNvSpPr/>
          <p:nvPr/>
        </p:nvSpPr>
        <p:spPr>
          <a:xfrm>
            <a:off x="2421098" y="2512998"/>
            <a:ext cx="1762598" cy="2526997"/>
          </a:xfrm>
          <a:prstGeom prst="parallelogram">
            <a:avLst>
              <a:gd name="adj" fmla="val 84220"/>
            </a:avLst>
          </a:prstGeom>
          <a:solidFill>
            <a:srgbClr val="5D91A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75" dirty="0">
              <a:latin typeface="义启小魏楷" panose="02010601030101010101" pitchFamily="2" charset="-122"/>
              <a:ea typeface="义启小魏楷" panose="02010601030101010101" pitchFamily="2" charset="-122"/>
            </a:endParaRPr>
          </a:p>
        </p:txBody>
      </p:sp>
      <p:sp>
        <p:nvSpPr>
          <p:cNvPr id="7" name="平行四边形 6"/>
          <p:cNvSpPr/>
          <p:nvPr/>
        </p:nvSpPr>
        <p:spPr>
          <a:xfrm flipH="1">
            <a:off x="2421098" y="0"/>
            <a:ext cx="1762598" cy="2512998"/>
          </a:xfrm>
          <a:prstGeom prst="parallelogram">
            <a:avLst>
              <a:gd name="adj" fmla="val 84220"/>
            </a:avLst>
          </a:prstGeom>
          <a:solidFill>
            <a:srgbClr val="5D91A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75" dirty="0">
              <a:latin typeface="义启小魏楷" panose="02010601030101010101" pitchFamily="2" charset="-122"/>
              <a:ea typeface="义启小魏楷" panose="02010601030101010101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07950" y="3670935"/>
            <a:ext cx="2442845" cy="9277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列昂·费斯汀格</a:t>
            </a:r>
          </a:p>
          <a:p>
            <a:pPr algn="ctr"/>
            <a:r>
              <a:rPr lang="zh-CN" altLang="en-US" sz="2400" dirty="0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美国心理学家</a:t>
            </a:r>
          </a:p>
        </p:txBody>
      </p:sp>
      <p:pic>
        <p:nvPicPr>
          <p:cNvPr id="2" name="图片 1" descr="C:\Users\HP\Desktop\ppt演讲\ppt图片\d0c8a786c9177f3e44115ded75cf3bc79f3d562c.jpgd0c8a786c9177f3e44115ded75cf3bc79f3d562c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>
          <a:xfrm>
            <a:off x="107950" y="488950"/>
            <a:ext cx="2312670" cy="320103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572635" y="596265"/>
            <a:ext cx="41186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/>
              <a:t>认知失调理论-1957年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501515" y="1538605"/>
            <a:ext cx="4226560" cy="29260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000"/>
              <a:t>认知失调又名认知不和谐</a:t>
            </a:r>
            <a:r>
              <a:rPr lang="zh-CN" altLang="en-US" sz="2000">
                <a:sym typeface="+mn-ea"/>
              </a:rPr>
              <a:t>(Cognitive Dissonance)</a:t>
            </a:r>
            <a:r>
              <a:rPr lang="zh-CN" altLang="en-US" sz="2000"/>
              <a:t>。 </a:t>
            </a:r>
          </a:p>
          <a:p>
            <a:r>
              <a:rPr lang="en-US" altLang="zh-CN" sz="2000"/>
              <a:t>         </a:t>
            </a:r>
            <a:r>
              <a:rPr lang="zh-CN" altLang="en-US" sz="2000"/>
              <a:t>是指一个人的</a:t>
            </a:r>
            <a:r>
              <a:rPr lang="zh-CN" altLang="en-US" sz="2000" b="1">
                <a:solidFill>
                  <a:srgbClr val="FF0000"/>
                </a:solidFill>
              </a:rPr>
              <a:t>行为</a:t>
            </a:r>
            <a:r>
              <a:rPr lang="zh-CN" altLang="en-US" sz="2000"/>
              <a:t>与自己先前一贯的对</a:t>
            </a:r>
            <a:r>
              <a:rPr lang="zh-CN" altLang="en-US" sz="2000" b="1">
                <a:solidFill>
                  <a:srgbClr val="FF0000"/>
                </a:solidFill>
              </a:rPr>
              <a:t>自我的认知</a:t>
            </a:r>
            <a:r>
              <a:rPr lang="zh-CN" altLang="en-US" sz="2000"/>
              <a:t>（而且通常是正面的、积极的自我）</a:t>
            </a:r>
            <a:r>
              <a:rPr lang="zh-CN" altLang="en-US" sz="2000" b="1">
                <a:solidFill>
                  <a:srgbClr val="FF0000"/>
                </a:solidFill>
              </a:rPr>
              <a:t>产生分歧</a:t>
            </a:r>
            <a:r>
              <a:rPr lang="zh-CN" altLang="en-US" sz="2000"/>
              <a:t>，从一个认知推断出另一个对立的认知时而产生的</a:t>
            </a:r>
            <a:r>
              <a:rPr lang="zh-CN" altLang="en-US" sz="2000" b="1">
                <a:solidFill>
                  <a:srgbClr val="FF0000"/>
                </a:solidFill>
              </a:rPr>
              <a:t>不舒适感、不愉快的情绪</a:t>
            </a:r>
            <a:r>
              <a:rPr lang="zh-CN" altLang="en-US" sz="2000"/>
              <a:t>。</a:t>
            </a:r>
          </a:p>
        </p:txBody>
      </p:sp>
    </p:spTree>
    <p:custDataLst>
      <p:tags r:id="rId1"/>
    </p:custData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 cstate="print"/>
          <a:srcRect t="-1"/>
          <a:stretch>
            <a:fillRect/>
          </a:stretch>
        </p:blipFill>
        <p:spPr>
          <a:xfrm>
            <a:off x="20567" y="1019666"/>
            <a:ext cx="4094714" cy="3173698"/>
          </a:xfrm>
          <a:prstGeom prst="rect">
            <a:avLst/>
          </a:prstGeom>
          <a:solidFill>
            <a:srgbClr val="AEC8D0"/>
          </a:solidFill>
        </p:spPr>
      </p:pic>
      <p:grpSp>
        <p:nvGrpSpPr>
          <p:cNvPr id="58" name="组合 57"/>
          <p:cNvGrpSpPr/>
          <p:nvPr/>
        </p:nvGrpSpPr>
        <p:grpSpPr>
          <a:xfrm>
            <a:off x="4300855" y="1019810"/>
            <a:ext cx="4700270" cy="3173730"/>
            <a:chOff x="5571742" y="1520825"/>
            <a:chExt cx="6620258" cy="4318501"/>
          </a:xfrm>
          <a:solidFill>
            <a:srgbClr val="5D91A1"/>
          </a:solidFill>
        </p:grpSpPr>
        <p:sp>
          <p:nvSpPr>
            <p:cNvPr id="24" name="矩形 23"/>
            <p:cNvSpPr/>
            <p:nvPr/>
          </p:nvSpPr>
          <p:spPr>
            <a:xfrm>
              <a:off x="5571742" y="1520825"/>
              <a:ext cx="6620258" cy="4318501"/>
            </a:xfrm>
            <a:prstGeom prst="rect">
              <a:avLst/>
            </a:prstGeom>
            <a:grpFill/>
            <a:ln w="19050">
              <a:noFill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175" dirty="0"/>
            </a:p>
          </p:txBody>
        </p:sp>
        <p:grpSp>
          <p:nvGrpSpPr>
            <p:cNvPr id="26" name="组合 25"/>
            <p:cNvGrpSpPr/>
            <p:nvPr/>
          </p:nvGrpSpPr>
          <p:grpSpPr>
            <a:xfrm rot="10800000" flipV="1">
              <a:off x="11843247" y="1616076"/>
              <a:ext cx="253504" cy="252000"/>
              <a:chOff x="855133" y="4191000"/>
              <a:chExt cx="253504" cy="252000"/>
            </a:xfrm>
            <a:grpFill/>
          </p:grpSpPr>
          <p:cxnSp>
            <p:nvCxnSpPr>
              <p:cNvPr id="30" name="直接连接符 29"/>
              <p:cNvCxnSpPr/>
              <p:nvPr/>
            </p:nvCxnSpPr>
            <p:spPr>
              <a:xfrm>
                <a:off x="855133" y="4191000"/>
                <a:ext cx="253504" cy="0"/>
              </a:xfrm>
              <a:prstGeom prst="line">
                <a:avLst/>
              </a:prstGeom>
              <a:grpFill/>
              <a:ln w="19050">
                <a:solidFill>
                  <a:srgbClr val="46C8D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855133" y="4191000"/>
                <a:ext cx="0" cy="252000"/>
              </a:xfrm>
              <a:prstGeom prst="line">
                <a:avLst/>
              </a:prstGeom>
              <a:grpFill/>
              <a:ln w="19050">
                <a:solidFill>
                  <a:srgbClr val="46C8D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矩形 1"/>
          <p:cNvSpPr/>
          <p:nvPr/>
        </p:nvSpPr>
        <p:spPr>
          <a:xfrm>
            <a:off x="0" y="1019810"/>
            <a:ext cx="4300855" cy="31737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60" dirty="0"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4642485" y="1456055"/>
            <a:ext cx="4116705" cy="23241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800" b="1" spc="788" dirty="0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Arial" panose="020B0604020202020204" pitchFamily="34" charset="0"/>
              </a:rPr>
              <a:t>   </a:t>
            </a:r>
            <a:r>
              <a:rPr lang="zh-CN" altLang="en-US" sz="2800" b="1" spc="788" dirty="0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Arial" panose="020B0604020202020204" pitchFamily="34" charset="0"/>
              </a:rPr>
              <a:t>为了克服认知失调引起的不适感，人们必须作出调整，从而重新获得一致，再次达到心理平衡。</a:t>
            </a:r>
          </a:p>
        </p:txBody>
      </p:sp>
      <p:pic>
        <p:nvPicPr>
          <p:cNvPr id="5" name="图片 4" descr="u=946841969,3574764503&amp;fm=193"/>
          <p:cNvPicPr>
            <a:picLocks noChangeAspect="1"/>
          </p:cNvPicPr>
          <p:nvPr/>
        </p:nvPicPr>
        <p:blipFill>
          <a:blip r:embed="rId5"/>
          <a:srcRect b="7341"/>
          <a:stretch>
            <a:fillRect/>
          </a:stretch>
        </p:blipFill>
        <p:spPr>
          <a:xfrm>
            <a:off x="20320" y="1295400"/>
            <a:ext cx="4277360" cy="265303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 advClick="0" advTm="0">
        <p14:pan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7" cstate="print"/>
          <a:srcRect t="-1"/>
          <a:stretch>
            <a:fillRect/>
          </a:stretch>
        </p:blipFill>
        <p:spPr>
          <a:xfrm>
            <a:off x="20567" y="1019666"/>
            <a:ext cx="4094714" cy="3173698"/>
          </a:xfrm>
          <a:prstGeom prst="rect">
            <a:avLst/>
          </a:prstGeom>
          <a:solidFill>
            <a:srgbClr val="AEC8D0"/>
          </a:solidFill>
        </p:spPr>
      </p:pic>
      <p:grpSp>
        <p:nvGrpSpPr>
          <p:cNvPr id="58" name="组合 57"/>
          <p:cNvGrpSpPr/>
          <p:nvPr/>
        </p:nvGrpSpPr>
        <p:grpSpPr>
          <a:xfrm>
            <a:off x="4300855" y="1019810"/>
            <a:ext cx="4700270" cy="3173730"/>
            <a:chOff x="5571742" y="1520825"/>
            <a:chExt cx="6620258" cy="4318501"/>
          </a:xfrm>
          <a:solidFill>
            <a:srgbClr val="5D91A1"/>
          </a:solidFill>
        </p:grpSpPr>
        <p:sp>
          <p:nvSpPr>
            <p:cNvPr id="24" name="矩形 23"/>
            <p:cNvSpPr/>
            <p:nvPr/>
          </p:nvSpPr>
          <p:spPr>
            <a:xfrm>
              <a:off x="5571742" y="1520825"/>
              <a:ext cx="6620258" cy="4318501"/>
            </a:xfrm>
            <a:prstGeom prst="rect">
              <a:avLst/>
            </a:prstGeom>
            <a:grpFill/>
            <a:ln w="19050">
              <a:noFill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175" dirty="0"/>
            </a:p>
          </p:txBody>
        </p:sp>
        <p:grpSp>
          <p:nvGrpSpPr>
            <p:cNvPr id="26" name="组合 25"/>
            <p:cNvGrpSpPr/>
            <p:nvPr/>
          </p:nvGrpSpPr>
          <p:grpSpPr>
            <a:xfrm rot="10800000" flipV="1">
              <a:off x="11843247" y="1616076"/>
              <a:ext cx="253504" cy="252000"/>
              <a:chOff x="855133" y="4191000"/>
              <a:chExt cx="253504" cy="252000"/>
            </a:xfrm>
            <a:grpFill/>
          </p:grpSpPr>
          <p:cxnSp>
            <p:nvCxnSpPr>
              <p:cNvPr id="30" name="直接连接符 29"/>
              <p:cNvCxnSpPr/>
              <p:nvPr/>
            </p:nvCxnSpPr>
            <p:spPr>
              <a:xfrm>
                <a:off x="855133" y="4191000"/>
                <a:ext cx="253504" cy="0"/>
              </a:xfrm>
              <a:prstGeom prst="line">
                <a:avLst/>
              </a:prstGeom>
              <a:grpFill/>
              <a:ln w="19050">
                <a:solidFill>
                  <a:srgbClr val="46C8D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855133" y="4191000"/>
                <a:ext cx="0" cy="252000"/>
              </a:xfrm>
              <a:prstGeom prst="line">
                <a:avLst/>
              </a:prstGeom>
              <a:grpFill/>
              <a:ln w="19050">
                <a:solidFill>
                  <a:srgbClr val="46C8D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矩形 1"/>
          <p:cNvSpPr/>
          <p:nvPr/>
        </p:nvSpPr>
        <p:spPr>
          <a:xfrm>
            <a:off x="0" y="1019810"/>
            <a:ext cx="4300855" cy="31737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60" dirty="0"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67995" y="2339340"/>
            <a:ext cx="31038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/>
              <a:t>行为的辩护律师</a:t>
            </a: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5069840" y="2322830"/>
            <a:ext cx="30664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chemeClr val="bg1"/>
                </a:solidFill>
              </a:rPr>
              <a:t>观点的辩护律师</a:t>
            </a:r>
          </a:p>
        </p:txBody>
      </p:sp>
      <p:pic>
        <p:nvPicPr>
          <p:cNvPr id="5" name="图片 4" descr="C:\Users\HP\Desktop\ppt演讲\ppt图片\780.jpg78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/>
          <a:srcRect/>
          <a:stretch>
            <a:fillRect/>
          </a:stretch>
        </p:blipFill>
        <p:spPr>
          <a:xfrm>
            <a:off x="3592195" y="2160270"/>
            <a:ext cx="1456690" cy="97282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5"/>
            </p:custDataLst>
          </p:nvPr>
        </p:nvSpPr>
        <p:spPr>
          <a:xfrm>
            <a:off x="0" y="0"/>
            <a:ext cx="9001125" cy="1019810"/>
          </a:xfrm>
          <a:prstGeom prst="rect">
            <a:avLst/>
          </a:prstGeom>
          <a:solidFill>
            <a:srgbClr val="5D91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75" dirty="0">
              <a:latin typeface="义启小魏楷" panose="02010601030101010101" pitchFamily="2" charset="-122"/>
              <a:ea typeface="义启小魏楷" panose="02010601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492500" y="215900"/>
            <a:ext cx="21704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chemeClr val="bg1"/>
                </a:solidFill>
              </a:rPr>
              <a:t>谁更厉害？</a:t>
            </a:r>
          </a:p>
        </p:txBody>
      </p:sp>
      <p:pic>
        <p:nvPicPr>
          <p:cNvPr id="8" name="图片 7" descr="true"/>
          <p:cNvPicPr>
            <a:picLocks noChangeAspect="1"/>
          </p:cNvPicPr>
          <p:nvPr/>
        </p:nvPicPr>
        <p:blipFill>
          <a:blip r:embed="rId9"/>
          <a:srcRect t="24150" b="22352"/>
          <a:stretch>
            <a:fillRect/>
          </a:stretch>
        </p:blipFill>
        <p:spPr>
          <a:xfrm>
            <a:off x="1043940" y="0"/>
            <a:ext cx="1857375" cy="9937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 advClick="0" advTm="0">
        <p14:pan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ok4.pptx12745387"/>
  <p:tag name="ISPRING_SCORM_RATE_SLIDES" val="0"/>
  <p:tag name="ISPRING_SCORM_RATE_QUIZZES" val="0"/>
  <p:tag name="ISPRING_SCORM_PASSING_SCORE" val="0.000000"/>
  <p:tag name="ISPRING_ULTRA_SCORM_COURSE_ID" val="03DFC597-23AC-4AAE-9F7D-4638A1E783DE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Repository"/>
  <p:tag name="ISPRING_OUTPUT_FOLDER" val="K:\第七批作品\148178"/>
  <p:tag name="ISPRING_FIRST_PUBLISH" val="1"/>
  <p:tag name="KSO_WPP_MARK_KEY" val="dffcbe92-46d6-42a0-baa2-957b46260d13"/>
  <p:tag name="COMMONDATA" val="eyJoZGlkIjoiNmM0NTZhYmI3NmY2NDM0YmQ4M2JhYzA4YjdmYWI0YWY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300,&quot;width&quot;:4320}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  <p:tag name="KSO_WM_SPECIAL_SOURCE" val="bdnull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  <p:tag name="KSO_WM_SPECIAL_SOURCE" val="bdnull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  <p:tag name="KSO_WM_SPECIAL_SOURCE" val="bdnull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  <p:tag name="KSO_WM_SPECIAL_SOURCE" val="bdnull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  <p:tag name="KSO_WM_SPECIAL_SOURCE" val="bdnull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  <p:tag name="KSO_WM_SPECIAL_SOURCE" val="bdnul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  <p:tag name="KSO_WM_SPECIAL_SOURCE" val="bdnul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  <p:tag name="KSO_WM_SPECIAL_SOURCE" val="bdnull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  <p:tag name="KSO_WM_SPECIAL_SOURCE" val="bdnull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  <p:tag name="KSO_WM_SPECIAL_SOURCE" val="bdnul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  <p:tag name="KSO_WM_SPECIAL_SOURCE" val="bdnull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  <p:tag name="KSO_WM_SPECIAL_SOURCE" val="bdnul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  <p:tag name="KSO_WM_SPECIAL_SOURCE" val="bdnul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997.949606299213,&quot;width&quot;:6448.3685039370075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7937,&quot;width&quot;:7924}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  <p:tag name="KSO_WM_SPECIAL_SOURCE" val="bdnul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300,&quot;width&quot;:4320}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  <p:tag name="KSO_WM_SPECIAL_SOURCE" val="bdnul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300,&quot;width&quot;:4320}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997.949606299213,&quot;width&quot;:6448.3685039370075}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7937,&quot;width&quot;:7924}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  <p:tag name="KSO_WM_SPECIAL_SOURCE" val="bdnul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195,&quot;width&quot;:5280}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  <p:tag name="KSO_WM_SPECIAL_SOURCE" val="bdnull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  <p:tag name="KSO_WM_SPECIAL_SOURCE" val="bdnul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  <p:tag name="KSO_WM_SPECIAL_SOURCE" val="bdnull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  <p:tag name="KSO_WM_SPECIAL_SOURCE" val="bdnull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  <p:tag name="KSO_WM_SPECIAL_SOURCE" val="bdnul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  <p:tag name="KSO_WM_SPECIAL_SOURCE" val="bdnull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7937,&quot;width&quot;:12703}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  <p:tag name="KSO_WM_SPECIAL_SOURCE" val="bdnull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7937,&quot;width&quot;:12703}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  <p:tag name="KSO_WM_SPECIAL_SOURCE" val="bdnull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7937,&quot;width&quot;:12703}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  <p:tag name="KSO_WM_SPECIAL_SOURCE" val="bdnull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  <p:tag name="KSO_WM_SPECIAL_SOURCE" val="bdnul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  <p:tag name="KSO_WM_SPECIAL_SOURCE" val="bdnull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965</Words>
  <Application>WPS 演示</Application>
  <PresentationFormat>自定义</PresentationFormat>
  <Paragraphs>207</Paragraphs>
  <Slides>31</Slides>
  <Notes>27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2" baseType="lpstr">
      <vt:lpstr>www.2ppt.com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www.2ppt.com-爱PPT提供资源下载</dc:title>
  <dc:subject>www.2ppt.com-爱PPT提供资源下载</dc:subject>
  <dc:creator/>
  <dc:description>www.2ppt.com-爱PPT提供资源下载</dc:description>
  <cp:lastModifiedBy/>
  <cp:revision>12</cp:revision>
  <dcterms:created xsi:type="dcterms:W3CDTF">2021-06-30T01:10:00Z</dcterms:created>
  <dcterms:modified xsi:type="dcterms:W3CDTF">2024-09-12T03:29:17Z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2052-11.1.0.14036</vt:lpwstr>
  </property>
  <property fmtid="{D5CDD505-2E9C-101B-9397-08002B2CF9AE}" pid="3" name="ICV">
    <vt:lpwstr>E2A4E3C6CA9846049266E334F7D36ECA</vt:lpwstr>
  </property>
</Properties>
</file>