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44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6" Type="http://schemas.openxmlformats.org/officeDocument/2006/relationships/tags" Target="../tags/tag85.xml"/><Relationship Id="rId25" Type="http://schemas.openxmlformats.org/officeDocument/2006/relationships/tags" Target="../tags/tag84.xml"/><Relationship Id="rId24" Type="http://schemas.openxmlformats.org/officeDocument/2006/relationships/tags" Target="../tags/tag83.xml"/><Relationship Id="rId23" Type="http://schemas.openxmlformats.org/officeDocument/2006/relationships/tags" Target="../tags/tag82.xml"/><Relationship Id="rId22" Type="http://schemas.openxmlformats.org/officeDocument/2006/relationships/tags" Target="../tags/tag81.xml"/><Relationship Id="rId21" Type="http://schemas.openxmlformats.org/officeDocument/2006/relationships/tags" Target="../tags/tag80.xml"/><Relationship Id="rId20" Type="http://schemas.openxmlformats.org/officeDocument/2006/relationships/image" Target="../media/image2.svg"/><Relationship Id="rId2" Type="http://schemas.openxmlformats.org/officeDocument/2006/relationships/tags" Target="../tags/tag63.xml"/><Relationship Id="rId19" Type="http://schemas.openxmlformats.org/officeDocument/2006/relationships/image" Target="../media/image1.png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9" Type="http://schemas.openxmlformats.org/officeDocument/2006/relationships/tags" Target="../tags/tag122.xml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6" Type="http://schemas.openxmlformats.org/officeDocument/2006/relationships/tags" Target="../tags/tag175.xml"/><Relationship Id="rId25" Type="http://schemas.openxmlformats.org/officeDocument/2006/relationships/image" Target="../media/image2.svg"/><Relationship Id="rId24" Type="http://schemas.openxmlformats.org/officeDocument/2006/relationships/image" Target="../media/image3.png"/><Relationship Id="rId23" Type="http://schemas.openxmlformats.org/officeDocument/2006/relationships/tags" Target="../tags/tag174.xml"/><Relationship Id="rId22" Type="http://schemas.openxmlformats.org/officeDocument/2006/relationships/tags" Target="../tags/tag173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tags" Target="../tags/tag153.xml"/><Relationship Id="rId19" Type="http://schemas.openxmlformats.org/officeDocument/2006/relationships/tags" Target="../tags/tag170.xml"/><Relationship Id="rId18" Type="http://schemas.openxmlformats.org/officeDocument/2006/relationships/tags" Target="../tags/tag169.xml"/><Relationship Id="rId17" Type="http://schemas.openxmlformats.org/officeDocument/2006/relationships/tags" Target="../tags/tag168.xml"/><Relationship Id="rId16" Type="http://schemas.openxmlformats.org/officeDocument/2006/relationships/tags" Target="../tags/tag167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370926" y="1455960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cxnSp>
        <p:nvCxnSpPr>
          <p:cNvPr id="14" name="直接连接符 13"/>
          <p:cNvCxnSpPr/>
          <p:nvPr userDrawn="1">
            <p:custDataLst>
              <p:tags r:id="rId6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>
            <p:custDataLst>
              <p:tags r:id="rId7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>
            <p:custDataLst>
              <p:tags r:id="rId8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9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0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1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4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15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6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 userDrawn="1">
            <p:custDataLst>
              <p:tags r:id="rId17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4"/>
            </p:custDataLst>
          </p:nvPr>
        </p:nvSpPr>
        <p:spPr>
          <a:xfrm>
            <a:off x="1054102" y="1589837"/>
            <a:ext cx="6093417" cy="229485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5"/>
            </p:custDataLst>
          </p:nvPr>
        </p:nvSpPr>
        <p:spPr>
          <a:xfrm>
            <a:off x="8479674" y="654348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6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9" name="椭圆 18"/>
          <p:cNvSpPr/>
          <p:nvPr userDrawn="1">
            <p:custDataLst>
              <p:tags r:id="rId3"/>
            </p:custDataLst>
          </p:nvPr>
        </p:nvSpPr>
        <p:spPr>
          <a:xfrm>
            <a:off x="10122177" y="390350"/>
            <a:ext cx="1224507" cy="1224507"/>
          </a:xfrm>
          <a:prstGeom prst="ellipse">
            <a:avLst/>
          </a:prstGeom>
          <a:gradFill>
            <a:gsLst>
              <a:gs pos="100000">
                <a:schemeClr val="accent2">
                  <a:alpha val="7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4"/>
            </p:custDataLst>
          </p:nvPr>
        </p:nvSpPr>
        <p:spPr>
          <a:xfrm>
            <a:off x="10315575" y="527100"/>
            <a:ext cx="1876425" cy="144424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71000">
                <a:schemeClr val="bg1">
                  <a:alpha val="68000"/>
                </a:schemeClr>
              </a:gs>
              <a:gs pos="50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2"/>
                </a:gs>
                <a:gs pos="30000">
                  <a:schemeClr val="bg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1" name="矩形 30"/>
          <p:cNvSpPr/>
          <p:nvPr userDrawn="1">
            <p:custDataLst>
              <p:tags r:id="rId5"/>
            </p:custDataLst>
          </p:nvPr>
        </p:nvSpPr>
        <p:spPr>
          <a:xfrm>
            <a:off x="0" y="1893811"/>
            <a:ext cx="12192000" cy="4964189"/>
          </a:xfrm>
          <a:prstGeom prst="rect">
            <a:avLst/>
          </a:prstGeom>
          <a:gradFill>
            <a:gsLst>
              <a:gs pos="95000">
                <a:srgbClr val="FEFEFF">
                  <a:alpha val="100000"/>
                </a:srgbClr>
              </a:gs>
              <a:gs pos="0">
                <a:srgbClr val="E6EFFE">
                  <a:alpha val="100000"/>
                  <a:lumMod val="5000"/>
                  <a:lumOff val="9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>
            <p:custDataLst>
              <p:tags r:id="rId6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7"/>
            </p:custDataLst>
          </p:nvPr>
        </p:nvSpPr>
        <p:spPr>
          <a:xfrm>
            <a:off x="2" y="2"/>
            <a:ext cx="891201" cy="780696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>
            <p:custDataLst>
              <p:tags r:id="rId8"/>
            </p:custDataLst>
          </p:nvPr>
        </p:nvSpPr>
        <p:spPr>
          <a:xfrm>
            <a:off x="8346055" y="1014463"/>
            <a:ext cx="106363" cy="1063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>
            <p:custDataLst>
              <p:tags r:id="rId9"/>
            </p:custDataLst>
          </p:nvPr>
        </p:nvSpPr>
        <p:spPr>
          <a:xfrm>
            <a:off x="8708679" y="1014463"/>
            <a:ext cx="106363" cy="106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>
            <p:custDataLst>
              <p:tags r:id="rId10"/>
            </p:custDataLst>
          </p:nvPr>
        </p:nvSpPr>
        <p:spPr>
          <a:xfrm>
            <a:off x="8889990" y="1014463"/>
            <a:ext cx="106363" cy="1063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1"/>
            </p:custDataLst>
          </p:nvPr>
        </p:nvSpPr>
        <p:spPr>
          <a:xfrm>
            <a:off x="8527367" y="1014463"/>
            <a:ext cx="106363" cy="106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5"/>
            </p:custDataLst>
          </p:nvPr>
        </p:nvSpPr>
        <p:spPr>
          <a:xfrm>
            <a:off x="1066800" y="527100"/>
            <a:ext cx="1760105" cy="1081088"/>
          </a:xfrm>
        </p:spPr>
        <p:txBody>
          <a:bodyPr wrap="square" anchor="ctr" anchorCtr="0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任意多边形: 形状 4"/>
          <p:cNvSpPr/>
          <p:nvPr userDrawn="1">
            <p:custDataLst>
              <p:tags r:id="rId3"/>
            </p:custDataLst>
          </p:nvPr>
        </p:nvSpPr>
        <p:spPr>
          <a:xfrm>
            <a:off x="11163935" y="5203190"/>
            <a:ext cx="1028065" cy="1173480"/>
          </a:xfrm>
          <a:custGeom>
            <a:avLst/>
            <a:gdLst>
              <a:gd name="connsiteX0" fmla="*/ 1028065 w 1028065"/>
              <a:gd name="connsiteY0" fmla="*/ 0 h 1173480"/>
              <a:gd name="connsiteX1" fmla="*/ 1028065 w 1028065"/>
              <a:gd name="connsiteY1" fmla="*/ 1173480 h 1173480"/>
              <a:gd name="connsiteX2" fmla="*/ 0 w 1028065"/>
              <a:gd name="connsiteY2" fmla="*/ 1173480 h 1173480"/>
              <a:gd name="connsiteX3" fmla="*/ 3825 w 1028065"/>
              <a:gd name="connsiteY3" fmla="*/ 1097731 h 1173480"/>
              <a:gd name="connsiteX4" fmla="*/ 991311 w 1028065"/>
              <a:gd name="connsiteY4" fmla="*/ 5608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065" h="1173480">
                <a:moveTo>
                  <a:pt x="1028065" y="0"/>
                </a:moveTo>
                <a:lnTo>
                  <a:pt x="1028065" y="1173480"/>
                </a:lnTo>
                <a:lnTo>
                  <a:pt x="0" y="1173480"/>
                </a:lnTo>
                <a:lnTo>
                  <a:pt x="3825" y="1097731"/>
                </a:lnTo>
                <a:cubicBezTo>
                  <a:pt x="59071" y="553783"/>
                  <a:pt x="464603" y="113379"/>
                  <a:pt x="991311" y="5608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85000">
                <a:schemeClr val="bg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flipH="1">
            <a:off x="2304848" y="959828"/>
            <a:ext cx="2704621" cy="270462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 flipH="1">
            <a:off x="0" y="922053"/>
            <a:ext cx="4260648" cy="5935948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矩形 14"/>
          <p:cNvSpPr/>
          <p:nvPr userDrawn="1">
            <p:custDataLst>
              <p:tags r:id="rId6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12" name="椭圆 11"/>
          <p:cNvSpPr/>
          <p:nvPr userDrawn="1">
            <p:custDataLst>
              <p:tags r:id="rId7"/>
            </p:custDataLst>
          </p:nvPr>
        </p:nvSpPr>
        <p:spPr>
          <a:xfrm>
            <a:off x="1777048" y="3626673"/>
            <a:ext cx="1055600" cy="1055600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8"/>
            </p:custDataLst>
          </p:nvPr>
        </p:nvSpPr>
        <p:spPr>
          <a:xfrm>
            <a:off x="1675814" y="673304"/>
            <a:ext cx="436971" cy="436971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9"/>
            </p:custDataLst>
          </p:nvPr>
        </p:nvSpPr>
        <p:spPr>
          <a:xfrm flipH="1">
            <a:off x="10690611" y="5145127"/>
            <a:ext cx="92066" cy="92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0"/>
            </p:custDataLst>
          </p:nvPr>
        </p:nvSpPr>
        <p:spPr>
          <a:xfrm flipH="1">
            <a:off x="10376728" y="5145127"/>
            <a:ext cx="92066" cy="92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1"/>
            </p:custDataLst>
          </p:nvPr>
        </p:nvSpPr>
        <p:spPr>
          <a:xfrm flipH="1">
            <a:off x="10219788" y="5145127"/>
            <a:ext cx="92066" cy="920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flipH="1">
            <a:off x="10533670" y="5145127"/>
            <a:ext cx="92066" cy="92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305909" y="3019881"/>
            <a:ext cx="5466468" cy="2055473"/>
          </a:xfrm>
        </p:spPr>
        <p:txBody>
          <a:bodyPr wrap="square" anchor="t" anchorCtr="0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5303509" y="1110275"/>
            <a:ext cx="5466468" cy="1813863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8800" b="1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>
            <p:custDataLst>
              <p:tags r:id="rId18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9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367286" y="1479791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矩形 13"/>
          <p:cNvSpPr/>
          <p:nvPr userDrawn="1"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 userDrawn="1">
            <p:custDataLst>
              <p:tags r:id="rId6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7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8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 userDrawn="1">
            <p:custDataLst>
              <p:tags r:id="rId9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 userDrawn="1">
            <p:custDataLst>
              <p:tags r:id="rId10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1063228" y="1775895"/>
            <a:ext cx="5235972" cy="2024362"/>
          </a:xfrm>
        </p:spPr>
        <p:txBody>
          <a:bodyPr wrap="square" anchor="b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8473202" y="667501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2" name="椭圆 21"/>
          <p:cNvSpPr/>
          <p:nvPr userDrawn="1">
            <p:custDataLst>
              <p:tags r:id="rId16"/>
            </p:custDataLst>
          </p:nvPr>
        </p:nvSpPr>
        <p:spPr>
          <a:xfrm>
            <a:off x="1074851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>
            <p:custDataLst>
              <p:tags r:id="rId17"/>
            </p:custDataLst>
          </p:nvPr>
        </p:nvSpPr>
        <p:spPr>
          <a:xfrm>
            <a:off x="1481123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>
            <p:custDataLst>
              <p:tags r:id="rId18"/>
            </p:custDataLst>
          </p:nvPr>
        </p:nvSpPr>
        <p:spPr>
          <a:xfrm>
            <a:off x="1684260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9"/>
            </p:custDataLst>
          </p:nvPr>
        </p:nvSpPr>
        <p:spPr>
          <a:xfrm>
            <a:off x="1277987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20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21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 userDrawn="1">
            <p:custDataLst>
              <p:tags r:id="rId22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3" name="图形 32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34" name="署名占位符 10"/>
          <p:cNvSpPr>
            <a:spLocks noGrp="1"/>
          </p:cNvSpPr>
          <p:nvPr>
            <p:ph type="body" sz="quarter" idx="17" hasCustomPrompt="1"/>
            <p:custDataLst>
              <p:tags r:id="rId26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85.xml"/><Relationship Id="rId20" Type="http://schemas.openxmlformats.org/officeDocument/2006/relationships/tags" Target="../tags/tag18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83.xml"/><Relationship Id="rId18" Type="http://schemas.openxmlformats.org/officeDocument/2006/relationships/tags" Target="../tags/tag182.xml"/><Relationship Id="rId17" Type="http://schemas.openxmlformats.org/officeDocument/2006/relationships/tags" Target="../tags/tag181.xml"/><Relationship Id="rId16" Type="http://schemas.openxmlformats.org/officeDocument/2006/relationships/tags" Target="../tags/tag180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3"/>
            </p:custDataLst>
          </p:nvPr>
        </p:nvSpPr>
        <p:spPr>
          <a:xfrm>
            <a:off x="10767139" y="296501"/>
            <a:ext cx="742236" cy="742238"/>
          </a:xfrm>
          <a:prstGeom prst="ellipse">
            <a:avLst/>
          </a:prstGeom>
          <a:gradFill>
            <a:gsLst>
              <a:gs pos="100000">
                <a:schemeClr val="accent2">
                  <a:alpha val="5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4"/>
            </p:custDataLst>
          </p:nvPr>
        </p:nvSpPr>
        <p:spPr>
          <a:xfrm>
            <a:off x="10975832" y="261411"/>
            <a:ext cx="1216167" cy="936058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83000">
                <a:schemeClr val="bg1">
                  <a:alpha val="50000"/>
                </a:schemeClr>
              </a:gs>
              <a:gs pos="39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1"/>
                </a:gs>
                <a:gs pos="43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15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96.xml"/><Relationship Id="rId16" Type="http://schemas.openxmlformats.org/officeDocument/2006/relationships/tags" Target="../tags/tag295.xml"/><Relationship Id="rId15" Type="http://schemas.openxmlformats.org/officeDocument/2006/relationships/tags" Target="../tags/tag294.xml"/><Relationship Id="rId14" Type="http://schemas.openxmlformats.org/officeDocument/2006/relationships/tags" Target="../tags/tag293.xml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tags" Target="../tags/tag28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13.xml"/><Relationship Id="rId16" Type="http://schemas.openxmlformats.org/officeDocument/2006/relationships/image" Target="../media/image16.jpeg"/><Relationship Id="rId15" Type="http://schemas.openxmlformats.org/officeDocument/2006/relationships/tags" Target="../tags/tag312.xml"/><Relationship Id="rId14" Type="http://schemas.openxmlformats.org/officeDocument/2006/relationships/image" Target="../media/image15.jpeg"/><Relationship Id="rId13" Type="http://schemas.openxmlformats.org/officeDocument/2006/relationships/tags" Target="../tags/tag311.xml"/><Relationship Id="rId12" Type="http://schemas.openxmlformats.org/officeDocument/2006/relationships/image" Target="../media/image14.jpeg"/><Relationship Id="rId11" Type="http://schemas.openxmlformats.org/officeDocument/2006/relationships/tags" Target="../tags/tag310.xml"/><Relationship Id="rId10" Type="http://schemas.openxmlformats.org/officeDocument/2006/relationships/tags" Target="../tags/tag309.xml"/><Relationship Id="rId1" Type="http://schemas.openxmlformats.org/officeDocument/2006/relationships/tags" Target="../tags/tag30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image" Target="../media/image17.jpeg"/><Relationship Id="rId2" Type="http://schemas.openxmlformats.org/officeDocument/2006/relationships/tags" Target="../tags/tag315.xml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9" Type="http://schemas.openxmlformats.org/officeDocument/2006/relationships/notesSlide" Target="../notesSlides/notesSlide10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42.xml"/><Relationship Id="rId16" Type="http://schemas.openxmlformats.org/officeDocument/2006/relationships/tags" Target="../tags/tag341.xml"/><Relationship Id="rId15" Type="http://schemas.openxmlformats.org/officeDocument/2006/relationships/tags" Target="../tags/tag340.xml"/><Relationship Id="rId14" Type="http://schemas.openxmlformats.org/officeDocument/2006/relationships/tags" Target="../tags/tag339.xml"/><Relationship Id="rId13" Type="http://schemas.openxmlformats.org/officeDocument/2006/relationships/tags" Target="../tags/tag338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tags" Target="../tags/tag32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tags" Target="../tags/tag347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tags" Target="../tags/tag34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65.xml"/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image" Target="../media/image20.jpeg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374.xml"/><Relationship Id="rId2" Type="http://schemas.openxmlformats.org/officeDocument/2006/relationships/tags" Target="../tags/tag359.xml"/><Relationship Id="rId19" Type="http://schemas.openxmlformats.org/officeDocument/2006/relationships/tags" Target="../tags/tag373.xml"/><Relationship Id="rId18" Type="http://schemas.openxmlformats.org/officeDocument/2006/relationships/tags" Target="../tags/tag372.xml"/><Relationship Id="rId17" Type="http://schemas.openxmlformats.org/officeDocument/2006/relationships/tags" Target="../tags/tag371.xml"/><Relationship Id="rId16" Type="http://schemas.openxmlformats.org/officeDocument/2006/relationships/image" Target="../media/image22.jpeg"/><Relationship Id="rId15" Type="http://schemas.openxmlformats.org/officeDocument/2006/relationships/tags" Target="../tags/tag370.xml"/><Relationship Id="rId14" Type="http://schemas.openxmlformats.org/officeDocument/2006/relationships/tags" Target="../tags/tag369.xml"/><Relationship Id="rId13" Type="http://schemas.openxmlformats.org/officeDocument/2006/relationships/tags" Target="../tags/tag368.xml"/><Relationship Id="rId12" Type="http://schemas.openxmlformats.org/officeDocument/2006/relationships/tags" Target="../tags/tag367.xml"/><Relationship Id="rId11" Type="http://schemas.openxmlformats.org/officeDocument/2006/relationships/image" Target="../media/image21.jpeg"/><Relationship Id="rId10" Type="http://schemas.openxmlformats.org/officeDocument/2006/relationships/tags" Target="../tags/tag366.xml"/><Relationship Id="rId1" Type="http://schemas.openxmlformats.org/officeDocument/2006/relationships/tags" Target="../tags/tag35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8" Type="http://schemas.openxmlformats.org/officeDocument/2006/relationships/notesSlide" Target="../notesSlides/notesSlide11.xml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394.xml"/><Relationship Id="rId25" Type="http://schemas.openxmlformats.org/officeDocument/2006/relationships/image" Target="../media/image28.svg"/><Relationship Id="rId24" Type="http://schemas.openxmlformats.org/officeDocument/2006/relationships/image" Target="../media/image27.jpeg"/><Relationship Id="rId23" Type="http://schemas.openxmlformats.org/officeDocument/2006/relationships/tags" Target="../tags/tag393.xml"/><Relationship Id="rId22" Type="http://schemas.openxmlformats.org/officeDocument/2006/relationships/image" Target="../media/image26.svg"/><Relationship Id="rId21" Type="http://schemas.openxmlformats.org/officeDocument/2006/relationships/image" Target="../media/image25.jpeg"/><Relationship Id="rId20" Type="http://schemas.openxmlformats.org/officeDocument/2006/relationships/tags" Target="../tags/tag392.xml"/><Relationship Id="rId2" Type="http://schemas.openxmlformats.org/officeDocument/2006/relationships/tags" Target="../tags/tag376.xml"/><Relationship Id="rId19" Type="http://schemas.openxmlformats.org/officeDocument/2006/relationships/image" Target="../media/image24.svg"/><Relationship Id="rId18" Type="http://schemas.openxmlformats.org/officeDocument/2006/relationships/image" Target="../media/image23.jpeg"/><Relationship Id="rId17" Type="http://schemas.openxmlformats.org/officeDocument/2006/relationships/tags" Target="../tags/tag391.xml"/><Relationship Id="rId16" Type="http://schemas.openxmlformats.org/officeDocument/2006/relationships/tags" Target="../tags/tag390.xml"/><Relationship Id="rId15" Type="http://schemas.openxmlformats.org/officeDocument/2006/relationships/tags" Target="../tags/tag389.xml"/><Relationship Id="rId14" Type="http://schemas.openxmlformats.org/officeDocument/2006/relationships/tags" Target="../tags/tag388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tags" Target="../tags/tag37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4.xml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8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06.xml"/><Relationship Id="rId8" Type="http://schemas.openxmlformats.org/officeDocument/2006/relationships/tags" Target="../tags/tag405.xml"/><Relationship Id="rId7" Type="http://schemas.openxmlformats.org/officeDocument/2006/relationships/tags" Target="../tags/tag404.xml"/><Relationship Id="rId6" Type="http://schemas.openxmlformats.org/officeDocument/2006/relationships/tags" Target="../tags/tag403.xml"/><Relationship Id="rId5" Type="http://schemas.openxmlformats.org/officeDocument/2006/relationships/tags" Target="../tags/tag402.xml"/><Relationship Id="rId4" Type="http://schemas.openxmlformats.org/officeDocument/2006/relationships/tags" Target="../tags/tag401.xml"/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6" Type="http://schemas.openxmlformats.org/officeDocument/2006/relationships/notesSlide" Target="../notesSlides/notesSlide12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411.xml"/><Relationship Id="rId13" Type="http://schemas.openxmlformats.org/officeDocument/2006/relationships/tags" Target="../tags/tag41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tags" Target="../tags/tag39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19.xml"/><Relationship Id="rId8" Type="http://schemas.openxmlformats.org/officeDocument/2006/relationships/tags" Target="../tags/tag418.xml"/><Relationship Id="rId7" Type="http://schemas.openxmlformats.org/officeDocument/2006/relationships/tags" Target="../tags/tag417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Relationship Id="rId3" Type="http://schemas.openxmlformats.org/officeDocument/2006/relationships/tags" Target="../tags/tag413.xml"/><Relationship Id="rId2" Type="http://schemas.openxmlformats.org/officeDocument/2006/relationships/image" Target="../media/image29.jpe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420.xml"/><Relationship Id="rId1" Type="http://schemas.openxmlformats.org/officeDocument/2006/relationships/tags" Target="../tags/tag41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27.xml"/><Relationship Id="rId8" Type="http://schemas.openxmlformats.org/officeDocument/2006/relationships/tags" Target="../tags/tag426.xml"/><Relationship Id="rId7" Type="http://schemas.openxmlformats.org/officeDocument/2006/relationships/image" Target="../media/image31.jpeg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image" Target="../media/image30.jpeg"/><Relationship Id="rId3" Type="http://schemas.openxmlformats.org/officeDocument/2006/relationships/tags" Target="../tags/tag423.xml"/><Relationship Id="rId22" Type="http://schemas.openxmlformats.org/officeDocument/2006/relationships/notesSlide" Target="../notesSlides/notesSlide14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437.xml"/><Relationship Id="rId2" Type="http://schemas.openxmlformats.org/officeDocument/2006/relationships/tags" Target="../tags/tag422.xml"/><Relationship Id="rId19" Type="http://schemas.openxmlformats.org/officeDocument/2006/relationships/tags" Target="../tags/tag436.xml"/><Relationship Id="rId18" Type="http://schemas.openxmlformats.org/officeDocument/2006/relationships/tags" Target="../tags/tag435.xml"/><Relationship Id="rId17" Type="http://schemas.openxmlformats.org/officeDocument/2006/relationships/tags" Target="../tags/tag434.xml"/><Relationship Id="rId16" Type="http://schemas.openxmlformats.org/officeDocument/2006/relationships/image" Target="../media/image32.jpeg"/><Relationship Id="rId15" Type="http://schemas.openxmlformats.org/officeDocument/2006/relationships/tags" Target="../tags/tag433.xml"/><Relationship Id="rId14" Type="http://schemas.openxmlformats.org/officeDocument/2006/relationships/tags" Target="../tags/tag432.xml"/><Relationship Id="rId13" Type="http://schemas.openxmlformats.org/officeDocument/2006/relationships/tags" Target="../tags/tag431.xml"/><Relationship Id="rId12" Type="http://schemas.openxmlformats.org/officeDocument/2006/relationships/tags" Target="../tags/tag430.xml"/><Relationship Id="rId11" Type="http://schemas.openxmlformats.org/officeDocument/2006/relationships/tags" Target="../tags/tag429.xml"/><Relationship Id="rId10" Type="http://schemas.openxmlformats.org/officeDocument/2006/relationships/tags" Target="../tags/tag428.xml"/><Relationship Id="rId1" Type="http://schemas.openxmlformats.org/officeDocument/2006/relationships/tags" Target="../tags/tag42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440.xml"/><Relationship Id="rId3" Type="http://schemas.openxmlformats.org/officeDocument/2006/relationships/image" Target="../media/image33.jpeg"/><Relationship Id="rId2" Type="http://schemas.openxmlformats.org/officeDocument/2006/relationships/tags" Target="../tags/tag439.xml"/><Relationship Id="rId1" Type="http://schemas.openxmlformats.org/officeDocument/2006/relationships/tags" Target="../tags/tag43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image" Target="../media/image6.jpeg"/><Relationship Id="rId6" Type="http://schemas.openxmlformats.org/officeDocument/2006/relationships/tags" Target="../tags/tag212.xml"/><Relationship Id="rId5" Type="http://schemas.openxmlformats.org/officeDocument/2006/relationships/image" Target="../media/image5.jpeg"/><Relationship Id="rId4" Type="http://schemas.openxmlformats.org/officeDocument/2006/relationships/tags" Target="../tags/tag211.xml"/><Relationship Id="rId3" Type="http://schemas.openxmlformats.org/officeDocument/2006/relationships/image" Target="../media/image4.jpeg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225.xml"/><Relationship Id="rId2" Type="http://schemas.openxmlformats.org/officeDocument/2006/relationships/tags" Target="../tags/tag210.xml"/><Relationship Id="rId19" Type="http://schemas.openxmlformats.org/officeDocument/2006/relationships/tags" Target="../tags/tag224.xml"/><Relationship Id="rId18" Type="http://schemas.openxmlformats.org/officeDocument/2006/relationships/tags" Target="../tags/tag223.xml"/><Relationship Id="rId17" Type="http://schemas.openxmlformats.org/officeDocument/2006/relationships/tags" Target="../tags/tag222.xml"/><Relationship Id="rId16" Type="http://schemas.openxmlformats.org/officeDocument/2006/relationships/tags" Target="../tags/tag221.xml"/><Relationship Id="rId15" Type="http://schemas.openxmlformats.org/officeDocument/2006/relationships/tags" Target="../tags/tag220.xml"/><Relationship Id="rId14" Type="http://schemas.openxmlformats.org/officeDocument/2006/relationships/tags" Target="../tags/tag219.xml"/><Relationship Id="rId13" Type="http://schemas.openxmlformats.org/officeDocument/2006/relationships/tags" Target="../tags/tag218.xml"/><Relationship Id="rId12" Type="http://schemas.openxmlformats.org/officeDocument/2006/relationships/tags" Target="../tags/tag217.xml"/><Relationship Id="rId11" Type="http://schemas.openxmlformats.org/officeDocument/2006/relationships/tags" Target="../tags/tag216.xml"/><Relationship Id="rId10" Type="http://schemas.openxmlformats.org/officeDocument/2006/relationships/tags" Target="../tags/tag215.xml"/><Relationship Id="rId1" Type="http://schemas.openxmlformats.org/officeDocument/2006/relationships/tags" Target="../tags/tag20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tags" Target="../tags/tag22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image" Target="../media/image7.jpeg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53.xml"/><Relationship Id="rId16" Type="http://schemas.openxmlformats.org/officeDocument/2006/relationships/image" Target="../media/image9.jpeg"/><Relationship Id="rId15" Type="http://schemas.openxmlformats.org/officeDocument/2006/relationships/tags" Target="../tags/tag252.xml"/><Relationship Id="rId14" Type="http://schemas.openxmlformats.org/officeDocument/2006/relationships/tags" Target="../tags/tag251.xml"/><Relationship Id="rId13" Type="http://schemas.openxmlformats.org/officeDocument/2006/relationships/tags" Target="../tags/tag250.xml"/><Relationship Id="rId12" Type="http://schemas.openxmlformats.org/officeDocument/2006/relationships/image" Target="../media/image8.jpeg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tags" Target="../tags/tag24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image" Target="../media/image10.jpeg"/><Relationship Id="rId2" Type="http://schemas.openxmlformats.org/officeDocument/2006/relationships/tags" Target="../tags/tag258.xml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tags" Target="../tags/tag266.xml"/><Relationship Id="rId10" Type="http://schemas.openxmlformats.org/officeDocument/2006/relationships/tags" Target="../tags/tag265.xml"/><Relationship Id="rId1" Type="http://schemas.openxmlformats.org/officeDocument/2006/relationships/tags" Target="../tags/tag25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image" Target="../media/image11.jpeg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79.xml"/><Relationship Id="rId13" Type="http://schemas.openxmlformats.org/officeDocument/2006/relationships/image" Target="../media/image13.jpeg"/><Relationship Id="rId12" Type="http://schemas.openxmlformats.org/officeDocument/2006/relationships/tags" Target="../tags/tag278.xml"/><Relationship Id="rId11" Type="http://schemas.openxmlformats.org/officeDocument/2006/relationships/image" Target="../media/image12.jpeg"/><Relationship Id="rId10" Type="http://schemas.openxmlformats.org/officeDocument/2006/relationships/tags" Target="../tags/tag277.xml"/><Relationship Id="rId1" Type="http://schemas.openxmlformats.org/officeDocument/2006/relationships/tags" Target="../tags/tag2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54100" y="1590040"/>
            <a:ext cx="7694295" cy="2294890"/>
          </a:xfrm>
        </p:spPr>
        <p:txBody>
          <a:bodyPr>
            <a:normAutofit/>
          </a:bodyPr>
          <a:lstStyle/>
          <a:p>
            <a:r>
              <a:rPr lang="zh-CN" altLang="en-US"/>
              <a:t>新精神活性物质的</a:t>
            </a:r>
            <a:r>
              <a:rPr lang="zh-CN" altLang="en-US">
                <a:sym typeface="+mn-ea"/>
              </a:rPr>
              <a:t>识别</a:t>
            </a:r>
            <a:r>
              <a:rPr lang="en-US" altLang="zh-CN"/>
              <a:t>     </a:t>
            </a:r>
            <a:br>
              <a:rPr lang="en-US" altLang="zh-CN"/>
            </a:br>
            <a:r>
              <a:rPr lang="en-US" altLang="zh-CN"/>
              <a:t>            </a:t>
            </a:r>
            <a:r>
              <a:rPr lang="zh-CN" altLang="en-US"/>
              <a:t>与防范知识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964690" y="4343400"/>
            <a:ext cx="9131935" cy="984885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en-US" altLang="zh-CN" sz="240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贵州省第二强制隔离戒毒所＂先锋笃行＂禁毒宣传队</a:t>
            </a:r>
            <a:r>
              <a:rPr lang="en-US" altLang="zh-CN" sz="2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sz="2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陈杨东</a:t>
            </a:r>
            <a:endParaRPr sz="2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药效反应识别</a:t>
            </a:r>
            <a:endParaRPr lang="zh-CN" altLang="en-US" dirty="0"/>
          </a:p>
        </p:txBody>
      </p:sp>
      <p:sp>
        <p:nvSpPr>
          <p:cNvPr id="3" name="矩形: 圆角 2"/>
          <p:cNvSpPr/>
          <p:nvPr>
            <p:custDataLst>
              <p:tags r:id="rId2"/>
            </p:custDataLst>
          </p:nvPr>
        </p:nvSpPr>
        <p:spPr>
          <a:xfrm>
            <a:off x="696595" y="2414509"/>
            <a:ext cx="3230435" cy="3105333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961406" y="3647752"/>
            <a:ext cx="2702719" cy="16053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通过监测心率、血压等生理指标的变化，可以初步判断个体是否使用了新精神活性物质。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4"/>
            </p:custDataLst>
          </p:nvPr>
        </p:nvSpPr>
        <p:spPr>
          <a:xfrm>
            <a:off x="961406" y="1977603"/>
            <a:ext cx="694096" cy="6801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n-ea"/>
                <a:cs typeface="+mn-ea"/>
                <a:sym typeface="+mn-ea"/>
              </a:rPr>
              <a:t>01</a:t>
            </a:r>
            <a:endParaRPr lang="en-US" altLang="zh-CN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964581" y="2832999"/>
            <a:ext cx="2703989" cy="4553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观察生理反应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2" name="矩形: 圆角 2"/>
          <p:cNvSpPr/>
          <p:nvPr>
            <p:custDataLst>
              <p:tags r:id="rId6"/>
            </p:custDataLst>
          </p:nvPr>
        </p:nvSpPr>
        <p:spPr>
          <a:xfrm>
            <a:off x="4481418" y="2414509"/>
            <a:ext cx="3230435" cy="3105333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4746228" y="3652832"/>
            <a:ext cx="2702719" cy="16053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异常的行为表现，如过度兴奋、混乱或抑郁，可能是使用新精神活性物质的迹象。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圆角矩形 13"/>
          <p:cNvSpPr/>
          <p:nvPr>
            <p:custDataLst>
              <p:tags r:id="rId8"/>
            </p:custDataLst>
          </p:nvPr>
        </p:nvSpPr>
        <p:spPr>
          <a:xfrm>
            <a:off x="4746228" y="1977603"/>
            <a:ext cx="694096" cy="6801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n-ea"/>
                <a:cs typeface="+mn-ea"/>
                <a:sym typeface="+mn-ea"/>
              </a:rPr>
              <a:t>02</a:t>
            </a:r>
            <a:endParaRPr lang="en-US" altLang="zh-CN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4751944" y="2845064"/>
            <a:ext cx="2703989" cy="4432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分析行为变化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63" name="矩形: 圆角 2"/>
          <p:cNvSpPr/>
          <p:nvPr>
            <p:custDataLst>
              <p:tags r:id="rId10"/>
            </p:custDataLst>
          </p:nvPr>
        </p:nvSpPr>
        <p:spPr>
          <a:xfrm>
            <a:off x="8266240" y="2414509"/>
            <a:ext cx="3230435" cy="3105333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8531051" y="3647752"/>
            <a:ext cx="2702719" cy="16053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通过心理评估工具，如访谈或问卷，了解个体的心理状态，识别潜在的药物滥用问题。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5" name="圆角矩形 64"/>
          <p:cNvSpPr/>
          <p:nvPr>
            <p:custDataLst>
              <p:tags r:id="rId12"/>
            </p:custDataLst>
          </p:nvPr>
        </p:nvSpPr>
        <p:spPr>
          <a:xfrm>
            <a:off x="8531051" y="1977603"/>
            <a:ext cx="694096" cy="6801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+mn-ea"/>
                <a:cs typeface="+mn-ea"/>
                <a:sym typeface="+mn-ea"/>
              </a:rPr>
              <a:t>03</a:t>
            </a:r>
            <a:endParaRPr lang="en-US" altLang="zh-CN" sz="2000" b="1" dirty="0">
              <a:latin typeface="+mn-ea"/>
              <a:cs typeface="+mn-ea"/>
              <a:sym typeface="+mn-ea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13"/>
            </p:custDataLst>
          </p:nvPr>
        </p:nvCxnSpPr>
        <p:spPr>
          <a:xfrm flipV="1">
            <a:off x="882026" y="3452160"/>
            <a:ext cx="2844332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4"/>
            </p:custDataLst>
          </p:nvPr>
        </p:nvCxnSpPr>
        <p:spPr>
          <a:xfrm>
            <a:off x="4666849" y="3452160"/>
            <a:ext cx="2844332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15"/>
            </p:custDataLst>
          </p:nvPr>
        </p:nvCxnSpPr>
        <p:spPr>
          <a:xfrm flipV="1">
            <a:off x="8451671" y="3452160"/>
            <a:ext cx="2844332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16"/>
            </p:custDataLst>
          </p:nvPr>
        </p:nvSpPr>
        <p:spPr>
          <a:xfrm>
            <a:off x="8531051" y="2850145"/>
            <a:ext cx="2703989" cy="4432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评估心理状态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防范策略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>
            <a:noAutofit/>
          </a:bodyPr>
          <a:lstStyle/>
          <a:p>
            <a:r>
              <a:rPr lang="zh-CN" altLang="en-US" dirty="0">
                <a:sym typeface="+mn-ea"/>
              </a:rPr>
              <a:t>法律法规宣传</a:t>
            </a:r>
            <a:endParaRPr lang="zh-CN" altLang="en-US" dirty="0">
              <a:sym typeface="+mn-ea"/>
            </a:endParaRPr>
          </a:p>
        </p:txBody>
      </p:sp>
      <p:sp>
        <p:nvSpPr>
          <p:cNvPr id="5" name="矩形: 圆角 3"/>
          <p:cNvSpPr/>
          <p:nvPr>
            <p:custDataLst>
              <p:tags r:id="rId2"/>
            </p:custDataLst>
          </p:nvPr>
        </p:nvSpPr>
        <p:spPr>
          <a:xfrm>
            <a:off x="8623300" y="2910336"/>
            <a:ext cx="2872920" cy="2137065"/>
          </a:xfrm>
          <a:prstGeom prst="roundRect">
            <a:avLst>
              <a:gd name="adj" fmla="val 57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: 圆角 1"/>
          <p:cNvSpPr/>
          <p:nvPr>
            <p:custDataLst>
              <p:tags r:id="rId3"/>
            </p:custDataLst>
          </p:nvPr>
        </p:nvSpPr>
        <p:spPr>
          <a:xfrm>
            <a:off x="4659630" y="2910336"/>
            <a:ext cx="2872920" cy="2137065"/>
          </a:xfrm>
          <a:prstGeom prst="roundRect">
            <a:avLst>
              <a:gd name="adj" fmla="val 57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: 圆角 2"/>
          <p:cNvSpPr/>
          <p:nvPr>
            <p:custDataLst>
              <p:tags r:id="rId4"/>
            </p:custDataLst>
          </p:nvPr>
        </p:nvSpPr>
        <p:spPr>
          <a:xfrm>
            <a:off x="695960" y="2910336"/>
            <a:ext cx="2872920" cy="2137065"/>
          </a:xfrm>
          <a:prstGeom prst="roundRect">
            <a:avLst>
              <a:gd name="adj" fmla="val 57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782320" y="5203956"/>
            <a:ext cx="2700000" cy="128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通过媒体和教育机构普及《禁毒法》等法律法规，提高公众对新精神活性物质的法律意识。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1002030" y="4062861"/>
            <a:ext cx="2260599" cy="867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rgbClr val="FFFFFF"/>
                </a:solidFill>
                <a:latin typeface="+mn-ea"/>
                <a:cs typeface="+mn-ea"/>
              </a:rPr>
              <a:t>普及相关法律知识</a:t>
            </a:r>
            <a:endParaRPr kumimoji="1" lang="zh-CN" altLang="en-US" sz="20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4745990" y="5203956"/>
            <a:ext cx="2700000" cy="128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组织专家学者开展专题讲座和研讨会，深入解读相关法律法规，增强公众的防范意识。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4965700" y="4062861"/>
            <a:ext cx="2260599" cy="867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>
                <a:solidFill>
                  <a:srgbClr val="FFFFFF"/>
                </a:solidFill>
                <a:latin typeface="+mn-ea"/>
                <a:cs typeface="+mn-ea"/>
              </a:rPr>
              <a:t>开展专题讲座和研讨会</a:t>
            </a:r>
            <a:endParaRPr kumimoji="1" lang="zh-CN" altLang="en-US" sz="20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8709660" y="5203956"/>
            <a:ext cx="2700000" cy="1279656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利用微博、微信等社交媒体平台，发布法律法规信息和防范新精神活性物质的宣传内容，扩大宣传覆盖面。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8929370" y="4062861"/>
            <a:ext cx="2260600" cy="867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>
                <a:solidFill>
                  <a:srgbClr val="FFFFFF"/>
                </a:solidFill>
                <a:latin typeface="+mn-ea"/>
                <a:cs typeface="+mn-ea"/>
              </a:rPr>
              <a:t>利用社交媒体进行宣传</a:t>
            </a:r>
            <a:endParaRPr kumimoji="1" lang="zh-CN" altLang="en-US" sz="20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24" name="图片 23" descr="/data/temp/59df9c63-5fd7-11ef-bf0d-3ae065aacdda.jpg@base@tag=imgScale&amp;m=1&amp;w=620&amp;h=620&amp;q=9559df9c63-5fd7-11ef-bf0d-3ae065aacdda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1016634" y="1753366"/>
            <a:ext cx="2232000" cy="2232000"/>
          </a:xfrm>
          <a:custGeom>
            <a:avLst/>
            <a:gdLst>
              <a:gd name="connsiteX0" fmla="*/ 128742 w 2232000"/>
              <a:gd name="connsiteY0" fmla="*/ 0 h 2232000"/>
              <a:gd name="connsiteX1" fmla="*/ 2103258 w 2232000"/>
              <a:gd name="connsiteY1" fmla="*/ 0 h 2232000"/>
              <a:gd name="connsiteX2" fmla="*/ 2232000 w 2232000"/>
              <a:gd name="connsiteY2" fmla="*/ 128742 h 2232000"/>
              <a:gd name="connsiteX3" fmla="*/ 2232000 w 2232000"/>
              <a:gd name="connsiteY3" fmla="*/ 2103258 h 2232000"/>
              <a:gd name="connsiteX4" fmla="*/ 2103258 w 2232000"/>
              <a:gd name="connsiteY4" fmla="*/ 2232000 h 2232000"/>
              <a:gd name="connsiteX5" fmla="*/ 128742 w 2232000"/>
              <a:gd name="connsiteY5" fmla="*/ 2232000 h 2232000"/>
              <a:gd name="connsiteX6" fmla="*/ 0 w 2232000"/>
              <a:gd name="connsiteY6" fmla="*/ 2103258 h 2232000"/>
              <a:gd name="connsiteX7" fmla="*/ 0 w 2232000"/>
              <a:gd name="connsiteY7" fmla="*/ 128742 h 2232000"/>
              <a:gd name="connsiteX8" fmla="*/ 128742 w 2232000"/>
              <a:gd name="connsiteY8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00" h="2232000">
                <a:moveTo>
                  <a:pt x="128742" y="0"/>
                </a:moveTo>
                <a:lnTo>
                  <a:pt x="2103258" y="0"/>
                </a:lnTo>
                <a:cubicBezTo>
                  <a:pt x="2174360" y="0"/>
                  <a:pt x="2232000" y="57640"/>
                  <a:pt x="2232000" y="128742"/>
                </a:cubicBezTo>
                <a:lnTo>
                  <a:pt x="2232000" y="2103258"/>
                </a:lnTo>
                <a:cubicBezTo>
                  <a:pt x="2232000" y="2174360"/>
                  <a:pt x="2174360" y="2232000"/>
                  <a:pt x="2103258" y="2232000"/>
                </a:cubicBezTo>
                <a:lnTo>
                  <a:pt x="128742" y="2232000"/>
                </a:lnTo>
                <a:cubicBezTo>
                  <a:pt x="57640" y="2232000"/>
                  <a:pt x="0" y="2174360"/>
                  <a:pt x="0" y="2103258"/>
                </a:cubicBezTo>
                <a:lnTo>
                  <a:pt x="0" y="128742"/>
                </a:lnTo>
                <a:cubicBezTo>
                  <a:pt x="0" y="57640"/>
                  <a:pt x="57640" y="0"/>
                  <a:pt x="128742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25" name="图片 24" descr="/data/temp/59df9ce4-5fd7-11ef-bf0d-3ae065aacdda.jpg@base@tag=imgScale&amp;m=1&amp;w=620&amp;h=620&amp;q=9559df9ce4-5fd7-11ef-bf0d-3ae065aacdda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14652" r="14652"/>
          <a:stretch>
            <a:fillRect/>
          </a:stretch>
        </p:blipFill>
        <p:spPr>
          <a:xfrm>
            <a:off x="4980305" y="1753366"/>
            <a:ext cx="2232000" cy="2232000"/>
          </a:xfrm>
          <a:custGeom>
            <a:avLst/>
            <a:gdLst>
              <a:gd name="connsiteX0" fmla="*/ 128742 w 2232000"/>
              <a:gd name="connsiteY0" fmla="*/ 0 h 2232000"/>
              <a:gd name="connsiteX1" fmla="*/ 2103258 w 2232000"/>
              <a:gd name="connsiteY1" fmla="*/ 0 h 2232000"/>
              <a:gd name="connsiteX2" fmla="*/ 2232000 w 2232000"/>
              <a:gd name="connsiteY2" fmla="*/ 128742 h 2232000"/>
              <a:gd name="connsiteX3" fmla="*/ 2232000 w 2232000"/>
              <a:gd name="connsiteY3" fmla="*/ 2103258 h 2232000"/>
              <a:gd name="connsiteX4" fmla="*/ 2103258 w 2232000"/>
              <a:gd name="connsiteY4" fmla="*/ 2232000 h 2232000"/>
              <a:gd name="connsiteX5" fmla="*/ 128742 w 2232000"/>
              <a:gd name="connsiteY5" fmla="*/ 2232000 h 2232000"/>
              <a:gd name="connsiteX6" fmla="*/ 0 w 2232000"/>
              <a:gd name="connsiteY6" fmla="*/ 2103258 h 2232000"/>
              <a:gd name="connsiteX7" fmla="*/ 0 w 2232000"/>
              <a:gd name="connsiteY7" fmla="*/ 128742 h 2232000"/>
              <a:gd name="connsiteX8" fmla="*/ 128742 w 2232000"/>
              <a:gd name="connsiteY8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00" h="2232000">
                <a:moveTo>
                  <a:pt x="128742" y="0"/>
                </a:moveTo>
                <a:lnTo>
                  <a:pt x="2103258" y="0"/>
                </a:lnTo>
                <a:cubicBezTo>
                  <a:pt x="2174360" y="0"/>
                  <a:pt x="2232000" y="57640"/>
                  <a:pt x="2232000" y="128742"/>
                </a:cubicBezTo>
                <a:lnTo>
                  <a:pt x="2232000" y="2103258"/>
                </a:lnTo>
                <a:cubicBezTo>
                  <a:pt x="2232000" y="2174360"/>
                  <a:pt x="2174360" y="2232000"/>
                  <a:pt x="2103258" y="2232000"/>
                </a:cubicBezTo>
                <a:lnTo>
                  <a:pt x="128742" y="2232000"/>
                </a:lnTo>
                <a:cubicBezTo>
                  <a:pt x="57640" y="2232000"/>
                  <a:pt x="0" y="2174360"/>
                  <a:pt x="0" y="2103258"/>
                </a:cubicBezTo>
                <a:lnTo>
                  <a:pt x="0" y="128742"/>
                </a:lnTo>
                <a:cubicBezTo>
                  <a:pt x="0" y="57640"/>
                  <a:pt x="57640" y="0"/>
                  <a:pt x="128742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26" name="图片 25" descr="/data/temp/59df9d2d-5fd7-11ef-bf0d-3ae065aacdda.jpg@base@tag=imgScale&amp;m=1&amp;w=620&amp;h=620&amp;q=9559df9d2d-5fd7-11ef-bf0d-3ae065aacdda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r="33333"/>
          <a:stretch>
            <a:fillRect/>
          </a:stretch>
        </p:blipFill>
        <p:spPr>
          <a:xfrm>
            <a:off x="8943340" y="1753366"/>
            <a:ext cx="2232000" cy="2232000"/>
          </a:xfrm>
          <a:custGeom>
            <a:avLst/>
            <a:gdLst>
              <a:gd name="connsiteX0" fmla="*/ 128742 w 2232000"/>
              <a:gd name="connsiteY0" fmla="*/ 0 h 2232000"/>
              <a:gd name="connsiteX1" fmla="*/ 2103258 w 2232000"/>
              <a:gd name="connsiteY1" fmla="*/ 0 h 2232000"/>
              <a:gd name="connsiteX2" fmla="*/ 2232000 w 2232000"/>
              <a:gd name="connsiteY2" fmla="*/ 128742 h 2232000"/>
              <a:gd name="connsiteX3" fmla="*/ 2232000 w 2232000"/>
              <a:gd name="connsiteY3" fmla="*/ 2103258 h 2232000"/>
              <a:gd name="connsiteX4" fmla="*/ 2103258 w 2232000"/>
              <a:gd name="connsiteY4" fmla="*/ 2232000 h 2232000"/>
              <a:gd name="connsiteX5" fmla="*/ 128742 w 2232000"/>
              <a:gd name="connsiteY5" fmla="*/ 2232000 h 2232000"/>
              <a:gd name="connsiteX6" fmla="*/ 0 w 2232000"/>
              <a:gd name="connsiteY6" fmla="*/ 2103258 h 2232000"/>
              <a:gd name="connsiteX7" fmla="*/ 0 w 2232000"/>
              <a:gd name="connsiteY7" fmla="*/ 128742 h 2232000"/>
              <a:gd name="connsiteX8" fmla="*/ 128742 w 2232000"/>
              <a:gd name="connsiteY8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00" h="2232000">
                <a:moveTo>
                  <a:pt x="128742" y="0"/>
                </a:moveTo>
                <a:lnTo>
                  <a:pt x="2103258" y="0"/>
                </a:lnTo>
                <a:cubicBezTo>
                  <a:pt x="2174360" y="0"/>
                  <a:pt x="2232000" y="57640"/>
                  <a:pt x="2232000" y="128742"/>
                </a:cubicBezTo>
                <a:lnTo>
                  <a:pt x="2232000" y="2103258"/>
                </a:lnTo>
                <a:cubicBezTo>
                  <a:pt x="2232000" y="2174360"/>
                  <a:pt x="2174360" y="2232000"/>
                  <a:pt x="2103258" y="2232000"/>
                </a:cubicBezTo>
                <a:lnTo>
                  <a:pt x="128742" y="2232000"/>
                </a:lnTo>
                <a:cubicBezTo>
                  <a:pt x="57640" y="2232000"/>
                  <a:pt x="0" y="2174360"/>
                  <a:pt x="0" y="2103258"/>
                </a:cubicBezTo>
                <a:lnTo>
                  <a:pt x="0" y="128742"/>
                </a:lnTo>
                <a:cubicBezTo>
                  <a:pt x="0" y="57640"/>
                  <a:pt x="57640" y="0"/>
                  <a:pt x="128742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325" y="360000"/>
            <a:ext cx="6465329" cy="720000"/>
          </a:xfrm>
        </p:spPr>
        <p:txBody>
          <a:bodyPr lIns="0" tIns="0" rIns="0" bIns="0" anchor="b" anchorCtr="0"/>
          <a:lstStyle/>
          <a:p>
            <a:pPr algn="l"/>
            <a:r>
              <a:rPr lang="zh-CN" altLang="en-US" dirty="0"/>
              <a:t>公众教育普及</a:t>
            </a:r>
            <a:endParaRPr lang="zh-CN" altLang="en-US" dirty="0"/>
          </a:p>
        </p:txBody>
      </p:sp>
      <p:pic>
        <p:nvPicPr>
          <p:cNvPr id="9" name="http://photo-static-api.fotomore.com/creative/vcg/veer/400/new/VCG41N531480994.jpg?uid=386&amp;timestamp=1685070879&amp;sign=638fe59e20d56783b78d4e80af2eb419" descr="/data/temp/5a2b9253-5fd7-11ef-a840-6a52e30ee821.jpg@base@tag=imgScale&amp;m=1&amp;w=1309&amp;h=1904&amp;q=955a2b9253-5fd7-11ef-a840-6a52e30ee8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7969" r="19657"/>
          <a:stretch>
            <a:fillRect/>
          </a:stretch>
        </p:blipFill>
        <p:spPr>
          <a:xfrm>
            <a:off x="7502167" y="0"/>
            <a:ext cx="471487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5" h="10800">
                <a:moveTo>
                  <a:pt x="2" y="5375"/>
                </a:moveTo>
                <a:cubicBezTo>
                  <a:pt x="-52" y="3149"/>
                  <a:pt x="1257" y="1045"/>
                  <a:pt x="2815" y="0"/>
                </a:cubicBezTo>
                <a:lnTo>
                  <a:pt x="7425" y="0"/>
                </a:lnTo>
                <a:lnTo>
                  <a:pt x="7425" y="10800"/>
                </a:lnTo>
                <a:lnTo>
                  <a:pt x="2888" y="10800"/>
                </a:lnTo>
                <a:cubicBezTo>
                  <a:pt x="1119" y="9677"/>
                  <a:pt x="-33" y="7429"/>
                  <a:pt x="2" y="537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626694" y="2085859"/>
            <a:ext cx="4316462" cy="986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在学校和社区组织专题讲座，邀请专家讲解新精神活性物质的危害，提高公众识别能力。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1626694" y="1713116"/>
            <a:ext cx="4316462" cy="3252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开展专题讲座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6"/>
            </p:custDataLst>
          </p:nvPr>
        </p:nvSpPr>
        <p:spPr>
          <a:xfrm>
            <a:off x="695154" y="1734071"/>
            <a:ext cx="668668" cy="66866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1627329" y="3723515"/>
            <a:ext cx="4316462" cy="986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通过电视、网络等媒体渠道，发布公益广告和相关报道，普及防范知识，增强公众意识。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1627329" y="3350772"/>
            <a:ext cx="4316462" cy="3252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利用媒体宣传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696424" y="3371727"/>
            <a:ext cx="668668" cy="66866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1627329" y="5361171"/>
            <a:ext cx="4316462" cy="986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设计并分发宣传册、海报等材料，以图文并茂的方式向公众介绍新精神活性物质的识别与防范方法。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1627329" y="4988428"/>
            <a:ext cx="4316462" cy="3252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制作宣传材料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2"/>
            </p:custDataLst>
          </p:nvPr>
        </p:nvSpPr>
        <p:spPr>
          <a:xfrm>
            <a:off x="696424" y="5009383"/>
            <a:ext cx="668668" cy="66866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/>
          <a:p>
            <a:r>
              <a:rPr lang="zh-CN" altLang="en-US" dirty="0"/>
              <a:t>监管与打击力度</a:t>
            </a:r>
            <a:endParaRPr lang="zh-CN" altLang="en-US" dirty="0"/>
          </a:p>
        </p:txBody>
      </p:sp>
      <p:sp>
        <p:nvSpPr>
          <p:cNvPr id="5" name="圆角矩形 3"/>
          <p:cNvSpPr/>
          <p:nvPr>
            <p:custDataLst>
              <p:tags r:id="rId2"/>
            </p:custDataLst>
          </p:nvPr>
        </p:nvSpPr>
        <p:spPr>
          <a:xfrm>
            <a:off x="1085850" y="2068195"/>
            <a:ext cx="2836545" cy="3517265"/>
          </a:xfrm>
          <a:prstGeom prst="roundRect">
            <a:avLst>
              <a:gd name="adj" fmla="val 55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21594000" scaled="0"/>
            <a:tileRect/>
          </a:gradFill>
          <a:ln w="3175" cap="flat" cmpd="sng" algn="ctr">
            <a:solidFill>
              <a:schemeClr val="tx1">
                <a:lumMod val="100000"/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381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>
              <a:latin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540220" y="3650381"/>
            <a:ext cx="2361155" cy="1780979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just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各国政府通过制定或修订法律，明确新精神活性物质的非法地位，加大打击力度。</a:t>
            </a:r>
            <a:endParaRPr lang="zh-CN" altLang="en-US" sz="1600" dirty="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518630" y="2751843"/>
            <a:ext cx="2361155" cy="8039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加强立法</a:t>
            </a:r>
            <a:endParaRPr lang="zh-CN" altLang="en-US" sz="2000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12" name="直接连接符 5"/>
          <p:cNvCxnSpPr/>
          <p:nvPr>
            <p:custDataLst>
              <p:tags r:id="rId5"/>
            </p:custDataLst>
          </p:nvPr>
        </p:nvCxnSpPr>
        <p:spPr>
          <a:xfrm>
            <a:off x="1518630" y="2937897"/>
            <a:ext cx="261781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84869" y="2287007"/>
            <a:ext cx="816016" cy="6205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01</a:t>
            </a:r>
            <a:endParaRPr lang="zh-CN" altLang="en-US" sz="28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圆角矩形 9"/>
          <p:cNvSpPr/>
          <p:nvPr>
            <p:custDataLst>
              <p:tags r:id="rId7"/>
            </p:custDataLst>
          </p:nvPr>
        </p:nvSpPr>
        <p:spPr>
          <a:xfrm>
            <a:off x="4863860" y="1960617"/>
            <a:ext cx="2736663" cy="3625092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3175" cap="flat" cmpd="sng" algn="ctr">
            <a:solidFill>
              <a:schemeClr val="tx1">
                <a:lumMod val="100000"/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381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6424713" y="2208906"/>
            <a:ext cx="816016" cy="54302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BFBFBF"/>
                </a:solidFill>
                <a:latin typeface="+mn-ea"/>
                <a:cs typeface="+mn-ea"/>
              </a:rPr>
              <a:t>02</a:t>
            </a:r>
            <a:endParaRPr lang="zh-CN" altLang="en-US" sz="2800" dirty="0">
              <a:solidFill>
                <a:srgbClr val="BFBFBF"/>
              </a:solidFill>
              <a:latin typeface="+mn-ea"/>
              <a:cs typeface="+mn-ea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9"/>
            </p:custDataLst>
          </p:nvPr>
        </p:nvCxnSpPr>
        <p:spPr>
          <a:xfrm>
            <a:off x="5220100" y="2744854"/>
            <a:ext cx="261781" cy="1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>
            <p:custDataLst>
              <p:tags r:id="rId10"/>
            </p:custDataLst>
          </p:nvPr>
        </p:nvSpPr>
        <p:spPr>
          <a:xfrm>
            <a:off x="5220100" y="3546871"/>
            <a:ext cx="2024412" cy="1885137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+mn-ea"/>
              </a:rPr>
              <a:t>加强国际执法机构之间的合作，共享情报，协调打击跨国非法交易网络。</a:t>
            </a:r>
            <a:endParaRPr lang="zh-CN" altLang="en-US" sz="160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1"/>
            </p:custDataLst>
          </p:nvPr>
        </p:nvSpPr>
        <p:spPr>
          <a:xfrm>
            <a:off x="5220100" y="2954407"/>
            <a:ext cx="2024412" cy="5121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国际合作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7" name="圆角矩形 9"/>
          <p:cNvSpPr/>
          <p:nvPr>
            <p:custDataLst>
              <p:tags r:id="rId12"/>
            </p:custDataLst>
          </p:nvPr>
        </p:nvSpPr>
        <p:spPr>
          <a:xfrm>
            <a:off x="8151304" y="1960617"/>
            <a:ext cx="2736663" cy="3625092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3175" cap="flat" cmpd="sng" algn="ctr">
            <a:solidFill>
              <a:schemeClr val="tx1">
                <a:lumMod val="100000"/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381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8" name="矩形 27"/>
          <p:cNvSpPr/>
          <p:nvPr>
            <p:custDataLst>
              <p:tags r:id="rId13"/>
            </p:custDataLst>
          </p:nvPr>
        </p:nvSpPr>
        <p:spPr>
          <a:xfrm>
            <a:off x="9715332" y="2208906"/>
            <a:ext cx="816016" cy="54302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BFBFBF"/>
                </a:solidFill>
                <a:latin typeface="+mn-ea"/>
                <a:cs typeface="+mn-ea"/>
              </a:rPr>
              <a:t>03</a:t>
            </a:r>
            <a:endParaRPr lang="zh-CN" altLang="en-US" sz="2800">
              <a:solidFill>
                <a:srgbClr val="BFBFBF"/>
              </a:solidFill>
              <a:latin typeface="+mn-ea"/>
              <a:cs typeface="+mn-ea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14"/>
            </p:custDataLst>
          </p:nvPr>
        </p:nvCxnSpPr>
        <p:spPr>
          <a:xfrm>
            <a:off x="8506909" y="2744854"/>
            <a:ext cx="261781" cy="1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>
            <p:custDataLst>
              <p:tags r:id="rId15"/>
            </p:custDataLst>
          </p:nvPr>
        </p:nvSpPr>
        <p:spPr>
          <a:xfrm>
            <a:off x="8506909" y="3546871"/>
            <a:ext cx="2024412" cy="1885137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+mn-ea"/>
              </a:rPr>
              <a:t>提高边境检查的频率和效率，使用高科技检测设备，防止新精神活性物质的走私。</a:t>
            </a:r>
            <a:endParaRPr lang="zh-CN" altLang="en-US" sz="160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2" name="矩形 31"/>
          <p:cNvSpPr/>
          <p:nvPr>
            <p:custDataLst>
              <p:tags r:id="rId16"/>
            </p:custDataLst>
          </p:nvPr>
        </p:nvSpPr>
        <p:spPr>
          <a:xfrm>
            <a:off x="8506909" y="2954407"/>
            <a:ext cx="2024412" cy="5121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强化边境检查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案例分析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5401200" cy="720000"/>
          </a:xfrm>
        </p:spPr>
        <p:txBody>
          <a:bodyPr lIns="0" tIns="0" rIns="0" bIns="0" anchor="b"/>
          <a:lstStyle/>
          <a:p>
            <a:pPr algn="l"/>
            <a:r>
              <a:rPr lang="zh-CN" altLang="en-US"/>
              <a:t>国内外典型案例</a:t>
            </a:r>
            <a:endParaRPr lang="zh-CN" altLang="en-US"/>
          </a:p>
        </p:txBody>
      </p:sp>
      <p:pic>
        <p:nvPicPr>
          <p:cNvPr id="4" name="图片 3" descr="/data/temp/5b071b13-5fd7-11ef-bf0d-3ae065aacdda.jpg@base@tag=imgScale&amp;m=1&amp;w=1453&amp;h=1904&amp;q=955b071b13-5fd7-11ef-bf0d-3ae065aacdda"/>
          <p:cNvPicPr/>
          <p:nvPr>
            <p:custDataLst>
              <p:tags r:id="rId2"/>
            </p:custDataLst>
          </p:nvPr>
        </p:nvPicPr>
        <p:blipFill>
          <a:blip r:embed="rId3"/>
          <a:srcRect l="7985" r="15691"/>
        </p:blipFill>
        <p:spPr>
          <a:xfrm>
            <a:off x="6957695" y="0"/>
            <a:ext cx="5234305" cy="6858000"/>
          </a:xfrm>
          <a:prstGeom prst="rect">
            <a:avLst/>
          </a:prstGeom>
          <a:blipFill rotWithShape="1">
            <a:blip r:embed="rId4"/>
            <a:stretch>
              <a:fillRect t="-1000" r="-1000" b="-1000"/>
            </a:stretch>
          </a:blip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676018" y="2077460"/>
            <a:ext cx="4300220" cy="10394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中国多地出现滥用笑气导致健康问题的案例，引起社会关注和法律监管加强。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676018" y="1713605"/>
            <a:ext cx="4300220" cy="32255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/>
                </a:solidFill>
                <a:latin typeface="+mn-ea"/>
                <a:cs typeface="+mn-ea"/>
              </a:rPr>
              <a:t>中国“笑气”滥用案例</a:t>
            </a:r>
            <a:endParaRPr lang="zh-CN" altLang="en-US" sz="20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>
            <a:off x="720343" y="1765040"/>
            <a:ext cx="667385" cy="66738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p>
            <a:pPr lvl="0" indent="0" algn="ctr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1676653" y="3689725"/>
            <a:ext cx="4300220" cy="10394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美国因非法芬太尼滥用导致大量过量死亡案例，成为公共卫生紧急事件。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1676653" y="3325870"/>
            <a:ext cx="4300220" cy="32255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/>
                </a:solidFill>
                <a:latin typeface="+mn-ea"/>
                <a:cs typeface="+mn-ea"/>
              </a:rPr>
              <a:t>美国芬太尼危机</a:t>
            </a:r>
            <a:endParaRPr lang="zh-CN" altLang="en-US" sz="20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8" name="椭圆 17"/>
          <p:cNvSpPr/>
          <p:nvPr>
            <p:custDataLst>
              <p:tags r:id="rId10"/>
            </p:custDataLst>
          </p:nvPr>
        </p:nvSpPr>
        <p:spPr>
          <a:xfrm>
            <a:off x="720343" y="3392545"/>
            <a:ext cx="667385" cy="66738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p>
            <a:pPr lvl="0" indent="0" algn="ctr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02</a:t>
            </a:r>
            <a:endParaRPr lang="en-US" altLang="zh-CN" sz="24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1677288" y="5301990"/>
            <a:ext cx="4300220" cy="10394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欧洲多国报告合成大麻素滥用导致的中毒和死亡案例，促使欧盟加强管控。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2"/>
            </p:custDataLst>
          </p:nvPr>
        </p:nvSpPr>
        <p:spPr>
          <a:xfrm>
            <a:off x="1677288" y="4938135"/>
            <a:ext cx="4300220" cy="32255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/>
                </a:solidFill>
                <a:latin typeface="+mn-ea"/>
                <a:cs typeface="+mn-ea"/>
              </a:rPr>
              <a:t>欧洲合成大麻素问题</a:t>
            </a:r>
            <a:endParaRPr lang="zh-CN" altLang="en-US" sz="20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21" name="椭圆 20"/>
          <p:cNvSpPr/>
          <p:nvPr>
            <p:custDataLst>
              <p:tags r:id="rId13"/>
            </p:custDataLst>
          </p:nvPr>
        </p:nvSpPr>
        <p:spPr>
          <a:xfrm>
            <a:off x="720343" y="5002905"/>
            <a:ext cx="667385" cy="66738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p>
            <a:pPr lvl="0" indent="0" algn="ctr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03</a:t>
            </a:r>
            <a:endParaRPr lang="en-US" altLang="zh-CN" sz="2400" b="1" dirty="0">
              <a:latin typeface="+mn-ea"/>
              <a:cs typeface="+mn-ea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案例分析与启示</a:t>
            </a: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901097" y="3690218"/>
            <a:ext cx="2880446" cy="87609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2019年，某国青少年因滥用合成大麻素导致集体中毒事件，凸显了新精神活性物质的危险性。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901097" y="3009392"/>
            <a:ext cx="2880444" cy="5912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合成大麻素的滥用案例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901097" y="1811595"/>
            <a:ext cx="1325415" cy="9917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 dirty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72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16" name="图片 15" descr="/data/temp/5c57cbed-5fd7-11ef-895f-868e576c83a7.jpg@base@tag=imgScale&amp;m=1&amp;w=799&amp;h=422&amp;q=955c57cbed-5fd7-11ef-895f-868e576c83a7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t="10423" b="10423"/>
          <a:stretch>
            <a:fillRect/>
          </a:stretch>
        </p:blipFill>
        <p:spPr>
          <a:xfrm>
            <a:off x="901097" y="4680972"/>
            <a:ext cx="2880449" cy="1520002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4759324" y="3690218"/>
            <a:ext cx="2880446" cy="87609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调查发现，合成阿片类药物如芬太尼被非法交易，导致多起过量死亡案例，引起全球关注。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759324" y="3009392"/>
            <a:ext cx="2880444" cy="5912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合成阿片类药物的非法交易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4759324" y="1811595"/>
            <a:ext cx="1325415" cy="9917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7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1" name="图片 20" descr="/data/temp/5c57cc25-5fd7-11ef-895f-868e576c83a7.jpg@base@tag=imgScale&amp;m=1&amp;w=799&amp;h=422&amp;q=955c57cc25-5fd7-11ef-895f-868e576c83a7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t="8297" b="8297"/>
          <a:stretch>
            <a:fillRect/>
          </a:stretch>
        </p:blipFill>
        <p:spPr>
          <a:xfrm>
            <a:off x="4759324" y="4680972"/>
            <a:ext cx="2880449" cy="1520002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8617551" y="3690218"/>
            <a:ext cx="2880446" cy="87609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某实验室非法合成的迷幻剂被用于娱乐场所，导致使用者出现严重精神障碍，案例警示了合成药物的隐蔽性。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3"/>
            </p:custDataLst>
          </p:nvPr>
        </p:nvSpPr>
        <p:spPr>
          <a:xfrm>
            <a:off x="8617551" y="3009392"/>
            <a:ext cx="2880443" cy="5912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实验室制备的迷幻剂滥用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4"/>
            </p:custDataLst>
          </p:nvPr>
        </p:nvSpPr>
        <p:spPr>
          <a:xfrm>
            <a:off x="8617551" y="1811595"/>
            <a:ext cx="1325415" cy="9917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zh-CN" altLang="en-US" sz="7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6" name="图片 25" descr="/data/temp/5c57cc09-5fd7-11ef-895f-868e576c83a7.jpg@base@tag=imgScale&amp;m=1&amp;w=799&amp;h=422&amp;q=955c57cc09-5fd7-11ef-895f-868e576c83a7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0423" b="10423"/>
          <a:stretch>
            <a:fillRect/>
          </a:stretch>
        </p:blipFill>
        <p:spPr>
          <a:xfrm>
            <a:off x="8617551" y="4680972"/>
            <a:ext cx="2880449" cy="1520002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cxnSp>
        <p:nvCxnSpPr>
          <p:cNvPr id="35" name="直接连接符 34"/>
          <p:cNvCxnSpPr/>
          <p:nvPr>
            <p:custDataLst>
              <p:tags r:id="rId17"/>
            </p:custDataLst>
          </p:nvPr>
        </p:nvCxnSpPr>
        <p:spPr>
          <a:xfrm>
            <a:off x="695960" y="1811595"/>
            <a:ext cx="0" cy="4407542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18"/>
            </p:custDataLst>
          </p:nvPr>
        </p:nvCxnSpPr>
        <p:spPr>
          <a:xfrm>
            <a:off x="4544025" y="1811595"/>
            <a:ext cx="0" cy="4407542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9"/>
            </p:custDataLst>
          </p:nvPr>
        </p:nvCxnSpPr>
        <p:spPr>
          <a:xfrm>
            <a:off x="8400347" y="1811595"/>
            <a:ext cx="0" cy="4407542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 4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noFill/>
        </p:spPr>
        <p:txBody>
          <a:bodyPr wrap="square" lIns="91440" tIns="45720" rIns="91440" bIns="45720" rtlCol="0" anchor="b">
            <a:noAutofit/>
          </a:bodyPr>
          <a:lstStyle/>
          <a:p>
            <a:r>
              <a:rPr lang="zh-CN" altLang="en-US" dirty="0"/>
              <a:t>防范措施改进</a:t>
            </a:r>
            <a:endParaRPr lang="zh-CN" altLang="en-US" dirty="0"/>
          </a:p>
        </p:txBody>
      </p:sp>
      <p:sp>
        <p:nvSpPr>
          <p:cNvPr id="2" name="任意形状 2"/>
          <p:cNvSpPr/>
          <p:nvPr>
            <p:custDataLst>
              <p:tags r:id="rId2"/>
            </p:custDataLst>
          </p:nvPr>
        </p:nvSpPr>
        <p:spPr>
          <a:xfrm>
            <a:off x="248" y="1543467"/>
            <a:ext cx="12191753" cy="5314831"/>
          </a:xfrm>
          <a:custGeom>
            <a:avLst/>
            <a:gdLst>
              <a:gd name="connsiteX0" fmla="*/ 7421879 w 9144000"/>
              <a:gd name="connsiteY0" fmla="*/ 944 h 4667042"/>
              <a:gd name="connsiteX1" fmla="*/ 8739856 w 9144000"/>
              <a:gd name="connsiteY1" fmla="*/ 200746 h 4667042"/>
              <a:gd name="connsiteX2" fmla="*/ 9144000 w 9144000"/>
              <a:gd name="connsiteY2" fmla="*/ 302125 h 4667042"/>
              <a:gd name="connsiteX3" fmla="*/ 9144000 w 9144000"/>
              <a:gd name="connsiteY3" fmla="*/ 4667042 h 4667042"/>
              <a:gd name="connsiteX4" fmla="*/ 0 w 9144000"/>
              <a:gd name="connsiteY4" fmla="*/ 4667042 h 4667042"/>
              <a:gd name="connsiteX5" fmla="*/ 0 w 9144000"/>
              <a:gd name="connsiteY5" fmla="*/ 142334 h 4667042"/>
              <a:gd name="connsiteX6" fmla="*/ 260865 w 9144000"/>
              <a:gd name="connsiteY6" fmla="*/ 125811 h 4667042"/>
              <a:gd name="connsiteX7" fmla="*/ 640079 w 9144000"/>
              <a:gd name="connsiteY7" fmla="*/ 122864 h 4667042"/>
              <a:gd name="connsiteX8" fmla="*/ 4465319 w 9144000"/>
              <a:gd name="connsiteY8" fmla="*/ 595304 h 4667042"/>
              <a:gd name="connsiteX9" fmla="*/ 7421879 w 9144000"/>
              <a:gd name="connsiteY9" fmla="*/ 944 h 466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667042">
                <a:moveTo>
                  <a:pt x="7421879" y="944"/>
                </a:moveTo>
                <a:cubicBezTo>
                  <a:pt x="7809547" y="11422"/>
                  <a:pt x="8275795" y="92622"/>
                  <a:pt x="8739856" y="200746"/>
                </a:cubicBezTo>
                <a:lnTo>
                  <a:pt x="9144000" y="302125"/>
                </a:lnTo>
                <a:lnTo>
                  <a:pt x="9144000" y="4667042"/>
                </a:lnTo>
                <a:lnTo>
                  <a:pt x="0" y="4667042"/>
                </a:lnTo>
                <a:lnTo>
                  <a:pt x="0" y="142334"/>
                </a:lnTo>
                <a:lnTo>
                  <a:pt x="260865" y="125811"/>
                </a:lnTo>
                <a:cubicBezTo>
                  <a:pt x="384849" y="121237"/>
                  <a:pt x="511492" y="120007"/>
                  <a:pt x="640079" y="122864"/>
                </a:cubicBezTo>
                <a:cubicBezTo>
                  <a:pt x="1668779" y="145724"/>
                  <a:pt x="3335019" y="615624"/>
                  <a:pt x="4465319" y="595304"/>
                </a:cubicBezTo>
                <a:cubicBezTo>
                  <a:pt x="5595619" y="574984"/>
                  <a:pt x="6388099" y="-26996"/>
                  <a:pt x="7421879" y="944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4" name="任意形状 1"/>
          <p:cNvSpPr/>
          <p:nvPr>
            <p:custDataLst>
              <p:tags r:id="rId3"/>
            </p:custDataLst>
          </p:nvPr>
        </p:nvSpPr>
        <p:spPr>
          <a:xfrm>
            <a:off x="248" y="1608236"/>
            <a:ext cx="12191753" cy="5249987"/>
          </a:xfrm>
          <a:custGeom>
            <a:avLst/>
            <a:gdLst>
              <a:gd name="connsiteX0" fmla="*/ 9144000 w 9144000"/>
              <a:gd name="connsiteY0" fmla="*/ 0 h 4569773"/>
              <a:gd name="connsiteX1" fmla="*/ 9144000 w 9144000"/>
              <a:gd name="connsiteY1" fmla="*/ 4569773 h 4569773"/>
              <a:gd name="connsiteX2" fmla="*/ 0 w 9144000"/>
              <a:gd name="connsiteY2" fmla="*/ 4569773 h 4569773"/>
              <a:gd name="connsiteX3" fmla="*/ 0 w 9144000"/>
              <a:gd name="connsiteY3" fmla="*/ 638493 h 4569773"/>
              <a:gd name="connsiteX4" fmla="*/ 135688 w 9144000"/>
              <a:gd name="connsiteY4" fmla="*/ 681653 h 4569773"/>
              <a:gd name="connsiteX5" fmla="*/ 487681 w 9144000"/>
              <a:gd name="connsiteY5" fmla="*/ 725542 h 4569773"/>
              <a:gd name="connsiteX6" fmla="*/ 4450081 w 9144000"/>
              <a:gd name="connsiteY6" fmla="*/ 192142 h 4569773"/>
              <a:gd name="connsiteX7" fmla="*/ 7239001 w 9144000"/>
              <a:gd name="connsiteY7" fmla="*/ 603622 h 4569773"/>
              <a:gd name="connsiteX8" fmla="*/ 9034464 w 9144000"/>
              <a:gd name="connsiteY8" fmla="*/ 37837 h 456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4569773">
                <a:moveTo>
                  <a:pt x="9144000" y="0"/>
                </a:moveTo>
                <a:lnTo>
                  <a:pt x="9144000" y="4569773"/>
                </a:lnTo>
                <a:lnTo>
                  <a:pt x="0" y="4569773"/>
                </a:lnTo>
                <a:lnTo>
                  <a:pt x="0" y="638493"/>
                </a:lnTo>
                <a:lnTo>
                  <a:pt x="135688" y="681653"/>
                </a:lnTo>
                <a:cubicBezTo>
                  <a:pt x="248048" y="710818"/>
                  <a:pt x="365444" y="727447"/>
                  <a:pt x="487681" y="725542"/>
                </a:cubicBezTo>
                <a:cubicBezTo>
                  <a:pt x="1465581" y="710302"/>
                  <a:pt x="3324861" y="212462"/>
                  <a:pt x="4450081" y="192142"/>
                </a:cubicBezTo>
                <a:cubicBezTo>
                  <a:pt x="5575301" y="171822"/>
                  <a:pt x="6240781" y="613782"/>
                  <a:pt x="7239001" y="603622"/>
                </a:cubicBezTo>
                <a:cubicBezTo>
                  <a:pt x="7738111" y="598542"/>
                  <a:pt x="8418831" y="263262"/>
                  <a:pt x="9034464" y="3783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68000">
                <a:schemeClr val="accent1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6" name="任意多边形: 形状 20"/>
          <p:cNvSpPr/>
          <p:nvPr>
            <p:custDataLst>
              <p:tags r:id="rId4"/>
            </p:custDataLst>
          </p:nvPr>
        </p:nvSpPr>
        <p:spPr>
          <a:xfrm>
            <a:off x="-4197" y="1648240"/>
            <a:ext cx="12188501" cy="5214028"/>
          </a:xfrm>
          <a:custGeom>
            <a:avLst/>
            <a:gdLst>
              <a:gd name="connsiteX0" fmla="*/ 2408361 w 9107329"/>
              <a:gd name="connsiteY0" fmla="*/ 434 h 2794050"/>
              <a:gd name="connsiteX1" fmla="*/ 7003480 w 9107329"/>
              <a:gd name="connsiteY1" fmla="*/ 263023 h 2794050"/>
              <a:gd name="connsiteX2" fmla="*/ 8796810 w 9107329"/>
              <a:gd name="connsiteY2" fmla="*/ 78568 h 2794050"/>
              <a:gd name="connsiteX3" fmla="*/ 9107329 w 9107329"/>
              <a:gd name="connsiteY3" fmla="*/ 30883 h 2794050"/>
              <a:gd name="connsiteX4" fmla="*/ 9107329 w 9107329"/>
              <a:gd name="connsiteY4" fmla="*/ 2794050 h 2794050"/>
              <a:gd name="connsiteX5" fmla="*/ 0 w 9107329"/>
              <a:gd name="connsiteY5" fmla="*/ 2794050 h 2794050"/>
              <a:gd name="connsiteX6" fmla="*/ 0 w 9107329"/>
              <a:gd name="connsiteY6" fmla="*/ 108284 h 2794050"/>
              <a:gd name="connsiteX7" fmla="*/ 397174 w 9107329"/>
              <a:gd name="connsiteY7" fmla="*/ 83169 h 2794050"/>
              <a:gd name="connsiteX8" fmla="*/ 2408361 w 9107329"/>
              <a:gd name="connsiteY8" fmla="*/ 434 h 2794050"/>
              <a:gd name="connsiteX0-1" fmla="*/ 2414029 w 9112997"/>
              <a:gd name="connsiteY0-2" fmla="*/ 434 h 3899264"/>
              <a:gd name="connsiteX1-3" fmla="*/ 7009148 w 9112997"/>
              <a:gd name="connsiteY1-4" fmla="*/ 263023 h 3899264"/>
              <a:gd name="connsiteX2-5" fmla="*/ 8802478 w 9112997"/>
              <a:gd name="connsiteY2-6" fmla="*/ 78568 h 3899264"/>
              <a:gd name="connsiteX3-7" fmla="*/ 9112997 w 9112997"/>
              <a:gd name="connsiteY3-8" fmla="*/ 30883 h 3899264"/>
              <a:gd name="connsiteX4-9" fmla="*/ 9112997 w 9112997"/>
              <a:gd name="connsiteY4-10" fmla="*/ 2794050 h 3899264"/>
              <a:gd name="connsiteX5-11" fmla="*/ 0 w 9112997"/>
              <a:gd name="connsiteY5-12" fmla="*/ 3899264 h 3899264"/>
              <a:gd name="connsiteX6-13" fmla="*/ 5668 w 9112997"/>
              <a:gd name="connsiteY6-14" fmla="*/ 108284 h 3899264"/>
              <a:gd name="connsiteX7-15" fmla="*/ 402842 w 9112997"/>
              <a:gd name="connsiteY7-16" fmla="*/ 83169 h 3899264"/>
              <a:gd name="connsiteX8-17" fmla="*/ 2414029 w 9112997"/>
              <a:gd name="connsiteY8-18" fmla="*/ 434 h 3899264"/>
              <a:gd name="connsiteX0-19" fmla="*/ 2414029 w 9112997"/>
              <a:gd name="connsiteY0-20" fmla="*/ 434 h 3910600"/>
              <a:gd name="connsiteX1-21" fmla="*/ 7009148 w 9112997"/>
              <a:gd name="connsiteY1-22" fmla="*/ 263023 h 3910600"/>
              <a:gd name="connsiteX2-23" fmla="*/ 8802478 w 9112997"/>
              <a:gd name="connsiteY2-24" fmla="*/ 78568 h 3910600"/>
              <a:gd name="connsiteX3-25" fmla="*/ 9112997 w 9112997"/>
              <a:gd name="connsiteY3-26" fmla="*/ 30883 h 3910600"/>
              <a:gd name="connsiteX4-27" fmla="*/ 9112997 w 9112997"/>
              <a:gd name="connsiteY4-28" fmla="*/ 3910600 h 3910600"/>
              <a:gd name="connsiteX5-29" fmla="*/ 0 w 9112997"/>
              <a:gd name="connsiteY5-30" fmla="*/ 3899264 h 3910600"/>
              <a:gd name="connsiteX6-31" fmla="*/ 5668 w 9112997"/>
              <a:gd name="connsiteY6-32" fmla="*/ 108284 h 3910600"/>
              <a:gd name="connsiteX7-33" fmla="*/ 402842 w 9112997"/>
              <a:gd name="connsiteY7-34" fmla="*/ 83169 h 3910600"/>
              <a:gd name="connsiteX8-35" fmla="*/ 2414029 w 9112997"/>
              <a:gd name="connsiteY8-36" fmla="*/ 434 h 3910600"/>
              <a:gd name="connsiteX0-37" fmla="*/ 2408613 w 9107581"/>
              <a:gd name="connsiteY0-38" fmla="*/ 434 h 3910600"/>
              <a:gd name="connsiteX1-39" fmla="*/ 7003732 w 9107581"/>
              <a:gd name="connsiteY1-40" fmla="*/ 263023 h 3910600"/>
              <a:gd name="connsiteX2-41" fmla="*/ 8797062 w 9107581"/>
              <a:gd name="connsiteY2-42" fmla="*/ 78568 h 3910600"/>
              <a:gd name="connsiteX3-43" fmla="*/ 9107581 w 9107581"/>
              <a:gd name="connsiteY3-44" fmla="*/ 30883 h 3910600"/>
              <a:gd name="connsiteX4-45" fmla="*/ 9107581 w 9107581"/>
              <a:gd name="connsiteY4-46" fmla="*/ 3910600 h 3910600"/>
              <a:gd name="connsiteX5-47" fmla="*/ 5920 w 9107581"/>
              <a:gd name="connsiteY5-48" fmla="*/ 3904932 h 3910600"/>
              <a:gd name="connsiteX6-49" fmla="*/ 252 w 9107581"/>
              <a:gd name="connsiteY6-50" fmla="*/ 108284 h 3910600"/>
              <a:gd name="connsiteX7-51" fmla="*/ 397426 w 9107581"/>
              <a:gd name="connsiteY7-52" fmla="*/ 83169 h 3910600"/>
              <a:gd name="connsiteX8-53" fmla="*/ 2408613 w 9107581"/>
              <a:gd name="connsiteY8-54" fmla="*/ 434 h 3910600"/>
              <a:gd name="connsiteX0-55" fmla="*/ 2419202 w 9118170"/>
              <a:gd name="connsiteY0-56" fmla="*/ 434 h 3910600"/>
              <a:gd name="connsiteX1-57" fmla="*/ 7014321 w 9118170"/>
              <a:gd name="connsiteY1-58" fmla="*/ 263023 h 3910600"/>
              <a:gd name="connsiteX2-59" fmla="*/ 8807651 w 9118170"/>
              <a:gd name="connsiteY2-60" fmla="*/ 78568 h 3910600"/>
              <a:gd name="connsiteX3-61" fmla="*/ 9118170 w 9118170"/>
              <a:gd name="connsiteY3-62" fmla="*/ 30883 h 3910600"/>
              <a:gd name="connsiteX4-63" fmla="*/ 9118170 w 9118170"/>
              <a:gd name="connsiteY4-64" fmla="*/ 3910600 h 3910600"/>
              <a:gd name="connsiteX5-65" fmla="*/ 16509 w 9118170"/>
              <a:gd name="connsiteY5-66" fmla="*/ 3904932 h 3910600"/>
              <a:gd name="connsiteX6-67" fmla="*/ 125 w 9118170"/>
              <a:gd name="connsiteY6-68" fmla="*/ 108284 h 3910600"/>
              <a:gd name="connsiteX7-69" fmla="*/ 408015 w 9118170"/>
              <a:gd name="connsiteY7-70" fmla="*/ 83169 h 3910600"/>
              <a:gd name="connsiteX8-71" fmla="*/ 2419202 w 9118170"/>
              <a:gd name="connsiteY8-72" fmla="*/ 434 h 3910600"/>
              <a:gd name="connsiteX0-73" fmla="*/ 2419456 w 9118424"/>
              <a:gd name="connsiteY0-74" fmla="*/ 434 h 3910600"/>
              <a:gd name="connsiteX1-75" fmla="*/ 7014575 w 9118424"/>
              <a:gd name="connsiteY1-76" fmla="*/ 263023 h 3910600"/>
              <a:gd name="connsiteX2-77" fmla="*/ 8807905 w 9118424"/>
              <a:gd name="connsiteY2-78" fmla="*/ 78568 h 3910600"/>
              <a:gd name="connsiteX3-79" fmla="*/ 9118424 w 9118424"/>
              <a:gd name="connsiteY3-80" fmla="*/ 30883 h 3910600"/>
              <a:gd name="connsiteX4-81" fmla="*/ 9118424 w 9118424"/>
              <a:gd name="connsiteY4-82" fmla="*/ 3910600 h 3910600"/>
              <a:gd name="connsiteX5-83" fmla="*/ 2476 w 9118424"/>
              <a:gd name="connsiteY5-84" fmla="*/ 3904932 h 3910600"/>
              <a:gd name="connsiteX6-85" fmla="*/ 379 w 9118424"/>
              <a:gd name="connsiteY6-86" fmla="*/ 108284 h 3910600"/>
              <a:gd name="connsiteX7-87" fmla="*/ 408269 w 9118424"/>
              <a:gd name="connsiteY7-88" fmla="*/ 83169 h 3910600"/>
              <a:gd name="connsiteX8-89" fmla="*/ 2419456 w 9118424"/>
              <a:gd name="connsiteY8-90" fmla="*/ 434 h 3910600"/>
              <a:gd name="connsiteX0-91" fmla="*/ 2419456 w 9146999"/>
              <a:gd name="connsiteY0-92" fmla="*/ 434 h 3910600"/>
              <a:gd name="connsiteX1-93" fmla="*/ 7014575 w 9146999"/>
              <a:gd name="connsiteY1-94" fmla="*/ 263023 h 3910600"/>
              <a:gd name="connsiteX2-95" fmla="*/ 8807905 w 9146999"/>
              <a:gd name="connsiteY2-96" fmla="*/ 78568 h 3910600"/>
              <a:gd name="connsiteX3-97" fmla="*/ 9118424 w 9146999"/>
              <a:gd name="connsiteY3-98" fmla="*/ 30883 h 3910600"/>
              <a:gd name="connsiteX4-99" fmla="*/ 9146999 w 9146999"/>
              <a:gd name="connsiteY4-100" fmla="*/ 3910600 h 3910600"/>
              <a:gd name="connsiteX5-101" fmla="*/ 2476 w 9146999"/>
              <a:gd name="connsiteY5-102" fmla="*/ 3904932 h 3910600"/>
              <a:gd name="connsiteX6-103" fmla="*/ 379 w 9146999"/>
              <a:gd name="connsiteY6-104" fmla="*/ 108284 h 3910600"/>
              <a:gd name="connsiteX7-105" fmla="*/ 408269 w 9146999"/>
              <a:gd name="connsiteY7-106" fmla="*/ 83169 h 3910600"/>
              <a:gd name="connsiteX8-107" fmla="*/ 2419456 w 9146999"/>
              <a:gd name="connsiteY8-108" fmla="*/ 434 h 3910600"/>
              <a:gd name="connsiteX0-109" fmla="*/ 2419456 w 9152430"/>
              <a:gd name="connsiteY0-110" fmla="*/ 434 h 3910600"/>
              <a:gd name="connsiteX1-111" fmla="*/ 7014575 w 9152430"/>
              <a:gd name="connsiteY1-112" fmla="*/ 263023 h 3910600"/>
              <a:gd name="connsiteX2-113" fmla="*/ 8807905 w 9152430"/>
              <a:gd name="connsiteY2-114" fmla="*/ 78568 h 3910600"/>
              <a:gd name="connsiteX3-115" fmla="*/ 9152430 w 9152430"/>
              <a:gd name="connsiteY3-116" fmla="*/ 13879 h 3910600"/>
              <a:gd name="connsiteX4-117" fmla="*/ 9146999 w 9152430"/>
              <a:gd name="connsiteY4-118" fmla="*/ 3910600 h 3910600"/>
              <a:gd name="connsiteX5-119" fmla="*/ 2476 w 9152430"/>
              <a:gd name="connsiteY5-120" fmla="*/ 3904932 h 3910600"/>
              <a:gd name="connsiteX6-121" fmla="*/ 379 w 9152430"/>
              <a:gd name="connsiteY6-122" fmla="*/ 108284 h 3910600"/>
              <a:gd name="connsiteX7-123" fmla="*/ 408269 w 9152430"/>
              <a:gd name="connsiteY7-124" fmla="*/ 83169 h 3910600"/>
              <a:gd name="connsiteX8-125" fmla="*/ 2419456 w 9152430"/>
              <a:gd name="connsiteY8-126" fmla="*/ 434 h 3910600"/>
              <a:gd name="connsiteX0-127" fmla="*/ 2419456 w 9158564"/>
              <a:gd name="connsiteY0-128" fmla="*/ 434 h 3910600"/>
              <a:gd name="connsiteX1-129" fmla="*/ 7014575 w 9158564"/>
              <a:gd name="connsiteY1-130" fmla="*/ 263023 h 3910600"/>
              <a:gd name="connsiteX2-131" fmla="*/ 8807905 w 9158564"/>
              <a:gd name="connsiteY2-132" fmla="*/ 78568 h 3910600"/>
              <a:gd name="connsiteX3-133" fmla="*/ 9152430 w 9158564"/>
              <a:gd name="connsiteY3-134" fmla="*/ 13879 h 3910600"/>
              <a:gd name="connsiteX4-135" fmla="*/ 9158335 w 9158564"/>
              <a:gd name="connsiteY4-136" fmla="*/ 3910600 h 3910600"/>
              <a:gd name="connsiteX5-137" fmla="*/ 2476 w 9158564"/>
              <a:gd name="connsiteY5-138" fmla="*/ 3904932 h 3910600"/>
              <a:gd name="connsiteX6-139" fmla="*/ 379 w 9158564"/>
              <a:gd name="connsiteY6-140" fmla="*/ 108284 h 3910600"/>
              <a:gd name="connsiteX7-141" fmla="*/ 408269 w 9158564"/>
              <a:gd name="connsiteY7-142" fmla="*/ 83169 h 3910600"/>
              <a:gd name="connsiteX8-143" fmla="*/ 2419456 w 9158564"/>
              <a:gd name="connsiteY8-144" fmla="*/ 434 h 3910600"/>
              <a:gd name="connsiteX0-145" fmla="*/ 2419456 w 9152430"/>
              <a:gd name="connsiteY0-146" fmla="*/ 434 h 3904932"/>
              <a:gd name="connsiteX1-147" fmla="*/ 7014575 w 9152430"/>
              <a:gd name="connsiteY1-148" fmla="*/ 263023 h 3904932"/>
              <a:gd name="connsiteX2-149" fmla="*/ 8807905 w 9152430"/>
              <a:gd name="connsiteY2-150" fmla="*/ 78568 h 3904932"/>
              <a:gd name="connsiteX3-151" fmla="*/ 9152430 w 9152430"/>
              <a:gd name="connsiteY3-152" fmla="*/ 13879 h 3904932"/>
              <a:gd name="connsiteX4-153" fmla="*/ 9141332 w 9152430"/>
              <a:gd name="connsiteY4-154" fmla="*/ 3904932 h 3904932"/>
              <a:gd name="connsiteX5-155" fmla="*/ 2476 w 9152430"/>
              <a:gd name="connsiteY5-156" fmla="*/ 3904932 h 3904932"/>
              <a:gd name="connsiteX6-157" fmla="*/ 379 w 9152430"/>
              <a:gd name="connsiteY6-158" fmla="*/ 108284 h 3904932"/>
              <a:gd name="connsiteX7-159" fmla="*/ 408269 w 9152430"/>
              <a:gd name="connsiteY7-160" fmla="*/ 83169 h 3904932"/>
              <a:gd name="connsiteX8-161" fmla="*/ 2419456 w 9152430"/>
              <a:gd name="connsiteY8-162" fmla="*/ 434 h 3904932"/>
              <a:gd name="connsiteX0-163" fmla="*/ 2419456 w 9152430"/>
              <a:gd name="connsiteY0-164" fmla="*/ 434 h 3904932"/>
              <a:gd name="connsiteX1-165" fmla="*/ 7014575 w 9152430"/>
              <a:gd name="connsiteY1-166" fmla="*/ 263023 h 3904932"/>
              <a:gd name="connsiteX2-167" fmla="*/ 8807905 w 9152430"/>
              <a:gd name="connsiteY2-168" fmla="*/ 78568 h 3904932"/>
              <a:gd name="connsiteX3-169" fmla="*/ 9152430 w 9152430"/>
              <a:gd name="connsiteY3-170" fmla="*/ 13879 h 3904932"/>
              <a:gd name="connsiteX4-171" fmla="*/ 9141332 w 9152430"/>
              <a:gd name="connsiteY4-172" fmla="*/ 3899264 h 3904932"/>
              <a:gd name="connsiteX5-173" fmla="*/ 2476 w 9152430"/>
              <a:gd name="connsiteY5-174" fmla="*/ 3904932 h 3904932"/>
              <a:gd name="connsiteX6-175" fmla="*/ 379 w 9152430"/>
              <a:gd name="connsiteY6-176" fmla="*/ 108284 h 3904932"/>
              <a:gd name="connsiteX7-177" fmla="*/ 408269 w 9152430"/>
              <a:gd name="connsiteY7-178" fmla="*/ 83169 h 3904932"/>
              <a:gd name="connsiteX8-179" fmla="*/ 2419456 w 9152430"/>
              <a:gd name="connsiteY8-180" fmla="*/ 434 h 3904932"/>
              <a:gd name="connsiteX0-181" fmla="*/ 2419456 w 9152430"/>
              <a:gd name="connsiteY0-182" fmla="*/ 434 h 3910600"/>
              <a:gd name="connsiteX1-183" fmla="*/ 7014575 w 9152430"/>
              <a:gd name="connsiteY1-184" fmla="*/ 263023 h 3910600"/>
              <a:gd name="connsiteX2-185" fmla="*/ 8807905 w 9152430"/>
              <a:gd name="connsiteY2-186" fmla="*/ 78568 h 3910600"/>
              <a:gd name="connsiteX3-187" fmla="*/ 9152430 w 9152430"/>
              <a:gd name="connsiteY3-188" fmla="*/ 13879 h 3910600"/>
              <a:gd name="connsiteX4-189" fmla="*/ 9141332 w 9152430"/>
              <a:gd name="connsiteY4-190" fmla="*/ 3899264 h 3910600"/>
              <a:gd name="connsiteX5-191" fmla="*/ 2476 w 9152430"/>
              <a:gd name="connsiteY5-192" fmla="*/ 3910600 h 3910600"/>
              <a:gd name="connsiteX6-193" fmla="*/ 379 w 9152430"/>
              <a:gd name="connsiteY6-194" fmla="*/ 108284 h 3910600"/>
              <a:gd name="connsiteX7-195" fmla="*/ 408269 w 9152430"/>
              <a:gd name="connsiteY7-196" fmla="*/ 83169 h 3910600"/>
              <a:gd name="connsiteX8-197" fmla="*/ 2419456 w 9152430"/>
              <a:gd name="connsiteY8-198" fmla="*/ 434 h 3910600"/>
              <a:gd name="connsiteX0-199" fmla="*/ 2419456 w 9141561"/>
              <a:gd name="connsiteY0-200" fmla="*/ 434 h 3910600"/>
              <a:gd name="connsiteX1-201" fmla="*/ 7014575 w 9141561"/>
              <a:gd name="connsiteY1-202" fmla="*/ 263023 h 3910600"/>
              <a:gd name="connsiteX2-203" fmla="*/ 8807905 w 9141561"/>
              <a:gd name="connsiteY2-204" fmla="*/ 78568 h 3910600"/>
              <a:gd name="connsiteX3-205" fmla="*/ 9135427 w 9141561"/>
              <a:gd name="connsiteY3-206" fmla="*/ 8210 h 3910600"/>
              <a:gd name="connsiteX4-207" fmla="*/ 9141332 w 9141561"/>
              <a:gd name="connsiteY4-208" fmla="*/ 3899264 h 3910600"/>
              <a:gd name="connsiteX5-209" fmla="*/ 2476 w 9141561"/>
              <a:gd name="connsiteY5-210" fmla="*/ 3910600 h 3910600"/>
              <a:gd name="connsiteX6-211" fmla="*/ 379 w 9141561"/>
              <a:gd name="connsiteY6-212" fmla="*/ 108284 h 3910600"/>
              <a:gd name="connsiteX7-213" fmla="*/ 408269 w 9141561"/>
              <a:gd name="connsiteY7-214" fmla="*/ 83169 h 3910600"/>
              <a:gd name="connsiteX8-215" fmla="*/ 2419456 w 9141561"/>
              <a:gd name="connsiteY8-216" fmla="*/ 434 h 3910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1561" h="3910600">
                <a:moveTo>
                  <a:pt x="2419456" y="434"/>
                </a:moveTo>
                <a:cubicBezTo>
                  <a:pt x="4273407" y="-12534"/>
                  <a:pt x="5369874" y="269506"/>
                  <a:pt x="7014575" y="263023"/>
                </a:cubicBezTo>
                <a:cubicBezTo>
                  <a:pt x="7528545" y="260997"/>
                  <a:pt x="8159400" y="176658"/>
                  <a:pt x="8807905" y="78568"/>
                </a:cubicBezTo>
                <a:lnTo>
                  <a:pt x="9135427" y="8210"/>
                </a:lnTo>
                <a:cubicBezTo>
                  <a:pt x="9133617" y="1307117"/>
                  <a:pt x="9143142" y="2600357"/>
                  <a:pt x="9141332" y="3899264"/>
                </a:cubicBezTo>
                <a:lnTo>
                  <a:pt x="2476" y="3910600"/>
                </a:lnTo>
                <a:cubicBezTo>
                  <a:pt x="4365" y="2646940"/>
                  <a:pt x="-1510" y="1371944"/>
                  <a:pt x="379" y="108284"/>
                </a:cubicBezTo>
                <a:lnTo>
                  <a:pt x="408269" y="83169"/>
                </a:lnTo>
                <a:cubicBezTo>
                  <a:pt x="1142625" y="38298"/>
                  <a:pt x="1840096" y="4486"/>
                  <a:pt x="2419456" y="434"/>
                </a:cubicBezTo>
                <a:close/>
              </a:path>
            </a:pathLst>
          </a:cu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3200">
              <a:latin typeface="+mj-ea"/>
              <a:ea typeface="+mj-ea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1733128" y="2791217"/>
            <a:ext cx="1034696" cy="1034696"/>
          </a:xfrm>
          <a:prstGeom prst="ellipse">
            <a:avLst/>
          </a:prstGeom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675979" y="4037062"/>
            <a:ext cx="1148784" cy="4756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7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01</a:t>
            </a:r>
            <a:endParaRPr kumimoji="1" lang="en-US" altLang="zh-CN" sz="27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962253" y="5002242"/>
            <a:ext cx="2575932" cy="1462375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通过增加边境检查点和使用更先进的检测设备，有效识别和拦截新精神活性物质的走私活动。</a:t>
            </a:r>
            <a:endParaRPr lang="zh-CN" altLang="en-US" sz="140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5600834" y="2791217"/>
            <a:ext cx="1034696" cy="1034696"/>
          </a:xfrm>
          <a:prstGeom prst="ellipse">
            <a:avLst/>
          </a:prstGeom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5543686" y="4028807"/>
            <a:ext cx="1148784" cy="4756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7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02</a:t>
            </a:r>
            <a:endParaRPr kumimoji="1" lang="en-US" altLang="zh-CN" sz="27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4" name="矩形 33"/>
          <p:cNvSpPr/>
          <p:nvPr>
            <p:custDataLst>
              <p:tags r:id="rId10"/>
            </p:custDataLst>
          </p:nvPr>
        </p:nvSpPr>
        <p:spPr>
          <a:xfrm>
            <a:off x="4830595" y="4993988"/>
            <a:ext cx="2575932" cy="1462375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开展公众教育活动，提高人们对新精神活性物质危害的认识，鼓励公众参与防范和举报。</a:t>
            </a:r>
            <a:endParaRPr lang="zh-CN" altLang="en-US" sz="140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5" name="椭圆 34"/>
          <p:cNvSpPr/>
          <p:nvPr>
            <p:custDataLst>
              <p:tags r:id="rId11"/>
            </p:custDataLst>
          </p:nvPr>
        </p:nvSpPr>
        <p:spPr>
          <a:xfrm>
            <a:off x="9469176" y="2791217"/>
            <a:ext cx="1034696" cy="1034696"/>
          </a:xfrm>
          <a:prstGeom prst="ellipse">
            <a:avLst/>
          </a:prstGeom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36" name="矩形 35"/>
          <p:cNvSpPr/>
          <p:nvPr>
            <p:custDataLst>
              <p:tags r:id="rId12"/>
            </p:custDataLst>
          </p:nvPr>
        </p:nvSpPr>
        <p:spPr>
          <a:xfrm>
            <a:off x="9412027" y="4028807"/>
            <a:ext cx="1148785" cy="4756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7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03</a:t>
            </a:r>
            <a:endParaRPr kumimoji="1" lang="en-US" altLang="zh-CN" sz="27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7" name="矩形 36"/>
          <p:cNvSpPr/>
          <p:nvPr>
            <p:custDataLst>
              <p:tags r:id="rId13"/>
            </p:custDataLst>
          </p:nvPr>
        </p:nvSpPr>
        <p:spPr>
          <a:xfrm>
            <a:off x="8698302" y="4993988"/>
            <a:ext cx="2575932" cy="1462375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修订相关法律法规，对制造和贩卖新精神活性物质的行为实施更严厉的法律制裁，起到震慑作用。</a:t>
            </a:r>
            <a:endParaRPr lang="zh-CN" altLang="en-US" sz="140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8" name="矩形 37"/>
          <p:cNvSpPr/>
          <p:nvPr>
            <p:custDataLst>
              <p:tags r:id="rId14"/>
            </p:custDataLst>
          </p:nvPr>
        </p:nvSpPr>
        <p:spPr>
          <a:xfrm>
            <a:off x="962253" y="4536797"/>
            <a:ext cx="2577548" cy="3758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加强边境检查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9" name="矩形 38"/>
          <p:cNvSpPr/>
          <p:nvPr>
            <p:custDataLst>
              <p:tags r:id="rId15"/>
            </p:custDataLst>
          </p:nvPr>
        </p:nvSpPr>
        <p:spPr>
          <a:xfrm>
            <a:off x="4830595" y="4536797"/>
            <a:ext cx="2577548" cy="3758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提升公众意识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矩形 39"/>
          <p:cNvSpPr/>
          <p:nvPr>
            <p:custDataLst>
              <p:tags r:id="rId16"/>
            </p:custDataLst>
          </p:nvPr>
        </p:nvSpPr>
        <p:spPr>
          <a:xfrm>
            <a:off x="8698302" y="4536797"/>
            <a:ext cx="2577548" cy="3758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强化法律制裁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46" name="图形 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80138" y="3038862"/>
            <a:ext cx="542632" cy="539849"/>
          </a:xfrm>
          <a:prstGeom prst="rect">
            <a:avLst/>
          </a:prstGeom>
        </p:spPr>
      </p:pic>
      <p:pic>
        <p:nvPicPr>
          <p:cNvPr id="47" name="图形 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66259" y="3064262"/>
            <a:ext cx="505642" cy="488972"/>
          </a:xfrm>
          <a:prstGeom prst="rect">
            <a:avLst/>
          </a:prstGeom>
        </p:spPr>
      </p:pic>
      <p:pic>
        <p:nvPicPr>
          <p:cNvPr id="48" name="图形 3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739681" y="3038862"/>
            <a:ext cx="495323" cy="539847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未来展望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05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>
            <p:custDataLst>
              <p:tags r:id="rId1"/>
            </p:custDataLst>
          </p:nvPr>
        </p:nvCxnSpPr>
        <p:spPr>
          <a:xfrm>
            <a:off x="2817946" y="3162646"/>
            <a:ext cx="0" cy="211731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2"/>
            </p:custDataLst>
          </p:nvPr>
        </p:nvCxnSpPr>
        <p:spPr>
          <a:xfrm>
            <a:off x="5003316" y="3162646"/>
            <a:ext cx="0" cy="211731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>
            <a:off x="7188686" y="3162646"/>
            <a:ext cx="0" cy="211731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>
            <a:off x="9374056" y="3162646"/>
            <a:ext cx="0" cy="211731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>
            <a:off x="1273910" y="3103915"/>
            <a:ext cx="902702" cy="902702"/>
          </a:xfrm>
          <a:prstGeom prst="ellipse">
            <a:avLst/>
          </a:prstGeom>
          <a:gradFill flip="none" rotWithShape="1">
            <a:gsLst>
              <a:gs pos="17000">
                <a:schemeClr val="accent1"/>
              </a:gs>
              <a:gs pos="72000">
                <a:schemeClr val="accent2"/>
              </a:gs>
            </a:gsLst>
            <a:lin ang="13500000" scaled="1"/>
            <a:tileRect/>
          </a:gradFill>
          <a:ln>
            <a:noFill/>
          </a:ln>
          <a:effectLst>
            <a:outerShdw blurRad="190500" dist="190500" dir="2700000" sx="98000" sy="98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+mn-ea"/>
                <a:sym typeface="+mn-ea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10" name="标题 1"/>
          <p:cNvSpPr txBox="1"/>
          <p:nvPr>
            <p:custDataLst>
              <p:tags r:id="rId7"/>
            </p:custDataLst>
          </p:nvPr>
        </p:nvSpPr>
        <p:spPr>
          <a:xfrm>
            <a:off x="839788" y="4464068"/>
            <a:ext cx="1770946" cy="1365231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800" dirty="0">
                <a:solidFill>
                  <a:schemeClr val="dk2"/>
                </a:solidFill>
                <a:latin typeface="+mn-ea"/>
                <a:ea typeface="+mn-ea"/>
              </a:rPr>
              <a:t>新精神活性物质概述</a:t>
            </a:r>
            <a:endParaRPr lang="zh-CN" altLang="en-US" sz="1800" dirty="0">
              <a:solidFill>
                <a:schemeClr val="dk2"/>
              </a:solidFill>
              <a:latin typeface="+mn-ea"/>
              <a:ea typeface="+mn-ea"/>
            </a:endParaRPr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3459280" y="3103915"/>
            <a:ext cx="902702" cy="902702"/>
          </a:xfrm>
          <a:prstGeom prst="ellipse">
            <a:avLst/>
          </a:prstGeom>
          <a:gradFill flip="none" rotWithShape="1">
            <a:gsLst>
              <a:gs pos="17000">
                <a:schemeClr val="accent1"/>
              </a:gs>
              <a:gs pos="72000">
                <a:schemeClr val="accent2"/>
              </a:gs>
            </a:gsLst>
            <a:lin ang="13500000" scaled="1"/>
            <a:tileRect/>
          </a:gradFill>
          <a:ln>
            <a:noFill/>
          </a:ln>
          <a:effectLst>
            <a:outerShdw blurRad="190500" dist="190500" dir="2700000" sx="98000" sy="98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+mn-ea"/>
                <a:sym typeface="+mn-ea"/>
              </a:rPr>
              <a:t>02</a:t>
            </a:r>
            <a:endParaRPr lang="en-US" altLang="zh-CN" sz="2400" b="1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12" name="标题 1"/>
          <p:cNvSpPr txBox="1"/>
          <p:nvPr>
            <p:custDataLst>
              <p:tags r:id="rId9"/>
            </p:custDataLst>
          </p:nvPr>
        </p:nvSpPr>
        <p:spPr>
          <a:xfrm>
            <a:off x="3025158" y="4464068"/>
            <a:ext cx="1770946" cy="1365231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800" dirty="0">
                <a:solidFill>
                  <a:schemeClr val="dk2"/>
                </a:solidFill>
                <a:latin typeface="+mn-ea"/>
                <a:ea typeface="+mn-ea"/>
              </a:rPr>
              <a:t>识别方法</a:t>
            </a:r>
            <a:endParaRPr lang="zh-CN" altLang="en-US" sz="1800" dirty="0">
              <a:solidFill>
                <a:schemeClr val="dk2"/>
              </a:solidFill>
              <a:latin typeface="+mn-ea"/>
              <a:ea typeface="+mn-ea"/>
            </a:endParaRPr>
          </a:p>
        </p:txBody>
      </p:sp>
      <p:sp>
        <p:nvSpPr>
          <p:cNvPr id="13" name="椭圆 12"/>
          <p:cNvSpPr/>
          <p:nvPr>
            <p:custDataLst>
              <p:tags r:id="rId10"/>
            </p:custDataLst>
          </p:nvPr>
        </p:nvSpPr>
        <p:spPr>
          <a:xfrm>
            <a:off x="5644650" y="3103915"/>
            <a:ext cx="902702" cy="902702"/>
          </a:xfrm>
          <a:prstGeom prst="ellipse">
            <a:avLst/>
          </a:prstGeom>
          <a:gradFill flip="none" rotWithShape="1">
            <a:gsLst>
              <a:gs pos="17000">
                <a:schemeClr val="accent1"/>
              </a:gs>
              <a:gs pos="72000">
                <a:schemeClr val="accent2"/>
              </a:gs>
            </a:gsLst>
            <a:lin ang="13500000" scaled="1"/>
            <a:tileRect/>
          </a:gradFill>
          <a:ln>
            <a:noFill/>
          </a:ln>
          <a:effectLst>
            <a:outerShdw blurRad="190500" dist="190500" dir="2700000" sx="98000" sy="98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+mn-ea"/>
                <a:sym typeface="+mn-ea"/>
              </a:rPr>
              <a:t>03</a:t>
            </a:r>
            <a:endParaRPr lang="en-US" altLang="zh-CN" sz="2400" b="1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14" name="标题 1"/>
          <p:cNvSpPr txBox="1"/>
          <p:nvPr>
            <p:custDataLst>
              <p:tags r:id="rId11"/>
            </p:custDataLst>
          </p:nvPr>
        </p:nvSpPr>
        <p:spPr>
          <a:xfrm>
            <a:off x="5210528" y="4464068"/>
            <a:ext cx="1770946" cy="1365231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800" dirty="0">
                <a:solidFill>
                  <a:schemeClr val="dk2"/>
                </a:solidFill>
                <a:latin typeface="+mn-ea"/>
                <a:ea typeface="+mn-ea"/>
              </a:rPr>
              <a:t>防范策略</a:t>
            </a:r>
            <a:endParaRPr lang="zh-CN" altLang="en-US" sz="1800" dirty="0">
              <a:solidFill>
                <a:schemeClr val="dk2"/>
              </a:solidFill>
              <a:latin typeface="+mn-ea"/>
              <a:ea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2"/>
            </p:custDataLst>
          </p:nvPr>
        </p:nvSpPr>
        <p:spPr>
          <a:xfrm>
            <a:off x="7830020" y="3103915"/>
            <a:ext cx="902702" cy="902702"/>
          </a:xfrm>
          <a:prstGeom prst="ellipse">
            <a:avLst/>
          </a:prstGeom>
          <a:gradFill flip="none" rotWithShape="1">
            <a:gsLst>
              <a:gs pos="17000">
                <a:schemeClr val="accent1"/>
              </a:gs>
              <a:gs pos="72000">
                <a:schemeClr val="accent2"/>
              </a:gs>
            </a:gsLst>
            <a:lin ang="13500000" scaled="1"/>
            <a:tileRect/>
          </a:gradFill>
          <a:ln>
            <a:noFill/>
          </a:ln>
          <a:effectLst>
            <a:outerShdw blurRad="190500" dist="190500" dir="2700000" sx="98000" sy="98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+mn-ea"/>
                <a:sym typeface="+mn-ea"/>
              </a:rPr>
              <a:t>04</a:t>
            </a:r>
            <a:endParaRPr lang="en-US" altLang="zh-CN" sz="2400" b="1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16" name="标题 1"/>
          <p:cNvSpPr txBox="1"/>
          <p:nvPr>
            <p:custDataLst>
              <p:tags r:id="rId13"/>
            </p:custDataLst>
          </p:nvPr>
        </p:nvSpPr>
        <p:spPr>
          <a:xfrm>
            <a:off x="7395898" y="4464068"/>
            <a:ext cx="1770946" cy="1365231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800" dirty="0">
                <a:solidFill>
                  <a:schemeClr val="dk2"/>
                </a:solidFill>
                <a:latin typeface="+mn-ea"/>
                <a:ea typeface="+mn-ea"/>
              </a:rPr>
              <a:t>案例分析</a:t>
            </a:r>
            <a:endParaRPr lang="zh-CN" altLang="en-US" sz="1800" dirty="0">
              <a:solidFill>
                <a:schemeClr val="dk2"/>
              </a:solidFill>
              <a:latin typeface="+mn-ea"/>
              <a:ea typeface="+mn-ea"/>
            </a:endParaRPr>
          </a:p>
        </p:txBody>
      </p:sp>
      <p:sp>
        <p:nvSpPr>
          <p:cNvPr id="3" name="椭圆 2"/>
          <p:cNvSpPr/>
          <p:nvPr>
            <p:custDataLst>
              <p:tags r:id="rId14"/>
            </p:custDataLst>
          </p:nvPr>
        </p:nvSpPr>
        <p:spPr>
          <a:xfrm>
            <a:off x="10015390" y="3103915"/>
            <a:ext cx="902702" cy="902702"/>
          </a:xfrm>
          <a:prstGeom prst="ellipse">
            <a:avLst/>
          </a:prstGeom>
          <a:gradFill flip="none" rotWithShape="1">
            <a:gsLst>
              <a:gs pos="17000">
                <a:schemeClr val="accent1"/>
              </a:gs>
              <a:gs pos="72000">
                <a:schemeClr val="accent2"/>
              </a:gs>
            </a:gsLst>
            <a:lin ang="13500000" scaled="1"/>
            <a:tileRect/>
          </a:gradFill>
          <a:ln>
            <a:noFill/>
          </a:ln>
          <a:effectLst>
            <a:outerShdw blurRad="190500" dist="190500" dir="2700000" sx="98000" sy="98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+mn-ea"/>
                <a:sym typeface="+mn-ea"/>
              </a:rPr>
              <a:t>05</a:t>
            </a:r>
            <a:endParaRPr lang="en-US" altLang="zh-CN" sz="2400" b="1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5" name="标题 1"/>
          <p:cNvSpPr txBox="1"/>
          <p:nvPr>
            <p:custDataLst>
              <p:tags r:id="rId15"/>
            </p:custDataLst>
          </p:nvPr>
        </p:nvSpPr>
        <p:spPr>
          <a:xfrm>
            <a:off x="9581268" y="4464068"/>
            <a:ext cx="1770946" cy="1365231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800" dirty="0">
                <a:solidFill>
                  <a:schemeClr val="dk2"/>
                </a:solidFill>
                <a:latin typeface="+mn-ea"/>
                <a:ea typeface="+mn-ea"/>
              </a:rPr>
              <a:t>未来展望</a:t>
            </a:r>
            <a:endParaRPr lang="zh-CN" altLang="en-US" sz="1800" dirty="0">
              <a:solidFill>
                <a:schemeClr val="dk2"/>
              </a:solidFill>
              <a:latin typeface="+mn-ea"/>
              <a:ea typeface="+mn-ea"/>
            </a:endParaRPr>
          </a:p>
        </p:txBody>
      </p:sp>
      <p:sp>
        <p:nvSpPr>
          <p:cNvPr id="19" name="任意多边形: 形状 18"/>
          <p:cNvSpPr/>
          <p:nvPr>
            <p:custDataLst>
              <p:tags r:id="rId16"/>
            </p:custDataLst>
          </p:nvPr>
        </p:nvSpPr>
        <p:spPr>
          <a:xfrm>
            <a:off x="2903625" y="774701"/>
            <a:ext cx="4246473" cy="601543"/>
          </a:xfrm>
          <a:custGeom>
            <a:avLst/>
            <a:gdLst/>
            <a:ahLst/>
            <a:cxnLst/>
            <a:rect l="l" t="t" r="r" b="b"/>
            <a:pathLst>
              <a:path w="4207743" h="596057">
                <a:moveTo>
                  <a:pt x="789087" y="106412"/>
                </a:moveTo>
                <a:cubicBezTo>
                  <a:pt x="740966" y="106412"/>
                  <a:pt x="703076" y="124271"/>
                  <a:pt x="675419" y="159990"/>
                </a:cubicBezTo>
                <a:cubicBezTo>
                  <a:pt x="647762" y="195709"/>
                  <a:pt x="633933" y="241970"/>
                  <a:pt x="633933" y="298772"/>
                </a:cubicBezTo>
                <a:cubicBezTo>
                  <a:pt x="633933" y="354831"/>
                  <a:pt x="647452" y="400658"/>
                  <a:pt x="674489" y="436252"/>
                </a:cubicBezTo>
                <a:cubicBezTo>
                  <a:pt x="701526" y="471847"/>
                  <a:pt x="738609" y="489644"/>
                  <a:pt x="785738" y="489644"/>
                </a:cubicBezTo>
                <a:cubicBezTo>
                  <a:pt x="833859" y="489644"/>
                  <a:pt x="871314" y="472591"/>
                  <a:pt x="898103" y="438485"/>
                </a:cubicBezTo>
                <a:cubicBezTo>
                  <a:pt x="924892" y="404378"/>
                  <a:pt x="938287" y="358552"/>
                  <a:pt x="938287" y="301005"/>
                </a:cubicBezTo>
                <a:cubicBezTo>
                  <a:pt x="938287" y="240977"/>
                  <a:pt x="925264" y="193538"/>
                  <a:pt x="899220" y="158688"/>
                </a:cubicBezTo>
                <a:cubicBezTo>
                  <a:pt x="873175" y="123837"/>
                  <a:pt x="836464" y="106412"/>
                  <a:pt x="789087" y="106412"/>
                </a:cubicBezTo>
                <a:close/>
                <a:moveTo>
                  <a:pt x="3315891" y="9674"/>
                </a:moveTo>
                <a:lnTo>
                  <a:pt x="3767584" y="9674"/>
                </a:lnTo>
                <a:lnTo>
                  <a:pt x="3767584" y="110133"/>
                </a:lnTo>
                <a:lnTo>
                  <a:pt x="3603129" y="110133"/>
                </a:lnTo>
                <a:lnTo>
                  <a:pt x="3603129" y="586011"/>
                </a:lnTo>
                <a:lnTo>
                  <a:pt x="3479974" y="586011"/>
                </a:lnTo>
                <a:lnTo>
                  <a:pt x="3479974" y="110133"/>
                </a:lnTo>
                <a:lnTo>
                  <a:pt x="3315891" y="110133"/>
                </a:lnTo>
                <a:close/>
                <a:moveTo>
                  <a:pt x="2722141" y="9674"/>
                </a:moveTo>
                <a:lnTo>
                  <a:pt x="2856086" y="9674"/>
                </a:lnTo>
                <a:lnTo>
                  <a:pt x="3091234" y="372070"/>
                </a:lnTo>
                <a:cubicBezTo>
                  <a:pt x="3106861" y="396131"/>
                  <a:pt x="3116411" y="411386"/>
                  <a:pt x="3119884" y="417835"/>
                </a:cubicBezTo>
                <a:lnTo>
                  <a:pt x="3121744" y="417835"/>
                </a:lnTo>
                <a:cubicBezTo>
                  <a:pt x="3119264" y="403944"/>
                  <a:pt x="3118024" y="377403"/>
                  <a:pt x="3118024" y="338212"/>
                </a:cubicBezTo>
                <a:lnTo>
                  <a:pt x="3118024" y="9674"/>
                </a:lnTo>
                <a:lnTo>
                  <a:pt x="3234482" y="9674"/>
                </a:lnTo>
                <a:lnTo>
                  <a:pt x="3234482" y="586011"/>
                </a:lnTo>
                <a:lnTo>
                  <a:pt x="3108722" y="586011"/>
                </a:lnTo>
                <a:lnTo>
                  <a:pt x="2864644" y="213196"/>
                </a:lnTo>
                <a:cubicBezTo>
                  <a:pt x="2851993" y="193848"/>
                  <a:pt x="2842815" y="178221"/>
                  <a:pt x="2837110" y="166315"/>
                </a:cubicBezTo>
                <a:lnTo>
                  <a:pt x="2835250" y="166315"/>
                </a:lnTo>
                <a:cubicBezTo>
                  <a:pt x="2837483" y="186159"/>
                  <a:pt x="2838599" y="216793"/>
                  <a:pt x="2838599" y="258217"/>
                </a:cubicBezTo>
                <a:lnTo>
                  <a:pt x="2838599" y="586011"/>
                </a:lnTo>
                <a:lnTo>
                  <a:pt x="2722141" y="586011"/>
                </a:lnTo>
                <a:close/>
                <a:moveTo>
                  <a:pt x="2283991" y="9674"/>
                </a:moveTo>
                <a:lnTo>
                  <a:pt x="2611785" y="9674"/>
                </a:lnTo>
                <a:lnTo>
                  <a:pt x="2611785" y="110133"/>
                </a:lnTo>
                <a:lnTo>
                  <a:pt x="2406774" y="110133"/>
                </a:lnTo>
                <a:lnTo>
                  <a:pt x="2406774" y="245938"/>
                </a:lnTo>
                <a:lnTo>
                  <a:pt x="2597274" y="245938"/>
                </a:lnTo>
                <a:lnTo>
                  <a:pt x="2597274" y="346025"/>
                </a:lnTo>
                <a:lnTo>
                  <a:pt x="2406774" y="346025"/>
                </a:lnTo>
                <a:lnTo>
                  <a:pt x="2406774" y="485552"/>
                </a:lnTo>
                <a:lnTo>
                  <a:pt x="2625179" y="485552"/>
                </a:lnTo>
                <a:lnTo>
                  <a:pt x="2625179" y="586011"/>
                </a:lnTo>
                <a:lnTo>
                  <a:pt x="2283991" y="586011"/>
                </a:lnTo>
                <a:close/>
                <a:moveTo>
                  <a:pt x="1753791" y="9674"/>
                </a:moveTo>
                <a:lnTo>
                  <a:pt x="2205484" y="9674"/>
                </a:lnTo>
                <a:lnTo>
                  <a:pt x="2205484" y="110133"/>
                </a:lnTo>
                <a:lnTo>
                  <a:pt x="2041029" y="110133"/>
                </a:lnTo>
                <a:lnTo>
                  <a:pt x="2041029" y="586011"/>
                </a:lnTo>
                <a:lnTo>
                  <a:pt x="1917874" y="586011"/>
                </a:lnTo>
                <a:lnTo>
                  <a:pt x="1917874" y="110133"/>
                </a:lnTo>
                <a:lnTo>
                  <a:pt x="1753791" y="110133"/>
                </a:lnTo>
                <a:close/>
                <a:moveTo>
                  <a:pt x="1160041" y="9674"/>
                </a:moveTo>
                <a:lnTo>
                  <a:pt x="1293986" y="9674"/>
                </a:lnTo>
                <a:lnTo>
                  <a:pt x="1529135" y="372070"/>
                </a:lnTo>
                <a:cubicBezTo>
                  <a:pt x="1544761" y="396131"/>
                  <a:pt x="1554311" y="411386"/>
                  <a:pt x="1557784" y="417835"/>
                </a:cubicBezTo>
                <a:lnTo>
                  <a:pt x="1559644" y="417835"/>
                </a:lnTo>
                <a:cubicBezTo>
                  <a:pt x="1557164" y="403944"/>
                  <a:pt x="1555924" y="377403"/>
                  <a:pt x="1555924" y="338212"/>
                </a:cubicBezTo>
                <a:lnTo>
                  <a:pt x="1555924" y="9674"/>
                </a:lnTo>
                <a:lnTo>
                  <a:pt x="1672382" y="9674"/>
                </a:lnTo>
                <a:lnTo>
                  <a:pt x="1672382" y="586011"/>
                </a:lnTo>
                <a:lnTo>
                  <a:pt x="1546622" y="586011"/>
                </a:lnTo>
                <a:lnTo>
                  <a:pt x="1302544" y="213196"/>
                </a:lnTo>
                <a:cubicBezTo>
                  <a:pt x="1289893" y="193848"/>
                  <a:pt x="1280716" y="178221"/>
                  <a:pt x="1275011" y="166315"/>
                </a:cubicBezTo>
                <a:lnTo>
                  <a:pt x="1273150" y="166315"/>
                </a:lnTo>
                <a:cubicBezTo>
                  <a:pt x="1275383" y="186159"/>
                  <a:pt x="1276499" y="216793"/>
                  <a:pt x="1276499" y="258217"/>
                </a:cubicBezTo>
                <a:lnTo>
                  <a:pt x="1276499" y="586011"/>
                </a:lnTo>
                <a:lnTo>
                  <a:pt x="1160041" y="586011"/>
                </a:lnTo>
                <a:close/>
                <a:moveTo>
                  <a:pt x="4040683" y="0"/>
                </a:moveTo>
                <a:cubicBezTo>
                  <a:pt x="4096990" y="0"/>
                  <a:pt x="4144243" y="7317"/>
                  <a:pt x="4182442" y="21952"/>
                </a:cubicBezTo>
                <a:lnTo>
                  <a:pt x="4182442" y="137294"/>
                </a:lnTo>
                <a:cubicBezTo>
                  <a:pt x="4143747" y="111001"/>
                  <a:pt x="4098478" y="97854"/>
                  <a:pt x="4046637" y="97854"/>
                </a:cubicBezTo>
                <a:cubicBezTo>
                  <a:pt x="4016375" y="97854"/>
                  <a:pt x="3992191" y="103373"/>
                  <a:pt x="3974083" y="114411"/>
                </a:cubicBezTo>
                <a:cubicBezTo>
                  <a:pt x="3955975" y="125449"/>
                  <a:pt x="3946922" y="140270"/>
                  <a:pt x="3946922" y="158874"/>
                </a:cubicBezTo>
                <a:cubicBezTo>
                  <a:pt x="3946922" y="173757"/>
                  <a:pt x="3953123" y="187461"/>
                  <a:pt x="3965525" y="199988"/>
                </a:cubicBezTo>
                <a:cubicBezTo>
                  <a:pt x="3977927" y="212514"/>
                  <a:pt x="4008562" y="229443"/>
                  <a:pt x="4057427" y="250775"/>
                </a:cubicBezTo>
                <a:cubicBezTo>
                  <a:pt x="4114726" y="275332"/>
                  <a:pt x="4154103" y="301253"/>
                  <a:pt x="4175559" y="328538"/>
                </a:cubicBezTo>
                <a:cubicBezTo>
                  <a:pt x="4197015" y="355823"/>
                  <a:pt x="4207743" y="388317"/>
                  <a:pt x="4207743" y="426020"/>
                </a:cubicBezTo>
                <a:cubicBezTo>
                  <a:pt x="4207743" y="481335"/>
                  <a:pt x="4188147" y="523503"/>
                  <a:pt x="4148956" y="552524"/>
                </a:cubicBezTo>
                <a:cubicBezTo>
                  <a:pt x="4109765" y="581546"/>
                  <a:pt x="4054078" y="596057"/>
                  <a:pt x="3981896" y="596057"/>
                </a:cubicBezTo>
                <a:cubicBezTo>
                  <a:pt x="3915916" y="596057"/>
                  <a:pt x="3861841" y="585391"/>
                  <a:pt x="3819674" y="564058"/>
                </a:cubicBezTo>
                <a:lnTo>
                  <a:pt x="3819674" y="440903"/>
                </a:lnTo>
                <a:cubicBezTo>
                  <a:pt x="3866059" y="479350"/>
                  <a:pt x="3918768" y="498574"/>
                  <a:pt x="3977804" y="498574"/>
                </a:cubicBezTo>
                <a:cubicBezTo>
                  <a:pt x="4011290" y="498574"/>
                  <a:pt x="4036467" y="492807"/>
                  <a:pt x="4053334" y="481273"/>
                </a:cubicBezTo>
                <a:cubicBezTo>
                  <a:pt x="4070201" y="469739"/>
                  <a:pt x="4078635" y="454918"/>
                  <a:pt x="4078635" y="436810"/>
                </a:cubicBezTo>
                <a:cubicBezTo>
                  <a:pt x="4078635" y="421183"/>
                  <a:pt x="4071937" y="406425"/>
                  <a:pt x="4058543" y="392534"/>
                </a:cubicBezTo>
                <a:cubicBezTo>
                  <a:pt x="4045148" y="378643"/>
                  <a:pt x="4009802" y="359792"/>
                  <a:pt x="3952503" y="335979"/>
                </a:cubicBezTo>
                <a:cubicBezTo>
                  <a:pt x="3862462" y="297780"/>
                  <a:pt x="3817441" y="242218"/>
                  <a:pt x="3817441" y="169292"/>
                </a:cubicBezTo>
                <a:cubicBezTo>
                  <a:pt x="3817441" y="115714"/>
                  <a:pt x="3837843" y="74104"/>
                  <a:pt x="3878647" y="44462"/>
                </a:cubicBezTo>
                <a:cubicBezTo>
                  <a:pt x="3919451" y="14821"/>
                  <a:pt x="3973463" y="0"/>
                  <a:pt x="4040683" y="0"/>
                </a:cubicBezTo>
                <a:close/>
                <a:moveTo>
                  <a:pt x="792807" y="0"/>
                </a:moveTo>
                <a:cubicBezTo>
                  <a:pt x="875159" y="0"/>
                  <a:pt x="941449" y="27409"/>
                  <a:pt x="991679" y="82227"/>
                </a:cubicBezTo>
                <a:cubicBezTo>
                  <a:pt x="1041909" y="137046"/>
                  <a:pt x="1067023" y="207491"/>
                  <a:pt x="1067023" y="293563"/>
                </a:cubicBezTo>
                <a:cubicBezTo>
                  <a:pt x="1067023" y="383356"/>
                  <a:pt x="1040916" y="456220"/>
                  <a:pt x="988702" y="512155"/>
                </a:cubicBezTo>
                <a:cubicBezTo>
                  <a:pt x="936489" y="568089"/>
                  <a:pt x="868090" y="596057"/>
                  <a:pt x="783506" y="596057"/>
                </a:cubicBezTo>
                <a:cubicBezTo>
                  <a:pt x="700906" y="596057"/>
                  <a:pt x="633809" y="568957"/>
                  <a:pt x="582216" y="514759"/>
                </a:cubicBezTo>
                <a:cubicBezTo>
                  <a:pt x="530622" y="460561"/>
                  <a:pt x="504825" y="390798"/>
                  <a:pt x="504825" y="305470"/>
                </a:cubicBezTo>
                <a:cubicBezTo>
                  <a:pt x="504825" y="215180"/>
                  <a:pt x="531180" y="141697"/>
                  <a:pt x="583890" y="85018"/>
                </a:cubicBezTo>
                <a:cubicBezTo>
                  <a:pt x="636600" y="28339"/>
                  <a:pt x="706239" y="0"/>
                  <a:pt x="792807" y="0"/>
                </a:cubicBezTo>
                <a:close/>
                <a:moveTo>
                  <a:pt x="305842" y="0"/>
                </a:moveTo>
                <a:cubicBezTo>
                  <a:pt x="362148" y="0"/>
                  <a:pt x="409277" y="7317"/>
                  <a:pt x="447229" y="21952"/>
                </a:cubicBezTo>
                <a:lnTo>
                  <a:pt x="447229" y="140642"/>
                </a:lnTo>
                <a:cubicBezTo>
                  <a:pt x="408285" y="117822"/>
                  <a:pt x="364133" y="106412"/>
                  <a:pt x="314771" y="106412"/>
                </a:cubicBezTo>
                <a:cubicBezTo>
                  <a:pt x="258465" y="106412"/>
                  <a:pt x="213444" y="124395"/>
                  <a:pt x="179710" y="160362"/>
                </a:cubicBezTo>
                <a:cubicBezTo>
                  <a:pt x="145976" y="196329"/>
                  <a:pt x="129108" y="243334"/>
                  <a:pt x="129108" y="301377"/>
                </a:cubicBezTo>
                <a:cubicBezTo>
                  <a:pt x="129108" y="357932"/>
                  <a:pt x="145107" y="403448"/>
                  <a:pt x="177105" y="437927"/>
                </a:cubicBezTo>
                <a:cubicBezTo>
                  <a:pt x="209104" y="472405"/>
                  <a:pt x="252388" y="489644"/>
                  <a:pt x="306958" y="489644"/>
                </a:cubicBezTo>
                <a:cubicBezTo>
                  <a:pt x="358304" y="489644"/>
                  <a:pt x="405060" y="477242"/>
                  <a:pt x="447229" y="452437"/>
                </a:cubicBezTo>
                <a:lnTo>
                  <a:pt x="447229" y="565175"/>
                </a:lnTo>
                <a:cubicBezTo>
                  <a:pt x="405309" y="585763"/>
                  <a:pt x="350614" y="596057"/>
                  <a:pt x="283145" y="596057"/>
                </a:cubicBezTo>
                <a:cubicBezTo>
                  <a:pt x="196329" y="596057"/>
                  <a:pt x="127434" y="570074"/>
                  <a:pt x="76460" y="518108"/>
                </a:cubicBezTo>
                <a:cubicBezTo>
                  <a:pt x="25487" y="466142"/>
                  <a:pt x="0" y="396875"/>
                  <a:pt x="0" y="310307"/>
                </a:cubicBezTo>
                <a:cubicBezTo>
                  <a:pt x="0" y="219273"/>
                  <a:pt x="28463" y="144797"/>
                  <a:pt x="85390" y="86878"/>
                </a:cubicBezTo>
                <a:cubicBezTo>
                  <a:pt x="142317" y="28959"/>
                  <a:pt x="215801" y="0"/>
                  <a:pt x="30584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86968" y="329184"/>
            <a:ext cx="10415016" cy="875665"/>
          </a:xfrm>
          <a:noFill/>
        </p:spPr>
        <p:txBody>
          <a:bodyPr wrap="square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400" dirty="0">
                <a:cs typeface="+mn-cs"/>
              </a:rPr>
              <a:t>发展趋势预测</a:t>
            </a:r>
            <a:endParaRPr lang="zh-CN" altLang="en-US" sz="3400" dirty="0">
              <a:cs typeface="+mn-cs"/>
            </a:endParaRPr>
          </a:p>
        </p:txBody>
      </p:sp>
      <p:sp>
        <p:nvSpPr>
          <p:cNvPr id="3" name="Rectangle 41732_#color_#shadow_$dk1-788&amp;2007"/>
          <p:cNvSpPr/>
          <p:nvPr>
            <p:custDataLst>
              <p:tags r:id="rId2"/>
            </p:custDataLst>
          </p:nvPr>
        </p:nvSpPr>
        <p:spPr>
          <a:xfrm>
            <a:off x="998220" y="1755402"/>
            <a:ext cx="10195560" cy="1368000"/>
          </a:xfrm>
          <a:prstGeom prst="roundRect">
            <a:avLst/>
          </a:prstGeom>
          <a:solidFill>
            <a:srgbClr val="FFFFFF"/>
          </a:solidFill>
          <a:effectLst>
            <a:outerShdw blurRad="508000" dist="76200" dir="5400000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218565" y="2153547"/>
            <a:ext cx="876512" cy="571437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en-US" altLang="zh-CN" sz="3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2239010" y="2305947"/>
            <a:ext cx="8481142" cy="7005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404040"/>
                </a:solidFill>
                <a:latin typeface="+mn-ea"/>
                <a:cs typeface="+mn-ea"/>
              </a:rPr>
              <a:t>各国政府将加大对新精神活性物质的监管力度，制定更严格的法律法规。</a:t>
            </a:r>
            <a:endParaRPr lang="zh-CN" altLang="en-US" sz="1400">
              <a:solidFill>
                <a:srgbClr val="404040"/>
              </a:solidFill>
              <a:latin typeface="+mn-ea"/>
              <a:cs typeface="+mn-ea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239010" y="1896372"/>
            <a:ext cx="8481141" cy="4072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151515"/>
                </a:solidFill>
                <a:latin typeface="+mn-ea"/>
                <a:cs typeface="+mn-ea"/>
              </a:rPr>
              <a:t>政策加强</a:t>
            </a:r>
            <a:endParaRPr lang="zh-CN" altLang="en-US" sz="2000" b="1" dirty="0">
              <a:solidFill>
                <a:srgbClr val="151515"/>
              </a:solidFill>
              <a:latin typeface="+mn-ea"/>
              <a:cs typeface="+mn-ea"/>
            </a:endParaRPr>
          </a:p>
        </p:txBody>
      </p:sp>
      <p:sp>
        <p:nvSpPr>
          <p:cNvPr id="7" name="Rectangle 41732_#color_#shadow_$dk1-788&amp;2007"/>
          <p:cNvSpPr/>
          <p:nvPr>
            <p:custDataLst>
              <p:tags r:id="rId6"/>
            </p:custDataLst>
          </p:nvPr>
        </p:nvSpPr>
        <p:spPr>
          <a:xfrm>
            <a:off x="998220" y="3254002"/>
            <a:ext cx="10195560" cy="1368000"/>
          </a:xfrm>
          <a:prstGeom prst="roundRect">
            <a:avLst/>
          </a:prstGeom>
          <a:solidFill>
            <a:srgbClr val="FFFFFF"/>
          </a:solidFill>
          <a:effectLst>
            <a:outerShdw blurRad="508000" dist="76200" dir="5400000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218565" y="3652147"/>
            <a:ext cx="876512" cy="571437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en-US" altLang="zh-CN" sz="3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8" name="矩形 27"/>
          <p:cNvSpPr/>
          <p:nvPr>
            <p:custDataLst>
              <p:tags r:id="rId8"/>
            </p:custDataLst>
          </p:nvPr>
        </p:nvSpPr>
        <p:spPr>
          <a:xfrm>
            <a:off x="2239010" y="3803912"/>
            <a:ext cx="8481142" cy="7005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404040"/>
                </a:solidFill>
                <a:latin typeface="+mn-ea"/>
                <a:cs typeface="+mn-ea"/>
              </a:rPr>
              <a:t>利用科技手段提高识别和防范能力，如开发更高效的检测技术和预警系统。</a:t>
            </a:r>
            <a:endParaRPr lang="zh-CN" altLang="en-US" sz="1400">
              <a:solidFill>
                <a:srgbClr val="404040"/>
              </a:solidFill>
              <a:latin typeface="+mn-ea"/>
              <a:cs typeface="+mn-ea"/>
            </a:endParaRPr>
          </a:p>
        </p:txBody>
      </p:sp>
      <p:sp>
        <p:nvSpPr>
          <p:cNvPr id="29" name="矩形 28"/>
          <p:cNvSpPr/>
          <p:nvPr>
            <p:custDataLst>
              <p:tags r:id="rId9"/>
            </p:custDataLst>
          </p:nvPr>
        </p:nvSpPr>
        <p:spPr>
          <a:xfrm>
            <a:off x="2239010" y="3394337"/>
            <a:ext cx="8481141" cy="4072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151515"/>
                </a:solidFill>
                <a:latin typeface="+mn-ea"/>
                <a:cs typeface="+mn-ea"/>
              </a:rPr>
              <a:t>科技助力</a:t>
            </a:r>
            <a:endParaRPr lang="zh-CN" altLang="en-US" sz="2000" b="1">
              <a:solidFill>
                <a:srgbClr val="151515"/>
              </a:solidFill>
              <a:latin typeface="+mn-ea"/>
              <a:cs typeface="+mn-ea"/>
            </a:endParaRPr>
          </a:p>
        </p:txBody>
      </p:sp>
      <p:sp>
        <p:nvSpPr>
          <p:cNvPr id="30" name="Rectangle 41732_#color_#shadow_$dk1-788&amp;2007"/>
          <p:cNvSpPr/>
          <p:nvPr>
            <p:custDataLst>
              <p:tags r:id="rId10"/>
            </p:custDataLst>
          </p:nvPr>
        </p:nvSpPr>
        <p:spPr>
          <a:xfrm>
            <a:off x="998220" y="4752602"/>
            <a:ext cx="10195560" cy="1368000"/>
          </a:xfrm>
          <a:prstGeom prst="roundRect">
            <a:avLst/>
          </a:prstGeom>
          <a:solidFill>
            <a:srgbClr val="FFFFFF"/>
          </a:solidFill>
          <a:effectLst>
            <a:outerShdw blurRad="508000" dist="76200" dir="5400000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11"/>
            </p:custDataLst>
          </p:nvPr>
        </p:nvSpPr>
        <p:spPr>
          <a:xfrm>
            <a:off x="1218565" y="5150747"/>
            <a:ext cx="876512" cy="571437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en-US" altLang="zh-CN" sz="3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4" name="矩形 33"/>
          <p:cNvSpPr/>
          <p:nvPr>
            <p:custDataLst>
              <p:tags r:id="rId12"/>
            </p:custDataLst>
          </p:nvPr>
        </p:nvSpPr>
        <p:spPr>
          <a:xfrm>
            <a:off x="2239010" y="5302512"/>
            <a:ext cx="8481142" cy="7005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404040"/>
                </a:solidFill>
                <a:latin typeface="+mn-ea"/>
                <a:cs typeface="+mn-ea"/>
              </a:rPr>
              <a:t>加强国际合作，共同应对新精神活性物质的跨国流动和危害。</a:t>
            </a:r>
            <a:endParaRPr lang="zh-CN" altLang="en-US" sz="1400">
              <a:solidFill>
                <a:srgbClr val="404040"/>
              </a:solidFill>
              <a:latin typeface="+mn-ea"/>
              <a:cs typeface="+mn-ea"/>
            </a:endParaRPr>
          </a:p>
        </p:txBody>
      </p:sp>
      <p:sp>
        <p:nvSpPr>
          <p:cNvPr id="35" name="矩形 34"/>
          <p:cNvSpPr/>
          <p:nvPr>
            <p:custDataLst>
              <p:tags r:id="rId13"/>
            </p:custDataLst>
          </p:nvPr>
        </p:nvSpPr>
        <p:spPr>
          <a:xfrm>
            <a:off x="2239010" y="4892937"/>
            <a:ext cx="8481141" cy="4072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151515"/>
                </a:solidFill>
                <a:latin typeface="+mn-ea"/>
                <a:cs typeface="+mn-ea"/>
              </a:rPr>
              <a:t>国际合作</a:t>
            </a:r>
            <a:endParaRPr lang="zh-CN" altLang="en-US" sz="2000" b="1">
              <a:solidFill>
                <a:srgbClr val="151515"/>
              </a:solidFill>
              <a:latin typeface="+mn-ea"/>
              <a:cs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/data/temp/5b63f0ba-5fd7-11ef-a322-2ed793c798fb.jpg@base@tag=imgScale&amp;m=1&amp;w=1673&amp;h=1904&amp;q=955b63f0ba-5fd7-11ef-a322-2ed793c798fb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26090" r="7972"/>
          <a:stretch>
            <a:fillRect/>
          </a:stretch>
        </p:blipFill>
        <p:spPr>
          <a:xfrm>
            <a:off x="0" y="0"/>
            <a:ext cx="6029326" cy="6858000"/>
          </a:xfrm>
          <a:custGeom>
            <a:avLst/>
            <a:gdLst>
              <a:gd name="connsiteX0" fmla="*/ 0 w 5313759"/>
              <a:gd name="connsiteY0" fmla="*/ 0 h 6858000"/>
              <a:gd name="connsiteX1" fmla="*/ 5313759 w 5313759"/>
              <a:gd name="connsiteY1" fmla="*/ 0 h 6858000"/>
              <a:gd name="connsiteX2" fmla="*/ 5313759 w 5313759"/>
              <a:gd name="connsiteY2" fmla="*/ 6858000 h 6858000"/>
              <a:gd name="connsiteX3" fmla="*/ 0 w 531375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3759" h="6858000">
                <a:moveTo>
                  <a:pt x="0" y="0"/>
                </a:moveTo>
                <a:lnTo>
                  <a:pt x="5313759" y="0"/>
                </a:lnTo>
                <a:lnTo>
                  <a:pt x="5313759" y="6858000"/>
                </a:lnTo>
                <a:lnTo>
                  <a:pt x="0" y="68580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788071" y="608013"/>
            <a:ext cx="4789567" cy="706437"/>
          </a:xfrm>
        </p:spPr>
        <p:txBody>
          <a:bodyPr lIns="0" tIns="0" rIns="0" bIns="0" anchor="b">
            <a:normAutofit/>
          </a:bodyPr>
          <a:lstStyle/>
          <a:p>
            <a:r>
              <a:rPr lang="zh-CN" altLang="en-US" dirty="0"/>
              <a:t>防范技术革新</a:t>
            </a:r>
            <a:endParaRPr lang="zh-CN" altLang="en-US" dirty="0"/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6787992" y="1585315"/>
            <a:ext cx="4722176" cy="4929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生物识别技术的应用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787992" y="2097143"/>
            <a:ext cx="4722018" cy="9280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利用指纹、虹膜等生物特征进行身份验证，提高新精神活性物质的检测准确性。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787992" y="3183664"/>
            <a:ext cx="4722176" cy="4929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人工智能辅助监测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6787992" y="3695491"/>
            <a:ext cx="4722018" cy="9280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通过AI算法分析大数据，预测和识别新精神活性物质的生产和流通模式。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6787992" y="4781377"/>
            <a:ext cx="4722176" cy="4929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区块链技术的追踪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6787992" y="5293839"/>
            <a:ext cx="4722018" cy="9280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利用区块链不可篡改的特性，确保药品供应链的透明度，防止非法物质的混入。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社会共治模式构建</a:t>
            </a:r>
            <a:endParaRPr lang="zh-CN" altLang="en-US" dirty="0"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695960" y="1918018"/>
            <a:ext cx="3599046" cy="35859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/data/temp/5be81ad7-5fd7-11ef-9eb8-56105a1a513c.jpg@base@tag=imgScale&amp;m=1&amp;w=484&amp;h=995&amp;q=955be81ad7-5fd7-11ef-9eb8-56105a1a513c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13399" r="13606"/>
          <a:stretch>
            <a:fillRect/>
          </a:stretch>
        </p:blipFill>
        <p:spPr>
          <a:xfrm>
            <a:off x="695960" y="1918018"/>
            <a:ext cx="174504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4295140" y="1918018"/>
            <a:ext cx="3599046" cy="35859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/data/temp/5be81b12-5fd7-11ef-9eb8-56105a1a513c.jpg@base@tag=imgScale&amp;m=1&amp;w=484&amp;h=995&amp;q=955be81b12-5fd7-11ef-9eb8-56105a1a513c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17418" r="9567"/>
          <a:stretch>
            <a:fillRect/>
          </a:stretch>
        </p:blipFill>
        <p:spPr>
          <a:xfrm>
            <a:off x="4295140" y="1918018"/>
            <a:ext cx="174550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271462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 dirty="0">
                <a:solidFill>
                  <a:srgbClr val="262626"/>
                </a:solidFill>
                <a:latin typeface="+mn-ea"/>
                <a:cs typeface="+mn-ea"/>
              </a:rPr>
              <a:t>通过制定和修订相关法律法规，强化对新精神活性物质的管控，提高违法成本。</a:t>
            </a:r>
            <a:endParaRPr lang="zh-CN" altLang="en-US" sz="12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271462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>
                <a:solidFill>
                  <a:schemeClr val="accent1"/>
                </a:solidFill>
                <a:latin typeface="+mn-ea"/>
                <a:cs typeface="+mn-ea"/>
              </a:rPr>
              <a:t>加强法律法规建设</a:t>
            </a:r>
            <a:endParaRPr lang="zh-CN" altLang="en-US" sz="2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2718435" y="2199958"/>
            <a:ext cx="28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>
            <a:off x="631507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 dirty="0">
                <a:solidFill>
                  <a:srgbClr val="262626"/>
                </a:solidFill>
                <a:latin typeface="+mn-ea"/>
                <a:cs typeface="+mn-ea"/>
              </a:rPr>
              <a:t>开展广泛的宣传教育活动，增强公众对新精神活性物质危害的认识，预防滥用和传播。</a:t>
            </a:r>
            <a:endParaRPr lang="zh-CN" altLang="en-US" sz="12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631507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提升公众意识与教育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6318885" y="2199958"/>
            <a:ext cx="28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7896860" y="1918018"/>
            <a:ext cx="3599046" cy="35859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图片 23" descr="/data/temp/5be81a43-5fd7-11ef-9eb8-56105a1a513c.jpg@base@tag=imgScale&amp;m=1&amp;w=484&amp;h=995&amp;q=955be81a43-5fd7-11ef-9eb8-56105a1a513c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13493" r="13493"/>
          <a:stretch>
            <a:fillRect/>
          </a:stretch>
        </p:blipFill>
        <p:spPr>
          <a:xfrm>
            <a:off x="7896860" y="1918018"/>
            <a:ext cx="174550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991552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 dirty="0">
                <a:solidFill>
                  <a:srgbClr val="262626"/>
                </a:solidFill>
                <a:latin typeface="+mn-ea"/>
                <a:cs typeface="+mn-ea"/>
              </a:rPr>
              <a:t>建立公安、卫生、教育等多部门联动机制，形成打击和预防新精神活性物质滥用的合力。</a:t>
            </a:r>
            <a:endParaRPr lang="zh-CN" altLang="en-US" sz="12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8"/>
            </p:custDataLst>
          </p:nvPr>
        </p:nvSpPr>
        <p:spPr>
          <a:xfrm>
            <a:off x="991552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跨部门合作机制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7" name="矩形 26"/>
          <p:cNvSpPr/>
          <p:nvPr>
            <p:custDataLst>
              <p:tags r:id="rId19"/>
            </p:custDataLst>
          </p:nvPr>
        </p:nvSpPr>
        <p:spPr>
          <a:xfrm>
            <a:off x="9919335" y="2199958"/>
            <a:ext cx="28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谢谢大家聆听！</a:t>
            </a:r>
            <a:endParaRPr lang="zh-CN" altLang="en-US"/>
          </a:p>
        </p:txBody>
      </p:sp>
      <p:pic>
        <p:nvPicPr>
          <p:cNvPr id="13" name="图片 12" descr="51miz-E1120635-F9CB0D08-3840x240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225030" y="1776095"/>
            <a:ext cx="4311650" cy="30753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新精神活性物质概述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2117301"/>
            <a:ext cx="2309495" cy="2947248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dirty="0"/>
              <a:t>定义与分类</a:t>
            </a:r>
            <a:endParaRPr lang="zh-CN" altLang="en-US" dirty="0"/>
          </a:p>
        </p:txBody>
      </p:sp>
      <p:pic>
        <p:nvPicPr>
          <p:cNvPr id="31" name="图片 30" descr="/data/temp/5927057f-5fd7-11ef-9eb8-56105a1a513c.jpg@base@tag=imgScale&amp;m=1&amp;w=692&amp;h=721&amp;q=955927057f-5fd7-11ef-9eb8-56105a1a513c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5246" b="15246"/>
          <a:stretch>
            <a:fillRect/>
          </a:stretch>
        </p:blipFill>
        <p:spPr>
          <a:xfrm>
            <a:off x="6167309" y="1080867"/>
            <a:ext cx="2495152" cy="2596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9" name="图片 28" descr="/data/temp/59270560-5fd7-11ef-9eb8-56105a1a513c.jpg@base@tag=imgScale&amp;m=1&amp;w=692&amp;h=721&amp;q=9559270560-5fd7-11ef-9eb8-56105a1a513c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16276" b="16276"/>
          <a:stretch>
            <a:fillRect/>
          </a:stretch>
        </p:blipFill>
        <p:spPr>
          <a:xfrm>
            <a:off x="3235735" y="1080867"/>
            <a:ext cx="2494281" cy="2596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5" name="图片 24" descr="/data/temp/59270721-5fd7-11ef-9eb8-56105a1a513c.jpg@base@tag=imgScale&amp;m=1&amp;w=692&amp;h=719&amp;q=9559270721-5fd7-11ef-9eb8-56105a1a513c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1843" r="1843"/>
          <a:stretch>
            <a:fillRect/>
          </a:stretch>
        </p:blipFill>
        <p:spPr>
          <a:xfrm>
            <a:off x="9100787" y="1087218"/>
            <a:ext cx="2495152" cy="2590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5" name="Rectangle 41757_#color-886&amp;3357"/>
          <p:cNvSpPr/>
          <p:nvPr>
            <p:custDataLst>
              <p:tags r:id="rId8"/>
            </p:custDataLst>
          </p:nvPr>
        </p:nvSpPr>
        <p:spPr>
          <a:xfrm>
            <a:off x="3566617" y="3053455"/>
            <a:ext cx="2429267" cy="2944910"/>
          </a:xfrm>
          <a:prstGeom prst="roundRect">
            <a:avLst>
              <a:gd name="adj" fmla="val 9316"/>
            </a:avLst>
          </a:prstGeom>
          <a:solidFill>
            <a:schemeClr val="lt1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3793344" y="3336705"/>
            <a:ext cx="1982750" cy="4617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3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3793979" y="4467800"/>
            <a:ext cx="1982750" cy="13578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新精神活性物质是指那些设计用来模拟传统毒品效果的化学物质，但结构上有所不同。</a:t>
            </a:r>
            <a:endParaRPr lang="zh-CN" altLang="en-US" sz="1400" dirty="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3793979" y="3850493"/>
            <a:ext cx="1982750" cy="5419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+mn-ea"/>
                <a:cs typeface="+mn-ea"/>
              </a:rPr>
              <a:t>新精神活性物质的定义</a:t>
            </a:r>
            <a:endParaRPr lang="zh-CN" altLang="en-US" b="1" dirty="0">
              <a:solidFill>
                <a:schemeClr val="dk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Rectangle 41757_#color-886&amp;3357"/>
          <p:cNvSpPr/>
          <p:nvPr>
            <p:custDataLst>
              <p:tags r:id="rId12"/>
            </p:custDataLst>
          </p:nvPr>
        </p:nvSpPr>
        <p:spPr>
          <a:xfrm>
            <a:off x="6491204" y="3053455"/>
            <a:ext cx="2429267" cy="2944910"/>
          </a:xfrm>
          <a:prstGeom prst="roundRect">
            <a:avLst>
              <a:gd name="adj" fmla="val 9316"/>
            </a:avLst>
          </a:prstGeom>
          <a:solidFill>
            <a:schemeClr val="lt1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13"/>
            </p:custDataLst>
          </p:nvPr>
        </p:nvSpPr>
        <p:spPr>
          <a:xfrm>
            <a:off x="6714121" y="3336705"/>
            <a:ext cx="1981479" cy="4617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3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4"/>
            </p:custDataLst>
          </p:nvPr>
        </p:nvSpPr>
        <p:spPr>
          <a:xfrm>
            <a:off x="6714121" y="4467800"/>
            <a:ext cx="1981479" cy="13578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这些物质通常根据它们的药理作用被分为兴奋剂、镇静剂、致幻剂等类别。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5"/>
            </p:custDataLst>
          </p:nvPr>
        </p:nvSpPr>
        <p:spPr>
          <a:xfrm>
            <a:off x="6714121" y="3850493"/>
            <a:ext cx="1981479" cy="5419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+mn-ea"/>
                <a:cs typeface="+mn-ea"/>
              </a:rPr>
              <a:t>按药理作用分类</a:t>
            </a:r>
            <a:endParaRPr lang="zh-CN" altLang="en-US" b="1" dirty="0">
              <a:solidFill>
                <a:schemeClr val="dk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Rectangle 41757_#color-886&amp;3357"/>
          <p:cNvSpPr/>
          <p:nvPr>
            <p:custDataLst>
              <p:tags r:id="rId16"/>
            </p:custDataLst>
          </p:nvPr>
        </p:nvSpPr>
        <p:spPr>
          <a:xfrm>
            <a:off x="9408170" y="3075684"/>
            <a:ext cx="2429267" cy="2922682"/>
          </a:xfrm>
          <a:prstGeom prst="roundRect">
            <a:avLst>
              <a:gd name="adj" fmla="val 9316"/>
            </a:avLst>
          </a:prstGeom>
          <a:solidFill>
            <a:schemeClr val="lt1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17"/>
            </p:custDataLst>
          </p:nvPr>
        </p:nvSpPr>
        <p:spPr>
          <a:xfrm>
            <a:off x="9641883" y="3336070"/>
            <a:ext cx="1982512" cy="4617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zh-CN" altLang="en-US" sz="3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8"/>
            </p:custDataLst>
          </p:nvPr>
        </p:nvSpPr>
        <p:spPr>
          <a:xfrm>
            <a:off x="9653315" y="4490028"/>
            <a:ext cx="1982750" cy="13336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根据国际法规和各国法律，新精神活性物质被分为合法、受控和禁止三类。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9"/>
            </p:custDataLst>
          </p:nvPr>
        </p:nvSpPr>
        <p:spPr>
          <a:xfrm>
            <a:off x="9653315" y="3872721"/>
            <a:ext cx="1982512" cy="5419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+mn-ea"/>
                <a:cs typeface="+mn-ea"/>
              </a:rPr>
              <a:t>按法律地位分类</a:t>
            </a:r>
            <a:endParaRPr lang="zh-CN" altLang="en-US" b="1" dirty="0">
              <a:solidFill>
                <a:schemeClr val="dk1">
                  <a:lumMod val="100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 anchorCtr="0">
            <a:normAutofit/>
          </a:bodyPr>
          <a:lstStyle/>
          <a:p>
            <a:r>
              <a:rPr lang="zh-CN" altLang="en-US" sz="3400" dirty="0">
                <a:solidFill>
                  <a:schemeClr val="tx1"/>
                </a:solidFill>
              </a:rPr>
              <a:t>危害与影响</a:t>
            </a:r>
            <a:endParaRPr lang="zh-CN" altLang="en-US" sz="3400" dirty="0">
              <a:solidFill>
                <a:schemeClr val="tx1"/>
              </a:solidFill>
            </a:endParaRPr>
          </a:p>
        </p:txBody>
      </p:sp>
      <p:sp>
        <p:nvSpPr>
          <p:cNvPr id="5" name="Rectangle 14_#color-804&amp;11266"/>
          <p:cNvSpPr/>
          <p:nvPr>
            <p:custDataLst>
              <p:tags r:id="rId2"/>
            </p:custDataLst>
          </p:nvPr>
        </p:nvSpPr>
        <p:spPr>
          <a:xfrm>
            <a:off x="697116" y="2179320"/>
            <a:ext cx="3348000" cy="3374136"/>
          </a:xfrm>
          <a:prstGeom prst="roundRect">
            <a:avLst>
              <a:gd name="adj" fmla="val 9483"/>
            </a:avLst>
          </a:prstGeom>
          <a:solidFill>
            <a:schemeClr val="lt1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6" name="Rectangle 14_#color-804&amp;11267"/>
          <p:cNvSpPr/>
          <p:nvPr>
            <p:custDataLst>
              <p:tags r:id="rId3"/>
            </p:custDataLst>
          </p:nvPr>
        </p:nvSpPr>
        <p:spPr>
          <a:xfrm>
            <a:off x="8148206" y="2188210"/>
            <a:ext cx="3348000" cy="3355848"/>
          </a:xfrm>
          <a:prstGeom prst="roundRect">
            <a:avLst>
              <a:gd name="adj" fmla="val 9483"/>
            </a:avLst>
          </a:prstGeom>
          <a:solidFill>
            <a:schemeClr val="lt1"/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13" name="Rectangle 14_#color_$accent1_$accent2-804&amp;11259"/>
          <p:cNvSpPr/>
          <p:nvPr>
            <p:custDataLst>
              <p:tags r:id="rId4"/>
            </p:custDataLst>
          </p:nvPr>
        </p:nvSpPr>
        <p:spPr>
          <a:xfrm>
            <a:off x="4422661" y="1950085"/>
            <a:ext cx="3347720" cy="3831590"/>
          </a:xfrm>
          <a:prstGeom prst="roundRect">
            <a:avLst>
              <a:gd name="adj" fmla="val 9484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1206433" scaled="0"/>
          </a:gradFill>
          <a:ln w="3175" cap="flat" cmpd="sng" algn="ctr">
            <a:solidFill>
              <a:schemeClr val="accent1">
                <a:lumMod val="75000"/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0" dist="101600" dir="5399998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  <p:sp>
        <p:nvSpPr>
          <p:cNvPr id="14" name="Rectangle 41749_#color_$accent1_$accent2-804&amp;11269"/>
          <p:cNvSpPr/>
          <p:nvPr>
            <p:custDataLst>
              <p:tags r:id="rId5"/>
            </p:custDataLst>
          </p:nvPr>
        </p:nvSpPr>
        <p:spPr>
          <a:xfrm>
            <a:off x="8625091" y="2988310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32400" tIns="108000" rIns="525600" bIns="0">
            <a:noAutofit/>
          </a:bodyPr>
          <a:p>
            <a:pPr algn="ctr"/>
            <a:r>
              <a:rPr lang="zh-CN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经济负担</a:t>
            </a:r>
            <a:endParaRPr lang="zh-CN" altLang="zh-CN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Rectangle 41748_#color_$accent1_$accent2-804&amp;11268"/>
          <p:cNvSpPr/>
          <p:nvPr>
            <p:custDataLst>
              <p:tags r:id="rId6"/>
            </p:custDataLst>
          </p:nvPr>
        </p:nvSpPr>
        <p:spPr>
          <a:xfrm>
            <a:off x="1174001" y="2988945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32400" tIns="108000" rIns="525600" bIns="0">
            <a:noAutofit/>
          </a:bodyPr>
          <a:p>
            <a:pPr algn="ctr"/>
            <a:r>
              <a:rPr lang="zh-CN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健康风险</a:t>
            </a:r>
            <a:endParaRPr lang="zh-CN" altLang="zh-CN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2125866" y="2383790"/>
            <a:ext cx="490220" cy="45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9577591" y="2383790"/>
            <a:ext cx="490220" cy="45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400" b="1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8494281" y="3881755"/>
            <a:ext cx="2656703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治疗与康复新精神活性物质滥用者需要大量医疗资源，给个人和国家带来经济负担。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1042556" y="3881755"/>
            <a:ext cx="2656702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新精神活性物质可能导致严重的健康问题，如心脏疾病、精神障碍甚至死亡。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5851411" y="2383790"/>
            <a:ext cx="490220" cy="45021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>
              <a:solidFill>
                <a:schemeClr val="accent1">
                  <a:lumMod val="40000"/>
                  <a:lumOff val="6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4768101" y="3881755"/>
            <a:ext cx="2656702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滥用新精神活性物质可引发犯罪行为，增加社会治安压力，影响社会稳定。</a:t>
            </a:r>
            <a:endParaRPr lang="zh-CN" altLang="en-US" sz="1400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6" name="Rectangle 41747_#color-804&amp;11260"/>
          <p:cNvSpPr/>
          <p:nvPr>
            <p:custDataLst>
              <p:tags r:id="rId13"/>
            </p:custDataLst>
          </p:nvPr>
        </p:nvSpPr>
        <p:spPr>
          <a:xfrm>
            <a:off x="4898911" y="2988310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solidFill>
            <a:schemeClr val="lt1"/>
          </a:solidFill>
        </p:spPr>
        <p:txBody>
          <a:bodyPr wrap="square" lIns="32400" tIns="108000" rIns="551688" bIns="0">
            <a:noAutofit/>
          </a:bodyPr>
          <a:p>
            <a:pPr algn="ctr"/>
            <a:r>
              <a:rPr lang="zh-CN" altLang="zh-CN" sz="2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社会问题</a:t>
            </a:r>
            <a:endParaRPr lang="zh-CN" altLang="zh-CN" sz="24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流行趋势</a:t>
            </a:r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2"/>
            </p:custDataLst>
          </p:nvPr>
        </p:nvSpPr>
        <p:spPr>
          <a:xfrm>
            <a:off x="8075006" y="1888490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0750833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3695" tIns="250532" rIns="349250" bIns="821980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随着化学合成技术的进步，设计药物种类日益增多，呈现多样化趋势，给监管带来挑战。</a:t>
            </a: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任意多边形: 形状 31"/>
          <p:cNvSpPr/>
          <p:nvPr>
            <p:custDataLst>
              <p:tags r:id="rId3"/>
            </p:custDataLst>
          </p:nvPr>
        </p:nvSpPr>
        <p:spPr>
          <a:xfrm>
            <a:off x="4386282" y="1888490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0750833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1790" tIns="241642" rIns="351156" bIns="830870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合成阿片类药物如芬太尼，因其高成瘾性和潜在致命性，成为全球关注的流行趋势。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1" name="任意多边形: 形状 30"/>
          <p:cNvSpPr/>
          <p:nvPr>
            <p:custDataLst>
              <p:tags r:id="rId4"/>
            </p:custDataLst>
          </p:nvPr>
        </p:nvSpPr>
        <p:spPr>
          <a:xfrm>
            <a:off x="695653" y="1888490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0750833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1750" tIns="232752" rIns="351195" bIns="839760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合成大麻素作为新精神活性物质的代表，因其强效和易获取性，在全球范围内迅速流行。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" name="“_#color-824&amp;2665"/>
          <p:cNvSpPr/>
          <p:nvPr>
            <p:custDataLst>
              <p:tags r:id="rId5"/>
            </p:custDataLst>
          </p:nvPr>
        </p:nvSpPr>
        <p:spPr>
          <a:xfrm>
            <a:off x="3466641" y="3524536"/>
            <a:ext cx="358838" cy="30739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pic>
        <p:nvPicPr>
          <p:cNvPr id="4" name="图片 3" descr="/data/temp/593e03df-5fd7-11ef-895f-868e576c83a7.jpg@base@tag=imgScale&amp;m=1&amp;w=271&amp;h=271&amp;q=95593e03df-5fd7-11ef-895f-868e576c83a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4767" b="24767"/>
          <a:stretch>
            <a:fillRect/>
          </a:stretch>
        </p:blipFill>
        <p:spPr>
          <a:xfrm>
            <a:off x="897618" y="4548334"/>
            <a:ext cx="978071" cy="978071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2067492" y="4663925"/>
            <a:ext cx="2048233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合成大麻素类物质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“_#color-824&amp;2668"/>
          <p:cNvSpPr/>
          <p:nvPr>
            <p:custDataLst>
              <p:tags r:id="rId9"/>
            </p:custDataLst>
          </p:nvPr>
        </p:nvSpPr>
        <p:spPr>
          <a:xfrm>
            <a:off x="7157271" y="3533427"/>
            <a:ext cx="358838" cy="30739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737798" y="4663925"/>
            <a:ext cx="2068556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合成阿片类药物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0" name="图片 9" descr="/data/temp/593e0364-5fd7-11ef-895f-868e576c83a7.jpg@base@tag=imgScale&amp;m=1&amp;w=271&amp;h=271&amp;q=95593e0364-5fd7-11ef-895f-868e576c83a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16708" r="16708"/>
          <a:stretch>
            <a:fillRect/>
          </a:stretch>
        </p:blipFill>
        <p:spPr>
          <a:xfrm>
            <a:off x="4591423" y="4548969"/>
            <a:ext cx="977436" cy="977436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“_#color-824&amp;2668"/>
          <p:cNvSpPr/>
          <p:nvPr>
            <p:custDataLst>
              <p:tags r:id="rId13"/>
            </p:custDataLst>
          </p:nvPr>
        </p:nvSpPr>
        <p:spPr>
          <a:xfrm>
            <a:off x="10847900" y="3542319"/>
            <a:ext cx="358838" cy="308029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4"/>
            </p:custDataLst>
          </p:nvPr>
        </p:nvSpPr>
        <p:spPr>
          <a:xfrm>
            <a:off x="9428427" y="4663925"/>
            <a:ext cx="2068556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设计药物的多样化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3" name="图片 12" descr="/data/temp/593e05b9-5fd7-11ef-895f-868e576c83a7.jpg@base@tag=imgScale&amp;m=1&amp;w=271&amp;h=271&amp;q=95593e05b9-5fd7-11ef-895f-868e576c83a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8284593" y="4548969"/>
            <a:ext cx="977436" cy="977436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识别方法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外观特征识别</a:t>
            </a:r>
            <a:endParaRPr lang="zh-CN" altLang="en-US"/>
          </a:p>
        </p:txBody>
      </p:sp>
      <p:pic>
        <p:nvPicPr>
          <p:cNvPr id="8" name="图片 7" descr="/data/temp/58bf3552-5fd7-11ef-a840-6a52e30ee821.jpg@base@tag=imgScale&amp;m=1&amp;w=910&amp;h=1289&amp;q=9558bf3552-5fd7-11ef-a840-6a52e30ee8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735" b="2808"/>
          <a:stretch>
            <a:fillRect/>
          </a:stretch>
        </p:blipFill>
        <p:spPr>
          <a:xfrm>
            <a:off x="8219004" y="1362905"/>
            <a:ext cx="3277671" cy="4644000"/>
          </a:xfrm>
          <a:prstGeom prst="round1Rect">
            <a:avLst>
              <a:gd name="adj" fmla="val 39814"/>
            </a:avLst>
          </a:prstGeom>
          <a:ln w="9525" cap="flat" cmpd="sng" algn="ctr">
            <a:solidFill>
              <a:schemeClr val="accent1">
                <a:lumMod val="100000"/>
                <a:alpha val="28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 algn="tl" rotWithShape="0">
              <a:schemeClr val="accent1">
                <a:alpha val="60000"/>
              </a:schemeClr>
            </a:outerShdw>
          </a:effectLst>
        </p:spPr>
      </p:pic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1001711" y="3014741"/>
            <a:ext cx="6726557" cy="1331927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0" name="圆角矩形 35"/>
          <p:cNvSpPr/>
          <p:nvPr>
            <p:custDataLst>
              <p:tags r:id="rId5"/>
            </p:custDataLst>
          </p:nvPr>
        </p:nvSpPr>
        <p:spPr>
          <a:xfrm>
            <a:off x="636586" y="3320176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包装和标记检查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6"/>
            </p:custDataLst>
          </p:nvPr>
        </p:nvSpPr>
        <p:spPr>
          <a:xfrm>
            <a:off x="1001711" y="1358661"/>
            <a:ext cx="6726557" cy="1331927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7"/>
            </p:custDataLst>
          </p:nvPr>
        </p:nvSpPr>
        <p:spPr>
          <a:xfrm>
            <a:off x="636586" y="1664731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颜色和形态分析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2970212" y="1425336"/>
            <a:ext cx="4512039" cy="11987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通过观察新精神活性物质的颜色、形态，如晶体、粉末或液体，来初步判断其类别。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2970212" y="3014106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检查可疑物质的包装是否有异常标记、品牌或产地信息，以识别其可能的来源和性质。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圆角矩形 15"/>
          <p:cNvSpPr/>
          <p:nvPr>
            <p:custDataLst>
              <p:tags r:id="rId10"/>
            </p:custDataLst>
          </p:nvPr>
        </p:nvSpPr>
        <p:spPr>
          <a:xfrm>
            <a:off x="1001711" y="4670187"/>
            <a:ext cx="6726557" cy="1331927"/>
          </a:xfrm>
          <a:prstGeom prst="roundRect">
            <a:avLst>
              <a:gd name="adj" fmla="val 15256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8" name="圆角矩形 35"/>
          <p:cNvSpPr/>
          <p:nvPr>
            <p:custDataLst>
              <p:tags r:id="rId11"/>
            </p:custDataLst>
          </p:nvPr>
        </p:nvSpPr>
        <p:spPr>
          <a:xfrm>
            <a:off x="636586" y="4976257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混合物识别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2970212" y="4669552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分析物质是否为混合物，通过观察是否有不同颜色或质地的颗粒混合，来识别潜在的危险性。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成分分析识别</a:t>
            </a:r>
            <a:endParaRPr lang="zh-CN" altLang="en-US" dirty="0"/>
          </a:p>
        </p:txBody>
      </p:sp>
      <p:sp>
        <p:nvSpPr>
          <p:cNvPr id="6" name="矩形: 圆角 2"/>
          <p:cNvSpPr/>
          <p:nvPr>
            <p:custDataLst>
              <p:tags r:id="rId2"/>
            </p:custDataLst>
          </p:nvPr>
        </p:nvSpPr>
        <p:spPr>
          <a:xfrm>
            <a:off x="692367" y="3471235"/>
            <a:ext cx="2883556" cy="2439940"/>
          </a:xfrm>
          <a:prstGeom prst="roundRect">
            <a:avLst>
              <a:gd name="adj" fmla="val 7221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4498" tIns="246529" rIns="314498" bIns="137838" rtlCol="0" anchor="ctr"/>
          <a:p>
            <a:pPr algn="just" fontAlgn="b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利用质谱技术分析新精神活性物质的分子量和结构，以确定其化学成分。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: 圆角 4"/>
          <p:cNvSpPr/>
          <p:nvPr>
            <p:custDataLst>
              <p:tags r:id="rId3"/>
            </p:custDataLst>
          </p:nvPr>
        </p:nvSpPr>
        <p:spPr>
          <a:xfrm>
            <a:off x="692367" y="3112467"/>
            <a:ext cx="1542802" cy="5397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52400" dist="381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质谱分析技术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: 圆角 6"/>
          <p:cNvSpPr/>
          <p:nvPr>
            <p:custDataLst>
              <p:tags r:id="rId4"/>
            </p:custDataLst>
          </p:nvPr>
        </p:nvSpPr>
        <p:spPr>
          <a:xfrm>
            <a:off x="4301000" y="3471235"/>
            <a:ext cx="2883556" cy="2439940"/>
          </a:xfrm>
          <a:prstGeom prst="roundRect">
            <a:avLst>
              <a:gd name="adj" fmla="val 7221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4498" tIns="246529" rIns="314498" bIns="137838" rtlCol="0" anchor="ctr"/>
          <a:p>
            <a:pPr algn="just" fontAlgn="b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通过气相色谱或液相色谱分离混合物中的成分，进而识别出特定的新精神活性物质。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矩形: 圆角 8"/>
          <p:cNvSpPr/>
          <p:nvPr>
            <p:custDataLst>
              <p:tags r:id="rId5"/>
            </p:custDataLst>
          </p:nvPr>
        </p:nvSpPr>
        <p:spPr>
          <a:xfrm>
            <a:off x="4301000" y="3112467"/>
            <a:ext cx="1542802" cy="5397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52400" dist="381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色谱分析方法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8" name="图片 17" descr="/data/temp/59e0a58f-5fd7-11ef-a840-6a52e30ee821.jpg@base@tag=imgScale&amp;m=1&amp;w=550&amp;h=550&amp;q=9559e0a58f-5fd7-11ef-a840-6a52e30ee82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16667" r="16667"/>
          <a:stretch>
            <a:fillRect/>
          </a:stretch>
        </p:blipFill>
        <p:spPr>
          <a:xfrm>
            <a:off x="5925297" y="1737719"/>
            <a:ext cx="1979960" cy="1979960"/>
          </a:xfrm>
          <a:prstGeom prst="ellipse">
            <a:avLst/>
          </a:prstGeom>
          <a:noFill/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" name="矩形: 圆角 7"/>
          <p:cNvSpPr/>
          <p:nvPr>
            <p:custDataLst>
              <p:tags r:id="rId8"/>
            </p:custDataLst>
          </p:nvPr>
        </p:nvSpPr>
        <p:spPr>
          <a:xfrm>
            <a:off x="7892487" y="3471235"/>
            <a:ext cx="2883556" cy="2439940"/>
          </a:xfrm>
          <a:prstGeom prst="roundRect">
            <a:avLst>
              <a:gd name="adj" fmla="val 7221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4498" tIns="246529" rIns="314498" bIns="137838" rtlCol="0" anchor="ctr"/>
          <a:p>
            <a:pPr algn="just" fontAlgn="b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使用红外光谱、紫外-可见光谱等技术，根据物质吸收光谱的特征进行成分识别。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矩形: 圆角 9"/>
          <p:cNvSpPr/>
          <p:nvPr>
            <p:custDataLst>
              <p:tags r:id="rId9"/>
            </p:custDataLst>
          </p:nvPr>
        </p:nvSpPr>
        <p:spPr>
          <a:xfrm>
            <a:off x="7892487" y="3112467"/>
            <a:ext cx="1542802" cy="5397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52400" dist="381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光谱分析技术</a:t>
            </a:r>
            <a:endParaRPr lang="zh-CN" altLang="en-US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2" name="图片 21" descr="/data/temp/59e0a549-5fd7-11ef-a840-6a52e30ee821.jpg@base@tag=imgScale&amp;m=1&amp;w=550&amp;h=550&amp;q=9559e0a549-5fd7-11ef-a840-6a52e30ee82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t="44000" r="16000"/>
          <a:stretch>
            <a:fillRect/>
          </a:stretch>
        </p:blipFill>
        <p:spPr>
          <a:xfrm>
            <a:off x="9516785" y="1737719"/>
            <a:ext cx="1979960" cy="1979960"/>
          </a:xfrm>
          <a:prstGeom prst="ellipse">
            <a:avLst/>
          </a:prstGeom>
          <a:noFill/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图片 22" descr="/data/temp/59e0a4d9-5fd7-11ef-a840-6a52e30ee821.jpg@base@tag=imgScale&amp;m=1&amp;w=550&amp;h=550&amp;q=9559e0a4d9-5fd7-11ef-a840-6a52e30ee821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 l="28571"/>
          <a:stretch>
            <a:fillRect/>
          </a:stretch>
        </p:blipFill>
        <p:spPr>
          <a:xfrm>
            <a:off x="2316664" y="1737719"/>
            <a:ext cx="1979960" cy="1979960"/>
          </a:xfrm>
          <a:prstGeom prst="ellipse">
            <a:avLst/>
          </a:prstGeom>
          <a:noFill/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10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131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32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13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4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6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34"/>
</p:tagLst>
</file>

<file path=ppt/tags/tag18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934"/>
</p:tagLst>
</file>

<file path=ppt/tags/tag185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34"/>
  <p:tag name="KSO_WM_TEMPLATE_CATEGORY" val="custom"/>
  <p:tag name="KSO_WM_TEMPLATE_MASTER_TYPE" val="0"/>
  <p:tag name="KSO_WM_TEMPLATE_COLORSEQUENCE" val="1,2,3,4,5,6"/>
</p:tagLst>
</file>

<file path=ppt/tags/tag18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  <p:tag name="KSO_WM_UNIT_PRESET_TEXT" val="单击此处&#10;添加文档标题"/>
</p:tagLst>
</file>

<file path=ppt/tags/tag18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34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PRESET_TEXT" val="汇报人：WPS"/>
</p:tagLst>
</file>

<file path=ppt/tags/tag188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934"/>
  <p:tag name="KSO_WM_TEMPLATE_CATEGORY" val="custom"/>
  <p:tag name="KSO_WM_SLIDE_INDEX" val="1"/>
  <p:tag name="KSO_WM_SLIDE_ID" val="custom20235934_1"/>
  <p:tag name="KSO_WM_TEMPLATE_MASTER_TYPE" val="0"/>
  <p:tag name="KSO_WM_SLIDE_LAYOUT" val="a_f"/>
  <p:tag name="KSO_WM_SLIDE_LAYOUT_CNT" val="1_2"/>
  <p:tag name="KSO_WM_TEMPLATE_COLORSEQUENCE" val="1,2,3,4,5,6"/>
</p:tagLst>
</file>

<file path=ppt/tags/tag189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91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92.xml><?xml version="1.0" encoding="utf-8"?>
<p:tagLst xmlns:p="http://schemas.openxmlformats.org/presentationml/2006/main">
  <p:tag name="KSO_WM_UNIT_TYPE" val="l_h_i"/>
  <p:tag name="KSO_WM_UNIT_INDEX" val="1_5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i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9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5934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PRESET_TEXT" val="目录"/>
  <p:tag name="KSO_WM_UNIT_TEXT_FILL_FORE_SCHEMECOLOR_INDEX" val="15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TYPE" val="l_h_i"/>
  <p:tag name="KSO_WM_UNIT_SUBTYPE" val="d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gradient&quot;:[{&quot;brightness&quot;:0,&quot;colorType&quot;:1,&quot;foreColorIndex&quot;:5,&quot;pos&quot;:0.17000000178813934,&quot;transparency&quot;:0},{&quot;brightness&quot;:0,&quot;colorType&quot;:1,&quot;foreColorIndex&quot;:6,&quot;pos&quot;:0.7200000286102295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FORE_SCHEMECOLOR_INDEX" val="6"/>
  <p:tag name="KSO_WM_UNIT_SHADOW_SCHEMECOLOR_INDEX" val="6"/>
  <p:tag name="KSO_WM_UNIT_USESOURCEFORMAT_APPLY" val="0"/>
</p:tagLst>
</file>

<file path=ppt/tags/tag195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&#10;目录项标题"/>
  <p:tag name="KSO_WM_UNIT_TEXT_FILL_FORE_SCHEMECOLOR_INDEX" val="3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gradient&quot;:[{&quot;brightness&quot;:0,&quot;colorType&quot;:1,&quot;foreColorIndex&quot;:5,&quot;pos&quot;:0.17000000178813934,&quot;transparency&quot;:0},{&quot;brightness&quot;:0,&quot;colorType&quot;:1,&quot;foreColorIndex&quot;:6,&quot;pos&quot;:0.7200000286102295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FORE_SCHEMECOLOR_INDEX" val="6"/>
  <p:tag name="KSO_WM_UNIT_SHADOW_SCHEMECOLOR_INDEX" val="6"/>
  <p:tag name="KSO_WM_UNIT_USESOURCEFORMAT_APPLY" val="0"/>
</p:tagLst>
</file>

<file path=ppt/tags/tag197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&#10;目录项标题"/>
  <p:tag name="KSO_WM_UNIT_TEXT_FILL_FORE_SCHEMECOLOR_INDEX" val="3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gradient&quot;:[{&quot;brightness&quot;:0,&quot;colorType&quot;:1,&quot;foreColorIndex&quot;:5,&quot;pos&quot;:0.17000000178813934,&quot;transparency&quot;:0},{&quot;brightness&quot;:0,&quot;colorType&quot;:1,&quot;foreColorIndex&quot;:6,&quot;pos&quot;:0.7200000286102295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FORE_SCHEMECOLOR_INDEX" val="6"/>
  <p:tag name="KSO_WM_UNIT_SHADOW_SCHEMECOLOR_INDEX" val="6"/>
  <p:tag name="KSO_WM_UNIT_USESOURCEFORMAT_APPLY" val="0"/>
</p:tagLst>
</file>

<file path=ppt/tags/tag199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&#10;目录项标题"/>
  <p:tag name="KSO_WM_UNIT_TEXT_FILL_FORE_SCHEMECOLOR_INDEX" val="3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YPE" val="l_h_i"/>
  <p:tag name="KSO_WM_UNIT_SUBTYPE" val="d"/>
  <p:tag name="KSO_WM_UNIT_INDEX" val="1_4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gradient&quot;:[{&quot;brightness&quot;:0,&quot;colorType&quot;:1,&quot;foreColorIndex&quot;:5,&quot;pos&quot;:0.17000000178813934,&quot;transparency&quot;:0},{&quot;brightness&quot;:0,&quot;colorType&quot;:1,&quot;foreColorIndex&quot;:6,&quot;pos&quot;:0.7200000286102295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FILL_FORE_SCHEMECOLOR_INDEX" val="6"/>
  <p:tag name="KSO_WM_UNIT_SHADOW_SCHEMECOLOR_INDEX" val="6"/>
  <p:tag name="KSO_WM_UNIT_USESOURCEFORMAT_APPLY" val="0"/>
</p:tagLst>
</file>

<file path=ppt/tags/tag201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&#10;目录项标题"/>
  <p:tag name="KSO_WM_UNIT_TEXT_FILL_FORE_SCHEMECOLOR_INDEX" val="3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UNIT_TYPE" val="l_h_i"/>
  <p:tag name="KSO_WM_UNIT_SUBTYPE" val="d"/>
  <p:tag name="KSO_WM_UNIT_INDEX" val="1_5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i*1_5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gradient&quot;:[{&quot;brightness&quot;:0,&quot;colorType&quot;:1,&quot;foreColorIndex&quot;:5,&quot;pos&quot;:0.17000000178813934,&quot;transparency&quot;:0},{&quot;brightness&quot;:0,&quot;colorType&quot;:1,&quot;foreColorIndex&quot;:6,&quot;pos&quot;:0.7200000286102295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5"/>
  <p:tag name="KSO_WM_UNIT_FILL_FORE_SCHEMECOLOR_INDEX" val="6"/>
  <p:tag name="KSO_WM_UNIT_SHADOW_SCHEMECOLOR_INDEX" val="6"/>
  <p:tag name="KSO_WM_UNIT_USESOURCEFORMAT_APPLY" val="0"/>
</p:tagLst>
</file>

<file path=ppt/tags/tag203.xml><?xml version="1.0" encoding="utf-8"?>
<p:tagLst xmlns:p="http://schemas.openxmlformats.org/presentationml/2006/main">
  <p:tag name="KSO_WM_UNIT_TYPE" val="l_h_f"/>
  <p:tag name="KSO_WM_UNIT_INDEX" val="1_5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34_5*l_h_f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34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40.9055938720703,&quot;width&quot;:866.3350219726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&#10;目录项标题"/>
  <p:tag name="KSO_WM_UNIT_TEXT_FILL_FORE_SCHEMECOLOR_INDEX" val="3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DIAGRAM_COLOR_TRICK" val="1"/>
  <p:tag name="KSO_WM_DIAGRAM_COLOR_TEXT_CAN_REMOVE" val="n"/>
  <p:tag name="KSO_WM_UNIT_ID" val="custom20235934_5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5"/>
  <p:tag name="KSO_WM_DIAGRAM_GROUP_CODE" val="l1-1"/>
  <p:tag name="KSO_WM_BEAUTIFY_FLAG" val="#wm#"/>
  <p:tag name="KSO_WM_TEMPLATE_INDEX" val="20235934"/>
  <p:tag name="KSO_WM_TEMPLATE_CATEGORY" val="custom"/>
  <p:tag name="KSO_WM_SLIDE_INDEX" val="5"/>
  <p:tag name="KSO_WM_SLIDE_ID" val="custom20235934_5"/>
  <p:tag name="KSO_WM_TEMPLATE_MASTER_TYPE" val="0"/>
  <p:tag name="KSO_WM_SLIDE_LAYOUT" val="a_l"/>
  <p:tag name="KSO_WM_SLIDE_LAYOUT_CNT" val="1_1"/>
  <p:tag name="KSO_WM_SLIDE_DIAGTYPE" val="l"/>
  <p:tag name="KSO_WM_TEMPLATE_COLORSEQUENCE" val="1,2,3,4,5,6"/>
</p:tagLst>
</file>

<file path=ppt/tags/tag20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  <p:tag name="KSO_WM_UNIT_PRESET_TEXT" val="添加章节标题"/>
</p:tagLst>
</file>

<file path=ppt/tags/tag207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3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PRESET_TEXT" val="01"/>
</p:tagLst>
</file>

<file path=ppt/tags/tag208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34"/>
  <p:tag name="KSO_WM_TEMPLATE_CATEGORY" val="custom"/>
  <p:tag name="KSO_WM_SLIDE_INDEX" val="7"/>
  <p:tag name="KSO_WM_SLIDE_ID" val="custom20235934_7"/>
  <p:tag name="KSO_WM_TEMPLATE_MASTER_TYPE" val="0"/>
  <p:tag name="KSO_WM_SLIDE_LAYOUT" val="a_e"/>
  <p:tag name="KSO_WM_SLIDE_LAYOUT_CNT" val="1_1"/>
  <p:tag name="KSO_WM_TEMPLATE_COLORSEQUENCE" val="1,2,3,4,5,6"/>
</p:tagLst>
</file>

<file path=ppt/tags/tag2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2481"/>
  <p:tag name="KSO_WM_UNIT_ID" val="custom20232481_1*a*1"/>
  <p:tag name="KSO_WM_UNIT_PRESET_TEXT" val="单击此处&#10;添加标题"/>
  <p:tag name="KSO_WM_UNIT_TEXT_FILL_FORE_SCHEMECOLOR_INDEX" val="15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5_2*l_h_d*1_2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21*692"/>
  <p:tag name="KSO_WM_UNIT_TYPE" val="l_h_d"/>
  <p:tag name="KSO_WM_UNIT_INDEX" val="1_2_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solid&quot;:{&quot;brightness&quot;:0,&quot;colorType&quot;:2,&quot;rgb&quot;:&quot;#ededed&quot;,&quot;transparency&quot;:0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PIC_SOURCE_TYPE" val="generate_slide_ai*VCG41N933751834*ai_v1.4.2.240611_ONLINE*1724256396233_2.111_ade4f429b709-slide-4"/>
  <p:tag name="KSO_WM_UNIT_LINE_FILL_TYPE" val="2"/>
  <p:tag name="KSO_WM_UNIT_USESOURCEFORMAT_APPLY" val="0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5_2*l_h_d*1_1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21*692"/>
  <p:tag name="KSO_WM_UNIT_TYPE" val="l_h_d"/>
  <p:tag name="KSO_WM_UNIT_INDEX" val="1_1_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solid&quot;:{&quot;brightness&quot;:0,&quot;colorType&quot;:2,&quot;rgb&quot;:&quot;#ededed&quot;,&quot;transparency&quot;:0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PIC_SOURCE_TYPE" val="generate_slide_ai*VCG41N466479084*ai_v1.4.2.240611_ONLINE*1724256396233_2.111_ade4f429b709-slide-4"/>
  <p:tag name="KSO_WM_UNIT_LINE_FILL_TYPE" val="2"/>
  <p:tag name="KSO_WM_UNIT_USESOURCEFORMAT_APPLY" val="0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965_2*l_h_d*1_3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19*692"/>
  <p:tag name="KSO_WM_UNIT_TYPE" val="l_h_d"/>
  <p:tag name="KSO_WM_UNIT_INDEX" val="1_3_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solid&quot;:{&quot;brightness&quot;:0,&quot;colorType&quot;:2,&quot;rgb&quot;:&quot;#ededed&quot;,&quot;transparency&quot;:0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PIC_SOURCE_TYPE" val="generate_slide_ai*VCG41N671291764*ai_v1.4.2.240611_ONLINE*1724256396233_2.111_ade4f429b709-slide-4"/>
  <p:tag name="KSO_WM_UNIT_LINE_FILL_TYPE" val="2"/>
  <p:tag name="KSO_WM_UNIT_USESOURCEFORMAT_APPLY" val="0"/>
</p:tagLst>
</file>

<file path=ppt/tags/tag21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65_2*l_h_i*1_1_2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1965_2*l_h_i*1_1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01"/>
  <p:tag name="KSO_WM_UNIT_USESOURCEFORMAT_APPLY" val="0"/>
</p:tagLst>
</file>

<file path=ppt/tags/tag21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965_2*l_h_f*1_1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项正文，文字是您思想的提炼，请尽量言简意赅的阐述您的观点，单击此处输入正文"/>
  <p:tag name="KSO_WM_UNIT_USESOURCEFORMAT_APPLY" val="0"/>
</p:tagLst>
</file>

<file path=ppt/tags/tag2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65_2*l_h_a*1_1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项标题"/>
  <p:tag name="KSO_WM_UNIT_USESOURCEFORMAT_APPLY" val="0"/>
</p:tagLst>
</file>

<file path=ppt/tags/tag21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65_2*l_h_i*1_2_2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1965_2*l_h_i*1_2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02"/>
  <p:tag name="KSO_WM_UNIT_USESOURCEFORMAT_APPLY" val="0"/>
</p:tagLst>
</file>

<file path=ppt/tags/tag2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965_2*l_h_f*1_2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项正文，文字是您思想的提炼，请尽量言简意赅的阐述您的观点，单击此处输入正文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965_2*l_h_a*1_2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项标题"/>
  <p:tag name="KSO_WM_UNIT_USESOURCEFORMAT_APPLY" val="0"/>
</p:tagLst>
</file>

<file path=ppt/tags/tag2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965_2*l_h_i*1_3_2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1965_2*l_h_i*1_3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03"/>
  <p:tag name="KSO_WM_UNIT_USESOURCEFORMAT_APPLY" val="0"/>
</p:tagLst>
</file>

<file path=ppt/tags/tag22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965_2*l_h_f*1_3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项正文，文字是您思想的提炼，请尽量言简意赅的阐述您的观点，单击此处输入正文"/>
  <p:tag name="KSO_WM_UNIT_USESOURCEFORMAT_APPLY" val="0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965_2*l_h_a*1_3_1"/>
  <p:tag name="KSO_WM_TEMPLATE_CATEGORY" val="diagram"/>
  <p:tag name="KSO_WM_TEMPLATE_INDEX" val="2023196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7.403076171875,&quot;width&quot;:677.24548339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项标题"/>
  <p:tag name="KSO_WM_UNIT_USESOURCEFORMAT_APPLY" val="0"/>
</p:tagLst>
</file>

<file path=ppt/tags/tag22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674.81*387.403"/>
  <p:tag name="KSO_WM_SLIDE_POSITION" val="256*85.0084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5934"/>
  <p:tag name="KSO_WM_TEMPLATE_SUBCATEGORY" val="0"/>
  <p:tag name="KSO_WM_SLIDE_INDEX" val="1"/>
  <p:tag name="KSO_WM_TAG_VERSION" val="3.0"/>
  <p:tag name="KSO_WM_SLIDE_ID" val="custom20232481_1"/>
  <p:tag name="KSO_WM_SLIDE_ITEM_CN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a*1"/>
  <p:tag name="KSO_WM_TEMPLATE_CATEGORY" val="diagram"/>
  <p:tag name="KSO_WM_TEMPLATE_INDEX" val="20232468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6"/>
  <p:tag name="KSO_WM_DIAGRAM_GROUP_CODE" val="l1-1"/>
  <p:tag name="KSO_WM_UNIT_TYPE" val="a"/>
  <p:tag name="KSO_WM_UNIT_INDEX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1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3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2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2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-0.25,&quot;colorType&quot;:1,&quot;foreColorIndex&quot;:5,&quot;transparency&quot;:0.800000011920929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LINE_FILL_TYPE" val="2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3_1"/>
  <p:tag name="KSO_WM_UNIT_VALUE" val="9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添加标题"/>
  <p:tag name="KSO_WM_UNIT_FILL_TYPE" val="3"/>
  <p:tag name="KSO_WM_UNIT_USESOURCEFORMAT_APPLY" val="0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UNIT_VALUE" val="9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添加标题"/>
  <p:tag name="KSO_WM_UNIT_FILL_TYPE" val="3"/>
  <p:tag name="KSO_WM_UNIT_USESOURCEFORMAT_APPLY" val="0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1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3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USESOURCEFORMAT_APPLY" val="0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3_1"/>
  <p:tag name="KSO_WM_UNIT_VALUE" val="56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项正文，文字是您思想的提炼，请尽量言简意赅的阐述观点。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1_1"/>
  <p:tag name="KSO_WM_UNIT_VALUE" val="56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项正文，文字是您思想的提炼，请尽量言简意赅的阐述观点。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2_1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USESOURCEFORMAT_APPLY" val="0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2_1"/>
  <p:tag name="KSO_WM_UNIT_VALUE" val="56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项正文，文字是您思想的提炼，请尽量言简意赅的阐述观点。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UNIT_VALUE" val="9"/>
  <p:tag name="KSO_WM_DIAGRAM_MAX_ITEMCNT" val="4"/>
  <p:tag name="KSO_WM_DIAGRAM_MIN_ITEMCNT" val="2"/>
  <p:tag name="KSO_WM_DIAGRAM_VIRTUALLY_FRAME" val="{&quot;height&quot;:301.70001220703125,&quot;width&quot;:850.6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SPECIAL_SOURCE" val="bdnull"/>
  <p:tag name="KSO_WM_SLIDE_ID" val="diagram20232468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5934"/>
  <p:tag name="KSO_WM_DIAGRAM_GROUP_CODE" val="l1-1"/>
  <p:tag name="KSO_WM_SLIDE_DIAGTYPE" val="l"/>
  <p:tag name="KSO_WM_SLIDE_LAYOUT" val="a_l"/>
  <p:tag name="KSO_WM_SLIDE_LAYOUT_CNT" val="1_1"/>
  <p:tag name="KSO_WM_SLIDE_TYPE" val="text"/>
  <p:tag name="KSO_WM_SLIDE_SUBTYPE" val="diag"/>
  <p:tag name="KSO_WM_SLIDE_SIZE" val="850.352*301.7"/>
  <p:tag name="KSO_WM_SLIDE_POSITION" val="54.89*153.55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2474_1*a*1"/>
  <p:tag name="KSO_WM_TEMPLATE_CATEGORY" val="diagram"/>
  <p:tag name="KSO_WM_TEMPLATE_INDEX" val="20232474"/>
  <p:tag name="KSO_WM_UNIT_LAYERLEVEL" val="1"/>
  <p:tag name="KSO_WM_TAG_VERSION" val="3.0"/>
  <p:tag name="KSO_WM_BEAUTIFY_FLAG" val="#wm#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2474_2*l_h_f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TYPE" val="3"/>
  <p:tag name="KSO_WM_UNIT_PRESET_TEXT" val="单击此处添加文本具体内容，简明扼要地阐述您的观点，根据需要可酌情增减文字"/>
  <p:tag name="KSO_WM_UNIT_USESOURCEFORMAT_APPLY" val="0"/>
</p:tagLst>
</file>

<file path=ppt/tags/tag24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4_2*l_h_f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TYPE" val="3"/>
  <p:tag name="KSO_WM_UNIT_PRESET_TEXT" val="单击此处添加文本具体内容，简明扼要地阐述您的观点，根据需要可酌情增减文字"/>
  <p:tag name="KSO_WM_UNIT_USESOURCEFORMAT_APPLY" val="0"/>
</p:tagLst>
</file>

<file path=ppt/tags/tag24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4_2*l_h_f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TYPE" val="3"/>
  <p:tag name="KSO_WM_UNIT_PRESET_TEXT" val="单击此处添加文本具体内容，简明扼要地阐述您的观点，根据需要可酌情增减文字"/>
  <p:tag name="KSO_WM_UNIT_USESOURCEFORMAT_APPLY" val="0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2474_2*l_h_i*1_1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2474_2*l_h_d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MH_PIC_SOURCE_TYPE" val="generate_slide_ai*VCG41N1177307350*ai_v1.4.2.240611_ONLINE*1724256396233_2.111_ade4f429b709-slide-6"/>
  <p:tag name="KSO_WM_UNIT_LINE_FILL_TYPE" val="2"/>
  <p:tag name="KSO_WM_UNIT_USESOURCEFORMAT_APPLY" val="0"/>
</p:tagLst>
</file>

<file path=ppt/tags/tag2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4_2*l_h_a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文档标题"/>
  <p:tag name="KSO_WM_UNIT_USESOURCEFORMAT_APPLY" val="0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2474_2*l_h_i*1_2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4_2*l_h_a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文档标题"/>
  <p:tag name="KSO_WM_UNIT_USESOURCEFORMAT_APPLY" val="0"/>
</p:tagLst>
</file>

<file path=ppt/tags/tag249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2474_2*l_h_d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MH_PIC_SOURCE_TYPE" val="generate_slide_ai*VCG41N871844768*ai_v1.4.2.240611_ONLINE*1724256396233_2.111_ade4f429b709-slide-6"/>
  <p:tag name="KSO_WM_UNIT_LINE_FILL_TYPE" val="2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2474_2*l_h_i*1_3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2474_2*l_h_a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文档标题"/>
  <p:tag name="KSO_WM_UNIT_USESOURCEFORMAT_APPLY" val="0"/>
</p:tagLst>
</file>

<file path=ppt/tags/tag252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2474_2*l_h_d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MH_PIC_SOURCE_TYPE" val="generate_slide_ai*VCG41N186391977*ai_v1.4.2.240611_ONLINE*1724256396233_2.111_ade4f429b709-slide-6"/>
  <p:tag name="KSO_WM_UNIT_LINE_FILL_TYPE" val="2"/>
  <p:tag name="KSO_WM_UNIT_USESOURCEFORMAT_APPLY" val="0"/>
</p:tagLst>
</file>

<file path=ppt/tags/tag253.xml><?xml version="1.0" encoding="utf-8"?>
<p:tagLst xmlns:p="http://schemas.openxmlformats.org/presentationml/2006/main">
  <p:tag name="KSO_WM_SLIDE_ID" val="diagram2023247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66.91*286.45"/>
  <p:tag name="KSO_WM_SLIDE_POSITION" val="96.545*148.7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5934"/>
  <p:tag name="KSO_WM_SLIDE_LAYOUT" val="a_l"/>
  <p:tag name="KSO_WM_SLIDE_LAYOUT_CNT" val="1_1"/>
</p:tagLst>
</file>

<file path=ppt/tags/tag25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  <p:tag name="KSO_WM_UNIT_PRESET_TEXT" val="添加章节标题"/>
</p:tagLst>
</file>

<file path=ppt/tags/tag25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3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PRESET_TEXT" val="02"/>
</p:tagLst>
</file>

<file path=ppt/tags/tag25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34"/>
  <p:tag name="KSO_WM_TEMPLATE_CATEGORY" val="custom"/>
  <p:tag name="KSO_WM_SLIDE_INDEX" val="7"/>
  <p:tag name="KSO_WM_SLIDE_ID" val="custom20235934_7"/>
  <p:tag name="KSO_WM_TEMPLATE_MASTER_TYPE" val="0"/>
  <p:tag name="KSO_WM_SLIDE_LAYOUT" val="a_e"/>
  <p:tag name="KSO_WM_SLIDE_LAYOUT_CNT" val="1_1"/>
  <p:tag name="KSO_WM_TEMPLATE_COLORSEQUENCE" val="1,2,3,4,5,6"/>
</p:tagLst>
</file>

<file path=ppt/tags/tag2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30"/>
  <p:tag name="KSO_WM_TEMPLATE_INDEX" val="20231717"/>
  <p:tag name="KSO_WM_UNIT_ID" val="custom20231717_1*a*1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BEAUTIFY_FLAG" val="#wm#"/>
  <p:tag name="KSO_WM_UNIT_VALUE" val="1289*9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17_1*d*1"/>
  <p:tag name="KSO_WM_TEMPLATE_CATEGORY" val="custom"/>
  <p:tag name="KSO_WM_TEMPLATE_INDEX" val="20231717"/>
  <p:tag name="KSO_WM_UNIT_LAYERLEVEL" val="1"/>
  <p:tag name="KSO_WM_TAG_VERSION" val="3.0"/>
  <p:tag name="MH_PIC_SOURCE_TYPE" val="generate_slide_ai*VCG41N1197184401*ai_v1.4.2.240611_ONLINE*1724256396233_2.111_ade4f429b709-slide-8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2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2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2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263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78_2*l_h_f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264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678_2*l_h_f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2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3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267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678_2*l_h_f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width&quot;:558.4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268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29.861*365.65"/>
  <p:tag name="KSO_WM_SLIDE_POSITION" val="78.6387*106.98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5934"/>
  <p:tag name="KSO_WM_TEMPLATE_SUBCATEGORY" val="0"/>
  <p:tag name="KSO_WM_SLIDE_INDEX" val="1"/>
  <p:tag name="KSO_WM_TAG_VERSION" val="3.0"/>
  <p:tag name="KSO_WM_SLIDE_ID" val="custom20231717_1"/>
  <p:tag name="KSO_WM_SLIDE_ITEM_CNT" val="4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44_3*a*1"/>
  <p:tag name="KSO_WM_TEMPLATE_CATEGORY" val="diagram"/>
  <p:tag name="KSO_WM_TEMPLATE_INDEX" val="20233144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f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VALUE" val="55"/>
  <p:tag name="KSO_WM_UNIT_PRESET_TEXT" val="单击此处输入(您的)智能图形项正文，请尽量言简意赅的阐述观点。"/>
  <p:tag name="KSO_WM_UNIT_FILL_TYPE" val="1"/>
  <p:tag name="KSO_WM_UNIT_FILL_FORE_SCHEMECOLOR_INDEX" val="13"/>
  <p:tag name="KSO_WM_UNIT_FILL_FORE_SCHEMECOLOR_INDEX_BRIGHTNESS" val="0.6"/>
  <p:tag name="KSO_WM_UNIT_TEXT_FILL_FORE_SCHEMECOLOR_INDEX" val="1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a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2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f*1_2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VALUE" val="55"/>
  <p:tag name="KSO_WM_UNIT_PRESET_TEXT" val="单击此处输入(您的)智能图形项正文，请尽量言简意赅的阐述观点。"/>
  <p:tag name="KSO_WM_UNIT_FILL_TYPE" val="1"/>
  <p:tag name="KSO_WM_UNIT_FILL_FORE_SCHEMECOLOR_INDEX" val="13"/>
  <p:tag name="KSO_WM_UNIT_FILL_FORE_SCHEMECOLOR_INDEX_BRIGHTNESS" val="0.6"/>
  <p:tag name="KSO_WM_UNIT_TEXT_FILL_FORE_SCHEMECOLOR_INDEX" val="1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a*1_2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2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2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VALUE" val="550*550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PIC_SOURCE_TYPE" val="generate_slide_ai*VCG41N1172247724*ai_v1.4.2.240611_ONLINE*1724256396233_2.111_ade4f429b709-slide-9"/>
  <p:tag name="KSO_WM_UNIT_LINE_FILL_TYPE" val="2"/>
  <p:tag name="KSO_WM_UNIT_USESOURCEFORMAT_APPLY" val="0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f*1_3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PRESET_TEXT" val="单击此处输入(您的)智能图形项正文，请尽量言简意赅的阐述观点。"/>
  <p:tag name="KSO_WM_UNIT_FILL_TYPE" val="1"/>
  <p:tag name="KSO_WM_UNIT_FILL_FORE_SCHEMECOLOR_INDEX" val="13"/>
  <p:tag name="KSO_WM_UNIT_FILL_FORE_SCHEMECOLOR_INDEX_BRIGHTNESS" val="0.6"/>
  <p:tag name="KSO_WM_UNIT_TEXT_FILL_FORE_SCHEMECOLOR_INDEX" val="1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a*1_3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a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2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3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VALUE" val="550*550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PIC_SOURCE_TYPE" val="generate_slide_ai*VCG41N514106169*ai_v1.4.2.240611_ONLINE*1724256396233_2.111_ade4f429b709-slide-9"/>
  <p:tag name="KSO_WM_UNIT_LINE_FILL_TYPE" val="2"/>
  <p:tag name="KSO_WM_UNIT_USESOURCEFORMAT_APPLY" val="0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VALUE" val="550*550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width&quot;:850.73291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PIC_SOURCE_TYPE" val="generate_slide_ai*VCG41N1143525753*ai_v1.4.2.240611_ONLINE*1724256396233_2.111_ade4f429b709-slide-9"/>
  <p:tag name="KSO_WM_UNIT_LINE_FILL_TYPE" val="2"/>
  <p:tag name="KSO_WM_UNIT_USESOURCEFORMAT_APPLY" val="0"/>
</p:tagLst>
</file>

<file path=ppt/tags/tag279.xml><?xml version="1.0" encoding="utf-8"?>
<p:tagLst xmlns:p="http://schemas.openxmlformats.org/presentationml/2006/main">
  <p:tag name="KSO_WM_SLIDE_ID" val="diagram20233144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custom"/>
  <p:tag name="KSO_WM_TEMPLATE_INDEX" val="20235934"/>
  <p:tag name="KSO_WM_SLIDE_TYPE" val="text"/>
  <p:tag name="KSO_WM_SLIDE_SUBTYPE" val="diag"/>
  <p:tag name="KSO_WM_SLIDE_SIZE" val="850.267*388.25"/>
  <p:tag name="KSO_WM_SLIDE_POSITION" val="54.75*10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73_1*a*1"/>
  <p:tag name="KSO_WM_TEMPLATE_CATEGORY" val="diagram"/>
  <p:tag name="KSO_WM_TEMPLATE_INDEX" val="20231973"/>
  <p:tag name="KSO_WM_UNIT_LAYERLEVEL" val="1"/>
  <p:tag name="KSO_WM_TAG_VERSION" val="3.0"/>
  <p:tag name="KSO_WM_BEAUTIFY_FLAG" val="#wm#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73_2*l_h_i*1_1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28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73_2*l_h_f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2"/>
  <p:tag name="KSO_WM_UNIT_PRESET_TEXT" val="单击此处添加文本具体内容，简明扼要地阐述您的观点。根据需要可酌情增减文字，单击此处添加文本具体内容"/>
  <p:tag name="KSO_WM_UNIT_TEXT_FILL_FORE_SCHEMECOLOR_INDEX" val="1"/>
  <p:tag name="KSO_WM_UNIT_TEXT_FILL_TYPE" val="1"/>
  <p:tag name="KSO_WM_UNIT_USESOURCEFORMAT_APPLY" val="0"/>
</p:tagLst>
</file>

<file path=ppt/tags/tag28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73_2*l_h_i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73_2*l_h_a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73_2*l_h_i*1_2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28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73_2*l_h_f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单击此处添加文本具体内容"/>
  <p:tag name="KSO_WM_UNIT_TEXT_FILL_FORE_SCHEMECOLOR_INDEX" val="1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73_2*l_h_i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73_2*l_h_a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973_2*l_h_i*1_3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73_2*l_h_f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单击此处添加文本具体内容"/>
  <p:tag name="KSO_WM_UNIT_TEXT_FILL_FORE_SCHEMECOLOR_INDEX" val="1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973_2*l_h_i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973_2*l_h_i*1_1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2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973_2*l_h_i*1_2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29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973_2*l_h_i*1_3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29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73_2*l_h_a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SLIDE_ID" val="diagram20231973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50.35*326.55"/>
  <p:tag name="KSO_WM_SLIDE_POSITION" val="54.85*131.9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5934"/>
  <p:tag name="KSO_WM_SLIDE_LAYOUT" val="a_l"/>
  <p:tag name="KSO_WM_SLIDE_LAYOUT_CNT" val="1_1"/>
  <p:tag name="KSO_WM_SPECIAL_SOURCE" val="bdnull"/>
</p:tagLst>
</file>

<file path=ppt/tags/tag29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  <p:tag name="KSO_WM_UNIT_PRESET_TEXT" val="添加章节标题"/>
</p:tagLst>
</file>

<file path=ppt/tags/tag298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3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PRESET_TEXT" val="03"/>
</p:tagLst>
</file>

<file path=ppt/tags/tag299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34"/>
  <p:tag name="KSO_WM_TEMPLATE_CATEGORY" val="custom"/>
  <p:tag name="KSO_WM_SLIDE_INDEX" val="7"/>
  <p:tag name="KSO_WM_SLIDE_ID" val="custom20235934_7"/>
  <p:tag name="KSO_WM_TEMPLATE_MASTER_TYPE" val="0"/>
  <p:tag name="KSO_WM_SLIDE_LAYOUT" val="a_e"/>
  <p:tag name="KSO_WM_SLIDE_LAYOUT_CNT" val="1_1"/>
  <p:tag name="KSO_WM_TEMPLATE_COLORSEQUENCE" val="1,2,3,4,5,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335_2*a*1"/>
  <p:tag name="KSO_WM_TEMPLATE_CATEGORY" val="diagram"/>
  <p:tag name="KSO_WM_TEMPLATE_INDEX" val="20233335"/>
  <p:tag name="KSO_WM_UNIT_LAYERLEVEL" val="1"/>
  <p:tag name="KSO_WM_TAG_VERSION" val="3.0"/>
  <p:tag name="KSO_WM_BEAUTIFY_FLAG" val="#wm#"/>
  <p:tag name="KSO_WM_DIAGRAM_GROUP_CODE" val="l1-1"/>
  <p:tag name="KSO_WM_UNIT_VALUE" val="30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i*1_3_2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i*1_2_2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i*1_1_2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3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5_2*l_h_f*1_1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正文，文字是思想的提炼，请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5_2*l_h_a*1_1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7"/>
  <p:tag name="KSO_WM_UNIT_PRESET_TEXT" val="单击此处添加&#10;智能图形项标题"/>
  <p:tag name="KSO_WM_UNIT_USESOURCEFORMAT_APPLY" val="0"/>
</p:tagLst>
</file>

<file path=ppt/tags/tag30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5_2*l_h_f*1_2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正文，文字是思想的提炼，请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5_2*l_h_a*1_2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7"/>
  <p:tag name="KSO_WM_UNIT_PRESET_TEXT" val="单击此处添加&#10;智能图形项标题"/>
  <p:tag name="KSO_WM_UNIT_USESOURCEFORMAT_APPLY" val="0"/>
</p:tagLst>
</file>

<file path=ppt/tags/tag30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335_2*l_h_f*1_3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正文，文字是思想的提炼，请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5_2*l_h_a*1_3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7"/>
  <p:tag name="KSO_WM_UNIT_PRESET_TEXT" val="单击此处添加&#10;智能图形项标题"/>
  <p:tag name="KSO_WM_UNIT_USESOURCEFORMAT_APPLY" val="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d*1_1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VALUE" val="620*620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MH_PIC_SOURCE_TYPE" val="generate_slide_ai*VCG41N483941466*ai_v1.4.2.240611_ONLINE*1724256396233_2.111_ade4f429b709-slide-12"/>
  <p:tag name="KSO_WM_UNIT_LINE_FILL_TYPE" val="2"/>
  <p:tag name="KSO_WM_UNIT_USESOURCEFORMAT_APPLY" val="0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d*1_2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VALUE" val="620*620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MH_PIC_SOURCE_TYPE" val="generate_slide_ai*VCG41N1276541400*ai_v1.4.2.240611_ONLINE*1724256396233_2.111_ade4f429b709-slide-12"/>
  <p:tag name="KSO_WM_UNIT_LINE_FILL_TYPE" val="2"/>
  <p:tag name="KSO_WM_UNIT_USESOURCEFORMAT_APPLY" val="0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d*1_3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VALUE" val="620*620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width&quot;:850.40002441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MH_PIC_SOURCE_TYPE" val="generate_slide_ai*VCG41N1410436510*ai_v1.4.2.240611_ONLINE*1724256396233_2.111_ade4f429b709-slide-12"/>
  <p:tag name="KSO_WM_UNIT_LINE_FILL_TYPE" val="2"/>
  <p:tag name="KSO_WM_UNIT_USESOURCEFORMAT_APPLY" val="0"/>
</p:tagLst>
</file>

<file path=ppt/tags/tag313.xml><?xml version="1.0" encoding="utf-8"?>
<p:tagLst xmlns:p="http://schemas.openxmlformats.org/presentationml/2006/main">
  <p:tag name="KSO_WM_SLIDE_ID" val="diagram20233335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5934"/>
  <p:tag name="KSO_WM_SLIDE_TYPE" val="text"/>
  <p:tag name="KSO_WM_SLIDE_SUBTYPE" val="diag"/>
  <p:tag name="KSO_WM_SLIDE_SIZE" val="850.4*372.585"/>
  <p:tag name="KSO_WM_SLIDE_POSITION" val="54.8*138.06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804"/>
  <p:tag name="KSO_WM_UNIT_ID" val="custom20231804_1*a*1"/>
  <p:tag name="KSO_WM_UNIT_TEXT_FILL_FORE_SCHEMECOLOR_INDEX" val="13"/>
  <p:tag name="KSO_WM_UNIT_TEXT_FILL_TYPE" val="1"/>
  <p:tag name="KSO_WM_UNIT_USESOURCEFORMAT_APPLY" val="0"/>
  <p:tag name="KSO_WM_UNIT_PRESET_TEXT" val="单击此处添加标题"/>
</p:tagLst>
</file>

<file path=ppt/tags/tag315.xml><?xml version="1.0" encoding="utf-8"?>
<p:tagLst xmlns:p="http://schemas.openxmlformats.org/presentationml/2006/main">
  <p:tag name="KSO_WM_UNIT_VALUE" val="1904*130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1804_1*d*1"/>
  <p:tag name="KSO_WM_TEMPLATE_CATEGORY" val="custom"/>
  <p:tag name="KSO_WM_TEMPLATE_INDEX" val="20231804"/>
  <p:tag name="KSO_WM_UNIT_LAYERLEVEL" val="1"/>
  <p:tag name="KSO_WM_TAG_VERSION" val="3.0"/>
  <p:tag name="KSO_WM_BEAUTIFY_FLAG" val="#wm#"/>
  <p:tag name="KSO_WM_DIAGRAM_GROUP_CODE" val="l1-1"/>
  <p:tag name="KSO_WM_UNIT_LINE_FORE_SCHEMECOLOR_INDEX" val="13"/>
  <p:tag name="KSO_WM_UNIT_LINE_FILL_TYPE" val="2"/>
  <p:tag name="KSO_WM_UNIT_USESOURCEFORMAT_APPLY" val="0"/>
  <p:tag name="MH_PIC_SOURCE_TYPE" val="generate_slide_ai*VCG41N484096826*ai_v1.4.2.240611_ONLINE*1724256396233_2.111_ade4f429b709-slide-13"/>
</p:tagLst>
</file>

<file path=ppt/tags/tag31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59_2*l_h_f*1_1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  <p:tag name="KSO_WM_UNIT_USESOURCEFORMAT_APPLY" val="0"/>
</p:tagLst>
</file>

<file path=ppt/tags/tag3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59_2*l_h_a*1_1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2"/>
  <p:tag name="KSO_WM_UNIT_ID" val="diagram20231759_2*l_h_i*1_1_2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59_2*l_h_f*1_2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  <p:tag name="KSO_WM_UNIT_USESOURCEFORMAT_APPLY" val="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59_2*l_h_a*1_2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diagram20231759_2*l_h_i*1_2_2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2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759_2*l_h_f*1_3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  <p:tag name="KSO_WM_UNIT_USESOURCEFORMAT_APPLY" val="0"/>
</p:tagLst>
</file>

<file path=ppt/tags/tag3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59_2*l_h_a*1_3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diagram20231759_2*l_h_i*1_3_2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2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54.75*136.5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5934"/>
  <p:tag name="KSO_WM_TEMPLATE_SUBCATEGORY" val="0"/>
  <p:tag name="KSO_WM_SLIDE_INDEX" val="1"/>
  <p:tag name="KSO_WM_TAG_VERSION" val="3.0"/>
  <p:tag name="KSO_WM_SLIDE_ID" val="custom20231804_1"/>
  <p:tag name="KSO_WM_SLIDE_ITEM_CNT" val="3"/>
</p:tagLst>
</file>

<file path=ppt/tags/tag3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983_1*a*1"/>
  <p:tag name="KSO_WM_TEMPLATE_CATEGORY" val="diagram"/>
  <p:tag name="KSO_WM_TEMPLATE_INDEX" val="20231983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1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1_1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gradient&quot;:[{&quot;brightness&quot;:0,&quot;colorType&quot;:1,&quot;foreColorIndex&quot;:5,&quot;pos&quot;:0,&quot;transparency&quot;:0},{&quot;brightness&quot;:-0.10000000149011612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13,&quot;transparency&quot;:0.8500000238418579},&quot;type&quot;:1},&quot;shadow&quot;:{&quot;brightness&quot;:0,&quot;colorType&quot;:1,&quot;foreColorIndex&quot;:13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3"/>
  <p:tag name="KSO_WM_UNIT_LINE_FILL_TYPE" val="2"/>
  <p:tag name="KSO_WM_UNIT_SHADOW_SCHEMECOLOR_INDEX" val="13"/>
  <p:tag name="KSO_WM_UNIT_TEXT_FILL_FORE_SCHEMECOLOR_INDEX" val="2"/>
  <p:tag name="KSO_WM_UNIT_TEXT_FILL_TYPE" val="1"/>
  <p:tag name="KSO_WM_UNIT_USESOURCEFORMAT_APPLY" val="0"/>
</p:tagLst>
</file>

<file path=ppt/tags/tag328.xml><?xml version="1.0" encoding="utf-8"?>
<p:tagLst xmlns:p="http://schemas.openxmlformats.org/presentationml/2006/main">
  <p:tag name="KSO_WM_UNIT_SUBTYPE" val="a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983_1*l_h_f*1_1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单击此处输入你的项正文，文字是您思想的提炼，请尽量言简意赅。"/>
  <p:tag name="KSO_WM_UNIT_TEXT_FILL_FORE_SCHEMECOLOR_INDEX" val="1"/>
  <p:tag name="KSO_WM_UNIT_TEXT_FILL_TYPE" val="1"/>
  <p:tag name="KSO_WM_UNIT_USESOURCEFORMAT_APPLY" val="0"/>
</p:tagLst>
</file>

<file path=ppt/tags/tag3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83_1*l_h_a*1_1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EXT_FILL_FORE_SCHEMECOLOR_INDEX_BRIGHTNESS" val="0.15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此处添加项标题"/>
  <p:tag name="KSO_WM_UNIT_TEXT_FILL_FORE_SCHEMECOLOR_INDEX" val="1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1_2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1_2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3"/>
  <p:tag name="KSO_WM_UNIT_ID" val="diagram20231983_1*l_h_i*1_1_3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2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2_1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13,&quot;transparency&quot;:0.8500000238418579},&quot;type&quot;:1},&quot;shadow&quot;:{&quot;brightness&quot;:0,&quot;colorType&quot;:1,&quot;foreColorIndex&quot;:13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SHADOW_SCHEMECOLOR_INDEX" val="13"/>
  <p:tag name="KSO_WM_UNIT_TEXT_FILL_FORE_SCHEMECOLOR_INDEX" val="2"/>
  <p:tag name="KSO_WM_UNIT_TEXT_FILL_TYPE" val="1"/>
  <p:tag name="KSO_WM_UNIT_USESOURCEFORMAT_APPLY" val="0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3"/>
  <p:tag name="KSO_WM_UNIT_ID" val="diagram20231983_1*l_h_i*1_2_3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bfbfb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2_2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2_2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2,&quot;rgb&quot;:&quot;#bfbfb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35.xml><?xml version="1.0" encoding="utf-8"?>
<p:tagLst xmlns:p="http://schemas.openxmlformats.org/presentationml/2006/main">
  <p:tag name="KSO_WM_UNIT_SUBTYPE" val="a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983_1*l_h_f*1_2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单击此处输入你的项正文，文字是您思想的提炼，请尽量言简意赅，单击此处输入你的项正文。"/>
  <p:tag name="KSO_WM_UNIT_TEXT_FILL_FORE_SCHEMECOLOR_INDEX" val="1"/>
  <p:tag name="KSO_WM_UNIT_TEXT_FILL_TYPE" val="1"/>
  <p:tag name="KSO_WM_UNIT_USESOURCEFORMAT_APPLY" val="0"/>
</p:tagLst>
</file>

<file path=ppt/tags/tag3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983_1*l_h_a*1_2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EXT_FILL_FORE_SCHEMECOLOR_INDEX_BRIGHTNESS" val="0.15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此处添加项标题"/>
  <p:tag name="KSO_WM_UNIT_TEXT_FILL_FORE_SCHEMECOLOR_INDEX" val="1"/>
  <p:tag name="KSO_WM_UNIT_TEXT_FILL_TYPE" val="1"/>
  <p:tag name="KSO_WM_UNIT_USESOURCEFORMAT_APPLY" val="0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3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3_1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13,&quot;transparency&quot;:0.8500000238418579},&quot;type&quot;:1},&quot;shadow&quot;:{&quot;brightness&quot;:0,&quot;colorType&quot;:1,&quot;foreColorIndex&quot;:13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SHADOW_SCHEMECOLOR_INDEX" val="13"/>
  <p:tag name="KSO_WM_UNIT_TEXT_FILL_FORE_SCHEMECOLOR_INDEX" val="2"/>
  <p:tag name="KSO_WM_UNIT_TEXT_FILL_TYPE" val="1"/>
  <p:tag name="KSO_WM_UNIT_USESOURCEFORMAT_APPLY" val="0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3"/>
  <p:tag name="KSO_WM_UNIT_ID" val="diagram20231983_1*l_h_i*1_3_3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bfbfb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3_2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3_2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2,&quot;rgb&quot;:&quot;#bfbfb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SUBTYPE" val="a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983_1*l_h_f*1_3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单击此处输入你的项正文，文字是您思想的提炼，请尽量言简意赅，单击此处输入你的项正文。"/>
  <p:tag name="KSO_WM_UNIT_TEXT_FILL_FORE_SCHEMECOLOR_INDEX" val="1"/>
  <p:tag name="KSO_WM_UNIT_TEXT_FILL_TYPE" val="1"/>
  <p:tag name="KSO_WM_UNIT_USESOURCEFORMAT_APPLY" val="0"/>
</p:tagLst>
</file>

<file path=ppt/tags/tag3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983_1*l_h_a*1_3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EXT_FILL_FORE_SCHEMECOLOR_INDEX_BRIGHTNESS" val="0.15"/>
  <p:tag name="KSO_WM_DIAGRAM_MAX_ITEMCNT" val="4"/>
  <p:tag name="KSO_WM_DIAGRAM_MIN_ITEMCNT" val="3"/>
  <p:tag name="KSO_WM_DIAGRAM_VIRTUALLY_FRAME" val="{&quot;height&quot;:337.2211023622047,&quot;left&quot;:46.2015868179441,&quot;top&quot;:128.5288976377953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此处添加项标题"/>
  <p:tag name="KSO_WM_UNIT_TEXT_FILL_FORE_SCHEMECOLOR_INDEX" val="1"/>
  <p:tag name="KSO_WM_UNIT_TEXT_FILL_TYPE" val="1"/>
  <p:tag name="KSO_WM_UNIT_USESOURCEFORMAT_APPLY" val="0"/>
</p:tagLst>
</file>

<file path=ppt/tags/tag342.xml><?xml version="1.0" encoding="utf-8"?>
<p:tagLst xmlns:p="http://schemas.openxmlformats.org/presentationml/2006/main">
  <p:tag name="KSO_WM_SLIDE_ID" val="diagram20231983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5934"/>
  <p:tag name="KSO_WM_SLIDE_TYPE" val="text"/>
  <p:tag name="KSO_WM_SLIDE_SUBTYPE" val="diag"/>
  <p:tag name="KSO_WM_SLIDE_SIZE" val="771.806*337.205"/>
  <p:tag name="KSO_WM_SLIDE_POSITION" val="85.5043*128.529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  <p:tag name="KSO_WM_UNIT_PRESET_TEXT" val="添加章节标题"/>
</p:tagLst>
</file>

<file path=ppt/tags/tag344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3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PRESET_TEXT" val="04"/>
</p:tagLst>
</file>

<file path=ppt/tags/tag345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34"/>
  <p:tag name="KSO_WM_TEMPLATE_CATEGORY" val="custom"/>
  <p:tag name="KSO_WM_SLIDE_INDEX" val="7"/>
  <p:tag name="KSO_WM_SLIDE_ID" val="custom20235934_7"/>
  <p:tag name="KSO_WM_TEMPLATE_MASTER_TYPE" val="0"/>
  <p:tag name="KSO_WM_SLIDE_LAYOUT" val="a_e"/>
  <p:tag name="KSO_WM_SLIDE_LAYOUT_CNT" val="1_1"/>
  <p:tag name="KSO_WM_TEMPLATE_COLORSEQUENCE" val="1,2,3,4,5,6"/>
</p:tagLst>
</file>

<file path=ppt/tags/tag3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6"/>
  <p:tag name="KSO_WM_TEMPLATE_INDEX" val="20232463"/>
  <p:tag name="KSO_WM_UNIT_ID" val="custom20232463_1*a*1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347.xml><?xml version="1.0" encoding="utf-8"?>
<p:tagLst xmlns:p="http://schemas.openxmlformats.org/presentationml/2006/main">
  <p:tag name="KSO_WM_UNIT_VALUE" val="1904*145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2463_1*d*1"/>
  <p:tag name="KSO_WM_TEMPLATE_CATEGORY" val="custom"/>
  <p:tag name="KSO_WM_TEMPLATE_INDEX" val="20232463"/>
  <p:tag name="KSO_WM_UNIT_LAYERLEVEL" val="1"/>
  <p:tag name="KSO_WM_TAG_VERSION" val="3.0"/>
  <p:tag name="KSO_WM_BEAUTIFY_FLAG" val="#wm#"/>
  <p:tag name="KSO_WM_DIAGRAM_GROUP_CODE" val="l1-1"/>
  <p:tag name="MH_PIC_SOURCE_TYPE" val="generate_slide_ai*VCG41N964507548*ai_v1.4.2.240611_ONLINE*1724256396233_2.111_ade4f429b709-slide-16"/>
  <p:tag name="KSO_WM_UNIT_LINE_FORE_SCHEMECOLOR_INDEX" val="13"/>
  <p:tag name="KSO_WM_UNIT_LINE_FILL_TYPE" val="2"/>
  <p:tag name="KSO_WM_UNIT_USESOURCEFORMAT_APPLY" val="0"/>
</p:tagLst>
</file>

<file path=ppt/tags/tag3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64_2*l_h_f*1_1_1"/>
  <p:tag name="KSO_WM_TEMPLATE_CATEGORY" val="diagram"/>
  <p:tag name="KSO_WM_TEMPLATE_INDEX" val="2023246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5.6000061035156,&quot;width&quot;:413.95001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意简言赅地描述您的观点。"/>
  <p:tag name="KSO_WM_UNIT_TEXT_FILL_FORE_SCHEMECOLOR_INDEX" val="1"/>
  <p:tag name="KSO_WM_UNIT_TEXT_FILL_TYPE" val="1"/>
  <p:tag name="KSO_WM_UNIT_USESOURCEFORMAT_APPLY" val="0"/>
</p:tagLst>
</file>

<file path=ppt/tags/tag3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64_2*l_h_a*1_1_1"/>
  <p:tag name="KSO_WM_TEMPLATE_CATEGORY" val="diagram"/>
  <p:tag name="KSO_WM_TEMPLATE_INDEX" val="2023246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5.6000061035156,&quot;width&quot;:413.95001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2464_2*l_h_i*1_1_1"/>
  <p:tag name="KSO_WM_TEMPLATE_CATEGORY" val="diagram"/>
  <p:tag name="KSO_WM_TEMPLATE_INDEX" val="2023246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5.6000061035156,&quot;width&quot;:413.9500122070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3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64_2*l_h_f*1_2_1"/>
  <p:tag name="KSO_WM_TEMPLATE_CATEGORY" val="diagram"/>
  <p:tag name="KSO_WM_TEMPLATE_INDEX" val="2023246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5.6000061035156,&quot;width&quot;:413.95001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意简言赅地描述您的观点。"/>
  <p:tag name="KSO_WM_UNIT_TEXT_FILL_FORE_SCHEMECOLOR_INDEX" val="1"/>
  <p:tag name="KSO_WM_UNIT_TEXT_FILL_TYPE" val="1"/>
  <p:tag name="KSO_WM_UNIT_USESOURCEFORMAT_APPLY" val="0"/>
</p:tagLst>
</file>

<file path=ppt/tags/tag3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64_2*l_h_a*1_2_1"/>
  <p:tag name="KSO_WM_TEMPLATE_CATEGORY" val="diagram"/>
  <p:tag name="KSO_WM_TEMPLATE_INDEX" val="2023246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5.6000061035156,&quot;width&quot;:413.95001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3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2464_2*l_h_i*1_2_1"/>
  <p:tag name="KSO_WM_TEMPLATE_CATEGORY" val="diagram"/>
  <p:tag name="KSO_WM_TEMPLATE_INDEX" val="2023246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5.6000061035156,&quot;width&quot;:413.9500122070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35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2464_2*l_h_f*1_3_1"/>
  <p:tag name="KSO_WM_TEMPLATE_CATEGORY" val="diagram"/>
  <p:tag name="KSO_WM_TEMPLATE_INDEX" val="2023246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5.6000061035156,&quot;width&quot;:413.95001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意简言赅地描述您的观点。"/>
  <p:tag name="KSO_WM_UNIT_TEXT_FILL_FORE_SCHEMECOLOR_INDEX" val="1"/>
  <p:tag name="KSO_WM_UNIT_TEXT_FILL_TYPE" val="1"/>
  <p:tag name="KSO_WM_UNIT_USESOURCEFORMAT_APPLY" val="0"/>
</p:tagLst>
</file>

<file path=ppt/tags/tag3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2464_2*l_h_a*1_3_1"/>
  <p:tag name="KSO_WM_TEMPLATE_CATEGORY" val="diagram"/>
  <p:tag name="KSO_WM_TEMPLATE_INDEX" val="2023246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5.6000061035156,&quot;width&quot;:413.95001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3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2464_2*l_h_i*1_3_1"/>
  <p:tag name="KSO_WM_TEMPLATE_CATEGORY" val="diagram"/>
  <p:tag name="KSO_WM_TEMPLATE_INDEX" val="2023246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5.6000061035156,&quot;width&quot;:413.9500122070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357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95*360.315"/>
  <p:tag name="KSO_WM_SLIDE_POSITION" val="56.7199*138.975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5934"/>
  <p:tag name="KSO_WM_TEMPLATE_SUBCATEGORY" val="0"/>
  <p:tag name="KSO_WM_SLIDE_INDEX" val="1"/>
  <p:tag name="KSO_WM_TAG_VERSION" val="3.0"/>
  <p:tag name="KSO_WM_SLIDE_ID" val="custom20232463_1"/>
  <p:tag name="KSO_WM_SLIDE_ITEM_CNT" val="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a*1"/>
  <p:tag name="KSO_WM_TEMPLATE_CATEGORY" val="diagram"/>
  <p:tag name="KSO_WM_TEMPLATE_INDEX" val="2023333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9"/>
  <p:tag name="KSO_WM_DIAGRAM_GROUP_CODE" val="l1-1"/>
  <p:tag name="KSO_WM_UNIT_TYPE" val="a"/>
  <p:tag name="KSO_WM_UNIT_INDEX" val="1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3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7_1*l_h_f*1_1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，以便观者准确地理解您传达的思想。"/>
  <p:tag name="KSO_WM_UNIT_USESOURCEFORMAT_APPLY" val="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7_1*l_h_a*1_1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USESOURCEFORMAT_APPLY" val="0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37_1*l_h_i*1_1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USESOURCEFORMAT_APPLY" val="0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1*l_h_d*1_1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22*799"/>
  <p:tag name="KSO_WM_DIAGRAM_GROUP_CODE" val="l1-1"/>
  <p:tag name="KSO_WM_UNIT_TYPE" val="l_h_d"/>
  <p:tag name="KSO_WM_UNIT_INDEX" val="1_1_1"/>
  <p:tag name="KSO_WM_UNIT_LINE_FORE_SCHEMECOLOR_INDEX" val="13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.44999998807907104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MH_PIC_SOURCE_TYPE" val="generate_slide_ai*VCG41N1178459720*ai_v1.4.2.240611_ONLINE*1724256396233_2.111_ade4f429b709-slide-17"/>
  <p:tag name="KSO_WM_UNIT_FILL_FORE_SCHEMECOLOR_INDEX" val="5"/>
  <p:tag name="KSO_WM_UNIT_FILL_TYPE" val="1"/>
  <p:tag name="KSO_WM_UNIT_LINE_FILL_TYPE" val="2"/>
  <p:tag name="KSO_WM_UNIT_USESOURCEFORMAT_APPLY" val="0"/>
</p:tagLst>
</file>

<file path=ppt/tags/tag36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7_1*l_h_f*1_2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，以便观者准确地理解您传达的思想。"/>
  <p:tag name="KSO_WM_UNIT_USESOURCEFORMAT_APPLY" val="0"/>
</p:tagLst>
</file>

<file path=ppt/tags/tag3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7_1*l_h_a*1_2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USESOURCEFORMAT_APPLY" val="0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37_1*l_h_i*1_2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USESOURCEFORMAT_APPLY" val="0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1*l_h_d*1_2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22*799"/>
  <p:tag name="KSO_WM_DIAGRAM_GROUP_CODE" val="l1-1"/>
  <p:tag name="KSO_WM_UNIT_TYPE" val="l_h_d"/>
  <p:tag name="KSO_WM_UNIT_INDEX" val="1_2_1"/>
  <p:tag name="KSO_WM_UNIT_LINE_FORE_SCHEMECOLOR_INDEX" val="13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.44999998807907104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MH_PIC_SOURCE_TYPE" val="generate_slide_ai*VCG41N1179159628*ai_v1.4.2.240611_ONLINE*1724256396233_2.111_ade4f429b709-slide-17"/>
  <p:tag name="KSO_WM_UNIT_FILL_FORE_SCHEMECOLOR_INDEX" val="5"/>
  <p:tag name="KSO_WM_UNIT_FILL_TYPE" val="1"/>
  <p:tag name="KSO_WM_UNIT_LINE_FILL_TYPE" val="2"/>
  <p:tag name="KSO_WM_UNIT_USESOURCEFORMAT_APPLY" val="0"/>
</p:tagLst>
</file>

<file path=ppt/tags/tag3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337_1*l_h_f*1_3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，以便观者准确地理解您传达的思想。"/>
  <p:tag name="KSO_WM_UNIT_USESOURCEFORMAT_APPLY" val="0"/>
</p:tagLst>
</file>

<file path=ppt/tags/tag3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7_1*l_h_a*1_3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USESOURCEFORMAT_APPLY" val="0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337_1*l_h_i*1_3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USESOURCEFORMAT_APPLY" val="0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1*l_h_d*1_3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22*799"/>
  <p:tag name="KSO_WM_DIAGRAM_GROUP_CODE" val="l1-1"/>
  <p:tag name="KSO_WM_UNIT_TYPE" val="l_h_d"/>
  <p:tag name="KSO_WM_UNIT_INDEX" val="1_3_1"/>
  <p:tag name="KSO_WM_UNIT_LINE_FORE_SCHEMECOLOR_INDEX" val="13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.44999998807907104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MH_PIC_SOURCE_TYPE" val="generate_slide_ai*VCG41N1441472756*ai_v1.4.2.240611_ONLINE*1724256396233_2.111_ade4f429b709-slide-17"/>
  <p:tag name="KSO_WM_UNIT_FILL_FORE_SCHEMECOLOR_INDEX" val="5"/>
  <p:tag name="KSO_WM_UNIT_FILL_TYPE" val="1"/>
  <p:tag name="KSO_WM_UNIT_LINE_FILL_TYPE" val="2"/>
  <p:tag name="KSO_WM_UNIT_USESOURCEFORMAT_APPLY" val="0"/>
</p:tagLst>
</file>

<file path=ppt/tags/tag37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337_1*l_h_i*1_1_2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LINE_FORE_SCHEMECOLOR_INDEX" val="13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37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337_1*l_h_i*1_2_2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LINE_FORE_SCHEMECOLOR_INDEX" val="13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3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3337_1*l_h_i*1_3_2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LINE_FORE_SCHEMECOLOR_INDEX" val="13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374.xml><?xml version="1.0" encoding="utf-8"?>
<p:tagLst xmlns:p="http://schemas.openxmlformats.org/presentationml/2006/main">
  <p:tag name="KSO_WM_SLIDE_ID" val="diagram20233337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custom"/>
  <p:tag name="KSO_WM_TEMPLATE_INDEX" val="20235934"/>
  <p:tag name="KSO_WM_SLIDE_TYPE" val="text"/>
  <p:tag name="KSO_WM_SLIDE_SUBTYPE" val="diag"/>
  <p:tag name="KSO_WM_SLIDE_SIZE" val="850.483*348.597"/>
  <p:tag name="KSO_WM_SLIDE_POSITION" val="54.8*141.874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4*a*1"/>
  <p:tag name="KSO_WM_TEMPLATE_CATEGORY" val="diagram"/>
  <p:tag name="KSO_WM_TEMPLATE_INDEX" val="20232454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5"/>
  <p:tag name="KSO_WM_DIAGRAM_GROUP_CODE" val="l1-1"/>
  <p:tag name="KSO_WM_UNIT_TYPE" val="a"/>
  <p:tag name="KSO_WM_UNIT_INDEX" val="1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1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1,&quot;foreColorIndex&quot;:5,&quot;transparency&quot;:0.3300000131130218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2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gradient&quot;:[{&quot;brightness&quot;:0,&quot;colorType&quot;:1,&quot;foreColorIndex&quot;:5,&quot;pos&quot;:0,&quot;transparency&quot;:0.25},{&quot;brightness&quot;:0,&quot;colorType&quot;:1,&quot;foreColorIndex&quot;:5,&quot;pos&quot;:0.680000007152557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3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1,&quot;foreColorIndex&quot;:5,&quot;transparency&quot;:0.870000004768371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1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2454_2*l_h_i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USESOURCEFORMAT_APPLY" val="0"/>
</p:tagLst>
</file>

<file path=ppt/tags/tag38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2454_2*l_h_f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项正文，文字是思想的提炼，请尽量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2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2454_2*l_h_i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USESOURCEFORMAT_APPLY" val="0"/>
</p:tagLst>
</file>

<file path=ppt/tags/tag38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2454_2*l_h_f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项正文，文字是思想的提炼，请尽量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3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2454_2*l_h_i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USESOURCEFORMAT_APPLY" val="0"/>
</p:tagLst>
</file>

<file path=ppt/tags/tag38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2454_2*l_h_f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项正文，文字是思想的提炼，请尽量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3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2454_2*l_h_a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3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2454_2*l_h_a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2454_2*l_h_a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50*150"/>
  <p:tag name="KSO_WM_UNIT_TYPE" val="l_h_x"/>
  <p:tag name="KSO_WM_UNIT_INDEX" val="1_1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36*140"/>
  <p:tag name="KSO_WM_UNIT_TYPE" val="l_h_x"/>
  <p:tag name="KSO_WM_UNIT_INDEX" val="1_2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50*137"/>
  <p:tag name="KSO_WM_UNIT_TYPE" val="l_h_x"/>
  <p:tag name="KSO_WM_UNIT_INDEX" val="1_3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94.xml><?xml version="1.0" encoding="utf-8"?>
<p:tagLst xmlns:p="http://schemas.openxmlformats.org/presentationml/2006/main">
  <p:tag name="KSO_WM_SLIDE_ID" val="diagram20232454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TAG_VERSION" val="3.0"/>
  <p:tag name="KSO_WM_BEAUTIFY_FLAG" val="#wm#"/>
  <p:tag name="KSO_WM_TEMPLATE_CATEGORY" val="custom"/>
  <p:tag name="KSO_WM_TEMPLATE_INDEX" val="20235934"/>
  <p:tag name="KSO_WM_SLIDE_TYPE" val="text"/>
  <p:tag name="KSO_WM_SLIDE_SUBTYPE" val="diag"/>
  <p:tag name="KSO_WM_SLIDE_SIZE" val="960.331*418.806"/>
  <p:tag name="KSO_WM_SLIDE_POSITION" val="-0.330472*121.50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9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  <p:tag name="KSO_WM_UNIT_PRESET_TEXT" val="添加章节标题"/>
</p:tagLst>
</file>

<file path=ppt/tags/tag396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3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PRESET_TEXT" val="05"/>
</p:tagLst>
</file>

<file path=ppt/tags/tag397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34"/>
  <p:tag name="KSO_WM_TEMPLATE_CATEGORY" val="custom"/>
  <p:tag name="KSO_WM_SLIDE_INDEX" val="7"/>
  <p:tag name="KSO_WM_SLIDE_ID" val="custom20235934_7"/>
  <p:tag name="KSO_WM_TEMPLATE_MASTER_TYPE" val="0"/>
  <p:tag name="KSO_WM_SLIDE_LAYOUT" val="a_e"/>
  <p:tag name="KSO_WM_SLIDE_LAYOUT_CNT" val="1_1"/>
  <p:tag name="KSO_WM_TEMPLATE_COLORSEQUENCE" val="1,2,3,4,5,6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9_5*a*1"/>
  <p:tag name="KSO_WM_TEMPLATE_CATEGORY" val="diagram"/>
  <p:tag name="KSO_WM_TEMPLATE_INDEX" val="2023245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5"/>
  <p:tag name="KSO_WM_DIAGRAM_GROUP_CODE" val="l1-1"/>
  <p:tag name="KSO_WM_UNIT_TYPE" val="a"/>
  <p:tag name="KSO_WM_UNIT_INDEX" val="1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9_2*l_h_i*1_1_2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2459_2*l_h_i*1_1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USESOURCEFORMAT_APPLY" val="0"/>
</p:tagLst>
</file>

<file path=ppt/tags/tag4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2459_2*l_h_f*1_1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40404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单击此处输入您的项正文，文字是您思想的提炼，请尽量言简意赅的阐述观点。"/>
  <p:tag name="KSO_WM_UNIT_USESOURCEFORMAT_APPLY" val="0"/>
</p:tagLst>
</file>

<file path=ppt/tags/tag4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2459_2*l_h_a*1_1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1515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USESOURCEFORMAT_APPLY" val="0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9_2*l_h_i*1_2_2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2459_2*l_h_i*1_2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USESOURCEFORMAT_APPLY" val="0"/>
</p:tagLst>
</file>

<file path=ppt/tags/tag4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2459_2*l_h_f*1_2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40404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单击此处输入您的项正文，文字是您思想的提炼，请尽量言简意赅的阐述观点。"/>
  <p:tag name="KSO_WM_UNIT_USESOURCEFORMAT_APPLY" val="0"/>
</p:tagLst>
</file>

<file path=ppt/tags/tag4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2459_2*l_h_a*1_2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1515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USESOURCEFORMAT_APPLY" val="0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9_2*l_h_i*1_3_2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2459_2*l_h_i*1_3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USESOURCEFORMAT_APPLY" val="0"/>
</p:tagLst>
</file>

<file path=ppt/tags/tag40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2459_2*l_h_f*1_3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40404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单击此处输入您的项正文，文字是您思想的提炼，请尽量言简意赅的阐述观点。"/>
  <p:tag name="KSO_WM_UNIT_USESOURCEFORMAT_APPLY" val="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2459_2*l_h_a*1_3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3.7585144042969,&quot;width&quot;:802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1515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USESOURCEFORMAT_APPLY" val="0"/>
</p:tagLst>
</file>

<file path=ppt/tags/tag411.xml><?xml version="1.0" encoding="utf-8"?>
<p:tagLst xmlns:p="http://schemas.openxmlformats.org/presentationml/2006/main">
  <p:tag name="KSO_WM_SLIDE_ID" val="diagram20232459_5"/>
  <p:tag name="KSO_WM_TEMPLATE_SUBCATEGORY" val="0"/>
  <p:tag name="KSO_WM_TEMPLATE_MASTER_TYPE" val="0"/>
  <p:tag name="KSO_WM_TEMPLATE_COLOR_TYPE" val="0"/>
  <p:tag name="KSO_WM_SLIDE_ITEM_CNT" val="6"/>
  <p:tag name="KSO_WM_SLIDE_INDEX" val="5"/>
  <p:tag name="KSO_WM_TAG_VERSION" val="3.0"/>
  <p:tag name="KSO_WM_BEAUTIFY_FLAG" val="#wm#"/>
  <p:tag name="KSO_WM_TEMPLATE_CATEGORY" val="custom"/>
  <p:tag name="KSO_WM_TEMPLATE_INDEX" val="20235934"/>
  <p:tag name="KSO_WM_SLIDE_TYPE" val="text"/>
  <p:tag name="KSO_WM_SLIDE_SUBTYPE" val="diag"/>
  <p:tag name="KSO_WM_SLIDE_SIZE" val="802.8*343.758"/>
  <p:tag name="KSO_WM_SLIDE_POSITION" val="78.6*138.19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12.xml><?xml version="1.0" encoding="utf-8"?>
<p:tagLst xmlns:p="http://schemas.openxmlformats.org/presentationml/2006/main">
  <p:tag name="KSO_WM_UNIT_VALUE" val="1904*167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922_1*d*1"/>
  <p:tag name="KSO_WM_TEMPLATE_CATEGORY" val="custom"/>
  <p:tag name="KSO_WM_TEMPLATE_INDEX" val="20231922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  <p:tag name="MH_PIC_SOURCE_TYPE" val="generate_slide_ai*VCG41N1418664134*ai_v1.4.2.240611_ONLINE*1724256396233_2.111_ade4f429b709-slide-21"/>
</p:tagLst>
</file>

<file path=ppt/tags/tag4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922"/>
  <p:tag name="KSO_WM_UNIT_ID" val="custom20231922_1*a*1"/>
  <p:tag name="KSO_WM_UNIT_TEXT_FILL_FORE_SCHEMECOLOR_INDEX" val="13"/>
  <p:tag name="KSO_WM_UNIT_TEXT_FILL_TYPE" val="1"/>
  <p:tag name="KSO_WM_UNIT_USESOURCEFORMAT_APPLY" val="0"/>
  <p:tag name="KSO_WM_UNIT_PRESET_TEXT" val="单击此处添加标题"/>
</p:tagLst>
</file>

<file path=ppt/tags/tag41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127_2*l_h_a*1_1_1"/>
  <p:tag name="KSO_WM_TEMPLATE_CATEGORY" val="diagram"/>
  <p:tag name="KSO_WM_TEMPLATE_INDEX" val="202331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5.9188232421875,&quot;width&quot;:371.812438964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41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127_2*l_h_f*1_1_1"/>
  <p:tag name="KSO_WM_TEMPLATE_CATEGORY" val="diagram"/>
  <p:tag name="KSO_WM_TEMPLATE_INDEX" val="202331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5.9188232421875,&quot;width&quot;:371.812438964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PRESET_TEXT" val="单击此处输入你的项正文，请尽量言简意赅的阐述。单击此处输入你的项正文，请尽量言简意赅的阐述"/>
  <p:tag name="KSO_WM_UNIT_TEXT_FILL_FORE_SCHEMECOLOR_INDEX" val="1"/>
  <p:tag name="KSO_WM_UNIT_TEXT_FILL_TYPE" val="1"/>
  <p:tag name="KSO_WM_UNIT_USESOURCEFORMAT_APPLY" val="0"/>
</p:tagLst>
</file>

<file path=ppt/tags/tag4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127_2*l_h_a*1_2_1"/>
  <p:tag name="KSO_WM_TEMPLATE_CATEGORY" val="diagram"/>
  <p:tag name="KSO_WM_TEMPLATE_INDEX" val="202331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5.9188232421875,&quot;width&quot;:371.812438964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41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127_2*l_h_f*1_2_1"/>
  <p:tag name="KSO_WM_TEMPLATE_CATEGORY" val="diagram"/>
  <p:tag name="KSO_WM_TEMPLATE_INDEX" val="202331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5.9188232421875,&quot;width&quot;:371.812438964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PRESET_TEXT" val="单击此处输入你的项正文，请尽量言简意赅的阐述。单击此处输入你的项正文，请尽量言简意赅的阐述"/>
  <p:tag name="KSO_WM_UNIT_TEXT_FILL_FORE_SCHEMECOLOR_INDEX" val="1"/>
  <p:tag name="KSO_WM_UNIT_TEXT_FILL_TYPE" val="1"/>
  <p:tag name="KSO_WM_UNIT_USESOURCEFORMAT_APPLY" val="0"/>
</p:tagLst>
</file>

<file path=ppt/tags/tag41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127_2*l_h_a*1_3_1"/>
  <p:tag name="KSO_WM_TEMPLATE_CATEGORY" val="diagram"/>
  <p:tag name="KSO_WM_TEMPLATE_INDEX" val="202331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5.9188232421875,&quot;width&quot;:371.812438964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41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127_2*l_h_f*1_3_1"/>
  <p:tag name="KSO_WM_TEMPLATE_CATEGORY" val="diagram"/>
  <p:tag name="KSO_WM_TEMPLATE_INDEX" val="202331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5.9188232421875,&quot;width&quot;:371.8124389648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8"/>
  <p:tag name="KSO_WM_UNIT_PRESET_TEXT" val="单击此处输入你的项正文，请尽量言简意赅的阐述。单击此处输入你的项正文，请尽量言简意赅的阐述"/>
  <p:tag name="KSO_WM_UNIT_TEXT_FILL_FORE_SCHEMECOLOR_INDEX" val="1"/>
  <p:tag name="KSO_WM_UNIT_TEXT_FILL_TYPE" val="1"/>
  <p:tag name="KSO_WM_UNIT_USESOURCEFORMAT_APPLY" val="0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71.8*324.75"/>
  <p:tag name="KSO_WM_SLIDE_POSITION" val="534.494*165.119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5934"/>
  <p:tag name="KSO_WM_TEMPLATE_SUBCATEGORY" val="0"/>
  <p:tag name="KSO_WM_SLIDE_INDEX" val="1"/>
  <p:tag name="KSO_WM_TAG_VERSION" val="3.0"/>
  <p:tag name="KSO_WM_SLIDE_ID" val="custom20231922_1"/>
  <p:tag name="KSO_WM_SLIDE_ITEM_CNT" val="3"/>
</p:tagLst>
</file>

<file path=ppt/tags/tag4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128_1*a*1"/>
  <p:tag name="KSO_WM_TEMPLATE_CATEGORY" val="diagram"/>
  <p:tag name="KSO_WM_TEMPLATE_INDEX" val="20233128"/>
  <p:tag name="KSO_WM_UNIT_LAYERLEVEL" val="1"/>
  <p:tag name="KSO_WM_TAG_VERSION" val="3.0"/>
  <p:tag name="KSO_WM_BEAUTIFY_FLAG" val="#wm#"/>
  <p:tag name="KSO_WM_UNIT_PRESET_TEXT" val="单击此处添加标题"/>
  <p:tag name="KSO_WM_UNIT_TEXT_FILL_FORE_SCHEMECOLOR_INDEX" val="15"/>
  <p:tag name="KSO_WM_UNIT_TEXT_FILL_TYPE" val="1"/>
  <p:tag name="KSO_WM_UNIT_USESOURCEFORMAT_APPLY" val="0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PIC_SOURCE_TYPE" val="generate_slide_ai*VCG41N1414814841*ai_v1.4.2.240611_ONLINE*1724256396233_2.111_ade4f429b709-slide-22"/>
  <p:tag name="KSO_WM_UNIT_LINE_FILL_TYPE" val="2"/>
  <p:tag name="KSO_WM_UNIT_USESOURCEFORMAT_APPLY" val="0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PIC_SOURCE_TYPE" val="generate_slide_ai*VCG41N525772869*ai_v1.4.2.240611_ONLINE*1724256396233_2.111_ade4f429b709-slide-22"/>
  <p:tag name="KSO_WM_UNIT_LINE_FILL_TYPE" val="2"/>
  <p:tag name="KSO_WM_UNIT_USESOURCEFORMAT_APPLY" val="0"/>
</p:tagLst>
</file>

<file path=ppt/tags/tag42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28_2*l_h_f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4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128_2*l_h_a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1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42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28_2*l_h_f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128_2*l_h_a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2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PIC_SOURCE_TYPE" val="generate_slide_ai*VCG41N1386098592*ai_v1.4.2.240611_ONLINE*1724256396233_2.111_ade4f429b709-slide-22"/>
  <p:tag name="KSO_WM_UNIT_LINE_FILL_TYPE" val="2"/>
  <p:tag name="KSO_WM_UNIT_USESOURCEFORMAT_APPLY" val="0"/>
</p:tagLst>
</file>

<file path=ppt/tags/tag43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128_2*l_h_f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4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128_2*l_h_a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3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437.xml><?xml version="1.0" encoding="utf-8"?>
<p:tagLst xmlns:p="http://schemas.openxmlformats.org/presentationml/2006/main">
  <p:tag name="KSO_WM_SLIDE_ID" val="diagram20233128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5934"/>
  <p:tag name="KSO_WM_SLIDE_TYPE" val="text"/>
  <p:tag name="KSO_WM_SLIDE_SUBTYPE" val="diag"/>
  <p:tag name="KSO_WM_SLIDE_SIZE" val="850.4*282.359"/>
  <p:tag name="KSO_WM_SLIDE_POSITION" val="54.8*150.99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3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  <p:tag name="KSO_WM_UNIT_PRESET_TEXT" val="感谢您的观看"/>
</p:tagLst>
</file>

<file path=ppt/tags/tag439.xml><?xml version="1.0" encoding="utf-8"?>
<p:tagLst xmlns:p="http://schemas.openxmlformats.org/presentationml/2006/main">
  <p:tag name="KSO_WM_DIAGRAM_VIRTUALLY_FRAME" val="{&quot;height&quot;:317.4,&quot;left&quot;:132.85,&quot;top&quot;:133.85,&quot;width&quot;:694.3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34"/>
  <p:tag name="KSO_WM_TEMPLATE_CATEGORY" val="custom"/>
  <p:tag name="KSO_WM_SLIDE_INDEX" val="9"/>
  <p:tag name="KSO_WM_SLIDE_ID" val="custom20235934_9"/>
  <p:tag name="KSO_WM_TEMPLATE_MASTER_TYPE" val="0"/>
  <p:tag name="KSO_WM_SLIDE_LAYOUT" val="a_f"/>
  <p:tag name="KSO_WM_SLIDE_LAYOUT_CNT" val="1_2"/>
  <p:tag name="KSO_WM_TEMPLATE_COLORSEQUENCE" val="1,2,3,4,5,6"/>
</p:tagLst>
</file>

<file path=ppt/tags/tag441.xml><?xml version="1.0" encoding="utf-8"?>
<p:tagLst xmlns:p="http://schemas.openxmlformats.org/presentationml/2006/main">
  <p:tag name="commondata" val="eyJoZGlkIjoiYzJmNTVjNGVmZGYxZjM2N2NmMDUzMzI0YTQ2OWJjYzYifQ=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84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8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6"/>
</p:tagLst>
</file>

<file path=ppt/tags/tag8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24.3.12-4">
      <a:dk1>
        <a:srgbClr val="333333"/>
      </a:dk1>
      <a:lt1>
        <a:sysClr val="window" lastClr="FFFFFF"/>
      </a:lt1>
      <a:dk2>
        <a:srgbClr val="031A2F"/>
      </a:dk2>
      <a:lt2>
        <a:srgbClr val="E6EFFE"/>
      </a:lt2>
      <a:accent1>
        <a:srgbClr val="3758FB"/>
      </a:accent1>
      <a:accent2>
        <a:srgbClr val="419BFD"/>
      </a:accent2>
      <a:accent3>
        <a:srgbClr val="6542FC"/>
      </a:accent3>
      <a:accent4>
        <a:srgbClr val="9B42FC"/>
      </a:accent4>
      <a:accent5>
        <a:srgbClr val="D042FC"/>
      </a:accent5>
      <a:accent6>
        <a:srgbClr val="FB43CB"/>
      </a:accent6>
      <a:hlink>
        <a:srgbClr val="0026E5"/>
      </a:hlink>
      <a:folHlink>
        <a:srgbClr val="7E1FAD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2266</Words>
  <Application>WPS 演示</Application>
  <PresentationFormat>宽屏</PresentationFormat>
  <Paragraphs>312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江城圆体 400W</vt:lpstr>
      <vt:lpstr>微软雅黑</vt:lpstr>
      <vt:lpstr>Arial Unicode MS</vt:lpstr>
      <vt:lpstr>Calibri</vt:lpstr>
      <vt:lpstr>WPS</vt:lpstr>
      <vt:lpstr>Office 主题​​</vt:lpstr>
      <vt:lpstr>新精神活性物质的识别                  与防范知识</vt:lpstr>
      <vt:lpstr>目录</vt:lpstr>
      <vt:lpstr>新精神活性物质概述</vt:lpstr>
      <vt:lpstr>定义与分类</vt:lpstr>
      <vt:lpstr>危害与影响</vt:lpstr>
      <vt:lpstr>流行趋势</vt:lpstr>
      <vt:lpstr>识别方法</vt:lpstr>
      <vt:lpstr>外观特征识别</vt:lpstr>
      <vt:lpstr>成分分析识别</vt:lpstr>
      <vt:lpstr>药效反应识别</vt:lpstr>
      <vt:lpstr>防范策略</vt:lpstr>
      <vt:lpstr>法律法规宣传</vt:lpstr>
      <vt:lpstr>公众教育普及</vt:lpstr>
      <vt:lpstr>监管与打击力度</vt:lpstr>
      <vt:lpstr>案例分析</vt:lpstr>
      <vt:lpstr>国内外典型案例</vt:lpstr>
      <vt:lpstr>案例分析与启示</vt:lpstr>
      <vt:lpstr>防范措施改进</vt:lpstr>
      <vt:lpstr>未来展望</vt:lpstr>
      <vt:lpstr>发展趋势预测</vt:lpstr>
      <vt:lpstr>防范技术革新</vt:lpstr>
      <vt:lpstr>社会共治模式构建</vt:lpstr>
      <vt:lpstr>谢谢大家聆听！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jyk</cp:lastModifiedBy>
  <cp:revision>156</cp:revision>
  <dcterms:created xsi:type="dcterms:W3CDTF">2019-06-19T02:08:00Z</dcterms:created>
  <dcterms:modified xsi:type="dcterms:W3CDTF">2024-08-22T03:56:38Z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6A2868E64C7E4462A55DB16DD15A8258_11</vt:lpwstr>
  </property>
</Properties>
</file>