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0" r:id="rId5"/>
    <p:sldId id="259" r:id="rId6"/>
    <p:sldId id="263" r:id="rId7"/>
    <p:sldId id="264" r:id="rId8"/>
    <p:sldId id="278" r:id="rId9"/>
    <p:sldId id="273" r:id="rId10"/>
    <p:sldId id="313" r:id="rId11"/>
    <p:sldId id="277" r:id="rId12"/>
    <p:sldId id="301" r:id="rId13"/>
    <p:sldId id="262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4" r:id="rId23"/>
    <p:sldId id="280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audio" Target="../media/audio1.wav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audio" Target="../media/audio1.wav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1" Type="http://schemas.openxmlformats.org/officeDocument/2006/relationships/audio" Target="../media/audio1.wav"/><Relationship Id="rId10" Type="http://schemas.openxmlformats.org/officeDocument/2006/relationships/tags" Target="../tags/tag6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0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83.xml"/><Relationship Id="rId8" Type="http://schemas.openxmlformats.org/officeDocument/2006/relationships/tags" Target="../tags/tag82.xml"/><Relationship Id="rId7" Type="http://schemas.openxmlformats.org/officeDocument/2006/relationships/tags" Target="../tags/tag81.x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0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1" Type="http://schemas.openxmlformats.org/officeDocument/2006/relationships/audio" Target="../media/audio1.wav"/><Relationship Id="rId10" Type="http://schemas.openxmlformats.org/officeDocument/2006/relationships/tags" Target="../tags/tag92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1" Type="http://schemas.openxmlformats.org/officeDocument/2006/relationships/audio" Target="../media/audio1.wav"/><Relationship Id="rId10" Type="http://schemas.openxmlformats.org/officeDocument/2006/relationships/tags" Target="../tags/tag101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09.xml"/><Relationship Id="rId8" Type="http://schemas.openxmlformats.org/officeDocument/2006/relationships/tags" Target="../tags/tag108.xml"/><Relationship Id="rId7" Type="http://schemas.openxmlformats.org/officeDocument/2006/relationships/tags" Target="../tags/tag107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4" Type="http://schemas.openxmlformats.org/officeDocument/2006/relationships/tags" Target="../tags/tag104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2" Type="http://schemas.openxmlformats.org/officeDocument/2006/relationships/audio" Target="../media/audio1.wav"/><Relationship Id="rId11" Type="http://schemas.openxmlformats.org/officeDocument/2006/relationships/tags" Target="../tags/tag111.xml"/><Relationship Id="rId10" Type="http://schemas.openxmlformats.org/officeDocument/2006/relationships/tags" Target="../tags/tag110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19.xml"/><Relationship Id="rId8" Type="http://schemas.openxmlformats.org/officeDocument/2006/relationships/tags" Target="../tags/tag118.xml"/><Relationship Id="rId7" Type="http://schemas.openxmlformats.org/officeDocument/2006/relationships/tags" Target="../tags/tag117.x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0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audio" Target="../media/audio1.wav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0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audio" Target="../media/audio1.wav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audio" Target="../media/audio1.wav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7" Type="http://schemas.openxmlformats.org/officeDocument/2006/relationships/tags" Target="../tags/tag4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audio" Target="../media/audio1.wav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657475" y="971550"/>
            <a:ext cx="6934200" cy="960438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657475" y="1954213"/>
            <a:ext cx="6934200" cy="53181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7" name="chimes.wav"/>
          </p:stSnd>
        </p:sndAc>
      </p:transition>
    </mc:Choice>
    <mc:Fallback>
      <p:transition spd="slow">
        <p:wheel spokes="8"/>
        <p:sndAc>
          <p:stSnd>
            <p:snd r:embed="rId7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7600" y="408675"/>
            <a:ext cx="105168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6" name="chimes.wav"/>
          </p:stSnd>
        </p:sndAc>
      </p:transition>
    </mc:Choice>
    <mc:Fallback>
      <p:transition spd="slow">
        <p:wheel spokes="8"/>
        <p:sndAc>
          <p:stSnd>
            <p:snd r:embed="rId6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菱形 13"/>
          <p:cNvSpPr/>
          <p:nvPr>
            <p:custDataLst>
              <p:tags r:id="rId2"/>
            </p:custDataLst>
          </p:nvPr>
        </p:nvSpPr>
        <p:spPr>
          <a:xfrm>
            <a:off x="4046048" y="1579201"/>
            <a:ext cx="2016025" cy="2016025"/>
          </a:xfrm>
          <a:prstGeom prst="diamond">
            <a:avLst/>
          </a:prstGeom>
          <a:gradFill>
            <a:gsLst>
              <a:gs pos="1000">
                <a:srgbClr val="C2C2C2"/>
              </a:gs>
              <a:gs pos="100000">
                <a:srgbClr val="FFFFFF"/>
              </a:gs>
            </a:gsLst>
            <a:lin ang="4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5" name="菱形 14"/>
          <p:cNvSpPr/>
          <p:nvPr>
            <p:custDataLst>
              <p:tags r:id="rId3"/>
            </p:custDataLst>
          </p:nvPr>
        </p:nvSpPr>
        <p:spPr>
          <a:xfrm>
            <a:off x="4220065" y="1753218"/>
            <a:ext cx="1667016" cy="166701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" name="菱形 15"/>
          <p:cNvSpPr/>
          <p:nvPr>
            <p:custDataLst>
              <p:tags r:id="rId4"/>
            </p:custDataLst>
          </p:nvPr>
        </p:nvSpPr>
        <p:spPr>
          <a:xfrm>
            <a:off x="6129927" y="1579201"/>
            <a:ext cx="2013584" cy="2016025"/>
          </a:xfrm>
          <a:prstGeom prst="diamond">
            <a:avLst/>
          </a:prstGeom>
          <a:gradFill>
            <a:gsLst>
              <a:gs pos="1000">
                <a:srgbClr val="C2C2C2"/>
              </a:gs>
              <a:gs pos="100000">
                <a:srgbClr val="FFFFFF"/>
              </a:gs>
            </a:gsLst>
            <a:lin ang="4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7" name="菱形 16"/>
          <p:cNvSpPr/>
          <p:nvPr>
            <p:custDataLst>
              <p:tags r:id="rId5"/>
            </p:custDataLst>
          </p:nvPr>
        </p:nvSpPr>
        <p:spPr>
          <a:xfrm>
            <a:off x="6303209" y="1753218"/>
            <a:ext cx="1667016" cy="166701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8" name="菱形 17"/>
          <p:cNvSpPr/>
          <p:nvPr>
            <p:custDataLst>
              <p:tags r:id="rId6"/>
            </p:custDataLst>
          </p:nvPr>
        </p:nvSpPr>
        <p:spPr>
          <a:xfrm>
            <a:off x="4046048" y="3681253"/>
            <a:ext cx="2016025" cy="2016025"/>
          </a:xfrm>
          <a:prstGeom prst="diamond">
            <a:avLst/>
          </a:prstGeom>
          <a:gradFill>
            <a:gsLst>
              <a:gs pos="1000">
                <a:srgbClr val="C2C2C2"/>
              </a:gs>
              <a:gs pos="100000">
                <a:srgbClr val="FFFFFF"/>
              </a:gs>
            </a:gsLst>
            <a:lin ang="4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9" name="菱形 18"/>
          <p:cNvSpPr/>
          <p:nvPr>
            <p:custDataLst>
              <p:tags r:id="rId7"/>
            </p:custDataLst>
          </p:nvPr>
        </p:nvSpPr>
        <p:spPr>
          <a:xfrm>
            <a:off x="4221036" y="3855270"/>
            <a:ext cx="1667016" cy="166701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0" name="菱形 19"/>
          <p:cNvSpPr/>
          <p:nvPr>
            <p:custDataLst>
              <p:tags r:id="rId8"/>
            </p:custDataLst>
          </p:nvPr>
        </p:nvSpPr>
        <p:spPr>
          <a:xfrm>
            <a:off x="6129927" y="3681253"/>
            <a:ext cx="2016025" cy="2016025"/>
          </a:xfrm>
          <a:prstGeom prst="diamond">
            <a:avLst/>
          </a:prstGeom>
          <a:gradFill>
            <a:gsLst>
              <a:gs pos="1000">
                <a:srgbClr val="C2C2C2"/>
              </a:gs>
              <a:gs pos="100000">
                <a:srgbClr val="FFFFFF"/>
              </a:gs>
            </a:gsLst>
            <a:lin ang="4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1" name="菱形 20"/>
          <p:cNvSpPr/>
          <p:nvPr>
            <p:custDataLst>
              <p:tags r:id="rId9"/>
            </p:custDataLst>
          </p:nvPr>
        </p:nvSpPr>
        <p:spPr>
          <a:xfrm>
            <a:off x="6304182" y="3855270"/>
            <a:ext cx="1667016" cy="1667016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rgbClr val="FFFF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610100" y="3247390"/>
            <a:ext cx="2971800" cy="810895"/>
          </a:xfrm>
        </p:spPr>
        <p:txBody>
          <a:bodyPr>
            <a:normAutofit/>
          </a:bodyPr>
          <a:lstStyle>
            <a:lvl1pPr algn="ctr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编辑标题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1" name="chimes.wav"/>
          </p:stSnd>
        </p:sndAc>
      </p:transition>
    </mc:Choice>
    <mc:Fallback>
      <p:transition spd="slow">
        <p:wheel spokes="8"/>
        <p:sndAc>
          <p:stSnd>
            <p:snd r:embed="rId11" name="chimes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 userDrawn="1">
            <p:custDataLst>
              <p:tags r:id="rId2"/>
            </p:custDataLst>
          </p:nvPr>
        </p:nvSpPr>
        <p:spPr bwMode="auto">
          <a:xfrm>
            <a:off x="9789538" y="4450468"/>
            <a:ext cx="2402463" cy="2407533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任意多边形: 形状 10"/>
          <p:cNvSpPr/>
          <p:nvPr userDrawn="1">
            <p:custDataLst>
              <p:tags r:id="rId3"/>
            </p:custDataLst>
          </p:nvPr>
        </p:nvSpPr>
        <p:spPr bwMode="auto">
          <a:xfrm flipH="1" flipV="1">
            <a:off x="-1" y="-1"/>
            <a:ext cx="3581400" cy="3588958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8" name="chimes.wav"/>
          </p:stSnd>
        </p:sndAc>
      </p:transition>
    </mc:Choice>
    <mc:Fallback>
      <p:transition spd="slow">
        <p:wheel spokes="8"/>
        <p:sndAc>
          <p:stSnd>
            <p:snd r:embed="rId8" name="chimes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 userDrawn="1">
            <p:custDataLst>
              <p:tags r:id="rId2"/>
            </p:custDataLst>
          </p:nvPr>
        </p:nvSpPr>
        <p:spPr bwMode="auto">
          <a:xfrm flipH="1" flipV="1">
            <a:off x="-1" y="-1"/>
            <a:ext cx="3581400" cy="3588958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8"/>
          <p:cNvSpPr/>
          <p:nvPr userDrawn="1">
            <p:custDataLst>
              <p:tags r:id="rId4"/>
            </p:custDataLst>
          </p:nvPr>
        </p:nvSpPr>
        <p:spPr bwMode="auto">
          <a:xfrm>
            <a:off x="9789538" y="4450468"/>
            <a:ext cx="2402463" cy="2407533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0" name="chimes.wav"/>
          </p:stSnd>
        </p:sndAc>
      </p:transition>
    </mc:Choice>
    <mc:Fallback>
      <p:transition spd="slow">
        <p:wheel spokes="8"/>
        <p:sndAc>
          <p:stSnd>
            <p:snd r:embed="rId10" name="chimes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 userDrawn="1">
            <p:custDataLst>
              <p:tags r:id="rId2"/>
            </p:custDataLst>
          </p:nvPr>
        </p:nvSpPr>
        <p:spPr bwMode="auto">
          <a:xfrm>
            <a:off x="9568636" y="4229100"/>
            <a:ext cx="2623364" cy="2628900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0" name="chimes.wav"/>
          </p:stSnd>
        </p:sndAc>
      </p:transition>
    </mc:Choice>
    <mc:Fallback>
      <p:transition spd="slow">
        <p:wheel spokes="8"/>
        <p:sndAc>
          <p:stSnd>
            <p:snd r:embed="rId10" name="chimes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1" name="任意多边形: 形状 10"/>
          <p:cNvSpPr/>
          <p:nvPr userDrawn="1">
            <p:custDataLst>
              <p:tags r:id="rId3"/>
            </p:custDataLst>
          </p:nvPr>
        </p:nvSpPr>
        <p:spPr bwMode="auto">
          <a:xfrm>
            <a:off x="9533610" y="4194000"/>
            <a:ext cx="2658390" cy="2664000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任意多边形: 形状 11"/>
          <p:cNvSpPr/>
          <p:nvPr userDrawn="1">
            <p:custDataLst>
              <p:tags r:id="rId4"/>
            </p:custDataLst>
          </p:nvPr>
        </p:nvSpPr>
        <p:spPr bwMode="auto">
          <a:xfrm flipH="1" flipV="1">
            <a:off x="0" y="235"/>
            <a:ext cx="1689100" cy="1692665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3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1" name="chimes.wav"/>
          </p:stSnd>
        </p:sndAc>
      </p:transition>
    </mc:Choice>
    <mc:Fallback>
      <p:transition spd="slow">
        <p:wheel spokes="8"/>
        <p:sndAc>
          <p:stSnd>
            <p:snd r:embed="rId11" name="chimes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多边形: 形状 9"/>
          <p:cNvSpPr/>
          <p:nvPr userDrawn="1">
            <p:custDataLst>
              <p:tags r:id="rId3"/>
            </p:custDataLst>
          </p:nvPr>
        </p:nvSpPr>
        <p:spPr bwMode="auto">
          <a:xfrm flipH="1" flipV="1">
            <a:off x="0" y="235"/>
            <a:ext cx="1689100" cy="1692665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3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任意多边形: 形状 10"/>
          <p:cNvSpPr/>
          <p:nvPr userDrawn="1">
            <p:custDataLst>
              <p:tags r:id="rId4"/>
            </p:custDataLst>
          </p:nvPr>
        </p:nvSpPr>
        <p:spPr bwMode="auto">
          <a:xfrm>
            <a:off x="10490700" y="5165335"/>
            <a:ext cx="1689100" cy="1692665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3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1" name="chimes.wav"/>
          </p:stSnd>
        </p:sndAc>
      </p:transition>
    </mc:Choice>
    <mc:Fallback>
      <p:transition spd="slow">
        <p:wheel spokes="8"/>
        <p:sndAc>
          <p:stSnd>
            <p:snd r:embed="rId11" name="chimes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: 形状 11"/>
          <p:cNvSpPr/>
          <p:nvPr userDrawn="1">
            <p:custDataLst>
              <p:tags r:id="rId2"/>
            </p:custDataLst>
          </p:nvPr>
        </p:nvSpPr>
        <p:spPr bwMode="auto">
          <a:xfrm flipH="1">
            <a:off x="0" y="4229100"/>
            <a:ext cx="2623364" cy="2628900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1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2" name="chimes.wav"/>
          </p:stSnd>
        </p:sndAc>
      </p:transition>
    </mc:Choice>
    <mc:Fallback>
      <p:transition spd="slow">
        <p:wheel spokes="8"/>
        <p:sndAc>
          <p:stSnd>
            <p:snd r:embed="rId12" name="chimes.wav"/>
          </p:stSnd>
        </p:sndAc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: 形状 7"/>
          <p:cNvSpPr/>
          <p:nvPr userDrawn="1">
            <p:custDataLst>
              <p:tags r:id="rId2"/>
            </p:custDataLst>
          </p:nvPr>
        </p:nvSpPr>
        <p:spPr bwMode="auto">
          <a:xfrm>
            <a:off x="9789538" y="4450468"/>
            <a:ext cx="2402463" cy="2407533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9" name="任意多边形: 形状 8"/>
          <p:cNvSpPr/>
          <p:nvPr userDrawn="1">
            <p:custDataLst>
              <p:tags r:id="rId4"/>
            </p:custDataLst>
          </p:nvPr>
        </p:nvSpPr>
        <p:spPr bwMode="auto">
          <a:xfrm flipH="1" flipV="1">
            <a:off x="-1" y="-1"/>
            <a:ext cx="3581400" cy="3588958"/>
          </a:xfrm>
          <a:custGeom>
            <a:avLst/>
            <a:gdLst>
              <a:gd name="connsiteX0" fmla="*/ 2402463 w 2402463"/>
              <a:gd name="connsiteY0" fmla="*/ 0 h 2407533"/>
              <a:gd name="connsiteX1" fmla="*/ 2402463 w 2402463"/>
              <a:gd name="connsiteY1" fmla="*/ 2407533 h 2407533"/>
              <a:gd name="connsiteX2" fmla="*/ 0 w 2402463"/>
              <a:gd name="connsiteY2" fmla="*/ 2407533 h 2407533"/>
              <a:gd name="connsiteX3" fmla="*/ 2402463 w 2402463"/>
              <a:gd name="connsiteY3" fmla="*/ 0 h 240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2463" h="2407533">
                <a:moveTo>
                  <a:pt x="2402463" y="0"/>
                </a:moveTo>
                <a:lnTo>
                  <a:pt x="2402463" y="2407533"/>
                </a:lnTo>
                <a:lnTo>
                  <a:pt x="0" y="2407533"/>
                </a:lnTo>
                <a:cubicBezTo>
                  <a:pt x="0" y="1077889"/>
                  <a:pt x="1075619" y="0"/>
                  <a:pt x="2402463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0" name="chimes.wav"/>
          </p:stSnd>
        </p:sndAc>
      </p:transition>
    </mc:Choice>
    <mc:Fallback>
      <p:transition spd="slow">
        <p:wheel spokes="8"/>
        <p:sndAc>
          <p:stSnd>
            <p:snd r:embed="rId10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7" name="chimes.wav"/>
          </p:stSnd>
        </p:sndAc>
      </p:transition>
    </mc:Choice>
    <mc:Fallback>
      <p:transition spd="slow">
        <p:wheel spokes="8"/>
        <p:sndAc>
          <p:stSnd>
            <p:snd r:embed="rId7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739784" y="2948400"/>
            <a:ext cx="4712432" cy="518700"/>
          </a:xfrm>
          <a:solidFill>
            <a:schemeClr val="bg1"/>
          </a:solidFill>
        </p:spPr>
        <p:txBody>
          <a:bodyPr anchor="t" anchorCtr="0">
            <a:normAutofit/>
          </a:bodyPr>
          <a:lstStyle>
            <a:lvl1pPr algn="ctr">
              <a:lnSpc>
                <a:spcPct val="120000"/>
              </a:lnSpc>
              <a:spcBef>
                <a:spcPts val="600"/>
              </a:spcBef>
              <a:defRPr sz="18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10" name="KSO_CT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4570350" y="4424400"/>
            <a:ext cx="3051300" cy="1864800"/>
          </a:xfrm>
          <a:noFill/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rgbClr val="9DA0A3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单击此处添加您的副标题</a:t>
            </a:r>
            <a:endParaRPr lang="zh-CN" altLang="en-US" dirty="0"/>
          </a:p>
        </p:txBody>
      </p:sp>
      <p:grpSp>
        <p:nvGrpSpPr>
          <p:cNvPr id="3" name="组合 2"/>
          <p:cNvGrpSpPr/>
          <p:nvPr>
            <p:custDataLst>
              <p:tags r:id="rId4"/>
            </p:custDataLst>
          </p:nvPr>
        </p:nvGrpSpPr>
        <p:grpSpPr>
          <a:xfrm>
            <a:off x="5138702" y="820266"/>
            <a:ext cx="1914597" cy="6037734"/>
            <a:chOff x="3780070" y="820266"/>
            <a:chExt cx="1914597" cy="6037734"/>
          </a:xfrm>
        </p:grpSpPr>
        <p:sp>
          <p:nvSpPr>
            <p:cNvPr id="11" name="矩形 10"/>
            <p:cNvSpPr/>
            <p:nvPr>
              <p:custDataLst>
                <p:tags r:id="rId5"/>
              </p:custDataLst>
            </p:nvPr>
          </p:nvSpPr>
          <p:spPr>
            <a:xfrm>
              <a:off x="3780070" y="820266"/>
              <a:ext cx="1914597" cy="3218334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2" name="矩形 11"/>
            <p:cNvSpPr/>
            <p:nvPr>
              <p:custDataLst>
                <p:tags r:id="rId6"/>
              </p:custDataLst>
            </p:nvPr>
          </p:nvSpPr>
          <p:spPr>
            <a:xfrm>
              <a:off x="3885535" y="925730"/>
              <a:ext cx="1703666" cy="193082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rmAutofit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kern="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3" name="矩形 12"/>
            <p:cNvSpPr/>
            <p:nvPr>
              <p:custDataLst>
                <p:tags r:id="rId7"/>
              </p:custDataLst>
            </p:nvPr>
          </p:nvSpPr>
          <p:spPr>
            <a:xfrm>
              <a:off x="3780070" y="6626004"/>
              <a:ext cx="1914597" cy="23199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normAutofit fontScale="62500" lnSpcReduction="20000"/>
            </a:bodyPr>
            <a:lstStyle/>
            <a:p>
              <a:pPr marL="0" marR="0" lvl="0" indent="0" algn="ctr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8" name="chimes.wav"/>
          </p:stSnd>
        </p:sndAc>
      </p:transition>
    </mc:Choice>
    <mc:Fallback>
      <p:transition spd="slow">
        <p:wheel spokes="8"/>
        <p:sndAc>
          <p:stSnd>
            <p:snd r:embed="rId8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81150"/>
            <a:ext cx="5181600" cy="45958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581150"/>
            <a:ext cx="5181600" cy="45958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8" name="chimes.wav"/>
          </p:stSnd>
        </p:sndAc>
      </p:transition>
    </mc:Choice>
    <mc:Fallback>
      <p:transition spd="slow">
        <p:wheel spokes="8"/>
        <p:sndAc>
          <p:stSnd>
            <p:snd r:embed="rId8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10" name="chimes.wav"/>
          </p:stSnd>
        </p:sndAc>
      </p:transition>
    </mc:Choice>
    <mc:Fallback>
      <p:transition spd="slow">
        <p:wheel spokes="8"/>
        <p:sndAc>
          <p:stSnd>
            <p:snd r:embed="rId10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6" name="chimes.wav"/>
          </p:stSnd>
        </p:sndAc>
      </p:transition>
    </mc:Choice>
    <mc:Fallback>
      <p:transition spd="slow">
        <p:wheel spokes="8"/>
        <p:sndAc>
          <p:stSnd>
            <p:snd r:embed="rId6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5" name="chimes.wav"/>
          </p:stSnd>
        </p:sndAc>
      </p:transition>
    </mc:Choice>
    <mc:Fallback>
      <p:transition spd="slow">
        <p:wheel spokes="8"/>
        <p:sndAc>
          <p:stSnd>
            <p:snd r:embed="rId5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27519" y="1432560"/>
            <a:ext cx="4114801" cy="770312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3"/>
            </p:custDataLst>
          </p:nvPr>
        </p:nvSpPr>
        <p:spPr>
          <a:xfrm rot="21031586">
            <a:off x="2460478" y="1555739"/>
            <a:ext cx="3511052" cy="38463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827518" y="2202872"/>
            <a:ext cx="4114801" cy="2595891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8" name="chimes.wav"/>
          </p:stSnd>
        </p:sndAc>
      </p:transition>
    </mc:Choice>
    <mc:Fallback>
      <p:transition spd="slow">
        <p:wheel spokes="8"/>
        <p:sndAc>
          <p:stSnd>
            <p:snd r:embed="rId8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7" name="chimes.wav"/>
          </p:stSnd>
        </p:sndAc>
      </p:transition>
    </mc:Choice>
    <mc:Fallback>
      <p:transition spd="slow">
        <p:wheel spokes="8"/>
        <p:sndAc>
          <p:stSnd>
            <p:snd r:embed="rId7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8" Type="http://schemas.openxmlformats.org/officeDocument/2006/relationships/theme" Target="../theme/theme1.xml"/><Relationship Id="rId27" Type="http://schemas.openxmlformats.org/officeDocument/2006/relationships/audio" Target="../media/audio1.wav"/><Relationship Id="rId26" Type="http://schemas.openxmlformats.org/officeDocument/2006/relationships/tags" Target="../tags/tag126.xml"/><Relationship Id="rId25" Type="http://schemas.openxmlformats.org/officeDocument/2006/relationships/tags" Target="../tags/tag125.xml"/><Relationship Id="rId24" Type="http://schemas.openxmlformats.org/officeDocument/2006/relationships/tags" Target="../tags/tag124.xml"/><Relationship Id="rId23" Type="http://schemas.openxmlformats.org/officeDocument/2006/relationships/tags" Target="../tags/tag123.xml"/><Relationship Id="rId22" Type="http://schemas.openxmlformats.org/officeDocument/2006/relationships/tags" Target="../tags/tag122.xml"/><Relationship Id="rId21" Type="http://schemas.openxmlformats.org/officeDocument/2006/relationships/tags" Target="../tags/tag121.xml"/><Relationship Id="rId20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20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5542"/>
            <a:ext cx="12192000" cy="53624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838200" y="365126"/>
            <a:ext cx="10515600" cy="951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>
          <a:xfrm>
            <a:off x="838200" y="1495542"/>
            <a:ext cx="10515600" cy="4681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2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2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2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7" name="chimes.wav"/>
          </p:stSnd>
        </p:sndAc>
      </p:transition>
    </mc:Choice>
    <mc:Fallback>
      <p:transition spd="slow">
        <p:wheel spokes="8"/>
        <p:sndAc>
          <p:stSnd>
            <p:snd r:embed="rId27" name="chimes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40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1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2.xml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3.xml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4.xml"/><Relationship Id="rId1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5.xml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6.xml"/><Relationship Id="rId1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7.xm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48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49.xml"/><Relationship Id="rId1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50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13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1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7" name="图片 106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000" cy="6775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标题 3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20065" y="763270"/>
            <a:ext cx="6934200" cy="960438"/>
          </a:xfrm>
        </p:spPr>
        <p:txBody>
          <a:bodyPr>
            <a:noAutofit/>
            <a:scene3d>
              <a:camera prst="orthographicFront"/>
              <a:lightRig rig="threePt" dir="t"/>
            </a:scene3d>
          </a:bodyPr>
          <a:p>
            <a: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8000" b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</a:rPr>
              <a:t>从</a:t>
            </a:r>
            <a:r>
              <a:rPr lang="en-US" altLang="zh-CN" sz="8000" b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</a:rPr>
              <a:t>“</a:t>
            </a:r>
            <a:r>
              <a:rPr lang="zh-CN" altLang="en-US" sz="8000" b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</a:rPr>
              <a:t>心</a:t>
            </a:r>
            <a:r>
              <a:rPr lang="en-US" altLang="zh-CN" sz="8000" b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</a:rPr>
              <a:t>”</a:t>
            </a:r>
            <a:r>
              <a:rPr lang="zh-CN" altLang="en-US" sz="8000" b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</a:rPr>
              <a:t>爱自己</a:t>
            </a:r>
            <a:endParaRPr lang="zh-CN" altLang="en-US" sz="8000" b="0">
              <a:solidFill>
                <a:schemeClr val="accent1">
                  <a:lumMod val="75000"/>
                </a:schemeClr>
              </a:solidFill>
              <a:latin typeface="+mj-lt"/>
              <a:ea typeface="+mj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2075" y="5419090"/>
            <a:ext cx="8592820" cy="1167765"/>
          </a:xfrm>
        </p:spPr>
        <p:txBody>
          <a:bodyPr>
            <a:noAutofit/>
          </a:bodyPr>
          <a:p>
            <a:pPr marL="0" lvl="0" indent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2800">
                <a:solidFill>
                  <a:schemeClr val="dk1"/>
                </a:solidFill>
                <a:latin typeface="+mn-lt"/>
                <a:ea typeface="+mn-ea"/>
              </a:rPr>
              <a:t>贵州省女子强制隔离戒毒所心理矫治中心    陶艳</a:t>
            </a:r>
            <a:endParaRPr lang="zh-CN" altLang="en-US" sz="2800">
              <a:solidFill>
                <a:schemeClr val="dk1"/>
              </a:solidFill>
              <a:latin typeface="+mn-lt"/>
              <a:ea typeface="+mn-ea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5" name="chimes.wav"/>
          </p:stSnd>
        </p:sndAc>
      </p:transition>
    </mc:Choice>
    <mc:Fallback>
      <p:transition spd="slow">
        <p:wheel spokes="8"/>
        <p:sndAc>
          <p:stSnd>
            <p:snd r:embed="rId5" name="chimes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爱自己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要仔细区分：是自己的需要，还是欲望的操控</a:t>
            </a:r>
            <a:endParaRPr lang="zh-CN" altLang="en-US"/>
          </a:p>
          <a:p>
            <a:r>
              <a:rPr lang="zh-CN" altLang="en-US"/>
              <a:t>例如：</a:t>
            </a:r>
            <a:endParaRPr lang="zh-CN" altLang="en-US"/>
          </a:p>
          <a:p>
            <a:r>
              <a:rPr lang="zh-CN" altLang="en-US"/>
              <a:t>  出于生存需要，及时补充食物和水，是爱自己，但暴饮暴食，吃撑了，吐掉再吃，伤害自己的身体，则不是。</a:t>
            </a:r>
            <a:endParaRPr lang="zh-CN" altLang="en-US"/>
          </a:p>
          <a:p>
            <a:r>
              <a:rPr lang="zh-CN" altLang="en-US"/>
              <a:t>  天冷了给自己增添衣服是爱自己，但穿衣一定要奢侈品牌，且用于和别人攀比是否是最新款，心情受此影响，则不是。</a:t>
            </a:r>
            <a:endParaRPr lang="zh-CN" altLang="en-US"/>
          </a:p>
          <a:p>
            <a:r>
              <a:rPr lang="zh-CN" altLang="en-US"/>
              <a:t>  努力打拼，给自己一个温暖的家，是爱与安全的需要，是爱自己，但一定要大别墅，为此负债累累，则不是。</a:t>
            </a:r>
            <a:endParaRPr lang="zh-CN" altLang="en-US"/>
          </a:p>
          <a:p>
            <a:r>
              <a:rPr lang="zh-CN" altLang="en-US"/>
              <a:t>  积极上进，让自己更优秀，活成自己理想的样子是爱自己，但过于在乎别人的评价，被名利所累，则不是。</a:t>
            </a:r>
            <a:endParaRPr lang="zh-CN" altLang="en-US"/>
          </a:p>
          <a:p>
            <a:r>
              <a:rPr lang="en-US" altLang="zh-CN"/>
              <a:t>……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例，故事分享：触龙说赵太后</a:t>
            </a:r>
            <a:endParaRPr lang="zh-CN" altLang="en-US"/>
          </a:p>
          <a:p>
            <a:r>
              <a:rPr lang="zh-CN" altLang="en-US">
                <a:sym typeface="+mn-ea"/>
              </a:rPr>
              <a:t>  父母之爱子，则为之计深远。我们知道溺爱会害了孩子，爱自己同样如此。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  总之，</a:t>
            </a:r>
            <a:r>
              <a:rPr lang="zh-CN" altLang="en-US">
                <a:sym typeface="+mn-ea"/>
              </a:rPr>
              <a:t>爱不是欲望的放纵，爱要有节制。</a:t>
            </a:r>
            <a:r>
              <a:rPr lang="zh-CN" altLang="en-US">
                <a:sym typeface="+mn-ea"/>
              </a:rPr>
              <a:t>在爱自己这件事情上，我们既要关注身心需求，也要关心身心理健康。不一味的沉溺于眼前的享乐，不计较于眼前的利益得失，从心出发，关注个人的身心和谐和成长。</a:t>
            </a:r>
            <a:endParaRPr lang="zh-CN" altLang="en-US"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ym typeface="+mn-ea"/>
              </a:rPr>
              <a:t>  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爱自己的七个层次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何谓爱自己？</a:t>
            </a:r>
            <a:endParaRPr lang="zh-CN" altLang="en-US"/>
          </a:p>
          <a:p>
            <a:r>
              <a:rPr lang="zh-CN" altLang="en-US"/>
              <a:t>曾看过一个很好的答案：</a:t>
            </a:r>
            <a:endParaRPr lang="zh-CN" altLang="en-US"/>
          </a:p>
          <a:p>
            <a:r>
              <a:rPr lang="zh-CN" altLang="en-US"/>
              <a:t>不讨好他人，不取悦世界，不纠结过往，不空等明天。</a:t>
            </a:r>
            <a:endParaRPr lang="zh-CN" altLang="en-US"/>
          </a:p>
          <a:p>
            <a:r>
              <a:rPr lang="zh-CN" altLang="en-US"/>
              <a:t>被爱是福分，自爱是本分。</a:t>
            </a:r>
            <a:endParaRPr lang="zh-CN" altLang="en-US"/>
          </a:p>
          <a:p>
            <a:r>
              <a:rPr lang="zh-CN" altLang="en-US"/>
              <a:t>如果爱自己也是分层次的，它至少可以分为7层，看看你在哪一层？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6" name="图片 105"/>
          <p:cNvPicPr/>
          <p:nvPr/>
        </p:nvPicPr>
        <p:blipFill>
          <a:blip r:embed="rId1"/>
          <a:stretch>
            <a:fillRect/>
          </a:stretch>
        </p:blipFill>
        <p:spPr>
          <a:xfrm>
            <a:off x="4464999" y="0"/>
            <a:ext cx="772732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第一层：照顾自己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5425"/>
            <a:ext cx="10143490" cy="4681220"/>
          </a:xfrm>
        </p:spPr>
        <p:txBody>
          <a:bodyPr>
            <a:normAutofit fontScale="50000"/>
          </a:bodyPr>
          <a:p>
            <a:r>
              <a:rPr lang="zh-CN" altLang="en-US"/>
              <a:t>你是否还在敷衍地对待生活？</a:t>
            </a:r>
            <a:endParaRPr lang="zh-CN" altLang="en-US"/>
          </a:p>
          <a:p>
            <a:r>
              <a:rPr lang="zh-CN" altLang="en-US"/>
              <a:t>年前办的健身卡，因为无数次懒惰拖延落了灰；</a:t>
            </a:r>
            <a:endParaRPr lang="zh-CN" altLang="en-US"/>
          </a:p>
          <a:p>
            <a:r>
              <a:rPr lang="zh-CN" altLang="en-US"/>
              <a:t>冰箱里的食材，因为没时间烹饪而过了保鲜期；</a:t>
            </a:r>
            <a:endParaRPr lang="zh-CN" altLang="en-US"/>
          </a:p>
          <a:p>
            <a:r>
              <a:rPr lang="zh-CN" altLang="en-US"/>
              <a:t>立下早睡flag，躺在床上后脑子里却全是未完成的工作辗转反侧难以入眠。</a:t>
            </a:r>
            <a:endParaRPr lang="zh-CN" altLang="en-US"/>
          </a:p>
          <a:p>
            <a:r>
              <a:rPr lang="zh-CN" altLang="en-US"/>
              <a:t>生活裹挟着我们飞速向前，于是胡吃海喝、报复性躺平，熬夜修仙成了家常便饭。</a:t>
            </a:r>
            <a:endParaRPr lang="zh-CN" altLang="en-US"/>
          </a:p>
          <a:p>
            <a:r>
              <a:rPr lang="zh-CN" altLang="en-US"/>
              <a:t>但亏待自己久了，身体就会找你算账。</a:t>
            </a:r>
            <a:endParaRPr lang="zh-CN" altLang="en-US"/>
          </a:p>
          <a:p>
            <a:r>
              <a:rPr lang="zh-CN" altLang="en-US"/>
              <a:t>体检报告上的异常指标，都是健康亮起的红灯。身体的各种小不适，突如其来的病痛，都是在提醒你：没有了健康，一切美好与价值都无所附丽。</a:t>
            </a:r>
            <a:endParaRPr lang="zh-CN" altLang="en-US"/>
          </a:p>
          <a:p>
            <a:r>
              <a:rPr lang="zh-CN" altLang="en-US"/>
              <a:t>很多时候，我们觉得爱自己是一个宏大的命题，但但诚如卓别林在诗中写道：</a:t>
            </a:r>
            <a:endParaRPr lang="zh-CN" altLang="en-US"/>
          </a:p>
          <a:p>
            <a:r>
              <a:rPr lang="zh-CN" altLang="en-US"/>
              <a:t>当我真正开始爱自己，我开始远离一切不健康的东西。</a:t>
            </a:r>
            <a:endParaRPr lang="zh-CN" altLang="en-US"/>
          </a:p>
          <a:p>
            <a:r>
              <a:rPr lang="zh-CN" altLang="en-US"/>
              <a:t>照顾好自己的身体，戒掉不健康的生活方式，是爱自己的基础。</a:t>
            </a:r>
            <a:endParaRPr lang="zh-CN" altLang="en-US"/>
          </a:p>
          <a:p>
            <a:r>
              <a:rPr lang="zh-CN" altLang="en-US"/>
              <a:t>从今天起，工作再忙也别敷衍三餐；生活再累也别怠慢了睡眠。</a:t>
            </a:r>
            <a:endParaRPr lang="zh-CN" altLang="en-US"/>
          </a:p>
          <a:p>
            <a:r>
              <a:rPr lang="zh-CN" altLang="en-US"/>
              <a:t>累了，就停下来放松一下，给自己一点喘息的空间；</a:t>
            </a:r>
            <a:endParaRPr lang="zh-CN" altLang="en-US"/>
          </a:p>
          <a:p>
            <a:r>
              <a:rPr lang="zh-CN" altLang="en-US"/>
              <a:t>病了，就不要硬扛着死撑着，吃完药好好睡上一觉；</a:t>
            </a:r>
            <a:endParaRPr lang="zh-CN" altLang="en-US"/>
          </a:p>
          <a:p>
            <a:r>
              <a:rPr lang="zh-CN" altLang="en-US"/>
              <a:t>难过时，不要委屈自己，痛痛快快大哭一场好好发泄。</a:t>
            </a:r>
            <a:endParaRPr lang="zh-CN" altLang="en-US"/>
          </a:p>
          <a:p>
            <a:r>
              <a:rPr lang="zh-CN" altLang="en-US"/>
              <a:t>这个世界上，唯有自己能给自己永久的陪伴。</a:t>
            </a:r>
            <a:endParaRPr lang="zh-CN" altLang="en-US"/>
          </a:p>
          <a:p>
            <a:r>
              <a:rPr lang="zh-CN" altLang="en-US"/>
              <a:t>身体健康才有充沛的精力与世事周旋，保持愉悦的心情才能与美好不期而遇。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5" name="图片 104"/>
          <p:cNvPicPr/>
          <p:nvPr/>
        </p:nvPicPr>
        <p:blipFill>
          <a:blip r:embed="rId1"/>
          <a:stretch>
            <a:fillRect/>
          </a:stretch>
        </p:blipFill>
        <p:spPr>
          <a:xfrm>
            <a:off x="6055995" y="607060"/>
            <a:ext cx="6136005" cy="56438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第二层：接纳自己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5425"/>
            <a:ext cx="6650990" cy="4681220"/>
          </a:xfrm>
        </p:spPr>
        <p:txBody>
          <a:bodyPr>
            <a:normAutofit fontScale="50000"/>
          </a:bodyPr>
          <a:p>
            <a:r>
              <a:rPr lang="zh-CN" altLang="en-US"/>
              <a:t>信息过载的时代，网络上充斥着无数声音：</a:t>
            </a:r>
            <a:endParaRPr lang="zh-CN" altLang="en-US"/>
          </a:p>
          <a:p>
            <a:r>
              <a:rPr lang="zh-CN" altLang="en-US"/>
              <a:t>小脸大眼s型身材才是美，名校毕业工作稳定才是成功，开豪车住豪宅才能幸福……</a:t>
            </a:r>
            <a:endParaRPr lang="zh-CN" altLang="en-US"/>
          </a:p>
          <a:p>
            <a:r>
              <a:rPr lang="zh-CN" altLang="en-US"/>
              <a:t>外界的声音，让我们很容易陷入容貌焦虑，学历焦虑，收入焦虑。</a:t>
            </a:r>
            <a:endParaRPr lang="zh-CN" altLang="en-US"/>
          </a:p>
          <a:p>
            <a:r>
              <a:rPr lang="zh-CN" altLang="en-US"/>
              <a:t>于是加班加点却始终无法涨薪的你，就在心里认定自己是个loser；</a:t>
            </a:r>
            <a:endParaRPr lang="zh-CN" altLang="en-US"/>
          </a:p>
          <a:p>
            <a:r>
              <a:rPr lang="zh-CN" altLang="en-US"/>
              <a:t>花费了许多力气，却始终达不到别人的高度，所以你开始持续内耗、不停自我攻击……</a:t>
            </a:r>
            <a:endParaRPr lang="zh-CN" altLang="en-US"/>
          </a:p>
          <a:p>
            <a:r>
              <a:rPr lang="zh-CN" altLang="en-US"/>
              <a:t>其实大可不必。</a:t>
            </a:r>
            <a:endParaRPr lang="zh-CN" altLang="en-US"/>
          </a:p>
          <a:p>
            <a:r>
              <a:rPr lang="zh-CN" altLang="en-US"/>
              <a:t>幸福与成功没有统一的定义，你也不必按别人的标准打造自己。</a:t>
            </a:r>
            <a:endParaRPr lang="zh-CN" altLang="en-US"/>
          </a:p>
          <a:p>
            <a:r>
              <a:rPr lang="zh-CN" altLang="en-US"/>
              <a:t>你的小雀斑，你的法令纹，通通构成了独一无二的你。</a:t>
            </a:r>
            <a:endParaRPr lang="zh-CN" altLang="en-US"/>
          </a:p>
          <a:p>
            <a:r>
              <a:rPr lang="zh-CN" altLang="en-US"/>
              <a:t>你的小挫折，你的胜负欲，都是你人生独特的经历。</a:t>
            </a:r>
            <a:endParaRPr lang="zh-CN" altLang="en-US"/>
          </a:p>
          <a:p>
            <a:r>
              <a:rPr lang="zh-CN" altLang="en-US"/>
              <a:t>从今天起，把这段话当成座右铭：</a:t>
            </a:r>
            <a:endParaRPr lang="zh-CN" altLang="en-US"/>
          </a:p>
          <a:p>
            <a:r>
              <a:rPr lang="zh-CN" altLang="en-US"/>
              <a:t>我可以瘦瘦地美，也可以胖胖地开心；</a:t>
            </a:r>
            <a:endParaRPr lang="zh-CN" altLang="en-US"/>
          </a:p>
          <a:p>
            <a:r>
              <a:rPr lang="zh-CN" altLang="en-US"/>
              <a:t>我可以温柔乖巧，也可以特立独行；</a:t>
            </a:r>
            <a:endParaRPr lang="zh-CN" altLang="en-US"/>
          </a:p>
          <a:p>
            <a:r>
              <a:rPr lang="zh-CN" altLang="en-US"/>
              <a:t>我可以是任何一种样子，但我永远是我自己。</a:t>
            </a:r>
            <a:endParaRPr lang="zh-CN" altLang="en-US"/>
          </a:p>
          <a:p>
            <a:r>
              <a:rPr lang="zh-CN" altLang="en-US"/>
              <a:t>余下的日子，请你敞开怀抱接纳自己，毫不吝啬地夸赞自己。</a:t>
            </a:r>
            <a:endParaRPr lang="zh-CN" altLang="en-US"/>
          </a:p>
          <a:p>
            <a:r>
              <a:rPr lang="zh-CN" altLang="en-US"/>
              <a:t>自由自在，自足自洽地，将平凡的日子咂摸出诗意。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第三层：取悦自己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31740" y="1316355"/>
            <a:ext cx="6618605" cy="4681220"/>
          </a:xfrm>
        </p:spPr>
        <p:txBody>
          <a:bodyPr>
            <a:normAutofit fontScale="60000"/>
          </a:bodyPr>
          <a:p>
            <a:r>
              <a:rPr lang="zh-CN" altLang="en-US"/>
              <a:t>心理学家张德芬曾说：不卑不亢，不迁不就，向着自己喜欢的一切靠近，是一种对自己全然的爱。</a:t>
            </a:r>
            <a:endParaRPr lang="zh-CN" altLang="en-US"/>
          </a:p>
          <a:p>
            <a:r>
              <a:rPr lang="zh-CN" altLang="en-US"/>
              <a:t>曾经的你，是否总在卑微地迎合，期待得到别人的认可？</a:t>
            </a:r>
            <a:endParaRPr lang="zh-CN" altLang="en-US"/>
          </a:p>
          <a:p>
            <a:r>
              <a:rPr lang="zh-CN" altLang="en-US"/>
              <a:t>又是否活在别人制定的规则里，小心翼翼带着面具生活？</a:t>
            </a:r>
            <a:endParaRPr lang="zh-CN" altLang="en-US"/>
          </a:p>
          <a:p>
            <a:r>
              <a:rPr lang="zh-CN" altLang="en-US"/>
              <a:t>过去的许多日子里，我们都在考虑这个、顾及那个，偏偏忘了自己。</a:t>
            </a:r>
            <a:endParaRPr lang="zh-CN" altLang="en-US"/>
          </a:p>
          <a:p>
            <a:r>
              <a:rPr lang="zh-CN" altLang="en-US"/>
              <a:t>到头来没有博得别人丝毫好感，自己却落得身心俱疲满腹委屈。</a:t>
            </a:r>
            <a:endParaRPr lang="zh-CN" altLang="en-US"/>
          </a:p>
          <a:p>
            <a:r>
              <a:rPr lang="zh-CN" altLang="en-US"/>
              <a:t>作家蔡寞琰说：不管任何时候，一定要喜欢自己，喜欢到自己身上开满了花。</a:t>
            </a:r>
            <a:endParaRPr lang="zh-CN" altLang="en-US"/>
          </a:p>
          <a:p>
            <a:r>
              <a:rPr lang="zh-CN" altLang="en-US"/>
              <a:t>在取悦自己这件事上不遗余力，是爱自己的第三个层次。</a:t>
            </a:r>
            <a:endParaRPr lang="zh-CN" altLang="en-US"/>
          </a:p>
          <a:p>
            <a:r>
              <a:rPr lang="zh-CN" altLang="en-US"/>
              <a:t>不要因别人的偏见放弃自己的喜好，也不要为别人的期待牺牲自己的热爱。</a:t>
            </a:r>
            <a:endParaRPr lang="zh-CN" altLang="en-US"/>
          </a:p>
          <a:p>
            <a:r>
              <a:rPr lang="zh-CN" altLang="en-US"/>
              <a:t>你要去见让你开心的朋友，去爱不会让你流泪的人，去完成不论大小的梦想。</a:t>
            </a:r>
            <a:endParaRPr lang="zh-CN" altLang="en-US"/>
          </a:p>
          <a:p>
            <a:r>
              <a:rPr lang="zh-CN" altLang="en-US"/>
              <a:t>生活应该是美好温柔的，你也是。</a:t>
            </a:r>
            <a:endParaRPr lang="zh-CN" altLang="en-US"/>
          </a:p>
          <a:p>
            <a:r>
              <a:rPr lang="zh-CN" altLang="en-US"/>
              <a:t>再平凡，也不要败给岁月；再忙碌，也不要辜负生活。</a:t>
            </a:r>
            <a:endParaRPr lang="zh-CN" altLang="en-US"/>
          </a:p>
          <a:p>
            <a:r>
              <a:rPr lang="zh-CN" altLang="en-US"/>
              <a:t>愿你余生，心里装着小太阳，生活过得闪亮亮。</a:t>
            </a:r>
            <a:endParaRPr lang="zh-CN" altLang="en-US"/>
          </a:p>
        </p:txBody>
      </p:sp>
      <p:pic>
        <p:nvPicPr>
          <p:cNvPr id="104" name="图片 103"/>
          <p:cNvPicPr/>
          <p:nvPr/>
        </p:nvPicPr>
        <p:blipFill>
          <a:blip r:embed="rId1"/>
          <a:stretch>
            <a:fillRect/>
          </a:stretch>
        </p:blipFill>
        <p:spPr>
          <a:xfrm>
            <a:off x="163195" y="1179830"/>
            <a:ext cx="4751070" cy="470281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3" name="图片 102"/>
          <p:cNvPicPr/>
          <p:nvPr/>
        </p:nvPicPr>
        <p:blipFill>
          <a:blip r:embed="rId1"/>
          <a:stretch>
            <a:fillRect/>
          </a:stretch>
        </p:blipFill>
        <p:spPr>
          <a:xfrm>
            <a:off x="5800090" y="540385"/>
            <a:ext cx="6299200" cy="54241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第四层：丰富自己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5425"/>
            <a:ext cx="8206105" cy="4681220"/>
          </a:xfrm>
        </p:spPr>
        <p:txBody>
          <a:bodyPr>
            <a:normAutofit fontScale="60000"/>
          </a:bodyPr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很多人，一说起化妆品、奢侈品如数家珍。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一提及文学名著、绘画艺术、社会议题他们不是张冠李戴，就是哑口无言。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很多人可以熬夜看完一部狗血的电视剧，却没有耐心读完一本经典的书籍。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可以刷几个小时的无聊短视频，却没有兴趣看完一节对自己有价值的公开课。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人这一生，最可怕的是肉体健在，灵魂荒芜。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有了一定的阅历之后，你会明白：低配物质，高配灵魂，才是一个人最清醒的活法。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一个人对外在的要求越低，对内在的要求就会越高。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b="1"/>
              <a:t>爱自己的第四个层次，是不任由自己被生活的洪流淹没，而是随着时间流逝不断遇见新的自己。</a:t>
            </a:r>
            <a:endParaRPr lang="zh-CN" altLang="en-US"/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无论到了什么年纪，都不要在岁月中虚度光阴。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把那些刷短视频、看肥皂剧的时间，用来读一本经典好书。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把那些攒酒局，混圈子的时间，用来学习一门技能。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就像漫画家蔡志忠先生的生活准则：过最简单的物质生活，做最丰富的精神思考。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从现在起，告别无知与浅薄，用智慧和格局武装自己。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任凭外界如何变幻，有技能傍身，内心笃定的人，才能不忧不惧。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" name="图片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3191510" y="0"/>
            <a:ext cx="900049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第五层：觉察情绪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5425"/>
            <a:ext cx="8468360" cy="4681220"/>
          </a:xfrm>
        </p:spPr>
        <p:txBody>
          <a:bodyPr>
            <a:normAutofit fontScale="60000"/>
          </a:bodyPr>
          <a:p>
            <a:r>
              <a:rPr lang="zh-CN" altLang="en-US"/>
              <a:t>芸芸众生，各有迷障。</a:t>
            </a:r>
            <a:endParaRPr lang="zh-CN" altLang="en-US"/>
          </a:p>
          <a:p>
            <a:r>
              <a:rPr lang="zh-CN" altLang="en-US"/>
              <a:t>生活的难题，感情的失意，前途的迷茫，家庭的矛盾……</a:t>
            </a:r>
            <a:endParaRPr lang="zh-CN" altLang="en-US"/>
          </a:p>
          <a:p>
            <a:r>
              <a:rPr lang="zh-CN" altLang="en-US"/>
              <a:t>情绪上的垃圾不及时清理，就会逐渐堆积，直至满溢。</a:t>
            </a:r>
            <a:endParaRPr lang="zh-CN" altLang="en-US"/>
          </a:p>
          <a:p>
            <a:r>
              <a:rPr lang="zh-CN" altLang="en-US"/>
              <a:t>爱自己的第五个层次，是照顾好自己的情绪。</a:t>
            </a:r>
            <a:endParaRPr lang="zh-CN" altLang="en-US"/>
          </a:p>
          <a:p>
            <a:r>
              <a:rPr lang="zh-CN" altLang="en-US"/>
              <a:t>当你感觉难过时，不必强颜欢笑。</a:t>
            </a:r>
            <a:endParaRPr lang="zh-CN" altLang="en-US"/>
          </a:p>
          <a:p>
            <a:r>
              <a:rPr lang="zh-CN" altLang="en-US"/>
              <a:t>你可以消沉，可以流泪，可以无所事事，可以睡个昏天暗地。</a:t>
            </a:r>
            <a:endParaRPr lang="zh-CN" altLang="en-US"/>
          </a:p>
          <a:p>
            <a:r>
              <a:rPr lang="zh-CN" altLang="en-US"/>
              <a:t>但请你时刻提醒自己：是你的情绪走入了死胡同，而不是人生走进了死胡同。</a:t>
            </a:r>
            <a:endParaRPr lang="zh-CN" altLang="en-US"/>
          </a:p>
          <a:p>
            <a:r>
              <a:rPr lang="zh-CN" altLang="en-US"/>
              <a:t>情绪总会过去，伤口总会痊愈。</a:t>
            </a:r>
            <a:endParaRPr lang="zh-CN" altLang="en-US"/>
          </a:p>
          <a:p>
            <a:r>
              <a:rPr lang="zh-CN" altLang="en-US"/>
              <a:t>当你对自己失望时，不用刻意回避。</a:t>
            </a:r>
            <a:endParaRPr lang="zh-CN" altLang="en-US"/>
          </a:p>
          <a:p>
            <a:r>
              <a:rPr lang="zh-CN" altLang="en-US"/>
              <a:t>告诉自己：不是我不努力才把人生搞成了这样，而是我已经很努力了，我的人生才有现在这个样子。</a:t>
            </a:r>
            <a:endParaRPr lang="zh-CN" altLang="en-US"/>
          </a:p>
          <a:p>
            <a:r>
              <a:rPr lang="zh-CN" altLang="en-US"/>
              <a:t>偶尔觉得懈怠，也不要逼迫自己。</a:t>
            </a:r>
            <a:endParaRPr lang="zh-CN" altLang="en-US"/>
          </a:p>
          <a:p>
            <a:r>
              <a:rPr lang="zh-CN" altLang="en-US"/>
              <a:t>给自己留点喘息的余地，休息好了，你才能往更好的明天走去。</a:t>
            </a:r>
            <a:endParaRPr lang="zh-CN" altLang="en-US"/>
          </a:p>
          <a:p>
            <a:r>
              <a:rPr lang="zh-CN" altLang="en-US"/>
              <a:t>没有过不去的绝境，只有不肯变好的心境。</a:t>
            </a:r>
            <a:endParaRPr lang="zh-CN" altLang="en-US"/>
          </a:p>
          <a:p>
            <a:r>
              <a:rPr lang="zh-CN" altLang="en-US"/>
              <a:t>允许自己的情绪流动，允许一切发生，才是面对生活最好的姿态。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第六层：释怀遗憾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11090" y="1202690"/>
            <a:ext cx="6705600" cy="4451985"/>
          </a:xfrm>
        </p:spPr>
        <p:txBody>
          <a:bodyPr>
            <a:normAutofit fontScale="70000"/>
          </a:bodyPr>
          <a:p>
            <a:r>
              <a:rPr lang="zh-CN" altLang="en-US"/>
              <a:t>有句话说：一想起人生中遗憾的事，梅花便落满了南山。</a:t>
            </a:r>
            <a:endParaRPr lang="zh-CN" altLang="en-US"/>
          </a:p>
          <a:p>
            <a:r>
              <a:rPr lang="zh-CN" altLang="en-US"/>
              <a:t>缺憾，本是一种人生常态。</a:t>
            </a:r>
            <a:endParaRPr lang="zh-CN" altLang="en-US"/>
          </a:p>
          <a:p>
            <a:r>
              <a:rPr lang="zh-CN" altLang="en-US"/>
              <a:t>生命漫长，我们总会有注定错过的人，有无能为力的事。</a:t>
            </a:r>
            <a:endParaRPr lang="zh-CN" altLang="en-US"/>
          </a:p>
          <a:p>
            <a:r>
              <a:rPr lang="zh-CN" altLang="en-US"/>
              <a:t>从容看待聚散得失，笑着让爱恨随意，是爱自己的第六个层次。</a:t>
            </a:r>
            <a:endParaRPr lang="zh-CN" altLang="en-US"/>
          </a:p>
          <a:p>
            <a:r>
              <a:rPr lang="zh-CN" altLang="en-US"/>
              <a:t>诚如苏东坡所讲：胜固欣然，败亦欢喜。</a:t>
            </a:r>
            <a:endParaRPr lang="zh-CN" altLang="en-US"/>
          </a:p>
          <a:p>
            <a:r>
              <a:rPr lang="zh-CN" altLang="en-US"/>
              <a:t>人生所有经历，都是一种阅历；世间所有得失，最终都有转圜。</a:t>
            </a:r>
            <a:endParaRPr lang="zh-CN" altLang="en-US"/>
          </a:p>
          <a:p>
            <a:r>
              <a:rPr lang="zh-CN" altLang="en-US"/>
              <a:t>事与愿违时别恼，所有路过的都参与并构建了你的人生；</a:t>
            </a:r>
            <a:endParaRPr lang="zh-CN" altLang="en-US"/>
          </a:p>
          <a:p>
            <a:r>
              <a:rPr lang="zh-CN" altLang="en-US"/>
              <a:t>一无所有时别急，幸福和好运一定会在下个路口等你。</a:t>
            </a:r>
            <a:endParaRPr lang="zh-CN" altLang="en-US"/>
          </a:p>
          <a:p>
            <a:r>
              <a:rPr lang="zh-CN" altLang="en-US"/>
              <a:t>从现在起，别再回头，别再纠结，大胆跟过去做个断舍离。</a:t>
            </a:r>
            <a:endParaRPr lang="zh-CN" altLang="en-US"/>
          </a:p>
          <a:p>
            <a:r>
              <a:rPr lang="zh-CN" altLang="en-US"/>
              <a:t>那些力所不能及的事情，放下；那些掌控不了的事情，释然。</a:t>
            </a:r>
            <a:endParaRPr lang="zh-CN" altLang="en-US"/>
          </a:p>
          <a:p>
            <a:r>
              <a:rPr lang="zh-CN" altLang="en-US"/>
              <a:t>毕竟，旧的故事结束了，新的故事才能继续。</a:t>
            </a:r>
            <a:endParaRPr lang="zh-CN" altLang="en-US"/>
          </a:p>
        </p:txBody>
      </p:sp>
      <p:pic>
        <p:nvPicPr>
          <p:cNvPr id="101" name="图片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534035" y="1202690"/>
            <a:ext cx="4119880" cy="505269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0" name="图片 99"/>
          <p:cNvPicPr/>
          <p:nvPr/>
        </p:nvPicPr>
        <p:blipFill>
          <a:blip r:embed="rId1"/>
          <a:stretch>
            <a:fillRect/>
          </a:stretch>
        </p:blipFill>
        <p:spPr>
          <a:xfrm>
            <a:off x="6005830" y="187325"/>
            <a:ext cx="6022340" cy="62306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第七层：拥抱伤痛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5425"/>
            <a:ext cx="7625715" cy="4429760"/>
          </a:xfrm>
        </p:spPr>
        <p:txBody>
          <a:bodyPr>
            <a:normAutofit fontScale="70000"/>
          </a:bodyPr>
          <a:p>
            <a:r>
              <a:rPr lang="zh-CN" altLang="en-US"/>
              <a:t>人生实难，谁都不可避免地经历大大小小的挫折。</a:t>
            </a:r>
            <a:endParaRPr lang="zh-CN" altLang="en-US"/>
          </a:p>
          <a:p>
            <a:r>
              <a:rPr lang="zh-CN" altLang="en-US"/>
              <a:t>有人捂着伤口期期艾艾不停反刍痛苦，潦倒一生。</a:t>
            </a:r>
            <a:endParaRPr lang="zh-CN" altLang="en-US"/>
          </a:p>
          <a:p>
            <a:r>
              <a:rPr lang="zh-CN" altLang="en-US"/>
              <a:t>也有人试着拥抱伤痛，让伤痕开出美丽的花。</a:t>
            </a:r>
            <a:endParaRPr lang="zh-CN" altLang="en-US"/>
          </a:p>
          <a:p>
            <a:r>
              <a:rPr lang="zh-CN" altLang="en-US"/>
              <a:t>人生本就是高低不平、福祸难料，你可能顺遂，也可能坎坷。</a:t>
            </a:r>
            <a:endParaRPr lang="zh-CN" altLang="en-US"/>
          </a:p>
          <a:p>
            <a:r>
              <a:rPr lang="zh-CN" altLang="en-US"/>
              <a:t>你会被人爱，就会被人欺，有人奔向你，就有人离开你。</a:t>
            </a:r>
            <a:endParaRPr lang="zh-CN" altLang="en-US"/>
          </a:p>
          <a:p>
            <a:r>
              <a:rPr lang="zh-CN" altLang="en-US"/>
              <a:t>日子不是老盯着伤心事盯出来的，而是昂首挺胸朝着朝阳一步步走出来的。</a:t>
            </a:r>
            <a:endParaRPr lang="zh-CN" altLang="en-US"/>
          </a:p>
          <a:p>
            <a:r>
              <a:rPr lang="zh-CN" altLang="en-US"/>
              <a:t>书要向后翻，人要向前看。</a:t>
            </a:r>
            <a:endParaRPr lang="zh-CN" altLang="en-US"/>
          </a:p>
          <a:p>
            <a:r>
              <a:rPr lang="zh-CN" altLang="en-US"/>
              <a:t>原谅别人的过错，才能解脱自己的心。</a:t>
            </a:r>
            <a:endParaRPr lang="zh-CN" altLang="en-US"/>
          </a:p>
          <a:p>
            <a:r>
              <a:rPr lang="zh-CN" altLang="en-US"/>
              <a:t>你要相信：今天以为过不去的事情，不过是来日下酒的故事。</a:t>
            </a:r>
            <a:endParaRPr lang="zh-CN" altLang="en-US"/>
          </a:p>
          <a:p>
            <a:r>
              <a:rPr lang="zh-CN" altLang="en-US"/>
              <a:t>在时间的长河里，伤口都会被时间治愈。</a:t>
            </a:r>
            <a:endParaRPr lang="zh-CN" altLang="en-US"/>
          </a:p>
          <a:p>
            <a:r>
              <a:rPr lang="zh-CN" altLang="en-US"/>
              <a:t>不再反刍痛苦，不再自我伤害，才是真正的自爱。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595" y="717550"/>
            <a:ext cx="10657205" cy="5459095"/>
          </a:xfrm>
        </p:spPr>
        <p:txBody>
          <a:bodyPr/>
          <a:p>
            <a:r>
              <a:rPr lang="zh-CN" altLang="en-US"/>
              <a:t>爱自己是一种本能，是一种自我保护，只是会以不同的形式呈现。</a:t>
            </a:r>
            <a:endParaRPr lang="zh-CN" altLang="en-US"/>
          </a:p>
          <a:p>
            <a:r>
              <a:rPr lang="zh-CN" altLang="en-US"/>
              <a:t>你认为爱是什么？</a:t>
            </a:r>
            <a:endParaRPr lang="zh-CN" altLang="en-US"/>
          </a:p>
          <a:p>
            <a:r>
              <a:rPr lang="zh-CN" altLang="en-US"/>
              <a:t>你觉得在爱自己的这一点上，你做得怎么样？打分的话，能得多少分？</a:t>
            </a:r>
            <a:endParaRPr lang="zh-CN" altLang="en-US"/>
          </a:p>
          <a:p>
            <a:r>
              <a:rPr lang="zh-CN" altLang="en-US"/>
              <a:t>请带着以上问题，我们一起走进今天的课程，一起来关注自己，爱自己。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毕淑敏在《愿你与这世界温暖相拥》中说：</a:t>
            </a:r>
            <a:endParaRPr lang="zh-CN" altLang="en-US"/>
          </a:p>
          <a:p>
            <a:r>
              <a:rPr lang="zh-CN" altLang="en-US"/>
              <a:t>等着别人来爱你，不如自己努力爱自己。</a:t>
            </a:r>
            <a:endParaRPr lang="zh-CN" altLang="en-US"/>
          </a:p>
          <a:p>
            <a:r>
              <a:rPr lang="zh-CN" altLang="en-US"/>
              <a:t>当你依靠别人，世界的中心在他处；</a:t>
            </a:r>
            <a:endParaRPr lang="zh-CN" altLang="en-US"/>
          </a:p>
          <a:p>
            <a:r>
              <a:rPr lang="zh-CN" altLang="en-US"/>
              <a:t>当你用心爱自己，世界的中心才是自己。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8" name="图片 107"/>
          <p:cNvPicPr/>
          <p:nvPr/>
        </p:nvPicPr>
        <p:blipFill>
          <a:blip r:embed="rId1"/>
          <a:stretch>
            <a:fillRect/>
          </a:stretch>
        </p:blipFill>
        <p:spPr>
          <a:xfrm>
            <a:off x="5976620" y="746125"/>
            <a:ext cx="5607050" cy="5311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爱自己：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5425"/>
            <a:ext cx="5137785" cy="4681220"/>
          </a:xfrm>
        </p:spPr>
        <p:txBody>
          <a:bodyPr/>
          <a:p>
            <a:r>
              <a:rPr lang="zh-CN" altLang="en-US" sz="4000">
                <a:sym typeface="+mn-ea"/>
              </a:rPr>
              <a:t>意味着给自己提供最好的关心和照顾，不放弃自己的价值和尊严，为自己的生命和成长负责。</a:t>
            </a:r>
            <a:endParaRPr lang="zh-CN" altLang="en-US" sz="4000"/>
          </a:p>
          <a:p>
            <a:endParaRPr lang="zh-CN" altLang="en-US" sz="4000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828800" y="2230120"/>
            <a:ext cx="8446770" cy="23069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让我们真正爱自己，</a:t>
            </a:r>
            <a:endParaRPr lang="zh-CN" alt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从</a:t>
            </a:r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“</a:t>
            </a:r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心</a:t>
            </a:r>
            <a:r>
              <a:rPr lang="en-US" altLang="zh-CN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”</a:t>
            </a:r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爱自己！</a:t>
            </a:r>
            <a:endParaRPr lang="zh-CN" alt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爱是什么？</a:t>
            </a:r>
            <a:endParaRPr lang="zh-CN" altLang="en-US"/>
          </a:p>
        </p:txBody>
      </p:sp>
      <p:pic>
        <p:nvPicPr>
          <p:cNvPr id="4" name="内容占位符 3" descr="2d0af1fbb3272674a7998fb6f5bc6ca0_t0192142969b87bca5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49605" y="1316355"/>
            <a:ext cx="4681855" cy="46818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96000" y="1565910"/>
            <a:ext cx="5661660" cy="17348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/>
              <a:t>百度词条解释：</a:t>
            </a:r>
            <a:endParaRPr lang="zh-CN" altLang="en-US" sz="2400" b="1"/>
          </a:p>
          <a:p>
            <a:endParaRPr lang="zh-CN" altLang="en-US"/>
          </a:p>
          <a:p>
            <a:r>
              <a:rPr lang="zh-CN" altLang="en-US"/>
              <a:t>1. 对人或事物有很深的感情 ～祖国。～人民。他～上了一个姑娘。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2. 喜欢 ～游泳。～劳动。～看电影。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3. 爱惜；爱护 ～公物。～集体荣誉。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4. 常常发生某种行为；容易发生某种变化 ～哭。铁～生锈。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5. 姓。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3" name="chimes.wav"/>
          </p:stSnd>
        </p:sndAc>
      </p:transition>
    </mc:Choice>
    <mc:Fallback>
      <p:transition spd="slow">
        <p:wheel spokes="8"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爱自己的</a:t>
            </a:r>
            <a:r>
              <a:rPr lang="en-US" altLang="zh-CN"/>
              <a:t>“</a:t>
            </a:r>
            <a:r>
              <a:rPr lang="zh-CN" altLang="en-US"/>
              <a:t>十万个</a:t>
            </a:r>
            <a:r>
              <a:rPr lang="en-US" altLang="zh-CN"/>
              <a:t>”</a:t>
            </a:r>
            <a:r>
              <a:rPr lang="zh-CN" altLang="en-US"/>
              <a:t>理由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ts val="2480"/>
              </a:lnSpc>
            </a:pPr>
            <a:r>
              <a:rPr lang="zh-CN" altLang="en-US">
                <a:sym typeface="+mn-ea"/>
              </a:rPr>
              <a:t>（1）</a:t>
            </a:r>
            <a:r>
              <a:rPr lang="zh-CN" altLang="en-US" sz="2000">
                <a:sym typeface="+mn-ea"/>
              </a:rPr>
              <a:t>为什么要爱自己？因为这个世界就只有一个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独一无二</a:t>
            </a:r>
            <a:r>
              <a:rPr lang="zh-CN" altLang="en-US" sz="2000">
                <a:sym typeface="+mn-ea"/>
              </a:rPr>
              <a:t>的我，天生原创，随便走到哪里，都是自然首发！所以，我爱那个独特的自己。</a:t>
            </a:r>
            <a:endParaRPr lang="zh-CN" altLang="en-US" sz="2000"/>
          </a:p>
          <a:p>
            <a:pPr fontAlgn="auto">
              <a:lnSpc>
                <a:spcPts val="2480"/>
              </a:lnSpc>
            </a:pPr>
            <a:endParaRPr lang="zh-CN" altLang="en-US" sz="2000"/>
          </a:p>
          <a:p>
            <a:pPr fontAlgn="auto">
              <a:lnSpc>
                <a:spcPts val="2480"/>
              </a:lnSpc>
            </a:pPr>
            <a:r>
              <a:rPr lang="zh-CN" altLang="en-US" sz="2000">
                <a:sym typeface="+mn-ea"/>
              </a:rPr>
              <a:t>（2）爱自己，我们能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更好的生活</a:t>
            </a:r>
            <a:r>
              <a:rPr lang="zh-CN" altLang="en-US" sz="2000">
                <a:sym typeface="+mn-ea"/>
              </a:rPr>
              <a:t>，能想活成自己想要的样子。</a:t>
            </a:r>
            <a:endParaRPr lang="zh-CN" altLang="en-US" sz="2000"/>
          </a:p>
          <a:p>
            <a:pPr fontAlgn="auto">
              <a:lnSpc>
                <a:spcPts val="2480"/>
              </a:lnSpc>
            </a:pPr>
            <a:endParaRPr lang="zh-CN" altLang="en-US" sz="2000"/>
          </a:p>
          <a:p>
            <a:pPr fontAlgn="auto">
              <a:lnSpc>
                <a:spcPts val="2480"/>
              </a:lnSpc>
            </a:pPr>
            <a:r>
              <a:rPr lang="zh-CN" altLang="en-US" sz="2000">
                <a:sym typeface="+mn-ea"/>
              </a:rPr>
              <a:t>（3）爱自己也是一个人更深层次的成长，让人从一个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高级动物的本能</a:t>
            </a:r>
            <a:r>
              <a:rPr lang="zh-CN" altLang="en-US" sz="2000">
                <a:sym typeface="+mn-ea"/>
              </a:rPr>
              <a:t>成长到一个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与自己灵魂亲密共舞</a:t>
            </a:r>
            <a:r>
              <a:rPr lang="zh-CN" altLang="en-US" sz="2000">
                <a:sym typeface="+mn-ea"/>
              </a:rPr>
              <a:t>的高级转变。</a:t>
            </a:r>
            <a:endParaRPr lang="zh-CN" altLang="en-US" sz="20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爱自己的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十万个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理由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 fontAlgn="auto">
              <a:lnSpc>
                <a:spcPts val="2400"/>
              </a:lnSpc>
            </a:pPr>
            <a:r>
              <a:rPr lang="zh-CN" altLang="en-US"/>
              <a:t>（4）</a:t>
            </a:r>
            <a:r>
              <a:rPr lang="zh-CN" altLang="en-US" sz="2000">
                <a:sym typeface="+mn-ea"/>
              </a:rPr>
              <a:t>爱自己让我们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学会坚强。</a:t>
            </a:r>
            <a:r>
              <a:rPr lang="zh-CN" altLang="en-US" sz="2000">
                <a:sym typeface="+mn-ea"/>
              </a:rPr>
              <a:t>遇到困难不要退却，迎难而上，发现自己更多的潜能，让更优秀的自己焕发生命的光辉。</a:t>
            </a:r>
            <a:endParaRPr lang="zh-CN" altLang="en-US" sz="2000"/>
          </a:p>
          <a:p>
            <a:pPr fontAlgn="auto">
              <a:lnSpc>
                <a:spcPts val="2400"/>
              </a:lnSpc>
            </a:pPr>
            <a:endParaRPr lang="zh-CN" altLang="en-US" sz="2000"/>
          </a:p>
          <a:p>
            <a:pPr fontAlgn="auto">
              <a:lnSpc>
                <a:spcPts val="2400"/>
              </a:lnSpc>
            </a:pPr>
            <a:r>
              <a:rPr lang="zh-CN" altLang="en-US" sz="2000"/>
              <a:t>（5）爱自己还是一种</a:t>
            </a:r>
            <a:r>
              <a:rPr lang="zh-CN" altLang="en-US" sz="2000">
                <a:solidFill>
                  <a:srgbClr val="FF0000"/>
                </a:solidFill>
              </a:rPr>
              <a:t>最好的孝敬。</a:t>
            </a:r>
            <a:r>
              <a:rPr lang="zh-CN" altLang="en-US" sz="2000">
                <a:solidFill>
                  <a:schemeClr val="tx1"/>
                </a:solidFill>
              </a:rPr>
              <a:t>古人云：身体发肤受之父母。</a:t>
            </a:r>
            <a:r>
              <a:rPr lang="zh-CN" altLang="en-US" sz="2000"/>
              <a:t>平时不管是出门学习、游玩或者工作，我们一路学着好好的爱自己，只有这样才能让父母对我们到哪里都放心，我们才对得起父母的悉心培养。</a:t>
            </a:r>
            <a:endParaRPr lang="zh-CN" altLang="en-US" sz="2000"/>
          </a:p>
          <a:p>
            <a:pPr fontAlgn="auto">
              <a:lnSpc>
                <a:spcPts val="2400"/>
              </a:lnSpc>
            </a:pPr>
            <a:endParaRPr lang="zh-CN" altLang="en-US" sz="2000"/>
          </a:p>
          <a:p>
            <a:pPr fontAlgn="auto">
              <a:lnSpc>
                <a:spcPts val="2400"/>
              </a:lnSpc>
            </a:pPr>
            <a:r>
              <a:rPr lang="zh-CN" altLang="en-US" sz="2000"/>
              <a:t>（6）</a:t>
            </a:r>
            <a:r>
              <a:rPr lang="zh-CN" altLang="en-US" sz="2000">
                <a:sym typeface="+mn-ea"/>
              </a:rPr>
              <a:t>爱自己，让我们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勇于前行</a:t>
            </a:r>
            <a:r>
              <a:rPr lang="zh-CN" altLang="en-US" sz="2000">
                <a:sym typeface="+mn-ea"/>
              </a:rPr>
              <a:t>。人不怕慢，就怕不动，勇敢前进，获取力量，汲取营养，才是更好的爱自己。</a:t>
            </a:r>
            <a:endParaRPr lang="zh-CN" altLang="en-US" sz="2000"/>
          </a:p>
          <a:p>
            <a:pPr fontAlgn="auto">
              <a:lnSpc>
                <a:spcPts val="2400"/>
              </a:lnSpc>
            </a:pPr>
            <a:endParaRPr lang="zh-CN" altLang="en-US" sz="200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爱自己的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十万个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理由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ts val="2400"/>
              </a:lnSpc>
            </a:pPr>
            <a:r>
              <a:rPr lang="zh-CN" altLang="en-US"/>
              <a:t>（7）</a:t>
            </a:r>
            <a:r>
              <a:rPr lang="zh-CN" altLang="en-US" sz="2000">
                <a:sym typeface="+mn-ea"/>
              </a:rPr>
              <a:t>爱自己要学着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自我安慰</a:t>
            </a:r>
            <a:r>
              <a:rPr lang="zh-CN" altLang="en-US" sz="2000">
                <a:sym typeface="+mn-ea"/>
              </a:rPr>
              <a:t>。不管别人说什么不好的话，我们都要明白，他评价的是他眼中的</a:t>
            </a:r>
            <a:r>
              <a:rPr lang="en-US" altLang="zh-CN" sz="2000">
                <a:sym typeface="+mn-ea"/>
              </a:rPr>
              <a:t>“</a:t>
            </a:r>
            <a:r>
              <a:rPr lang="zh-CN" altLang="en-US" sz="2000">
                <a:sym typeface="+mn-ea"/>
              </a:rPr>
              <a:t>我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>
                <a:sym typeface="+mn-ea"/>
              </a:rPr>
              <a:t>，这个</a:t>
            </a:r>
            <a:r>
              <a:rPr lang="en-US" altLang="zh-CN" sz="2000">
                <a:sym typeface="+mn-ea"/>
              </a:rPr>
              <a:t>“</a:t>
            </a:r>
            <a:r>
              <a:rPr lang="zh-CN" altLang="en-US" sz="2000">
                <a:sym typeface="+mn-ea"/>
              </a:rPr>
              <a:t>我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>
                <a:sym typeface="+mn-ea"/>
              </a:rPr>
              <a:t>并不真正等同于自己。自己并没有那么不好，只是在有些人的眼里变那么差罢了。</a:t>
            </a:r>
            <a:endParaRPr lang="zh-CN" altLang="en-US" sz="2000"/>
          </a:p>
          <a:p>
            <a:pPr fontAlgn="auto">
              <a:lnSpc>
                <a:spcPts val="2400"/>
              </a:lnSpc>
            </a:pPr>
            <a:endParaRPr lang="zh-CN" altLang="en-US" sz="2000"/>
          </a:p>
          <a:p>
            <a:pPr fontAlgn="auto">
              <a:lnSpc>
                <a:spcPts val="2400"/>
              </a:lnSpc>
            </a:pPr>
            <a:r>
              <a:rPr lang="zh-CN" altLang="en-US" sz="2000"/>
              <a:t>（8）</a:t>
            </a:r>
            <a:r>
              <a:rPr lang="zh-CN" altLang="en-US" sz="2000">
                <a:sym typeface="+mn-ea"/>
              </a:rPr>
              <a:t>爱自己让我们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感受世间更多的美好</a:t>
            </a:r>
            <a:r>
              <a:rPr lang="zh-CN" altLang="en-US" sz="2000">
                <a:sym typeface="+mn-ea"/>
              </a:rPr>
              <a:t>。爱自己并</a:t>
            </a:r>
            <a:r>
              <a:rPr lang="zh-CN" altLang="en-US" sz="2000">
                <a:solidFill>
                  <a:schemeClr val="tx1"/>
                </a:solidFill>
                <a:sym typeface="+mn-ea"/>
              </a:rPr>
              <a:t>不是让人变得自私</a:t>
            </a:r>
            <a:r>
              <a:rPr lang="zh-CN" altLang="en-US" sz="2000">
                <a:sym typeface="+mn-ea"/>
              </a:rPr>
              <a:t>，而是让人从爱自己，到学会爱别人的一个感情高度转变。毕竟人活着就免不了要社交，有了爱自己和爱别人的观念，才会让我们感觉到世间的美好。</a:t>
            </a:r>
            <a:endParaRPr lang="zh-CN" altLang="en-US" sz="2000"/>
          </a:p>
          <a:p>
            <a:pPr fontAlgn="auto">
              <a:lnSpc>
                <a:spcPts val="2400"/>
              </a:lnSpc>
            </a:pPr>
            <a:endParaRPr lang="zh-CN" altLang="en-US" sz="2000"/>
          </a:p>
          <a:p>
            <a:pPr fontAlgn="auto">
              <a:lnSpc>
                <a:spcPts val="2400"/>
              </a:lnSpc>
            </a:pPr>
            <a:r>
              <a:rPr lang="zh-CN" altLang="en-US" sz="2000"/>
              <a:t>（9）我们在没有损害别人的利益下，按照自己的方式好好活着，这就是真正的爱自己。因为在苍蝇的眼里，它看到谁都是臭的，我们没必要为那样的人而坏自己的心情。</a:t>
            </a:r>
            <a:endParaRPr lang="zh-CN" altLang="en-US" sz="2000"/>
          </a:p>
          <a:p>
            <a:pPr fontAlgn="auto">
              <a:lnSpc>
                <a:spcPts val="2400"/>
              </a:lnSpc>
            </a:pPr>
            <a:r>
              <a:rPr lang="en-US" altLang="zh-CN" sz="2000"/>
              <a:t>……</a:t>
            </a:r>
            <a:endParaRPr lang="zh-CN" altLang="en-US" sz="2000"/>
          </a:p>
          <a:p>
            <a:pPr fontAlgn="auto">
              <a:lnSpc>
                <a:spcPts val="2400"/>
              </a:lnSpc>
            </a:pPr>
            <a:r>
              <a:rPr lang="zh-CN" altLang="en-US" sz="2000"/>
              <a:t>你还有其他的理由补充吗？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92530" y="813435"/>
            <a:ext cx="9029065" cy="26739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zh-CN" altLang="en-US" sz="13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爱与被爱，</a:t>
            </a:r>
            <a:endParaRPr lang="zh-CN" altLang="en-US" sz="138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zh-CN" altLang="en-US" sz="13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+mn-ea"/>
              </a:rPr>
              <a:t>你值得</a:t>
            </a:r>
            <a:r>
              <a:rPr lang="zh-CN" altLang="en-US" sz="13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！</a:t>
            </a:r>
            <a:endParaRPr lang="zh-CN" altLang="en-US" sz="13800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爱自己的定义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0945"/>
            <a:ext cx="10515600" cy="5151120"/>
          </a:xfrm>
        </p:spPr>
        <p:txBody>
          <a:bodyPr>
            <a:normAutofit fontScale="80000"/>
          </a:bodyPr>
          <a:p>
            <a:r>
              <a:rPr lang="zh-CN" altLang="en-US"/>
              <a:t>“爱自己”的真正含义是关注自己的身心健康、情感需求和内在成长，以及尊重自己的价值和个性。</a:t>
            </a:r>
            <a:endParaRPr lang="zh-CN" altLang="en-US"/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具体来说，“爱自己”包括以下几个方面：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照顾身体：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关注自己的营养、运动和休息，保持身体的健康和良好状态。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关注心理健康：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关注自己的情感需求，积极寻求支持和帮助，学会管理情绪和应对挑战。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探索内在世界：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了解自己的兴趣爱好、价值观和人生目标，努力发掘自己的潜能，追求个人成长和满足感。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尊重自己：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接受自己的优点和不足，拒绝自我评判和他人的无礼侵犯，坚持自己的观点和决定。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此外，“爱自己”的含义也与自我关怀和自我敬重密切相关。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自我关怀：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这意味着关注自己的需要，为自己创造有利的环境，并尽可能避免疲惫、压力和情感负荷。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自我敬重：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这意味着认可自己的价值和自尊，坚持自己的观点和信仰，不为了迎合他人而失去自我。</a:t>
            </a:r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你以什么方式爱自己？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  <a:p>
            <a:r>
              <a:rPr lang="zh-CN" altLang="en-US"/>
              <a:t>有人说，我们要好好爱自己，该吃吃，该喝喝，该买买，要好好犒劳自己，这就是爱自己。</a:t>
            </a:r>
            <a:endParaRPr lang="zh-CN" altLang="en-US"/>
          </a:p>
          <a:p>
            <a:r>
              <a:rPr lang="zh-CN" altLang="en-US"/>
              <a:t>你赞同吗？</a:t>
            </a:r>
            <a:endParaRPr lang="zh-CN" altLang="en-US"/>
          </a:p>
          <a:p>
            <a:r>
              <a:rPr lang="zh-CN" altLang="en-US"/>
              <a:t>在爱自己这件事情上，你都怎么做的？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heel spokes="8"/>
        <p:sndAc>
          <p:stSnd>
            <p:snd r:embed="rId2" name="chimes.wav"/>
          </p:stSnd>
        </p:sndAc>
      </p:transition>
    </mc:Choice>
    <mc:Fallback>
      <p:transition spd="slow">
        <p:wheel spokes="8"/>
        <p:sndAc>
          <p:stSnd>
            <p:snd r:embed="rId2" name="chimes.wav"/>
          </p:stSnd>
        </p:sndAc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10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0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11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14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11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409"/>
</p:tagLst>
</file>

<file path=ppt/tags/tag122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160409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TEMPLATE_THUMBS_INDEX" val="1、10、12、17、19、20、25、27"/>
  <p:tag name="KSO_WM_TEMPLATE_CATEGORY" val="custom"/>
  <p:tag name="KSO_WM_TEMPLATE_INDEX" val="160409"/>
  <p:tag name="KSO_WM_TAG_VERSION" val="1.0"/>
  <p:tag name="KSO_WM_BEAUTIFY_FLAG" val="#wm#"/>
  <p:tag name="KSO_WM_TEMPLATE_SUBCATEGORY" val="0"/>
  <p:tag name="KSO_WM_TEMPLATE_MASTER_TYPE" val="1"/>
  <p:tag name="KSO_WM_TEMPLATE_COLOR_TYPE" val="0"/>
</p:tagLst>
</file>

<file path=ppt/tags/tag12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09"/>
  <p:tag name="KSO_WM_UNIT_TYPE" val="a"/>
  <p:tag name="KSO_WM_UNIT_INDEX" val="1"/>
  <p:tag name="KSO_WM_UNIT_ID" val="custom160409_1*a*1"/>
  <p:tag name="KSO_WM_UNIT_LAYERLEVEL" val="1"/>
  <p:tag name="KSO_WM_UNIT_VALUE" val="44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UNIT_ISNUMDGMTITLE" val="0"/>
  <p:tag name="KSO_WM_UNIT_NOCLEAR" val="0"/>
  <p:tag name="KSO_WM_UNIT_DIAGRAM_ISNUMVISUAL" val="0"/>
  <p:tag name="KSO_WM_UNIT_DIAGRAM_ISREFERUNIT" val="0"/>
  <p:tag name="KSO_WM_UNIT_TEXT_FILL_FORE_SCHEMECOLOR_INDEX_BRIGHTNESS" val="-0.25"/>
  <p:tag name="KSO_WM_UNIT_TEXT_FILL_FORE_SCHEMECOLOR_INDEX" val="5"/>
  <p:tag name="KSO_WM_UNIT_TEXT_FILL_TYPE" val="1"/>
</p:tagLst>
</file>

<file path=ppt/tags/tag12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409"/>
  <p:tag name="KSO_WM_UNIT_TYPE" val="b"/>
  <p:tag name="KSO_WM_UNIT_INDEX" val="1"/>
  <p:tag name="KSO_WM_UNIT_ID" val="custom160409_1*b*1"/>
  <p:tag name="KSO_WM_UNIT_LAYERLEVEL" val="1"/>
  <p:tag name="KSO_WM_UNIT_VALUE" val="29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UNIT_ISNUMDGMTITLE" val="0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29.xml><?xml version="1.0" encoding="utf-8"?>
<p:tagLst xmlns:p="http://schemas.openxmlformats.org/presentationml/2006/main">
  <p:tag name="KSO_WM_TEMPLATE_THUMBS_INDEX" val="1、10、12、17、19、20、25、27"/>
  <p:tag name="KSO_WM_TEMPLATE_CATEGORY" val="custom"/>
  <p:tag name="KSO_WM_TEMPLATE_INDEX" val="160409"/>
  <p:tag name="KSO_WM_TAG_VERSION" val="1.0"/>
  <p:tag name="KSO_WM_SLIDE_ID" val="custom160409_1"/>
  <p:tag name="KSO_WM_SLIDE_INDEX" val="1"/>
  <p:tag name="KSO_WM_SLIDE_ITEM_CNT" val="0"/>
  <p:tag name="KSO_WM_SLIDE_LAYOUT" val="a_b"/>
  <p:tag name="KSO_WM_SLIDE_LAYOUT_CNT" val="1_1"/>
  <p:tag name="KSO_WM_SLIDE_TYPE" val="title"/>
  <p:tag name="KSO_WM_BEAUTIFY_FLAG" val="#wm#"/>
  <p:tag name="KSO_WM_TEMPLATE_SUBCATEGORY" val="0"/>
  <p:tag name="KSO_WM_TEMPLATE_MASTER_TYPE" val="1"/>
  <p:tag name="KSO_WM_TEMPLATE_COLOR_TYPE" val="0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2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3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4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5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7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8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39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1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3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5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49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#wm#"/>
  <p:tag name="KSO_WM_TEMPLATE_CATEGORY" val="custom"/>
  <p:tag name="KSO_WM_TEMPLATE_INDEX" val="160409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63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6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6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7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</p:tagLst>
</file>

<file path=ppt/tags/tag7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7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5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topBottom"/>
</p:tagLst>
</file>

<file path=ppt/tags/tag86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topBottom"/>
</p:tagLst>
</file>

<file path=ppt/tags/tag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94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bottomTop"/>
</p:tagLst>
</file>

<file path=ppt/tags/tag95.xml><?xml version="1.0" encoding="utf-8"?>
<p:tagLst xmlns:p="http://schemas.openxmlformats.org/presentationml/2006/main">
  <p:tag name="KSO_WM_TAG_VERSION" val="1.0"/>
  <p:tag name="KSO_WM_BEAUTIFY_FLAG" val="#wm#"/>
  <p:tag name="KSO_WM_UNIT_TYPE" val="m_i"/>
  <p:tag name="KSO_WM_UNIT_INDEX" val="1_13"/>
  <p:tag name="KSO_WM_UNIT_ID" val="_12*m_i*1_13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bottomTop"/>
</p:tagLst>
</file>

<file path=ppt/tags/tag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F2F6E2"/>
      </a:dk2>
      <a:lt2>
        <a:srgbClr val="FFFFFF"/>
      </a:lt2>
      <a:accent1>
        <a:srgbClr val="83B40D"/>
      </a:accent1>
      <a:accent2>
        <a:srgbClr val="9FC219"/>
      </a:accent2>
      <a:accent3>
        <a:srgbClr val="B9CD27"/>
      </a:accent3>
      <a:accent4>
        <a:srgbClr val="D2D73C"/>
      </a:accent4>
      <a:accent5>
        <a:srgbClr val="E1DA58"/>
      </a:accent5>
      <a:accent6>
        <a:srgbClr val="EADA76"/>
      </a:accent6>
      <a:hlink>
        <a:srgbClr val="00B0F0"/>
      </a:hlink>
      <a:folHlink>
        <a:srgbClr val="AFB2B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4329</Words>
  <Application>WPS 演示</Application>
  <PresentationFormat>宽屏</PresentationFormat>
  <Paragraphs>223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Arial</vt:lpstr>
      <vt:lpstr>宋体</vt:lpstr>
      <vt:lpstr>Wingdings</vt:lpstr>
      <vt:lpstr>黑体</vt:lpstr>
      <vt:lpstr>微软雅黑</vt:lpstr>
      <vt:lpstr>楷体</vt:lpstr>
      <vt:lpstr>Arial Unicode MS</vt:lpstr>
      <vt:lpstr>Calibri</vt:lpstr>
      <vt:lpstr>1_Office 主题​​</vt:lpstr>
      <vt:lpstr>从“心”爱自己</vt:lpstr>
      <vt:lpstr>PowerPoint 演示文稿</vt:lpstr>
      <vt:lpstr>爱是什么？</vt:lpstr>
      <vt:lpstr>爱自己的“十万个”理由</vt:lpstr>
      <vt:lpstr>爱自己的“十万个”理由</vt:lpstr>
      <vt:lpstr>爱自己的“十万个”理由</vt:lpstr>
      <vt:lpstr>PowerPoint 演示文稿</vt:lpstr>
      <vt:lpstr>爱自己的定义</vt:lpstr>
      <vt:lpstr>你以什么方式爱自己？</vt:lpstr>
      <vt:lpstr>爱自己</vt:lpstr>
      <vt:lpstr>PowerPoint 演示文稿</vt:lpstr>
      <vt:lpstr>爱自己的七个层次</vt:lpstr>
      <vt:lpstr>第一层：照顾自己</vt:lpstr>
      <vt:lpstr>第二层：接纳自己</vt:lpstr>
      <vt:lpstr>第三层：取悦自己</vt:lpstr>
      <vt:lpstr>第四层：丰富自己</vt:lpstr>
      <vt:lpstr>第五层：觉察情绪</vt:lpstr>
      <vt:lpstr>第六层：释怀遗憾</vt:lpstr>
      <vt:lpstr>第七层：拥抱伤痛</vt:lpstr>
      <vt:lpstr>PowerPoint 演示文稿</vt:lpstr>
      <vt:lpstr>爱自己：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陶艳</dc:creator>
  <cp:lastModifiedBy>jzzx</cp:lastModifiedBy>
  <cp:revision>18</cp:revision>
  <dcterms:created xsi:type="dcterms:W3CDTF">2023-08-09T12:44:00Z</dcterms:created>
  <dcterms:modified xsi:type="dcterms:W3CDTF">2024-09-10T07:27:07Z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2052-10.1.0.7400</vt:lpwstr>
  </property>
</Properties>
</file>