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9"/>
  </p:notesMasterIdLst>
  <p:sldIdLst>
    <p:sldId id="256" r:id="rId5"/>
    <p:sldId id="1256" r:id="rId6"/>
    <p:sldId id="1310" r:id="rId7"/>
    <p:sldId id="1277" r:id="rId8"/>
    <p:sldId id="1278" r:id="rId10"/>
    <p:sldId id="1353" r:id="rId11"/>
    <p:sldId id="1354" r:id="rId12"/>
    <p:sldId id="1311" r:id="rId13"/>
    <p:sldId id="1303" r:id="rId14"/>
    <p:sldId id="1223" r:id="rId15"/>
    <p:sldId id="1225" r:id="rId16"/>
    <p:sldId id="1220" r:id="rId17"/>
    <p:sldId id="1226" r:id="rId18"/>
    <p:sldId id="1312" r:id="rId19"/>
    <p:sldId id="1215" r:id="rId20"/>
    <p:sldId id="1217" r:id="rId21"/>
    <p:sldId id="1357" r:id="rId22"/>
    <p:sldId id="1356" r:id="rId23"/>
    <p:sldId id="135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2256" y="-1146"/>
      </p:cViewPr>
      <p:guideLst>
        <p:guide orient="horz" pos="213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49A3C-A862-42F1-90AD-A8B60EA87E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220B8-3715-42EB-9428-F817E82403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2A3301-4D5B-47EA-AA9F-40DD498FE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2A3301-4D5B-47EA-AA9F-40DD498FE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2A3301-4D5B-47EA-AA9F-40DD498FE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2A3301-4D5B-47EA-AA9F-40DD498FE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2A3301-4D5B-47EA-AA9F-40DD498FE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2A3301-4D5B-47EA-AA9F-40DD498FE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2A3301-4D5B-47EA-AA9F-40DD498FE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2A3301-4D5B-47EA-AA9F-40DD498FE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2A3301-4D5B-47EA-AA9F-40DD498FE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2A3301-4D5B-47EA-AA9F-40DD498FE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2A3301-4D5B-47EA-AA9F-40DD498FE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2A3301-4D5B-47EA-AA9F-40DD498FE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2A3301-4D5B-47EA-AA9F-40DD498FE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2A3301-4D5B-47EA-AA9F-40DD498FE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8DCA-8B96-43A7-9FCF-0905382C30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7B23-036A-40CD-8D7A-E29CD372790C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海上的风景&#10;&#10;描述已自动生成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095140"/>
          </a:xfrm>
          <a:prstGeom prst="rect">
            <a:avLst/>
          </a:prstGeom>
        </p:spPr>
      </p:pic>
      <p:pic>
        <p:nvPicPr>
          <p:cNvPr id="9" name="图片 8" descr="图片包含 游戏机, 蛋糕, 消防栓&#10;&#10;描述已自动生成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762860"/>
            <a:ext cx="12192000" cy="6095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8DCA-8B96-43A7-9FCF-0905382C30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7B23-036A-40CD-8D7A-E29CD37279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8DCA-8B96-43A7-9FCF-0905382C30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7B23-036A-40CD-8D7A-E29CD37279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F7C6-4E8E-4EF2-97E8-0223247641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B959-E864-4BA9-AE55-27B3900C65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F7C6-4E8E-4EF2-97E8-0223247641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B959-E864-4BA9-AE55-27B3900C65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F7C6-4E8E-4EF2-97E8-0223247641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B959-E864-4BA9-AE55-27B3900C65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F7C6-4E8E-4EF2-97E8-0223247641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B959-E864-4BA9-AE55-27B3900C65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F7C6-4E8E-4EF2-97E8-0223247641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B959-E864-4BA9-AE55-27B3900C65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F7C6-4E8E-4EF2-97E8-0223247641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B959-E864-4BA9-AE55-27B3900C6582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F7C6-4E8E-4EF2-97E8-0223247641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B959-E864-4BA9-AE55-27B3900C65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海上的风景&#10;&#10;描述已自动生成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417" y="0"/>
            <a:ext cx="12192000" cy="609514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791065" y="6346923"/>
            <a:ext cx="2743200" cy="365125"/>
          </a:xfrm>
        </p:spPr>
        <p:txBody>
          <a:bodyPr/>
          <a:lstStyle/>
          <a:p>
            <a:fld id="{32BEF7C6-4E8E-4EF2-97E8-0223247641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991465" y="6346923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63465" y="6346923"/>
            <a:ext cx="2743200" cy="365125"/>
          </a:xfrm>
        </p:spPr>
        <p:txBody>
          <a:bodyPr/>
          <a:lstStyle/>
          <a:p>
            <a:fld id="{AA63B959-E864-4BA9-AE55-27B3900C6582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图片包含 游戏机, 蛋糕, 消防栓&#10;&#10;描述已自动生成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-4417" y="762860"/>
            <a:ext cx="12192000" cy="6095140"/>
          </a:xfrm>
          <a:prstGeom prst="rect">
            <a:avLst/>
          </a:prstGeom>
        </p:spPr>
      </p:pic>
      <p:sp>
        <p:nvSpPr>
          <p:cNvPr id="13" name="矩形: 圆角 12"/>
          <p:cNvSpPr/>
          <p:nvPr userDrawn="1"/>
        </p:nvSpPr>
        <p:spPr>
          <a:xfrm>
            <a:off x="233017" y="145952"/>
            <a:ext cx="11734800" cy="6566096"/>
          </a:xfrm>
          <a:prstGeom prst="roundRect">
            <a:avLst>
              <a:gd name="adj" fmla="val 3680"/>
            </a:avLst>
          </a:prstGeom>
          <a:solidFill>
            <a:schemeClr val="bg1">
              <a:alpha val="90000"/>
            </a:schemeClr>
          </a:solidFill>
          <a:ln>
            <a:solidFill>
              <a:srgbClr val="009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片包含 标志, 绿色, 黑色, 游戏机&#10;&#10;描述已自动生成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364506" y="301039"/>
            <a:ext cx="657628" cy="575941"/>
          </a:xfrm>
          <a:prstGeom prst="rect">
            <a:avLst/>
          </a:prstGeom>
        </p:spPr>
      </p:pic>
      <p:pic>
        <p:nvPicPr>
          <p:cNvPr id="15" name="图片 14" descr="图片包含 物体, 桌子, 人们, 花&#10;&#10;描述已自动生成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3251" y="2876549"/>
            <a:ext cx="12192000" cy="399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8DCA-8B96-43A7-9FCF-0905382C30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7B23-036A-40CD-8D7A-E29CD37279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F7C6-4E8E-4EF2-97E8-0223247641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B959-E864-4BA9-AE55-27B3900C65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F7C6-4E8E-4EF2-97E8-0223247641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B959-E864-4BA9-AE55-27B3900C65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F7C6-4E8E-4EF2-97E8-0223247641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B959-E864-4BA9-AE55-27B3900C65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F7C6-4E8E-4EF2-97E8-0223247641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B959-E864-4BA9-AE55-27B3900C65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8DCA-8B96-43A7-9FCF-0905382C30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7B23-036A-40CD-8D7A-E29CD37279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8DCA-8B96-43A7-9FCF-0905382C30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7B23-036A-40CD-8D7A-E29CD37279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8DCA-8B96-43A7-9FCF-0905382C30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7B23-036A-40CD-8D7A-E29CD37279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8DCA-8B96-43A7-9FCF-0905382C30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7B23-036A-40CD-8D7A-E29CD37279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8DCA-8B96-43A7-9FCF-0905382C30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7B23-036A-40CD-8D7A-E29CD37279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8DCA-8B96-43A7-9FCF-0905382C30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7B23-036A-40CD-8D7A-E29CD37279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8DCA-8B96-43A7-9FCF-0905382C30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7B23-036A-40CD-8D7A-E29CD37279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78DCA-8B96-43A7-9FCF-0905382C30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17B23-036A-40CD-8D7A-E29CD372790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EF7C6-4E8E-4EF2-97E8-0223247641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3B959-E864-4BA9-AE55-27B3900C658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6.jpeg"/><Relationship Id="rId1" Type="http://schemas.openxmlformats.org/officeDocument/2006/relationships/image" Target="../media/image16.tif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6.jpeg"/><Relationship Id="rId2" Type="http://schemas.openxmlformats.org/officeDocument/2006/relationships/image" Target="../media/image18.emf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6.jpeg"/><Relationship Id="rId2" Type="http://schemas.openxmlformats.org/officeDocument/2006/relationships/image" Target="../media/image10.tiff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6.jpe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20.png"/><Relationship Id="rId2" Type="http://schemas.openxmlformats.org/officeDocument/2006/relationships/tags" Target="../tags/tag12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20.png"/><Relationship Id="rId2" Type="http://schemas.openxmlformats.org/officeDocument/2006/relationships/tags" Target="../tags/tag13.xml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20.png"/><Relationship Id="rId2" Type="http://schemas.openxmlformats.org/officeDocument/2006/relationships/tags" Target="../tags/tag14.xml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20.png"/><Relationship Id="rId2" Type="http://schemas.openxmlformats.org/officeDocument/2006/relationships/tags" Target="../tags/tag15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6.jpeg"/><Relationship Id="rId2" Type="http://schemas.openxmlformats.org/officeDocument/2006/relationships/image" Target="../media/image10.tiff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11.jpeg"/><Relationship Id="rId2" Type="http://schemas.openxmlformats.org/officeDocument/2006/relationships/tags" Target="../tags/tag9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12.jpeg"/><Relationship Id="rId2" Type="http://schemas.openxmlformats.org/officeDocument/2006/relationships/tags" Target="../tags/tag10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13.jpeg"/><Relationship Id="rId2" Type="http://schemas.openxmlformats.org/officeDocument/2006/relationships/tags" Target="../tags/tag11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5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游戏机, 食物&#10;&#10;描述已自动生成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8041064" y="0"/>
            <a:ext cx="4150936" cy="1951348"/>
          </a:xfrm>
          <a:custGeom>
            <a:avLst/>
            <a:gdLst>
              <a:gd name="connsiteX0" fmla="*/ 0 w 4150936"/>
              <a:gd name="connsiteY0" fmla="*/ 0 h 1951348"/>
              <a:gd name="connsiteX1" fmla="*/ 4150936 w 4150936"/>
              <a:gd name="connsiteY1" fmla="*/ 0 h 1951348"/>
              <a:gd name="connsiteX2" fmla="*/ 4150936 w 4150936"/>
              <a:gd name="connsiteY2" fmla="*/ 1951348 h 1951348"/>
              <a:gd name="connsiteX3" fmla="*/ 2772437 w 4150936"/>
              <a:gd name="connsiteY3" fmla="*/ 1951348 h 1951348"/>
              <a:gd name="connsiteX4" fmla="*/ 2780908 w 4150936"/>
              <a:gd name="connsiteY4" fmla="*/ 1880648 h 1951348"/>
              <a:gd name="connsiteX5" fmla="*/ 980388 w 4150936"/>
              <a:gd name="connsiteY5" fmla="*/ 1121790 h 1951348"/>
              <a:gd name="connsiteX6" fmla="*/ 122153 w 4150936"/>
              <a:gd name="connsiteY6" fmla="*/ 1213380 h 1951348"/>
              <a:gd name="connsiteX7" fmla="*/ 0 w 4150936"/>
              <a:gd name="connsiteY7" fmla="*/ 1244657 h 1951348"/>
              <a:gd name="connsiteX8" fmla="*/ 0 w 4150936"/>
              <a:gd name="connsiteY8" fmla="*/ 0 h 195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0936" h="1951348">
                <a:moveTo>
                  <a:pt x="0" y="0"/>
                </a:moveTo>
                <a:lnTo>
                  <a:pt x="4150936" y="0"/>
                </a:lnTo>
                <a:lnTo>
                  <a:pt x="4150936" y="1951348"/>
                </a:lnTo>
                <a:lnTo>
                  <a:pt x="2772437" y="1951348"/>
                </a:lnTo>
                <a:lnTo>
                  <a:pt x="2780908" y="1880648"/>
                </a:lnTo>
                <a:cubicBezTo>
                  <a:pt x="2780908" y="1461542"/>
                  <a:pt x="1974788" y="1121790"/>
                  <a:pt x="980388" y="1121790"/>
                </a:cubicBezTo>
                <a:cubicBezTo>
                  <a:pt x="669638" y="1121790"/>
                  <a:pt x="377275" y="1154969"/>
                  <a:pt x="122153" y="1213380"/>
                </a:cubicBezTo>
                <a:lnTo>
                  <a:pt x="0" y="124465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标题 1"/>
          <p:cNvSpPr txBox="1"/>
          <p:nvPr/>
        </p:nvSpPr>
        <p:spPr>
          <a:xfrm>
            <a:off x="498475" y="1491615"/>
            <a:ext cx="10607040" cy="1402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000" b="1" kern="120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i="0" u="none" strike="noStrike" kern="1200" cap="none" spc="-150" normalizeH="0" baseline="0" noProof="0" dirty="0">
                <a:ln>
                  <a:solidFill>
                    <a:srgbClr val="ED7D31">
                      <a:lumMod val="20000"/>
                      <a:lumOff val="80000"/>
                    </a:srgbClr>
                  </a:solidFill>
                </a:ln>
                <a:solidFill>
                  <a:srgbClr val="009636"/>
                </a:solidFill>
                <a:effectLst>
                  <a:glow rad="76200">
                    <a:schemeClr val="bg1"/>
                  </a:glow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防止复吸毒品</a:t>
            </a:r>
            <a:r>
              <a:rPr kumimoji="0" lang="en-US" altLang="zh-CN" sz="7200" i="0" u="none" strike="noStrike" kern="1200" cap="none" spc="-150" normalizeH="0" baseline="0" noProof="0" dirty="0">
                <a:ln>
                  <a:solidFill>
                    <a:srgbClr val="ED7D31">
                      <a:lumMod val="20000"/>
                      <a:lumOff val="80000"/>
                    </a:srgbClr>
                  </a:solidFill>
                </a:ln>
                <a:solidFill>
                  <a:srgbClr val="009636"/>
                </a:solidFill>
                <a:effectLst>
                  <a:glow rad="76200">
                    <a:schemeClr val="bg1"/>
                  </a:glow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                     </a:t>
            </a:r>
            <a:r>
              <a:rPr kumimoji="0" lang="zh-CN" altLang="en-US" sz="7200" i="0" u="none" strike="noStrike" kern="1200" cap="none" spc="-150" normalizeH="0" baseline="0" noProof="0" dirty="0">
                <a:ln>
                  <a:solidFill>
                    <a:srgbClr val="ED7D31">
                      <a:lumMod val="20000"/>
                      <a:lumOff val="80000"/>
                    </a:srgbClr>
                  </a:solidFill>
                </a:ln>
                <a:solidFill>
                  <a:srgbClr val="009636"/>
                </a:solidFill>
                <a:effectLst>
                  <a:glow rad="76200">
                    <a:schemeClr val="bg1"/>
                  </a:glow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共建美好未来</a:t>
            </a:r>
            <a:endParaRPr kumimoji="0" lang="zh-CN" altLang="en-US" sz="7200" i="0" u="none" strike="noStrike" kern="1200" cap="none" spc="-150" normalizeH="0" baseline="0" noProof="0" dirty="0">
              <a:ln>
                <a:solidFill>
                  <a:srgbClr val="ED7D31">
                    <a:lumMod val="20000"/>
                    <a:lumOff val="80000"/>
                  </a:srgbClr>
                </a:solidFill>
              </a:ln>
              <a:solidFill>
                <a:srgbClr val="009636"/>
              </a:solidFill>
              <a:effectLst>
                <a:glow rad="76200">
                  <a:schemeClr val="bg1"/>
                </a:glow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安景臣毛笔行书" panose="02010601030101010101" pitchFamily="2" charset="-122"/>
              <a:ea typeface="安景臣毛笔行书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7" name="标题 1"/>
          <p:cNvSpPr txBox="1"/>
          <p:nvPr/>
        </p:nvSpPr>
        <p:spPr>
          <a:xfrm>
            <a:off x="7982958" y="1090833"/>
            <a:ext cx="1697336" cy="14021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000" b="1" kern="120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0" i="0" u="none" strike="noStrike" kern="1200" cap="none" spc="-150" normalizeH="0" baseline="0" noProof="0" dirty="0">
              <a:ln>
                <a:solidFill>
                  <a:srgbClr val="ED7D31">
                    <a:lumMod val="20000"/>
                    <a:lumOff val="80000"/>
                  </a:srgbClr>
                </a:solidFill>
              </a:ln>
              <a:solidFill>
                <a:srgbClr val="009636"/>
              </a:solidFill>
              <a:effectLst>
                <a:glow rad="76200">
                  <a:schemeClr val="bg1"/>
                </a:glow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安景臣毛笔行书" panose="02010601030101010101" pitchFamily="2" charset="-122"/>
              <a:ea typeface="安景臣毛笔行书" panose="02010601030101010101" pitchFamily="2" charset="-122"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572385" y="4097655"/>
            <a:ext cx="6941820" cy="835660"/>
            <a:chOff x="1830683" y="3176236"/>
            <a:chExt cx="4420887" cy="449834"/>
          </a:xfrm>
        </p:grpSpPr>
        <p:sp>
          <p:nvSpPr>
            <p:cNvPr id="21" name="矩形: 圆角 20"/>
            <p:cNvSpPr/>
            <p:nvPr/>
          </p:nvSpPr>
          <p:spPr>
            <a:xfrm>
              <a:off x="1854780" y="3233064"/>
              <a:ext cx="4396790" cy="393006"/>
            </a:xfrm>
            <a:prstGeom prst="roundRect">
              <a:avLst>
                <a:gd name="adj" fmla="val 50000"/>
              </a:avLst>
            </a:prstGeom>
            <a:solidFill>
              <a:srgbClr val="009636"/>
            </a:solidFill>
            <a:ln w="127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1830683" y="3176236"/>
              <a:ext cx="4396790" cy="393006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4216400" y="4121208"/>
            <a:ext cx="337185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贵州省女子强制隔离戒毒所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汇报人：吉婷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572321" y="4678164"/>
            <a:ext cx="648282" cy="147320"/>
            <a:chOff x="2861833" y="3308621"/>
            <a:chExt cx="648282" cy="14732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2861833" y="3379601"/>
              <a:ext cx="648282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3190240" y="3308621"/>
              <a:ext cx="319875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190240" y="3455941"/>
              <a:ext cx="319875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 flipH="1">
            <a:off x="8732176" y="4678164"/>
            <a:ext cx="648282" cy="147320"/>
            <a:chOff x="2861833" y="3308621"/>
            <a:chExt cx="648282" cy="14732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2861833" y="3379601"/>
              <a:ext cx="648282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190240" y="3308621"/>
              <a:ext cx="319875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3190240" y="3455941"/>
              <a:ext cx="319875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图片 36" descr="图片包含 游戏机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023" y="1166671"/>
            <a:ext cx="1420251" cy="1011852"/>
          </a:xfrm>
          <a:prstGeom prst="rect">
            <a:avLst/>
          </a:prstGeom>
        </p:spPr>
      </p:pic>
      <p:pic>
        <p:nvPicPr>
          <p:cNvPr id="39" name="图片 38" descr="图片包含 游戏机, 食物&#10;&#10;描述已自动生成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801408" y="3660272"/>
            <a:ext cx="611197" cy="1154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3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3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99"/>
                                </p:stCondLst>
                                <p:childTnLst>
                                  <p:par>
                                    <p:cTn id="24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2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699"/>
                                </p:stCondLst>
                                <p:childTnLst>
                                  <p:par>
                                    <p:cTn id="4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2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3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99"/>
                                </p:stCondLst>
                                <p:childTnLst>
                                  <p:par>
                                    <p:cTn id="24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2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699"/>
                                </p:stCondLst>
                                <p:childTnLst>
                                  <p:par>
                                    <p:cTn id="4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2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>
            <a:off x="621215" y="1607153"/>
            <a:ext cx="7343551" cy="3498934"/>
          </a:xfrm>
          <a:prstGeom prst="roundRect">
            <a:avLst>
              <a:gd name="adj" fmla="val 2186"/>
            </a:avLst>
          </a:prstGeom>
          <a:solidFill>
            <a:sysClr val="window" lastClr="FFFFFF"/>
          </a:solidFill>
          <a:ln w="12700" cap="flat" cmpd="sng" algn="ctr">
            <a:solidFill>
              <a:srgbClr val="E7E6E6">
                <a:lumMod val="50000"/>
              </a:srgbClr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文本占位符 1"/>
          <p:cNvSpPr txBox="1"/>
          <p:nvPr/>
        </p:nvSpPr>
        <p:spPr>
          <a:xfrm>
            <a:off x="805983" y="1718197"/>
            <a:ext cx="6843532" cy="116787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b="0" i="0" u="none" strike="noStrike" cap="none" spc="0" normalizeH="0" baseline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+mn-lt"/>
              </a:rPr>
              <a:t>中国流行最广、危害最严重的毒品是海洛因，海洛因属于阿片灯药物。在正常人的脑内和体内一些器官，存在着内源性阿片肽和阿片受体。在正常情况下，内源性阿片肽作用于阿片受体，调节着人的情绪和行为。人在吸食海洛因后，抑制了内源性阿片肽的生成，逐渐形成在海洛因作用下的平衡状态，一旦停用就会出现不安、焦虑、忽冷忽热、起鸡皮疙瘩、流泪、流涕、出汗、恶心、呕吐、腹痛、腹泻等。这种戒断反应的痛苦，反过来又促使吸毒者为避免这种痛苦而千方百计地维持吸毒状态。冰毒和摇头丸在药理作用上属中枢兴奋药，毁坏人的神经中枢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834283" y="1367670"/>
            <a:ext cx="3631052" cy="4334743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>
            <a:off x="1057800" y="364491"/>
            <a:ext cx="5679115" cy="523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000" b="1" kern="120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毒品危害人体的机理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>
            <a:off x="719345" y="1360229"/>
            <a:ext cx="10838290" cy="1634609"/>
          </a:xfrm>
          <a:prstGeom prst="roundRect">
            <a:avLst>
              <a:gd name="adj" fmla="val 2186"/>
            </a:avLst>
          </a:prstGeom>
          <a:solidFill>
            <a:sysClr val="window" lastClr="FFFFFF"/>
          </a:solidFill>
          <a:ln w="12700" cap="flat" cmpd="sng" algn="ctr">
            <a:solidFill>
              <a:srgbClr val="E7E6E6">
                <a:lumMod val="50000"/>
              </a:srgbClr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现存艾滋病感染者中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超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20%</a:t>
            </a: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系注射毒品所致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80%</a:t>
            </a: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吸毒女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从事卖淫活动毒品问题严重地区吸毒者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盗抢犯罪率超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60%HIV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文本占位符 1"/>
          <p:cNvSpPr txBox="1"/>
          <p:nvPr/>
        </p:nvSpPr>
        <p:spPr>
          <a:xfrm>
            <a:off x="853523" y="1360229"/>
            <a:ext cx="10552026" cy="116787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b="0" i="0" u="none" strike="noStrike" cap="none" spc="0" normalizeH="0" baseline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+mn-lt"/>
              </a:rPr>
              <a:t>吸毒不仅损害本人健康，还会造成乙型肝炎、丙型肝炎、性病的传播等公共卫生问题，其中最严重的是艾滋病的感染和传播。原因是静脉注射毒品者共用不洁注射器造成艾滋病感染率极高，特别是吸毒妇女，更是传播和感染艾滋病的高危人群，这是由于吸毒者本身可以造成艾滋病病毒的感染，此外，吸毒妇女为了获得购买毒品的金钱，不得不沦为卖淫女，而成为各种性病和感染传播的高危人群和重要感染源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11" name="图片 10" descr="图片包含 游戏机&#10;&#10;描述已自动生成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851831" y="3429000"/>
            <a:ext cx="4553718" cy="20155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23" y="3339549"/>
            <a:ext cx="5650823" cy="2399888"/>
          </a:xfrm>
          <a:prstGeom prst="rect">
            <a:avLst/>
          </a:prstGeom>
        </p:spPr>
      </p:pic>
      <p:sp>
        <p:nvSpPr>
          <p:cNvPr id="14" name="标题 1"/>
          <p:cNvSpPr txBox="1"/>
          <p:nvPr/>
        </p:nvSpPr>
        <p:spPr>
          <a:xfrm>
            <a:off x="1038750" y="360937"/>
            <a:ext cx="5679115" cy="523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000" b="1" kern="120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助长传染病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/>
          <p:cNvSpPr/>
          <p:nvPr/>
        </p:nvSpPr>
        <p:spPr>
          <a:xfrm>
            <a:off x="713582" y="1379289"/>
            <a:ext cx="6481850" cy="3688404"/>
          </a:xfrm>
          <a:prstGeom prst="roundRect">
            <a:avLst>
              <a:gd name="adj" fmla="val 2186"/>
            </a:avLst>
          </a:prstGeom>
          <a:solidFill>
            <a:sysClr val="window" lastClr="FFFFFF"/>
          </a:solidFill>
          <a:ln w="12700" cap="flat" cmpd="sng" algn="ctr">
            <a:solidFill>
              <a:srgbClr val="E7E6E6">
                <a:lumMod val="50000"/>
              </a:srgbClr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现存艾滋病感染者中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超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20%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系注射毒品所致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80%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吸毒女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从事卖淫活动毒品问题严重地区吸毒者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盗抢犯罪率超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60%HIV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677337" y="1962690"/>
            <a:ext cx="2971800" cy="2971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0" cap="flat" cmpd="sng" algn="ctr">
            <a:solidFill>
              <a:schemeClr val="bg2">
                <a:lumMod val="75000"/>
                <a:alpha val="3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7677337" y="1962690"/>
            <a:ext cx="2971800" cy="2746761"/>
          </a:xfrm>
          <a:custGeom>
            <a:avLst/>
            <a:gdLst>
              <a:gd name="connsiteX0" fmla="*/ 1485900 w 2971800"/>
              <a:gd name="connsiteY0" fmla="*/ 0 h 2746761"/>
              <a:gd name="connsiteX1" fmla="*/ 2971800 w 2971800"/>
              <a:gd name="connsiteY1" fmla="*/ 1485900 h 2746761"/>
              <a:gd name="connsiteX2" fmla="*/ 2316681 w 2971800"/>
              <a:gd name="connsiteY2" fmla="*/ 2718032 h 2746761"/>
              <a:gd name="connsiteX3" fmla="*/ 2269391 w 2971800"/>
              <a:gd name="connsiteY3" fmla="*/ 2746761 h 2746761"/>
              <a:gd name="connsiteX4" fmla="*/ 702409 w 2971800"/>
              <a:gd name="connsiteY4" fmla="*/ 2746761 h 2746761"/>
              <a:gd name="connsiteX5" fmla="*/ 655119 w 2971800"/>
              <a:gd name="connsiteY5" fmla="*/ 2718032 h 2746761"/>
              <a:gd name="connsiteX6" fmla="*/ 0 w 2971800"/>
              <a:gd name="connsiteY6" fmla="*/ 1485900 h 2746761"/>
              <a:gd name="connsiteX7" fmla="*/ 1485900 w 2971800"/>
              <a:gd name="connsiteY7" fmla="*/ 0 h 274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1800" h="2746761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1998800"/>
                  <a:pt x="2711933" y="2451005"/>
                  <a:pt x="2316681" y="2718032"/>
                </a:cubicBezTo>
                <a:lnTo>
                  <a:pt x="2269391" y="2746761"/>
                </a:lnTo>
                <a:lnTo>
                  <a:pt x="702409" y="2746761"/>
                </a:lnTo>
                <a:lnTo>
                  <a:pt x="655119" y="2718032"/>
                </a:lnTo>
                <a:cubicBezTo>
                  <a:pt x="259867" y="2451005"/>
                  <a:pt x="0" y="199880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 flipH="1">
            <a:off x="8289265" y="1818852"/>
            <a:ext cx="1044898" cy="6006238"/>
          </a:xfrm>
          <a:prstGeom prst="rect">
            <a:avLst/>
          </a:prstGeom>
        </p:spPr>
      </p:pic>
      <p:sp>
        <p:nvSpPr>
          <p:cNvPr id="9" name="文本占位符 1"/>
          <p:cNvSpPr txBox="1"/>
          <p:nvPr/>
        </p:nvSpPr>
        <p:spPr>
          <a:xfrm>
            <a:off x="806910" y="1379289"/>
            <a:ext cx="6131630" cy="116787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b="0" i="0" u="none" strike="noStrike" cap="none" spc="0" normalizeH="0" baseline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+mn-lt"/>
              </a:rPr>
              <a:t>吸毒导致大量的家庭悲剧，一旦家庭中出现一个吸毒者，就意味着贫困和矛盾围绕着这个家庭，最后的结局往往是倾家荡产，妻离子散，家破人亡。首先，吸毒耗费 大量钱财，到了一定程度必然要靠变卖家中财产换取毒品，致使家徒四壁。一些丧尽天良者甚至卖儿卖女，逼妻卖淫；其次，吸毒会导致婚姻死亡，家庭破裂。因为 一个人一旦染上毒瘾，就会失去义务或责任观念，做丈夫的不能尽丈夫的职责，做妻子的不能尽妻子的义务，最终必然导致离婚。再次，吸毒危及下一代。怀孕妇女 吸毒将严重影响胎儿的正常发育，有的致使新生儿先天畸形或染上毒瘾。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000650" y="329435"/>
            <a:ext cx="5679115" cy="523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000" b="1" kern="120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危害家庭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25161" y="1238255"/>
            <a:ext cx="11341677" cy="2619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1747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1747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1747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）对家庭的危害：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家庭中一旦出现了吸毒者，家便不成其为家了。吸毒者在自我毁灭的同时，也破害自己的家庭，使家庭陷入经济破产、亲属离散、甚至家破人亡的困难境地。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2860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1747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1747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1747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）对社会生产力的巨大破坏：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吸毒首先导致身体疾病，影响生产，其次是造成社会财富的巨大损失和浪费，同时毒品活动还造成环境恶化，缩小了人类的生存空间。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2860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1747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1747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1747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）毒品活动扰乱社会治安：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毒品活动加剧诱发了各种违法犯罪活动，扰乱了社会治安，给社会安定带来巨大威胁。无论用什么方式吸毒，对人体的身体都会造成极大的损害。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4979283" y="4352524"/>
            <a:ext cx="1625612" cy="1959610"/>
            <a:chOff x="3682" y="670"/>
            <a:chExt cx="1392" cy="1678"/>
          </a:xfrm>
          <a:solidFill>
            <a:schemeClr val="bg2">
              <a:lumMod val="25000"/>
              <a:alpha val="73000"/>
            </a:schemeClr>
          </a:solidFill>
        </p:grpSpPr>
        <p:sp>
          <p:nvSpPr>
            <p:cNvPr id="14" name="Freeform 5"/>
            <p:cNvSpPr/>
            <p:nvPr/>
          </p:nvSpPr>
          <p:spPr bwMode="auto">
            <a:xfrm>
              <a:off x="3847" y="1945"/>
              <a:ext cx="56" cy="49"/>
            </a:xfrm>
            <a:custGeom>
              <a:avLst/>
              <a:gdLst>
                <a:gd name="T0" fmla="*/ 6 w 9"/>
                <a:gd name="T1" fmla="*/ 0 h 8"/>
                <a:gd name="T2" fmla="*/ 3 w 9"/>
                <a:gd name="T3" fmla="*/ 3 h 8"/>
                <a:gd name="T4" fmla="*/ 1 w 9"/>
                <a:gd name="T5" fmla="*/ 8 h 8"/>
                <a:gd name="T6" fmla="*/ 3 w 9"/>
                <a:gd name="T7" fmla="*/ 8 h 8"/>
                <a:gd name="T8" fmla="*/ 7 w 9"/>
                <a:gd name="T9" fmla="*/ 8 h 8"/>
                <a:gd name="T10" fmla="*/ 8 w 9"/>
                <a:gd name="T11" fmla="*/ 5 h 8"/>
                <a:gd name="T12" fmla="*/ 9 w 9"/>
                <a:gd name="T13" fmla="*/ 3 h 8"/>
                <a:gd name="T14" fmla="*/ 7 w 9"/>
                <a:gd name="T15" fmla="*/ 0 h 8"/>
                <a:gd name="T16" fmla="*/ 6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6" y="0"/>
                  </a:moveTo>
                  <a:cubicBezTo>
                    <a:pt x="6" y="0"/>
                    <a:pt x="5" y="1"/>
                    <a:pt x="3" y="3"/>
                  </a:cubicBezTo>
                  <a:cubicBezTo>
                    <a:pt x="1" y="4"/>
                    <a:pt x="0" y="7"/>
                    <a:pt x="1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5" y="8"/>
                    <a:pt x="7" y="8"/>
                    <a:pt x="7" y="8"/>
                  </a:cubicBezTo>
                  <a:cubicBezTo>
                    <a:pt x="7" y="7"/>
                    <a:pt x="7" y="7"/>
                    <a:pt x="8" y="5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2"/>
                    <a:pt x="8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3897" y="1878"/>
              <a:ext cx="55" cy="79"/>
            </a:xfrm>
            <a:custGeom>
              <a:avLst/>
              <a:gdLst>
                <a:gd name="T0" fmla="*/ 8 w 9"/>
                <a:gd name="T1" fmla="*/ 0 h 13"/>
                <a:gd name="T2" fmla="*/ 2 w 9"/>
                <a:gd name="T3" fmla="*/ 7 h 13"/>
                <a:gd name="T4" fmla="*/ 1 w 9"/>
                <a:gd name="T5" fmla="*/ 12 h 13"/>
                <a:gd name="T6" fmla="*/ 4 w 9"/>
                <a:gd name="T7" fmla="*/ 13 h 13"/>
                <a:gd name="T8" fmla="*/ 6 w 9"/>
                <a:gd name="T9" fmla="*/ 13 h 13"/>
                <a:gd name="T10" fmla="*/ 7 w 9"/>
                <a:gd name="T11" fmla="*/ 10 h 13"/>
                <a:gd name="T12" fmla="*/ 9 w 9"/>
                <a:gd name="T13" fmla="*/ 7 h 13"/>
                <a:gd name="T14" fmla="*/ 8 w 9"/>
                <a:gd name="T15" fmla="*/ 0 h 13"/>
                <a:gd name="T16" fmla="*/ 8 w 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3">
                  <a:moveTo>
                    <a:pt x="8" y="0"/>
                  </a:moveTo>
                  <a:cubicBezTo>
                    <a:pt x="6" y="0"/>
                    <a:pt x="3" y="4"/>
                    <a:pt x="2" y="7"/>
                  </a:cubicBezTo>
                  <a:cubicBezTo>
                    <a:pt x="1" y="9"/>
                    <a:pt x="0" y="11"/>
                    <a:pt x="1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7" y="11"/>
                    <a:pt x="7" y="10"/>
                  </a:cubicBezTo>
                  <a:cubicBezTo>
                    <a:pt x="8" y="9"/>
                    <a:pt x="9" y="7"/>
                    <a:pt x="9" y="7"/>
                  </a:cubicBezTo>
                  <a:cubicBezTo>
                    <a:pt x="9" y="7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3878" y="1866"/>
              <a:ext cx="37" cy="67"/>
            </a:xfrm>
            <a:custGeom>
              <a:avLst/>
              <a:gdLst>
                <a:gd name="T0" fmla="*/ 5 w 6"/>
                <a:gd name="T1" fmla="*/ 0 h 11"/>
                <a:gd name="T2" fmla="*/ 1 w 6"/>
                <a:gd name="T3" fmla="*/ 5 h 11"/>
                <a:gd name="T4" fmla="*/ 1 w 6"/>
                <a:gd name="T5" fmla="*/ 10 h 11"/>
                <a:gd name="T6" fmla="*/ 3 w 6"/>
                <a:gd name="T7" fmla="*/ 11 h 11"/>
                <a:gd name="T8" fmla="*/ 3 w 6"/>
                <a:gd name="T9" fmla="*/ 11 h 11"/>
                <a:gd name="T10" fmla="*/ 4 w 6"/>
                <a:gd name="T11" fmla="*/ 8 h 11"/>
                <a:gd name="T12" fmla="*/ 6 w 6"/>
                <a:gd name="T13" fmla="*/ 5 h 11"/>
                <a:gd name="T14" fmla="*/ 5 w 6"/>
                <a:gd name="T15" fmla="*/ 0 h 11"/>
                <a:gd name="T16" fmla="*/ 5 w 6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1">
                  <a:moveTo>
                    <a:pt x="5" y="0"/>
                  </a:moveTo>
                  <a:cubicBezTo>
                    <a:pt x="4" y="0"/>
                    <a:pt x="2" y="4"/>
                    <a:pt x="1" y="5"/>
                  </a:cubicBezTo>
                  <a:cubicBezTo>
                    <a:pt x="1" y="7"/>
                    <a:pt x="0" y="9"/>
                    <a:pt x="1" y="10"/>
                  </a:cubicBezTo>
                  <a:cubicBezTo>
                    <a:pt x="2" y="10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9"/>
                    <a:pt x="4" y="8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6" y="5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3878" y="1964"/>
              <a:ext cx="68" cy="73"/>
            </a:xfrm>
            <a:custGeom>
              <a:avLst/>
              <a:gdLst>
                <a:gd name="T0" fmla="*/ 6 w 11"/>
                <a:gd name="T1" fmla="*/ 0 h 12"/>
                <a:gd name="T2" fmla="*/ 3 w 11"/>
                <a:gd name="T3" fmla="*/ 5 h 12"/>
                <a:gd name="T4" fmla="*/ 1 w 11"/>
                <a:gd name="T5" fmla="*/ 12 h 12"/>
                <a:gd name="T6" fmla="*/ 2 w 11"/>
                <a:gd name="T7" fmla="*/ 12 h 12"/>
                <a:gd name="T8" fmla="*/ 8 w 11"/>
                <a:gd name="T9" fmla="*/ 10 h 12"/>
                <a:gd name="T10" fmla="*/ 11 w 11"/>
                <a:gd name="T11" fmla="*/ 5 h 12"/>
                <a:gd name="T12" fmla="*/ 6 w 11"/>
                <a:gd name="T13" fmla="*/ 0 h 12"/>
                <a:gd name="T14" fmla="*/ 6 w 11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2">
                  <a:moveTo>
                    <a:pt x="6" y="0"/>
                  </a:moveTo>
                  <a:cubicBezTo>
                    <a:pt x="5" y="0"/>
                    <a:pt x="4" y="3"/>
                    <a:pt x="3" y="5"/>
                  </a:cubicBezTo>
                  <a:cubicBezTo>
                    <a:pt x="1" y="8"/>
                    <a:pt x="0" y="11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4" y="12"/>
                    <a:pt x="7" y="11"/>
                    <a:pt x="8" y="10"/>
                  </a:cubicBezTo>
                  <a:cubicBezTo>
                    <a:pt x="9" y="10"/>
                    <a:pt x="11" y="6"/>
                    <a:pt x="11" y="5"/>
                  </a:cubicBezTo>
                  <a:cubicBezTo>
                    <a:pt x="11" y="4"/>
                    <a:pt x="8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3805" y="1903"/>
              <a:ext cx="55" cy="36"/>
            </a:xfrm>
            <a:custGeom>
              <a:avLst/>
              <a:gdLst>
                <a:gd name="T0" fmla="*/ 7 w 9"/>
                <a:gd name="T1" fmla="*/ 0 h 6"/>
                <a:gd name="T2" fmla="*/ 2 w 9"/>
                <a:gd name="T3" fmla="*/ 2 h 6"/>
                <a:gd name="T4" fmla="*/ 2 w 9"/>
                <a:gd name="T5" fmla="*/ 6 h 6"/>
                <a:gd name="T6" fmla="*/ 2 w 9"/>
                <a:gd name="T7" fmla="*/ 6 h 6"/>
                <a:gd name="T8" fmla="*/ 6 w 9"/>
                <a:gd name="T9" fmla="*/ 4 h 6"/>
                <a:gd name="T10" fmla="*/ 9 w 9"/>
                <a:gd name="T11" fmla="*/ 3 h 6"/>
                <a:gd name="T12" fmla="*/ 8 w 9"/>
                <a:gd name="T13" fmla="*/ 0 h 6"/>
                <a:gd name="T14" fmla="*/ 7 w 9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7" y="0"/>
                  </a:moveTo>
                  <a:cubicBezTo>
                    <a:pt x="6" y="0"/>
                    <a:pt x="4" y="1"/>
                    <a:pt x="2" y="2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7" y="3"/>
                    <a:pt x="9" y="3"/>
                    <a:pt x="9" y="3"/>
                  </a:cubicBezTo>
                  <a:cubicBezTo>
                    <a:pt x="9" y="2"/>
                    <a:pt x="9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4246" y="2049"/>
              <a:ext cx="43" cy="49"/>
            </a:xfrm>
            <a:custGeom>
              <a:avLst/>
              <a:gdLst>
                <a:gd name="T0" fmla="*/ 6 w 7"/>
                <a:gd name="T1" fmla="*/ 0 h 8"/>
                <a:gd name="T2" fmla="*/ 3 w 7"/>
                <a:gd name="T3" fmla="*/ 4 h 8"/>
                <a:gd name="T4" fmla="*/ 0 w 7"/>
                <a:gd name="T5" fmla="*/ 7 h 8"/>
                <a:gd name="T6" fmla="*/ 2 w 7"/>
                <a:gd name="T7" fmla="*/ 8 h 8"/>
                <a:gd name="T8" fmla="*/ 3 w 7"/>
                <a:gd name="T9" fmla="*/ 8 h 8"/>
                <a:gd name="T10" fmla="*/ 4 w 7"/>
                <a:gd name="T11" fmla="*/ 6 h 8"/>
                <a:gd name="T12" fmla="*/ 7 w 7"/>
                <a:gd name="T13" fmla="*/ 0 h 8"/>
                <a:gd name="T14" fmla="*/ 6 w 7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0"/>
                    <a:pt x="4" y="3"/>
                    <a:pt x="3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4" y="8"/>
                    <a:pt x="4" y="6"/>
                  </a:cubicBezTo>
                  <a:cubicBezTo>
                    <a:pt x="5" y="5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3860" y="1854"/>
              <a:ext cx="30" cy="61"/>
            </a:xfrm>
            <a:custGeom>
              <a:avLst/>
              <a:gdLst>
                <a:gd name="T0" fmla="*/ 5 w 5"/>
                <a:gd name="T1" fmla="*/ 0 h 10"/>
                <a:gd name="T2" fmla="*/ 1 w 5"/>
                <a:gd name="T3" fmla="*/ 6 h 10"/>
                <a:gd name="T4" fmla="*/ 1 w 5"/>
                <a:gd name="T5" fmla="*/ 9 h 10"/>
                <a:gd name="T6" fmla="*/ 3 w 5"/>
                <a:gd name="T7" fmla="*/ 10 h 10"/>
                <a:gd name="T8" fmla="*/ 3 w 5"/>
                <a:gd name="T9" fmla="*/ 10 h 10"/>
                <a:gd name="T10" fmla="*/ 4 w 5"/>
                <a:gd name="T11" fmla="*/ 6 h 10"/>
                <a:gd name="T12" fmla="*/ 5 w 5"/>
                <a:gd name="T13" fmla="*/ 0 h 10"/>
                <a:gd name="T14" fmla="*/ 5 w 5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cubicBezTo>
                    <a:pt x="4" y="0"/>
                    <a:pt x="2" y="5"/>
                    <a:pt x="1" y="6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Freeform 12"/>
            <p:cNvSpPr/>
            <p:nvPr/>
          </p:nvSpPr>
          <p:spPr bwMode="auto">
            <a:xfrm>
              <a:off x="3811" y="1921"/>
              <a:ext cx="73" cy="49"/>
            </a:xfrm>
            <a:custGeom>
              <a:avLst/>
              <a:gdLst>
                <a:gd name="T0" fmla="*/ 8 w 12"/>
                <a:gd name="T1" fmla="*/ 0 h 8"/>
                <a:gd name="T2" fmla="*/ 4 w 12"/>
                <a:gd name="T3" fmla="*/ 2 h 8"/>
                <a:gd name="T4" fmla="*/ 1 w 12"/>
                <a:gd name="T5" fmla="*/ 7 h 8"/>
                <a:gd name="T6" fmla="*/ 2 w 12"/>
                <a:gd name="T7" fmla="*/ 7 h 8"/>
                <a:gd name="T8" fmla="*/ 3 w 12"/>
                <a:gd name="T9" fmla="*/ 7 h 8"/>
                <a:gd name="T10" fmla="*/ 4 w 12"/>
                <a:gd name="T11" fmla="*/ 7 h 8"/>
                <a:gd name="T12" fmla="*/ 5 w 12"/>
                <a:gd name="T13" fmla="*/ 7 h 8"/>
                <a:gd name="T14" fmla="*/ 7 w 12"/>
                <a:gd name="T15" fmla="*/ 8 h 8"/>
                <a:gd name="T16" fmla="*/ 7 w 12"/>
                <a:gd name="T17" fmla="*/ 8 h 8"/>
                <a:gd name="T18" fmla="*/ 9 w 12"/>
                <a:gd name="T19" fmla="*/ 5 h 8"/>
                <a:gd name="T20" fmla="*/ 12 w 12"/>
                <a:gd name="T21" fmla="*/ 3 h 8"/>
                <a:gd name="T22" fmla="*/ 9 w 12"/>
                <a:gd name="T23" fmla="*/ 1 h 8"/>
                <a:gd name="T24" fmla="*/ 8 w 12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8">
                  <a:moveTo>
                    <a:pt x="8" y="0"/>
                  </a:move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6"/>
                    <a:pt x="9" y="5"/>
                  </a:cubicBezTo>
                  <a:cubicBezTo>
                    <a:pt x="10" y="4"/>
                    <a:pt x="12" y="4"/>
                    <a:pt x="12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3982" y="1939"/>
              <a:ext cx="86" cy="98"/>
            </a:xfrm>
            <a:custGeom>
              <a:avLst/>
              <a:gdLst>
                <a:gd name="T0" fmla="*/ 9 w 14"/>
                <a:gd name="T1" fmla="*/ 0 h 16"/>
                <a:gd name="T2" fmla="*/ 4 w 14"/>
                <a:gd name="T3" fmla="*/ 2 h 16"/>
                <a:gd name="T4" fmla="*/ 0 w 14"/>
                <a:gd name="T5" fmla="*/ 11 h 16"/>
                <a:gd name="T6" fmla="*/ 9 w 14"/>
                <a:gd name="T7" fmla="*/ 16 h 16"/>
                <a:gd name="T8" fmla="*/ 9 w 14"/>
                <a:gd name="T9" fmla="*/ 16 h 16"/>
                <a:gd name="T10" fmla="*/ 13 w 14"/>
                <a:gd name="T11" fmla="*/ 9 h 16"/>
                <a:gd name="T12" fmla="*/ 11 w 14"/>
                <a:gd name="T13" fmla="*/ 0 h 16"/>
                <a:gd name="T14" fmla="*/ 9 w 14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6">
                  <a:moveTo>
                    <a:pt x="9" y="0"/>
                  </a:move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9"/>
                    <a:pt x="0" y="11"/>
                  </a:cubicBezTo>
                  <a:cubicBezTo>
                    <a:pt x="0" y="13"/>
                    <a:pt x="7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4"/>
                    <a:pt x="13" y="9"/>
                  </a:cubicBezTo>
                  <a:cubicBezTo>
                    <a:pt x="14" y="4"/>
                    <a:pt x="13" y="1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3854" y="1848"/>
              <a:ext cx="24" cy="42"/>
            </a:xfrm>
            <a:custGeom>
              <a:avLst/>
              <a:gdLst>
                <a:gd name="T0" fmla="*/ 4 w 4"/>
                <a:gd name="T1" fmla="*/ 0 h 7"/>
                <a:gd name="T2" fmla="*/ 1 w 4"/>
                <a:gd name="T3" fmla="*/ 3 h 7"/>
                <a:gd name="T4" fmla="*/ 1 w 4"/>
                <a:gd name="T5" fmla="*/ 7 h 7"/>
                <a:gd name="T6" fmla="*/ 1 w 4"/>
                <a:gd name="T7" fmla="*/ 7 h 7"/>
                <a:gd name="T8" fmla="*/ 3 w 4"/>
                <a:gd name="T9" fmla="*/ 3 h 7"/>
                <a:gd name="T10" fmla="*/ 4 w 4"/>
                <a:gd name="T11" fmla="*/ 0 h 7"/>
                <a:gd name="T12" fmla="*/ 4 w 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cubicBezTo>
                    <a:pt x="3" y="0"/>
                    <a:pt x="1" y="2"/>
                    <a:pt x="1" y="3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3" y="4"/>
                    <a:pt x="3" y="3"/>
                  </a:cubicBezTo>
                  <a:cubicBezTo>
                    <a:pt x="4" y="2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3725" y="1683"/>
              <a:ext cx="742" cy="665"/>
            </a:xfrm>
            <a:custGeom>
              <a:avLst/>
              <a:gdLst>
                <a:gd name="T0" fmla="*/ 2 w 121"/>
                <a:gd name="T1" fmla="*/ 20 h 109"/>
                <a:gd name="T2" fmla="*/ 12 w 121"/>
                <a:gd name="T3" fmla="*/ 88 h 109"/>
                <a:gd name="T4" fmla="*/ 54 w 121"/>
                <a:gd name="T5" fmla="*/ 108 h 109"/>
                <a:gd name="T6" fmla="*/ 98 w 121"/>
                <a:gd name="T7" fmla="*/ 85 h 109"/>
                <a:gd name="T8" fmla="*/ 121 w 121"/>
                <a:gd name="T9" fmla="*/ 52 h 109"/>
                <a:gd name="T10" fmla="*/ 108 w 121"/>
                <a:gd name="T11" fmla="*/ 47 h 109"/>
                <a:gd name="T12" fmla="*/ 103 w 121"/>
                <a:gd name="T13" fmla="*/ 57 h 109"/>
                <a:gd name="T14" fmla="*/ 94 w 121"/>
                <a:gd name="T15" fmla="*/ 65 h 109"/>
                <a:gd name="T16" fmla="*/ 90 w 121"/>
                <a:gd name="T17" fmla="*/ 68 h 109"/>
                <a:gd name="T18" fmla="*/ 89 w 121"/>
                <a:gd name="T19" fmla="*/ 67 h 109"/>
                <a:gd name="T20" fmla="*/ 89 w 121"/>
                <a:gd name="T21" fmla="*/ 69 h 109"/>
                <a:gd name="T22" fmla="*/ 91 w 121"/>
                <a:gd name="T23" fmla="*/ 75 h 109"/>
                <a:gd name="T24" fmla="*/ 89 w 121"/>
                <a:gd name="T25" fmla="*/ 79 h 109"/>
                <a:gd name="T26" fmla="*/ 87 w 121"/>
                <a:gd name="T27" fmla="*/ 78 h 109"/>
                <a:gd name="T28" fmla="*/ 85 w 121"/>
                <a:gd name="T29" fmla="*/ 80 h 109"/>
                <a:gd name="T30" fmla="*/ 84 w 121"/>
                <a:gd name="T31" fmla="*/ 81 h 109"/>
                <a:gd name="T32" fmla="*/ 83 w 121"/>
                <a:gd name="T33" fmla="*/ 79 h 109"/>
                <a:gd name="T34" fmla="*/ 81 w 121"/>
                <a:gd name="T35" fmla="*/ 77 h 109"/>
                <a:gd name="T36" fmla="*/ 78 w 121"/>
                <a:gd name="T37" fmla="*/ 78 h 109"/>
                <a:gd name="T38" fmla="*/ 77 w 121"/>
                <a:gd name="T39" fmla="*/ 79 h 109"/>
                <a:gd name="T40" fmla="*/ 73 w 121"/>
                <a:gd name="T41" fmla="*/ 74 h 109"/>
                <a:gd name="T42" fmla="*/ 68 w 121"/>
                <a:gd name="T43" fmla="*/ 80 h 109"/>
                <a:gd name="T44" fmla="*/ 65 w 121"/>
                <a:gd name="T45" fmla="*/ 72 h 109"/>
                <a:gd name="T46" fmla="*/ 62 w 121"/>
                <a:gd name="T47" fmla="*/ 76 h 109"/>
                <a:gd name="T48" fmla="*/ 59 w 121"/>
                <a:gd name="T49" fmla="*/ 76 h 109"/>
                <a:gd name="T50" fmla="*/ 58 w 121"/>
                <a:gd name="T51" fmla="*/ 67 h 109"/>
                <a:gd name="T52" fmla="*/ 54 w 121"/>
                <a:gd name="T53" fmla="*/ 71 h 109"/>
                <a:gd name="T54" fmla="*/ 51 w 121"/>
                <a:gd name="T55" fmla="*/ 72 h 109"/>
                <a:gd name="T56" fmla="*/ 50 w 121"/>
                <a:gd name="T57" fmla="*/ 63 h 109"/>
                <a:gd name="T58" fmla="*/ 50 w 121"/>
                <a:gd name="T59" fmla="*/ 63 h 109"/>
                <a:gd name="T60" fmla="*/ 50 w 121"/>
                <a:gd name="T61" fmla="*/ 63 h 109"/>
                <a:gd name="T62" fmla="*/ 44 w 121"/>
                <a:gd name="T63" fmla="*/ 68 h 109"/>
                <a:gd name="T64" fmla="*/ 41 w 121"/>
                <a:gd name="T65" fmla="*/ 65 h 109"/>
                <a:gd name="T66" fmla="*/ 42 w 121"/>
                <a:gd name="T67" fmla="*/ 60 h 109"/>
                <a:gd name="T68" fmla="*/ 35 w 121"/>
                <a:gd name="T69" fmla="*/ 64 h 109"/>
                <a:gd name="T70" fmla="*/ 32 w 121"/>
                <a:gd name="T71" fmla="*/ 61 h 109"/>
                <a:gd name="T72" fmla="*/ 33 w 121"/>
                <a:gd name="T73" fmla="*/ 57 h 109"/>
                <a:gd name="T74" fmla="*/ 26 w 121"/>
                <a:gd name="T75" fmla="*/ 59 h 109"/>
                <a:gd name="T76" fmla="*/ 27 w 121"/>
                <a:gd name="T77" fmla="*/ 52 h 109"/>
                <a:gd name="T78" fmla="*/ 21 w 121"/>
                <a:gd name="T79" fmla="*/ 52 h 109"/>
                <a:gd name="T80" fmla="*/ 20 w 121"/>
                <a:gd name="T81" fmla="*/ 50 h 109"/>
                <a:gd name="T82" fmla="*/ 20 w 121"/>
                <a:gd name="T83" fmla="*/ 47 h 109"/>
                <a:gd name="T84" fmla="*/ 18 w 121"/>
                <a:gd name="T85" fmla="*/ 47 h 109"/>
                <a:gd name="T86" fmla="*/ 16 w 121"/>
                <a:gd name="T87" fmla="*/ 47 h 109"/>
                <a:gd name="T88" fmla="*/ 15 w 121"/>
                <a:gd name="T89" fmla="*/ 47 h 109"/>
                <a:gd name="T90" fmla="*/ 16 w 121"/>
                <a:gd name="T91" fmla="*/ 43 h 109"/>
                <a:gd name="T92" fmla="*/ 15 w 121"/>
                <a:gd name="T93" fmla="*/ 43 h 109"/>
                <a:gd name="T94" fmla="*/ 15 w 121"/>
                <a:gd name="T95" fmla="*/ 38 h 109"/>
                <a:gd name="T96" fmla="*/ 21 w 121"/>
                <a:gd name="T97" fmla="*/ 35 h 109"/>
                <a:gd name="T98" fmla="*/ 22 w 121"/>
                <a:gd name="T99" fmla="*/ 36 h 109"/>
                <a:gd name="T100" fmla="*/ 22 w 121"/>
                <a:gd name="T101" fmla="*/ 34 h 109"/>
                <a:gd name="T102" fmla="*/ 21 w 121"/>
                <a:gd name="T103" fmla="*/ 30 h 109"/>
                <a:gd name="T104" fmla="*/ 22 w 121"/>
                <a:gd name="T105" fmla="*/ 17 h 109"/>
                <a:gd name="T106" fmla="*/ 20 w 121"/>
                <a:gd name="T107" fmla="*/ 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1" h="109">
                  <a:moveTo>
                    <a:pt x="14" y="0"/>
                  </a:moveTo>
                  <a:cubicBezTo>
                    <a:pt x="14" y="0"/>
                    <a:pt x="3" y="14"/>
                    <a:pt x="2" y="20"/>
                  </a:cubicBezTo>
                  <a:cubicBezTo>
                    <a:pt x="2" y="26"/>
                    <a:pt x="4" y="33"/>
                    <a:pt x="3" y="38"/>
                  </a:cubicBezTo>
                  <a:cubicBezTo>
                    <a:pt x="1" y="43"/>
                    <a:pt x="0" y="77"/>
                    <a:pt x="12" y="88"/>
                  </a:cubicBezTo>
                  <a:cubicBezTo>
                    <a:pt x="18" y="93"/>
                    <a:pt x="24" y="99"/>
                    <a:pt x="31" y="102"/>
                  </a:cubicBezTo>
                  <a:cubicBezTo>
                    <a:pt x="37" y="105"/>
                    <a:pt x="46" y="107"/>
                    <a:pt x="54" y="108"/>
                  </a:cubicBezTo>
                  <a:cubicBezTo>
                    <a:pt x="55" y="109"/>
                    <a:pt x="56" y="109"/>
                    <a:pt x="57" y="109"/>
                  </a:cubicBezTo>
                  <a:cubicBezTo>
                    <a:pt x="73" y="109"/>
                    <a:pt x="96" y="89"/>
                    <a:pt x="98" y="85"/>
                  </a:cubicBezTo>
                  <a:cubicBezTo>
                    <a:pt x="102" y="81"/>
                    <a:pt x="109" y="78"/>
                    <a:pt x="113" y="74"/>
                  </a:cubicBezTo>
                  <a:cubicBezTo>
                    <a:pt x="117" y="70"/>
                    <a:pt x="121" y="52"/>
                    <a:pt x="121" y="52"/>
                  </a:cubicBezTo>
                  <a:cubicBezTo>
                    <a:pt x="121" y="52"/>
                    <a:pt x="118" y="52"/>
                    <a:pt x="114" y="50"/>
                  </a:cubicBezTo>
                  <a:cubicBezTo>
                    <a:pt x="111" y="49"/>
                    <a:pt x="109" y="47"/>
                    <a:pt x="108" y="4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6" y="48"/>
                    <a:pt x="106" y="53"/>
                    <a:pt x="103" y="57"/>
                  </a:cubicBezTo>
                  <a:cubicBezTo>
                    <a:pt x="101" y="59"/>
                    <a:pt x="98" y="62"/>
                    <a:pt x="95" y="63"/>
                  </a:cubicBezTo>
                  <a:cubicBezTo>
                    <a:pt x="94" y="64"/>
                    <a:pt x="94" y="65"/>
                    <a:pt x="94" y="65"/>
                  </a:cubicBezTo>
                  <a:cubicBezTo>
                    <a:pt x="93" y="67"/>
                    <a:pt x="92" y="68"/>
                    <a:pt x="91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8"/>
                    <a:pt x="89" y="68"/>
                    <a:pt x="89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1" y="70"/>
                    <a:pt x="92" y="73"/>
                    <a:pt x="91" y="75"/>
                  </a:cubicBezTo>
                  <a:cubicBezTo>
                    <a:pt x="91" y="77"/>
                    <a:pt x="90" y="78"/>
                    <a:pt x="90" y="78"/>
                  </a:cubicBezTo>
                  <a:cubicBezTo>
                    <a:pt x="90" y="78"/>
                    <a:pt x="89" y="79"/>
                    <a:pt x="89" y="79"/>
                  </a:cubicBezTo>
                  <a:cubicBezTo>
                    <a:pt x="88" y="79"/>
                    <a:pt x="88" y="78"/>
                    <a:pt x="88" y="78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9"/>
                    <a:pt x="86" y="80"/>
                    <a:pt x="85" y="80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3" y="80"/>
                    <a:pt x="83" y="80"/>
                    <a:pt x="83" y="79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7"/>
                    <a:pt x="79" y="78"/>
                    <a:pt x="78" y="78"/>
                  </a:cubicBezTo>
                  <a:cubicBezTo>
                    <a:pt x="78" y="79"/>
                    <a:pt x="78" y="79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6" y="78"/>
                    <a:pt x="74" y="76"/>
                    <a:pt x="73" y="74"/>
                  </a:cubicBezTo>
                  <a:cubicBezTo>
                    <a:pt x="73" y="76"/>
                    <a:pt x="71" y="80"/>
                    <a:pt x="69" y="80"/>
                  </a:cubicBezTo>
                  <a:cubicBezTo>
                    <a:pt x="69" y="80"/>
                    <a:pt x="68" y="80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6" y="79"/>
                    <a:pt x="65" y="74"/>
                    <a:pt x="65" y="72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4" y="74"/>
                    <a:pt x="63" y="75"/>
                    <a:pt x="62" y="76"/>
                  </a:cubicBezTo>
                  <a:cubicBezTo>
                    <a:pt x="61" y="76"/>
                    <a:pt x="61" y="76"/>
                    <a:pt x="60" y="76"/>
                  </a:cubicBezTo>
                  <a:cubicBezTo>
                    <a:pt x="60" y="76"/>
                    <a:pt x="60" y="76"/>
                    <a:pt x="59" y="76"/>
                  </a:cubicBezTo>
                  <a:cubicBezTo>
                    <a:pt x="58" y="76"/>
                    <a:pt x="58" y="75"/>
                    <a:pt x="57" y="73"/>
                  </a:cubicBezTo>
                  <a:cubicBezTo>
                    <a:pt x="57" y="72"/>
                    <a:pt x="57" y="70"/>
                    <a:pt x="58" y="67"/>
                  </a:cubicBezTo>
                  <a:cubicBezTo>
                    <a:pt x="56" y="69"/>
                    <a:pt x="55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3" y="72"/>
                    <a:pt x="52" y="72"/>
                    <a:pt x="52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0" y="71"/>
                    <a:pt x="50" y="71"/>
                    <a:pt x="49" y="70"/>
                  </a:cubicBezTo>
                  <a:cubicBezTo>
                    <a:pt x="48" y="69"/>
                    <a:pt x="50" y="64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9" y="64"/>
                    <a:pt x="47" y="68"/>
                    <a:pt x="44" y="68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4" y="68"/>
                    <a:pt x="43" y="68"/>
                    <a:pt x="43" y="68"/>
                  </a:cubicBezTo>
                  <a:cubicBezTo>
                    <a:pt x="42" y="67"/>
                    <a:pt x="41" y="66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4"/>
                    <a:pt x="41" y="62"/>
                    <a:pt x="42" y="60"/>
                  </a:cubicBezTo>
                  <a:cubicBezTo>
                    <a:pt x="40" y="61"/>
                    <a:pt x="38" y="63"/>
                    <a:pt x="37" y="64"/>
                  </a:cubicBezTo>
                  <a:cubicBezTo>
                    <a:pt x="37" y="64"/>
                    <a:pt x="36" y="64"/>
                    <a:pt x="35" y="64"/>
                  </a:cubicBezTo>
                  <a:cubicBezTo>
                    <a:pt x="35" y="64"/>
                    <a:pt x="34" y="64"/>
                    <a:pt x="34" y="64"/>
                  </a:cubicBezTo>
                  <a:cubicBezTo>
                    <a:pt x="33" y="63"/>
                    <a:pt x="33" y="63"/>
                    <a:pt x="32" y="61"/>
                  </a:cubicBezTo>
                  <a:cubicBezTo>
                    <a:pt x="32" y="60"/>
                    <a:pt x="33" y="58"/>
                    <a:pt x="33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2" y="58"/>
                    <a:pt x="29" y="59"/>
                    <a:pt x="27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3" y="58"/>
                    <a:pt x="26" y="53"/>
                    <a:pt x="27" y="52"/>
                  </a:cubicBezTo>
                  <a:cubicBezTo>
                    <a:pt x="26" y="52"/>
                    <a:pt x="25" y="52"/>
                    <a:pt x="23" y="52"/>
                  </a:cubicBezTo>
                  <a:cubicBezTo>
                    <a:pt x="22" y="52"/>
                    <a:pt x="21" y="52"/>
                    <a:pt x="21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20" y="50"/>
                  </a:cubicBezTo>
                  <a:cubicBezTo>
                    <a:pt x="20" y="49"/>
                    <a:pt x="20" y="48"/>
                    <a:pt x="21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7" y="47"/>
                  </a:cubicBezTo>
                  <a:cubicBezTo>
                    <a:pt x="17" y="47"/>
                    <a:pt x="16" y="47"/>
                    <a:pt x="16" y="47"/>
                  </a:cubicBezTo>
                  <a:cubicBezTo>
                    <a:pt x="16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5"/>
                    <a:pt x="15" y="44"/>
                    <a:pt x="16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2"/>
                    <a:pt x="13" y="42"/>
                    <a:pt x="13" y="41"/>
                  </a:cubicBezTo>
                  <a:cubicBezTo>
                    <a:pt x="13" y="40"/>
                    <a:pt x="13" y="39"/>
                    <a:pt x="15" y="38"/>
                  </a:cubicBezTo>
                  <a:cubicBezTo>
                    <a:pt x="16" y="37"/>
                    <a:pt x="18" y="35"/>
                    <a:pt x="20" y="35"/>
                  </a:cubicBezTo>
                  <a:cubicBezTo>
                    <a:pt x="20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5"/>
                    <a:pt x="22" y="35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2"/>
                    <a:pt x="21" y="30"/>
                  </a:cubicBezTo>
                  <a:cubicBezTo>
                    <a:pt x="21" y="29"/>
                    <a:pt x="22" y="28"/>
                    <a:pt x="23" y="27"/>
                  </a:cubicBezTo>
                  <a:cubicBezTo>
                    <a:pt x="21" y="24"/>
                    <a:pt x="21" y="20"/>
                    <a:pt x="22" y="17"/>
                  </a:cubicBezTo>
                  <a:cubicBezTo>
                    <a:pt x="23" y="13"/>
                    <a:pt x="27" y="9"/>
                    <a:pt x="27" y="8"/>
                  </a:cubicBezTo>
                  <a:cubicBezTo>
                    <a:pt x="27" y="7"/>
                    <a:pt x="23" y="6"/>
                    <a:pt x="20" y="4"/>
                  </a:cubicBezTo>
                  <a:cubicBezTo>
                    <a:pt x="17" y="2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3976" y="2025"/>
              <a:ext cx="62" cy="67"/>
            </a:xfrm>
            <a:custGeom>
              <a:avLst/>
              <a:gdLst>
                <a:gd name="T0" fmla="*/ 3 w 10"/>
                <a:gd name="T1" fmla="*/ 0 h 11"/>
                <a:gd name="T2" fmla="*/ 1 w 10"/>
                <a:gd name="T3" fmla="*/ 9 h 11"/>
                <a:gd name="T4" fmla="*/ 3 w 10"/>
                <a:gd name="T5" fmla="*/ 11 h 11"/>
                <a:gd name="T6" fmla="*/ 3 w 10"/>
                <a:gd name="T7" fmla="*/ 11 h 11"/>
                <a:gd name="T8" fmla="*/ 9 w 10"/>
                <a:gd name="T9" fmla="*/ 3 h 11"/>
                <a:gd name="T10" fmla="*/ 9 w 10"/>
                <a:gd name="T11" fmla="*/ 3 h 11"/>
                <a:gd name="T12" fmla="*/ 3 w 10"/>
                <a:gd name="T13" fmla="*/ 0 h 11"/>
                <a:gd name="T14" fmla="*/ 3 w 1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1">
                  <a:moveTo>
                    <a:pt x="3" y="0"/>
                  </a:moveTo>
                  <a:cubicBezTo>
                    <a:pt x="2" y="0"/>
                    <a:pt x="0" y="7"/>
                    <a:pt x="1" y="9"/>
                  </a:cubicBezTo>
                  <a:cubicBezTo>
                    <a:pt x="1" y="11"/>
                    <a:pt x="1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1"/>
                    <a:pt x="10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5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3939" y="1909"/>
              <a:ext cx="62" cy="85"/>
            </a:xfrm>
            <a:custGeom>
              <a:avLst/>
              <a:gdLst>
                <a:gd name="T0" fmla="*/ 7 w 10"/>
                <a:gd name="T1" fmla="*/ 0 h 14"/>
                <a:gd name="T2" fmla="*/ 0 w 10"/>
                <a:gd name="T3" fmla="*/ 7 h 14"/>
                <a:gd name="T4" fmla="*/ 1 w 10"/>
                <a:gd name="T5" fmla="*/ 11 h 14"/>
                <a:gd name="T6" fmla="*/ 6 w 10"/>
                <a:gd name="T7" fmla="*/ 14 h 14"/>
                <a:gd name="T8" fmla="*/ 7 w 10"/>
                <a:gd name="T9" fmla="*/ 10 h 14"/>
                <a:gd name="T10" fmla="*/ 10 w 10"/>
                <a:gd name="T11" fmla="*/ 7 h 14"/>
                <a:gd name="T12" fmla="*/ 7 w 10"/>
                <a:gd name="T13" fmla="*/ 0 h 14"/>
                <a:gd name="T14" fmla="*/ 7 w 1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4">
                  <a:moveTo>
                    <a:pt x="7" y="0"/>
                  </a:moveTo>
                  <a:cubicBezTo>
                    <a:pt x="5" y="0"/>
                    <a:pt x="0" y="5"/>
                    <a:pt x="0" y="7"/>
                  </a:cubicBezTo>
                  <a:cubicBezTo>
                    <a:pt x="0" y="9"/>
                    <a:pt x="0" y="11"/>
                    <a:pt x="1" y="11"/>
                  </a:cubicBezTo>
                  <a:cubicBezTo>
                    <a:pt x="2" y="12"/>
                    <a:pt x="6" y="14"/>
                    <a:pt x="6" y="14"/>
                  </a:cubicBezTo>
                  <a:cubicBezTo>
                    <a:pt x="6" y="14"/>
                    <a:pt x="6" y="12"/>
                    <a:pt x="7" y="10"/>
                  </a:cubicBezTo>
                  <a:cubicBezTo>
                    <a:pt x="8" y="9"/>
                    <a:pt x="10" y="7"/>
                    <a:pt x="10" y="7"/>
                  </a:cubicBezTo>
                  <a:cubicBezTo>
                    <a:pt x="10" y="7"/>
                    <a:pt x="9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3927" y="1994"/>
              <a:ext cx="62" cy="73"/>
            </a:xfrm>
            <a:custGeom>
              <a:avLst/>
              <a:gdLst>
                <a:gd name="T0" fmla="*/ 4 w 10"/>
                <a:gd name="T1" fmla="*/ 0 h 12"/>
                <a:gd name="T2" fmla="*/ 0 w 10"/>
                <a:gd name="T3" fmla="*/ 10 h 12"/>
                <a:gd name="T4" fmla="*/ 2 w 10"/>
                <a:gd name="T5" fmla="*/ 12 h 12"/>
                <a:gd name="T6" fmla="*/ 4 w 10"/>
                <a:gd name="T7" fmla="*/ 12 h 12"/>
                <a:gd name="T8" fmla="*/ 10 w 10"/>
                <a:gd name="T9" fmla="*/ 5 h 12"/>
                <a:gd name="T10" fmla="*/ 4 w 1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4" y="0"/>
                  </a:moveTo>
                  <a:cubicBezTo>
                    <a:pt x="3" y="0"/>
                    <a:pt x="0" y="8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6" y="11"/>
                    <a:pt x="10" y="6"/>
                    <a:pt x="10" y="5"/>
                  </a:cubicBezTo>
                  <a:cubicBezTo>
                    <a:pt x="10" y="4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4222" y="2037"/>
              <a:ext cx="49" cy="55"/>
            </a:xfrm>
            <a:custGeom>
              <a:avLst/>
              <a:gdLst>
                <a:gd name="T0" fmla="*/ 7 w 8"/>
                <a:gd name="T1" fmla="*/ 0 h 9"/>
                <a:gd name="T2" fmla="*/ 4 w 8"/>
                <a:gd name="T3" fmla="*/ 1 h 9"/>
                <a:gd name="T4" fmla="*/ 3 w 8"/>
                <a:gd name="T5" fmla="*/ 3 h 9"/>
                <a:gd name="T6" fmla="*/ 3 w 8"/>
                <a:gd name="T7" fmla="*/ 3 h 9"/>
                <a:gd name="T8" fmla="*/ 2 w 8"/>
                <a:gd name="T9" fmla="*/ 6 h 9"/>
                <a:gd name="T10" fmla="*/ 0 w 8"/>
                <a:gd name="T11" fmla="*/ 9 h 9"/>
                <a:gd name="T12" fmla="*/ 2 w 8"/>
                <a:gd name="T13" fmla="*/ 9 h 9"/>
                <a:gd name="T14" fmla="*/ 2 w 8"/>
                <a:gd name="T15" fmla="*/ 9 h 9"/>
                <a:gd name="T16" fmla="*/ 5 w 8"/>
                <a:gd name="T17" fmla="*/ 6 h 9"/>
                <a:gd name="T18" fmla="*/ 7 w 8"/>
                <a:gd name="T19" fmla="*/ 0 h 9"/>
                <a:gd name="T20" fmla="*/ 7 w 8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7" y="0"/>
                  </a:moveTo>
                  <a:cubicBezTo>
                    <a:pt x="7" y="0"/>
                    <a:pt x="5" y="1"/>
                    <a:pt x="4" y="1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5"/>
                    <a:pt x="2" y="6"/>
                  </a:cubicBezTo>
                  <a:cubicBezTo>
                    <a:pt x="1" y="7"/>
                    <a:pt x="0" y="9"/>
                    <a:pt x="0" y="9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4" y="8"/>
                    <a:pt x="5" y="6"/>
                  </a:cubicBezTo>
                  <a:cubicBezTo>
                    <a:pt x="6" y="5"/>
                    <a:pt x="8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4044" y="1970"/>
              <a:ext cx="92" cy="97"/>
            </a:xfrm>
            <a:custGeom>
              <a:avLst/>
              <a:gdLst>
                <a:gd name="T0" fmla="*/ 11 w 15"/>
                <a:gd name="T1" fmla="*/ 0 h 16"/>
                <a:gd name="T2" fmla="*/ 4 w 15"/>
                <a:gd name="T3" fmla="*/ 5 h 16"/>
                <a:gd name="T4" fmla="*/ 2 w 15"/>
                <a:gd name="T5" fmla="*/ 12 h 16"/>
                <a:gd name="T6" fmla="*/ 10 w 15"/>
                <a:gd name="T7" fmla="*/ 16 h 16"/>
                <a:gd name="T8" fmla="*/ 11 w 15"/>
                <a:gd name="T9" fmla="*/ 16 h 16"/>
                <a:gd name="T10" fmla="*/ 15 w 15"/>
                <a:gd name="T11" fmla="*/ 7 h 16"/>
                <a:gd name="T12" fmla="*/ 12 w 15"/>
                <a:gd name="T13" fmla="*/ 1 h 16"/>
                <a:gd name="T14" fmla="*/ 11 w 15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6">
                  <a:moveTo>
                    <a:pt x="11" y="0"/>
                  </a:moveTo>
                  <a:cubicBezTo>
                    <a:pt x="9" y="0"/>
                    <a:pt x="6" y="2"/>
                    <a:pt x="4" y="5"/>
                  </a:cubicBezTo>
                  <a:cubicBezTo>
                    <a:pt x="1" y="9"/>
                    <a:pt x="0" y="11"/>
                    <a:pt x="2" y="12"/>
                  </a:cubicBezTo>
                  <a:cubicBezTo>
                    <a:pt x="3" y="13"/>
                    <a:pt x="8" y="16"/>
                    <a:pt x="10" y="16"/>
                  </a:cubicBezTo>
                  <a:cubicBezTo>
                    <a:pt x="10" y="16"/>
                    <a:pt x="10" y="16"/>
                    <a:pt x="11" y="16"/>
                  </a:cubicBezTo>
                  <a:cubicBezTo>
                    <a:pt x="12" y="15"/>
                    <a:pt x="15" y="10"/>
                    <a:pt x="15" y="7"/>
                  </a:cubicBezTo>
                  <a:cubicBezTo>
                    <a:pt x="15" y="4"/>
                    <a:pt x="14" y="2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4074" y="2073"/>
              <a:ext cx="68" cy="67"/>
            </a:xfrm>
            <a:custGeom>
              <a:avLst/>
              <a:gdLst>
                <a:gd name="T0" fmla="*/ 4 w 11"/>
                <a:gd name="T1" fmla="*/ 0 h 11"/>
                <a:gd name="T2" fmla="*/ 3 w 11"/>
                <a:gd name="T3" fmla="*/ 0 h 11"/>
                <a:gd name="T4" fmla="*/ 1 w 11"/>
                <a:gd name="T5" fmla="*/ 9 h 11"/>
                <a:gd name="T6" fmla="*/ 3 w 11"/>
                <a:gd name="T7" fmla="*/ 11 h 11"/>
                <a:gd name="T8" fmla="*/ 5 w 11"/>
                <a:gd name="T9" fmla="*/ 11 h 11"/>
                <a:gd name="T10" fmla="*/ 10 w 11"/>
                <a:gd name="T11" fmla="*/ 2 h 11"/>
                <a:gd name="T12" fmla="*/ 4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7"/>
                    <a:pt x="1" y="9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6" y="10"/>
                    <a:pt x="11" y="3"/>
                    <a:pt x="10" y="2"/>
                  </a:cubicBezTo>
                  <a:cubicBezTo>
                    <a:pt x="9" y="1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4025" y="2049"/>
              <a:ext cx="68" cy="67"/>
            </a:xfrm>
            <a:custGeom>
              <a:avLst/>
              <a:gdLst>
                <a:gd name="T0" fmla="*/ 3 w 11"/>
                <a:gd name="T1" fmla="*/ 0 h 11"/>
                <a:gd name="T2" fmla="*/ 1 w 11"/>
                <a:gd name="T3" fmla="*/ 10 h 11"/>
                <a:gd name="T4" fmla="*/ 3 w 11"/>
                <a:gd name="T5" fmla="*/ 11 h 11"/>
                <a:gd name="T6" fmla="*/ 4 w 11"/>
                <a:gd name="T7" fmla="*/ 11 h 11"/>
                <a:gd name="T8" fmla="*/ 9 w 11"/>
                <a:gd name="T9" fmla="*/ 3 h 11"/>
                <a:gd name="T10" fmla="*/ 3 w 11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3" y="0"/>
                  </a:moveTo>
                  <a:cubicBezTo>
                    <a:pt x="2" y="1"/>
                    <a:pt x="0" y="8"/>
                    <a:pt x="1" y="10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6" y="10"/>
                    <a:pt x="11" y="5"/>
                    <a:pt x="9" y="3"/>
                  </a:cubicBezTo>
                  <a:cubicBezTo>
                    <a:pt x="8" y="2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4123" y="2006"/>
              <a:ext cx="68" cy="73"/>
            </a:xfrm>
            <a:custGeom>
              <a:avLst/>
              <a:gdLst>
                <a:gd name="T0" fmla="*/ 9 w 11"/>
                <a:gd name="T1" fmla="*/ 0 h 12"/>
                <a:gd name="T2" fmla="*/ 5 w 11"/>
                <a:gd name="T3" fmla="*/ 1 h 12"/>
                <a:gd name="T4" fmla="*/ 3 w 11"/>
                <a:gd name="T5" fmla="*/ 3 h 12"/>
                <a:gd name="T6" fmla="*/ 3 w 11"/>
                <a:gd name="T7" fmla="*/ 3 h 12"/>
                <a:gd name="T8" fmla="*/ 2 w 11"/>
                <a:gd name="T9" fmla="*/ 6 h 12"/>
                <a:gd name="T10" fmla="*/ 0 w 11"/>
                <a:gd name="T11" fmla="*/ 10 h 12"/>
                <a:gd name="T12" fmla="*/ 5 w 11"/>
                <a:gd name="T13" fmla="*/ 12 h 12"/>
                <a:gd name="T14" fmla="*/ 5 w 11"/>
                <a:gd name="T15" fmla="*/ 12 h 12"/>
                <a:gd name="T16" fmla="*/ 9 w 11"/>
                <a:gd name="T17" fmla="*/ 10 h 12"/>
                <a:gd name="T18" fmla="*/ 10 w 11"/>
                <a:gd name="T19" fmla="*/ 0 h 12"/>
                <a:gd name="T20" fmla="*/ 9 w 11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cubicBezTo>
                    <a:pt x="8" y="0"/>
                    <a:pt x="6" y="1"/>
                    <a:pt x="5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5"/>
                    <a:pt x="2" y="6"/>
                  </a:cubicBezTo>
                  <a:cubicBezTo>
                    <a:pt x="1" y="8"/>
                    <a:pt x="0" y="10"/>
                    <a:pt x="0" y="10"/>
                  </a:cubicBezTo>
                  <a:cubicBezTo>
                    <a:pt x="0" y="10"/>
                    <a:pt x="3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7" y="12"/>
                    <a:pt x="8" y="11"/>
                    <a:pt x="9" y="10"/>
                  </a:cubicBezTo>
                  <a:cubicBezTo>
                    <a:pt x="10" y="9"/>
                    <a:pt x="11" y="1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Freeform 24"/>
            <p:cNvSpPr>
              <a:spLocks noEditPoints="1"/>
            </p:cNvSpPr>
            <p:nvPr/>
          </p:nvSpPr>
          <p:spPr bwMode="auto">
            <a:xfrm>
              <a:off x="3682" y="670"/>
              <a:ext cx="1392" cy="1391"/>
            </a:xfrm>
            <a:custGeom>
              <a:avLst/>
              <a:gdLst>
                <a:gd name="T0" fmla="*/ 83 w 227"/>
                <a:gd name="T1" fmla="*/ 158 h 228"/>
                <a:gd name="T2" fmla="*/ 95 w 227"/>
                <a:gd name="T3" fmla="*/ 157 h 228"/>
                <a:gd name="T4" fmla="*/ 91 w 227"/>
                <a:gd name="T5" fmla="*/ 193 h 228"/>
                <a:gd name="T6" fmla="*/ 71 w 227"/>
                <a:gd name="T7" fmla="*/ 189 h 228"/>
                <a:gd name="T8" fmla="*/ 114 w 227"/>
                <a:gd name="T9" fmla="*/ 166 h 228"/>
                <a:gd name="T10" fmla="*/ 158 w 227"/>
                <a:gd name="T11" fmla="*/ 149 h 228"/>
                <a:gd name="T12" fmla="*/ 38 w 227"/>
                <a:gd name="T13" fmla="*/ 132 h 228"/>
                <a:gd name="T14" fmla="*/ 61 w 227"/>
                <a:gd name="T15" fmla="*/ 101 h 228"/>
                <a:gd name="T16" fmla="*/ 90 w 227"/>
                <a:gd name="T17" fmla="*/ 134 h 228"/>
                <a:gd name="T18" fmla="*/ 73 w 227"/>
                <a:gd name="T19" fmla="*/ 8 h 228"/>
                <a:gd name="T20" fmla="*/ 21 w 227"/>
                <a:gd name="T21" fmla="*/ 108 h 228"/>
                <a:gd name="T22" fmla="*/ 21 w 227"/>
                <a:gd name="T23" fmla="*/ 107 h 228"/>
                <a:gd name="T24" fmla="*/ 22 w 227"/>
                <a:gd name="T25" fmla="*/ 107 h 228"/>
                <a:gd name="T26" fmla="*/ 29 w 227"/>
                <a:gd name="T27" fmla="*/ 93 h 228"/>
                <a:gd name="T28" fmla="*/ 42 w 227"/>
                <a:gd name="T29" fmla="*/ 80 h 228"/>
                <a:gd name="T30" fmla="*/ 43 w 227"/>
                <a:gd name="T31" fmla="*/ 79 h 228"/>
                <a:gd name="T32" fmla="*/ 43 w 227"/>
                <a:gd name="T33" fmla="*/ 70 h 228"/>
                <a:gd name="T34" fmla="*/ 44 w 227"/>
                <a:gd name="T35" fmla="*/ 60 h 228"/>
                <a:gd name="T36" fmla="*/ 44 w 227"/>
                <a:gd name="T37" fmla="*/ 70 h 228"/>
                <a:gd name="T38" fmla="*/ 44 w 227"/>
                <a:gd name="T39" fmla="*/ 80 h 228"/>
                <a:gd name="T40" fmla="*/ 34 w 227"/>
                <a:gd name="T41" fmla="*/ 89 h 228"/>
                <a:gd name="T42" fmla="*/ 24 w 227"/>
                <a:gd name="T43" fmla="*/ 106 h 228"/>
                <a:gd name="T44" fmla="*/ 22 w 227"/>
                <a:gd name="T45" fmla="*/ 108 h 228"/>
                <a:gd name="T46" fmla="*/ 21 w 227"/>
                <a:gd name="T47" fmla="*/ 108 h 228"/>
                <a:gd name="T48" fmla="*/ 20 w 227"/>
                <a:gd name="T49" fmla="*/ 108 h 228"/>
                <a:gd name="T50" fmla="*/ 29 w 227"/>
                <a:gd name="T51" fmla="*/ 167 h 228"/>
                <a:gd name="T52" fmla="*/ 32 w 227"/>
                <a:gd name="T53" fmla="*/ 192 h 228"/>
                <a:gd name="T54" fmla="*/ 34 w 227"/>
                <a:gd name="T55" fmla="*/ 193 h 228"/>
                <a:gd name="T56" fmla="*/ 37 w 227"/>
                <a:gd name="T57" fmla="*/ 195 h 228"/>
                <a:gd name="T58" fmla="*/ 43 w 227"/>
                <a:gd name="T59" fmla="*/ 197 h 228"/>
                <a:gd name="T60" fmla="*/ 49 w 227"/>
                <a:gd name="T61" fmla="*/ 203 h 228"/>
                <a:gd name="T62" fmla="*/ 53 w 227"/>
                <a:gd name="T63" fmla="*/ 209 h 228"/>
                <a:gd name="T64" fmla="*/ 62 w 227"/>
                <a:gd name="T65" fmla="*/ 219 h 228"/>
                <a:gd name="T66" fmla="*/ 75 w 227"/>
                <a:gd name="T67" fmla="*/ 220 h 228"/>
                <a:gd name="T68" fmla="*/ 82 w 227"/>
                <a:gd name="T69" fmla="*/ 219 h 228"/>
                <a:gd name="T70" fmla="*/ 91 w 227"/>
                <a:gd name="T71" fmla="*/ 220 h 228"/>
                <a:gd name="T72" fmla="*/ 96 w 227"/>
                <a:gd name="T73" fmla="*/ 224 h 228"/>
                <a:gd name="T74" fmla="*/ 99 w 227"/>
                <a:gd name="T75" fmla="*/ 225 h 228"/>
                <a:gd name="T76" fmla="*/ 101 w 227"/>
                <a:gd name="T77" fmla="*/ 226 h 228"/>
                <a:gd name="T78" fmla="*/ 116 w 227"/>
                <a:gd name="T79" fmla="*/ 211 h 228"/>
                <a:gd name="T80" fmla="*/ 175 w 227"/>
                <a:gd name="T81" fmla="*/ 204 h 228"/>
                <a:gd name="T82" fmla="*/ 174 w 227"/>
                <a:gd name="T83" fmla="*/ 184 h 228"/>
                <a:gd name="T84" fmla="*/ 174 w 227"/>
                <a:gd name="T85" fmla="*/ 183 h 228"/>
                <a:gd name="T86" fmla="*/ 174 w 227"/>
                <a:gd name="T87" fmla="*/ 182 h 228"/>
                <a:gd name="T88" fmla="*/ 177 w 227"/>
                <a:gd name="T89" fmla="*/ 172 h 228"/>
                <a:gd name="T90" fmla="*/ 181 w 227"/>
                <a:gd name="T91" fmla="*/ 152 h 228"/>
                <a:gd name="T92" fmla="*/ 184 w 227"/>
                <a:gd name="T93" fmla="*/ 146 h 228"/>
                <a:gd name="T94" fmla="*/ 197 w 227"/>
                <a:gd name="T95" fmla="*/ 136 h 228"/>
                <a:gd name="T96" fmla="*/ 197 w 227"/>
                <a:gd name="T97" fmla="*/ 136 h 228"/>
                <a:gd name="T98" fmla="*/ 185 w 227"/>
                <a:gd name="T99" fmla="*/ 147 h 228"/>
                <a:gd name="T100" fmla="*/ 184 w 227"/>
                <a:gd name="T101" fmla="*/ 148 h 228"/>
                <a:gd name="T102" fmla="*/ 182 w 227"/>
                <a:gd name="T103" fmla="*/ 155 h 228"/>
                <a:gd name="T104" fmla="*/ 176 w 227"/>
                <a:gd name="T105" fmla="*/ 177 h 228"/>
                <a:gd name="T106" fmla="*/ 175 w 227"/>
                <a:gd name="T107" fmla="*/ 182 h 228"/>
                <a:gd name="T108" fmla="*/ 175 w 227"/>
                <a:gd name="T109" fmla="*/ 182 h 228"/>
                <a:gd name="T110" fmla="*/ 182 w 227"/>
                <a:gd name="T111" fmla="*/ 181 h 228"/>
                <a:gd name="T112" fmla="*/ 164 w 227"/>
                <a:gd name="T113" fmla="*/ 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7" h="228">
                  <a:moveTo>
                    <a:pt x="71" y="189"/>
                  </a:moveTo>
                  <a:cubicBezTo>
                    <a:pt x="67" y="189"/>
                    <a:pt x="63" y="183"/>
                    <a:pt x="65" y="180"/>
                  </a:cubicBezTo>
                  <a:cubicBezTo>
                    <a:pt x="67" y="176"/>
                    <a:pt x="70" y="177"/>
                    <a:pt x="74" y="172"/>
                  </a:cubicBezTo>
                  <a:cubicBezTo>
                    <a:pt x="78" y="167"/>
                    <a:pt x="82" y="161"/>
                    <a:pt x="83" y="158"/>
                  </a:cubicBezTo>
                  <a:cubicBezTo>
                    <a:pt x="83" y="156"/>
                    <a:pt x="86" y="154"/>
                    <a:pt x="88" y="154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91" y="155"/>
                    <a:pt x="91" y="159"/>
                    <a:pt x="91" y="159"/>
                  </a:cubicBezTo>
                  <a:cubicBezTo>
                    <a:pt x="91" y="159"/>
                    <a:pt x="94" y="157"/>
                    <a:pt x="95" y="157"/>
                  </a:cubicBezTo>
                  <a:cubicBezTo>
                    <a:pt x="95" y="157"/>
                    <a:pt x="96" y="157"/>
                    <a:pt x="96" y="157"/>
                  </a:cubicBezTo>
                  <a:cubicBezTo>
                    <a:pt x="98" y="158"/>
                    <a:pt x="99" y="163"/>
                    <a:pt x="97" y="165"/>
                  </a:cubicBezTo>
                  <a:cubicBezTo>
                    <a:pt x="95" y="167"/>
                    <a:pt x="93" y="174"/>
                    <a:pt x="91" y="181"/>
                  </a:cubicBezTo>
                  <a:cubicBezTo>
                    <a:pt x="90" y="187"/>
                    <a:pt x="93" y="189"/>
                    <a:pt x="91" y="193"/>
                  </a:cubicBezTo>
                  <a:cubicBezTo>
                    <a:pt x="90" y="195"/>
                    <a:pt x="87" y="196"/>
                    <a:pt x="85" y="196"/>
                  </a:cubicBezTo>
                  <a:cubicBezTo>
                    <a:pt x="83" y="196"/>
                    <a:pt x="81" y="195"/>
                    <a:pt x="80" y="194"/>
                  </a:cubicBezTo>
                  <a:cubicBezTo>
                    <a:pt x="78" y="191"/>
                    <a:pt x="79" y="185"/>
                    <a:pt x="79" y="184"/>
                  </a:cubicBezTo>
                  <a:cubicBezTo>
                    <a:pt x="78" y="185"/>
                    <a:pt x="74" y="189"/>
                    <a:pt x="71" y="189"/>
                  </a:cubicBezTo>
                  <a:cubicBezTo>
                    <a:pt x="71" y="189"/>
                    <a:pt x="71" y="189"/>
                    <a:pt x="71" y="189"/>
                  </a:cubicBezTo>
                  <a:moveTo>
                    <a:pt x="146" y="185"/>
                  </a:moveTo>
                  <a:cubicBezTo>
                    <a:pt x="145" y="185"/>
                    <a:pt x="145" y="185"/>
                    <a:pt x="145" y="185"/>
                  </a:cubicBezTo>
                  <a:cubicBezTo>
                    <a:pt x="138" y="184"/>
                    <a:pt x="118" y="174"/>
                    <a:pt x="114" y="166"/>
                  </a:cubicBezTo>
                  <a:cubicBezTo>
                    <a:pt x="111" y="158"/>
                    <a:pt x="108" y="149"/>
                    <a:pt x="112" y="144"/>
                  </a:cubicBezTo>
                  <a:cubicBezTo>
                    <a:pt x="115" y="140"/>
                    <a:pt x="123" y="131"/>
                    <a:pt x="134" y="131"/>
                  </a:cubicBezTo>
                  <a:cubicBezTo>
                    <a:pt x="136" y="131"/>
                    <a:pt x="137" y="132"/>
                    <a:pt x="139" y="132"/>
                  </a:cubicBezTo>
                  <a:cubicBezTo>
                    <a:pt x="153" y="135"/>
                    <a:pt x="151" y="146"/>
                    <a:pt x="158" y="149"/>
                  </a:cubicBezTo>
                  <a:cubicBezTo>
                    <a:pt x="164" y="153"/>
                    <a:pt x="167" y="163"/>
                    <a:pt x="164" y="169"/>
                  </a:cubicBezTo>
                  <a:cubicBezTo>
                    <a:pt x="161" y="175"/>
                    <a:pt x="152" y="185"/>
                    <a:pt x="146" y="185"/>
                  </a:cubicBezTo>
                  <a:moveTo>
                    <a:pt x="69" y="145"/>
                  </a:moveTo>
                  <a:cubicBezTo>
                    <a:pt x="59" y="145"/>
                    <a:pt x="42" y="136"/>
                    <a:pt x="38" y="132"/>
                  </a:cubicBezTo>
                  <a:cubicBezTo>
                    <a:pt x="33" y="128"/>
                    <a:pt x="35" y="114"/>
                    <a:pt x="38" y="108"/>
                  </a:cubicBezTo>
                  <a:cubicBezTo>
                    <a:pt x="40" y="103"/>
                    <a:pt x="47" y="99"/>
                    <a:pt x="53" y="99"/>
                  </a:cubicBezTo>
                  <a:cubicBezTo>
                    <a:pt x="54" y="99"/>
                    <a:pt x="56" y="100"/>
                    <a:pt x="58" y="100"/>
                  </a:cubicBezTo>
                  <a:cubicBezTo>
                    <a:pt x="59" y="101"/>
                    <a:pt x="60" y="101"/>
                    <a:pt x="61" y="101"/>
                  </a:cubicBezTo>
                  <a:cubicBezTo>
                    <a:pt x="63" y="101"/>
                    <a:pt x="65" y="101"/>
                    <a:pt x="66" y="101"/>
                  </a:cubicBezTo>
                  <a:cubicBezTo>
                    <a:pt x="68" y="100"/>
                    <a:pt x="70" y="100"/>
                    <a:pt x="72" y="100"/>
                  </a:cubicBezTo>
                  <a:cubicBezTo>
                    <a:pt x="75" y="100"/>
                    <a:pt x="79" y="101"/>
                    <a:pt x="83" y="105"/>
                  </a:cubicBezTo>
                  <a:cubicBezTo>
                    <a:pt x="94" y="114"/>
                    <a:pt x="91" y="128"/>
                    <a:pt x="90" y="134"/>
                  </a:cubicBezTo>
                  <a:cubicBezTo>
                    <a:pt x="88" y="140"/>
                    <a:pt x="79" y="143"/>
                    <a:pt x="71" y="145"/>
                  </a:cubicBezTo>
                  <a:cubicBezTo>
                    <a:pt x="70" y="145"/>
                    <a:pt x="69" y="145"/>
                    <a:pt x="69" y="145"/>
                  </a:cubicBezTo>
                  <a:moveTo>
                    <a:pt x="119" y="0"/>
                  </a:moveTo>
                  <a:cubicBezTo>
                    <a:pt x="100" y="0"/>
                    <a:pt x="83" y="5"/>
                    <a:pt x="73" y="8"/>
                  </a:cubicBezTo>
                  <a:cubicBezTo>
                    <a:pt x="56" y="13"/>
                    <a:pt x="40" y="35"/>
                    <a:pt x="33" y="51"/>
                  </a:cubicBezTo>
                  <a:cubicBezTo>
                    <a:pt x="26" y="67"/>
                    <a:pt x="26" y="79"/>
                    <a:pt x="25" y="83"/>
                  </a:cubicBezTo>
                  <a:cubicBezTo>
                    <a:pt x="24" y="86"/>
                    <a:pt x="19" y="98"/>
                    <a:pt x="18" y="101"/>
                  </a:cubicBezTo>
                  <a:cubicBezTo>
                    <a:pt x="17" y="103"/>
                    <a:pt x="20" y="106"/>
                    <a:pt x="21" y="108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3" y="105"/>
                    <a:pt x="24" y="104"/>
                    <a:pt x="24" y="103"/>
                  </a:cubicBezTo>
                  <a:cubicBezTo>
                    <a:pt x="25" y="102"/>
                    <a:pt x="26" y="100"/>
                    <a:pt x="27" y="98"/>
                  </a:cubicBezTo>
                  <a:cubicBezTo>
                    <a:pt x="27" y="97"/>
                    <a:pt x="28" y="95"/>
                    <a:pt x="29" y="93"/>
                  </a:cubicBezTo>
                  <a:cubicBezTo>
                    <a:pt x="30" y="91"/>
                    <a:pt x="32" y="90"/>
                    <a:pt x="33" y="88"/>
                  </a:cubicBezTo>
                  <a:cubicBezTo>
                    <a:pt x="35" y="87"/>
                    <a:pt x="37" y="86"/>
                    <a:pt x="38" y="84"/>
                  </a:cubicBezTo>
                  <a:cubicBezTo>
                    <a:pt x="39" y="84"/>
                    <a:pt x="40" y="83"/>
                    <a:pt x="41" y="83"/>
                  </a:cubicBezTo>
                  <a:cubicBezTo>
                    <a:pt x="41" y="82"/>
                    <a:pt x="42" y="81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77"/>
                    <a:pt x="43" y="76"/>
                    <a:pt x="43" y="75"/>
                  </a:cubicBezTo>
                  <a:cubicBezTo>
                    <a:pt x="43" y="74"/>
                    <a:pt x="43" y="72"/>
                    <a:pt x="43" y="70"/>
                  </a:cubicBezTo>
                  <a:cubicBezTo>
                    <a:pt x="43" y="67"/>
                    <a:pt x="43" y="65"/>
                    <a:pt x="43" y="63"/>
                  </a:cubicBezTo>
                  <a:cubicBezTo>
                    <a:pt x="44" y="62"/>
                    <a:pt x="44" y="61"/>
                    <a:pt x="44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2"/>
                    <a:pt x="44" y="63"/>
                  </a:cubicBezTo>
                  <a:cubicBezTo>
                    <a:pt x="44" y="65"/>
                    <a:pt x="44" y="67"/>
                    <a:pt x="44" y="70"/>
                  </a:cubicBezTo>
                  <a:cubicBezTo>
                    <a:pt x="44" y="72"/>
                    <a:pt x="44" y="73"/>
                    <a:pt x="44" y="75"/>
                  </a:cubicBezTo>
                  <a:cubicBezTo>
                    <a:pt x="44" y="76"/>
                    <a:pt x="44" y="77"/>
                    <a:pt x="44" y="78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4" y="81"/>
                    <a:pt x="43" y="81"/>
                  </a:cubicBezTo>
                  <a:cubicBezTo>
                    <a:pt x="43" y="82"/>
                    <a:pt x="42" y="83"/>
                    <a:pt x="42" y="84"/>
                  </a:cubicBezTo>
                  <a:cubicBezTo>
                    <a:pt x="41" y="84"/>
                    <a:pt x="40" y="85"/>
                    <a:pt x="39" y="86"/>
                  </a:cubicBezTo>
                  <a:cubicBezTo>
                    <a:pt x="38" y="87"/>
                    <a:pt x="36" y="88"/>
                    <a:pt x="34" y="89"/>
                  </a:cubicBezTo>
                  <a:cubicBezTo>
                    <a:pt x="33" y="91"/>
                    <a:pt x="32" y="92"/>
                    <a:pt x="31" y="94"/>
                  </a:cubicBezTo>
                  <a:cubicBezTo>
                    <a:pt x="30" y="96"/>
                    <a:pt x="29" y="97"/>
                    <a:pt x="28" y="99"/>
                  </a:cubicBezTo>
                  <a:cubicBezTo>
                    <a:pt x="27" y="101"/>
                    <a:pt x="26" y="102"/>
                    <a:pt x="25" y="104"/>
                  </a:cubicBezTo>
                  <a:cubicBezTo>
                    <a:pt x="25" y="105"/>
                    <a:pt x="24" y="106"/>
                    <a:pt x="24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3" y="108"/>
                    <a:pt x="23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18" y="109"/>
                    <a:pt x="14" y="110"/>
                    <a:pt x="12" y="110"/>
                  </a:cubicBezTo>
                  <a:cubicBezTo>
                    <a:pt x="8" y="110"/>
                    <a:pt x="2" y="118"/>
                    <a:pt x="4" y="121"/>
                  </a:cubicBezTo>
                  <a:cubicBezTo>
                    <a:pt x="6" y="124"/>
                    <a:pt x="0" y="137"/>
                    <a:pt x="5" y="149"/>
                  </a:cubicBezTo>
                  <a:cubicBezTo>
                    <a:pt x="10" y="161"/>
                    <a:pt x="24" y="165"/>
                    <a:pt x="29" y="167"/>
                  </a:cubicBezTo>
                  <a:cubicBezTo>
                    <a:pt x="33" y="168"/>
                    <a:pt x="36" y="172"/>
                    <a:pt x="37" y="175"/>
                  </a:cubicBezTo>
                  <a:cubicBezTo>
                    <a:pt x="38" y="178"/>
                    <a:pt x="28" y="186"/>
                    <a:pt x="30" y="192"/>
                  </a:cubicBezTo>
                  <a:cubicBezTo>
                    <a:pt x="30" y="193"/>
                    <a:pt x="30" y="193"/>
                    <a:pt x="30" y="193"/>
                  </a:cubicBezTo>
                  <a:cubicBezTo>
                    <a:pt x="31" y="192"/>
                    <a:pt x="31" y="192"/>
                    <a:pt x="32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3" y="192"/>
                    <a:pt x="33" y="194"/>
                    <a:pt x="33" y="194"/>
                  </a:cubicBezTo>
                  <a:cubicBezTo>
                    <a:pt x="33" y="194"/>
                    <a:pt x="33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5" y="194"/>
                    <a:pt x="35" y="195"/>
                    <a:pt x="34" y="197"/>
                  </a:cubicBezTo>
                  <a:cubicBezTo>
                    <a:pt x="35" y="196"/>
                    <a:pt x="36" y="195"/>
                    <a:pt x="37" y="195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8" y="195"/>
                    <a:pt x="38" y="196"/>
                    <a:pt x="39" y="200"/>
                  </a:cubicBezTo>
                  <a:cubicBezTo>
                    <a:pt x="40" y="198"/>
                    <a:pt x="41" y="197"/>
                    <a:pt x="43" y="197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4" y="197"/>
                    <a:pt x="45" y="199"/>
                    <a:pt x="45" y="205"/>
                  </a:cubicBezTo>
                  <a:cubicBezTo>
                    <a:pt x="45" y="205"/>
                    <a:pt x="45" y="205"/>
                    <a:pt x="45" y="205"/>
                  </a:cubicBezTo>
                  <a:cubicBezTo>
                    <a:pt x="46" y="204"/>
                    <a:pt x="48" y="203"/>
                    <a:pt x="49" y="203"/>
                  </a:cubicBezTo>
                  <a:cubicBezTo>
                    <a:pt x="49" y="203"/>
                    <a:pt x="49" y="203"/>
                    <a:pt x="50" y="203"/>
                  </a:cubicBezTo>
                  <a:cubicBezTo>
                    <a:pt x="50" y="203"/>
                    <a:pt x="50" y="203"/>
                    <a:pt x="50" y="203"/>
                  </a:cubicBezTo>
                  <a:cubicBezTo>
                    <a:pt x="51" y="203"/>
                    <a:pt x="52" y="204"/>
                    <a:pt x="52" y="210"/>
                  </a:cubicBezTo>
                  <a:cubicBezTo>
                    <a:pt x="53" y="209"/>
                    <a:pt x="53" y="209"/>
                    <a:pt x="53" y="209"/>
                  </a:cubicBezTo>
                  <a:cubicBezTo>
                    <a:pt x="55" y="208"/>
                    <a:pt x="56" y="207"/>
                    <a:pt x="58" y="207"/>
                  </a:cubicBezTo>
                  <a:cubicBezTo>
                    <a:pt x="59" y="207"/>
                    <a:pt x="60" y="207"/>
                    <a:pt x="60" y="208"/>
                  </a:cubicBezTo>
                  <a:cubicBezTo>
                    <a:pt x="63" y="209"/>
                    <a:pt x="64" y="213"/>
                    <a:pt x="62" y="218"/>
                  </a:cubicBezTo>
                  <a:cubicBezTo>
                    <a:pt x="62" y="218"/>
                    <a:pt x="62" y="219"/>
                    <a:pt x="62" y="219"/>
                  </a:cubicBezTo>
                  <a:cubicBezTo>
                    <a:pt x="62" y="219"/>
                    <a:pt x="62" y="218"/>
                    <a:pt x="63" y="218"/>
                  </a:cubicBezTo>
                  <a:cubicBezTo>
                    <a:pt x="65" y="214"/>
                    <a:pt x="67" y="213"/>
                    <a:pt x="70" y="213"/>
                  </a:cubicBezTo>
                  <a:cubicBezTo>
                    <a:pt x="70" y="213"/>
                    <a:pt x="71" y="213"/>
                    <a:pt x="72" y="213"/>
                  </a:cubicBezTo>
                  <a:cubicBezTo>
                    <a:pt x="74" y="214"/>
                    <a:pt x="75" y="217"/>
                    <a:pt x="75" y="220"/>
                  </a:cubicBezTo>
                  <a:cubicBezTo>
                    <a:pt x="75" y="221"/>
                    <a:pt x="75" y="221"/>
                    <a:pt x="75" y="221"/>
                  </a:cubicBezTo>
                  <a:cubicBezTo>
                    <a:pt x="78" y="219"/>
                    <a:pt x="80" y="218"/>
                    <a:pt x="81" y="218"/>
                  </a:cubicBezTo>
                  <a:cubicBezTo>
                    <a:pt x="81" y="218"/>
                    <a:pt x="82" y="218"/>
                    <a:pt x="82" y="218"/>
                  </a:cubicBezTo>
                  <a:cubicBezTo>
                    <a:pt x="82" y="219"/>
                    <a:pt x="82" y="219"/>
                    <a:pt x="82" y="219"/>
                  </a:cubicBezTo>
                  <a:cubicBezTo>
                    <a:pt x="83" y="219"/>
                    <a:pt x="83" y="222"/>
                    <a:pt x="83" y="224"/>
                  </a:cubicBezTo>
                  <a:cubicBezTo>
                    <a:pt x="83" y="224"/>
                    <a:pt x="83" y="224"/>
                    <a:pt x="83" y="224"/>
                  </a:cubicBezTo>
                  <a:cubicBezTo>
                    <a:pt x="87" y="221"/>
                    <a:pt x="89" y="220"/>
                    <a:pt x="90" y="220"/>
                  </a:cubicBezTo>
                  <a:cubicBezTo>
                    <a:pt x="90" y="220"/>
                    <a:pt x="90" y="220"/>
                    <a:pt x="91" y="220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92" y="221"/>
                    <a:pt x="91" y="223"/>
                    <a:pt x="91" y="226"/>
                  </a:cubicBezTo>
                  <a:cubicBezTo>
                    <a:pt x="93" y="224"/>
                    <a:pt x="94" y="223"/>
                    <a:pt x="95" y="223"/>
                  </a:cubicBezTo>
                  <a:cubicBezTo>
                    <a:pt x="95" y="223"/>
                    <a:pt x="96" y="224"/>
                    <a:pt x="96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7" y="224"/>
                    <a:pt x="96" y="226"/>
                    <a:pt x="96" y="227"/>
                  </a:cubicBezTo>
                  <a:cubicBezTo>
                    <a:pt x="97" y="226"/>
                    <a:pt x="98" y="225"/>
                    <a:pt x="98" y="225"/>
                  </a:cubicBezTo>
                  <a:cubicBezTo>
                    <a:pt x="99" y="225"/>
                    <a:pt x="99" y="225"/>
                    <a:pt x="99" y="225"/>
                  </a:cubicBezTo>
                  <a:cubicBezTo>
                    <a:pt x="99" y="225"/>
                    <a:pt x="99" y="225"/>
                    <a:pt x="99" y="225"/>
                  </a:cubicBezTo>
                  <a:cubicBezTo>
                    <a:pt x="99" y="225"/>
                    <a:pt x="99" y="226"/>
                    <a:pt x="99" y="227"/>
                  </a:cubicBezTo>
                  <a:cubicBezTo>
                    <a:pt x="99" y="226"/>
                    <a:pt x="100" y="226"/>
                    <a:pt x="101" y="226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2" y="226"/>
                    <a:pt x="102" y="227"/>
                    <a:pt x="102" y="228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8" y="225"/>
                    <a:pt x="109" y="213"/>
                    <a:pt x="112" y="211"/>
                  </a:cubicBezTo>
                  <a:cubicBezTo>
                    <a:pt x="113" y="211"/>
                    <a:pt x="114" y="211"/>
                    <a:pt x="116" y="211"/>
                  </a:cubicBezTo>
                  <a:cubicBezTo>
                    <a:pt x="118" y="211"/>
                    <a:pt x="121" y="211"/>
                    <a:pt x="123" y="213"/>
                  </a:cubicBezTo>
                  <a:cubicBezTo>
                    <a:pt x="127" y="215"/>
                    <a:pt x="136" y="222"/>
                    <a:pt x="146" y="222"/>
                  </a:cubicBezTo>
                  <a:cubicBezTo>
                    <a:pt x="148" y="222"/>
                    <a:pt x="150" y="221"/>
                    <a:pt x="152" y="221"/>
                  </a:cubicBezTo>
                  <a:cubicBezTo>
                    <a:pt x="165" y="217"/>
                    <a:pt x="172" y="205"/>
                    <a:pt x="175" y="204"/>
                  </a:cubicBezTo>
                  <a:cubicBezTo>
                    <a:pt x="178" y="203"/>
                    <a:pt x="181" y="194"/>
                    <a:pt x="178" y="191"/>
                  </a:cubicBezTo>
                  <a:cubicBezTo>
                    <a:pt x="177" y="189"/>
                    <a:pt x="176" y="186"/>
                    <a:pt x="175" y="184"/>
                  </a:cubicBezTo>
                  <a:cubicBezTo>
                    <a:pt x="175" y="184"/>
                    <a:pt x="175" y="184"/>
                    <a:pt x="175" y="184"/>
                  </a:cubicBezTo>
                  <a:cubicBezTo>
                    <a:pt x="174" y="184"/>
                    <a:pt x="174" y="184"/>
                    <a:pt x="174" y="184"/>
                  </a:cubicBezTo>
                  <a:cubicBezTo>
                    <a:pt x="174" y="183"/>
                    <a:pt x="174" y="183"/>
                    <a:pt x="174" y="183"/>
                  </a:cubicBezTo>
                  <a:cubicBezTo>
                    <a:pt x="174" y="183"/>
                    <a:pt x="174" y="183"/>
                    <a:pt x="174" y="183"/>
                  </a:cubicBezTo>
                  <a:cubicBezTo>
                    <a:pt x="174" y="183"/>
                    <a:pt x="174" y="183"/>
                    <a:pt x="174" y="183"/>
                  </a:cubicBezTo>
                  <a:cubicBezTo>
                    <a:pt x="174" y="183"/>
                    <a:pt x="174" y="183"/>
                    <a:pt x="174" y="183"/>
                  </a:cubicBezTo>
                  <a:cubicBezTo>
                    <a:pt x="174" y="183"/>
                    <a:pt x="174" y="183"/>
                    <a:pt x="174" y="183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4" y="181"/>
                    <a:pt x="174" y="181"/>
                    <a:pt x="174" y="181"/>
                  </a:cubicBezTo>
                  <a:cubicBezTo>
                    <a:pt x="174" y="180"/>
                    <a:pt x="174" y="180"/>
                    <a:pt x="174" y="179"/>
                  </a:cubicBezTo>
                  <a:cubicBezTo>
                    <a:pt x="174" y="179"/>
                    <a:pt x="174" y="178"/>
                    <a:pt x="175" y="177"/>
                  </a:cubicBezTo>
                  <a:cubicBezTo>
                    <a:pt x="176" y="175"/>
                    <a:pt x="176" y="174"/>
                    <a:pt x="177" y="172"/>
                  </a:cubicBezTo>
                  <a:cubicBezTo>
                    <a:pt x="178" y="170"/>
                    <a:pt x="179" y="168"/>
                    <a:pt x="179" y="166"/>
                  </a:cubicBezTo>
                  <a:cubicBezTo>
                    <a:pt x="180" y="165"/>
                    <a:pt x="181" y="163"/>
                    <a:pt x="181" y="161"/>
                  </a:cubicBezTo>
                  <a:cubicBezTo>
                    <a:pt x="181" y="159"/>
                    <a:pt x="181" y="157"/>
                    <a:pt x="181" y="155"/>
                  </a:cubicBezTo>
                  <a:cubicBezTo>
                    <a:pt x="181" y="154"/>
                    <a:pt x="181" y="153"/>
                    <a:pt x="181" y="152"/>
                  </a:cubicBezTo>
                  <a:cubicBezTo>
                    <a:pt x="181" y="150"/>
                    <a:pt x="181" y="149"/>
                    <a:pt x="182" y="148"/>
                  </a:cubicBezTo>
                  <a:cubicBezTo>
                    <a:pt x="182" y="148"/>
                    <a:pt x="182" y="148"/>
                    <a:pt x="183" y="147"/>
                  </a:cubicBezTo>
                  <a:cubicBezTo>
                    <a:pt x="183" y="147"/>
                    <a:pt x="183" y="147"/>
                    <a:pt x="183" y="147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4" y="145"/>
                    <a:pt x="185" y="145"/>
                    <a:pt x="186" y="144"/>
                  </a:cubicBezTo>
                  <a:cubicBezTo>
                    <a:pt x="187" y="143"/>
                    <a:pt x="189" y="142"/>
                    <a:pt x="190" y="141"/>
                  </a:cubicBezTo>
                  <a:cubicBezTo>
                    <a:pt x="192" y="140"/>
                    <a:pt x="195" y="138"/>
                    <a:pt x="196" y="137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7" y="136"/>
                    <a:pt x="197" y="137"/>
                    <a:pt x="196" y="137"/>
                  </a:cubicBezTo>
                  <a:cubicBezTo>
                    <a:pt x="195" y="139"/>
                    <a:pt x="193" y="140"/>
                    <a:pt x="190" y="142"/>
                  </a:cubicBezTo>
                  <a:cubicBezTo>
                    <a:pt x="189" y="143"/>
                    <a:pt x="188" y="144"/>
                    <a:pt x="187" y="145"/>
                  </a:cubicBezTo>
                  <a:cubicBezTo>
                    <a:pt x="186" y="146"/>
                    <a:pt x="185" y="146"/>
                    <a:pt x="185" y="147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50"/>
                    <a:pt x="182" y="151"/>
                    <a:pt x="182" y="152"/>
                  </a:cubicBezTo>
                  <a:cubicBezTo>
                    <a:pt x="182" y="153"/>
                    <a:pt x="182" y="154"/>
                    <a:pt x="182" y="155"/>
                  </a:cubicBezTo>
                  <a:cubicBezTo>
                    <a:pt x="182" y="157"/>
                    <a:pt x="182" y="159"/>
                    <a:pt x="182" y="161"/>
                  </a:cubicBezTo>
                  <a:cubicBezTo>
                    <a:pt x="182" y="163"/>
                    <a:pt x="182" y="165"/>
                    <a:pt x="181" y="167"/>
                  </a:cubicBezTo>
                  <a:cubicBezTo>
                    <a:pt x="180" y="169"/>
                    <a:pt x="179" y="171"/>
                    <a:pt x="178" y="172"/>
                  </a:cubicBezTo>
                  <a:cubicBezTo>
                    <a:pt x="178" y="174"/>
                    <a:pt x="177" y="176"/>
                    <a:pt x="176" y="177"/>
                  </a:cubicBezTo>
                  <a:cubicBezTo>
                    <a:pt x="176" y="178"/>
                    <a:pt x="175" y="179"/>
                    <a:pt x="175" y="180"/>
                  </a:cubicBezTo>
                  <a:cubicBezTo>
                    <a:pt x="175" y="180"/>
                    <a:pt x="175" y="180"/>
                    <a:pt x="175" y="181"/>
                  </a:cubicBezTo>
                  <a:cubicBezTo>
                    <a:pt x="175" y="181"/>
                    <a:pt x="175" y="181"/>
                    <a:pt x="175" y="181"/>
                  </a:cubicBezTo>
                  <a:cubicBezTo>
                    <a:pt x="175" y="182"/>
                    <a:pt x="175" y="182"/>
                    <a:pt x="175" y="182"/>
                  </a:cubicBezTo>
                  <a:cubicBezTo>
                    <a:pt x="175" y="182"/>
                    <a:pt x="175" y="182"/>
                    <a:pt x="175" y="182"/>
                  </a:cubicBezTo>
                  <a:cubicBezTo>
                    <a:pt x="175" y="182"/>
                    <a:pt x="175" y="182"/>
                    <a:pt x="175" y="182"/>
                  </a:cubicBezTo>
                  <a:cubicBezTo>
                    <a:pt x="175" y="182"/>
                    <a:pt x="175" y="182"/>
                    <a:pt x="175" y="182"/>
                  </a:cubicBezTo>
                  <a:cubicBezTo>
                    <a:pt x="175" y="182"/>
                    <a:pt x="175" y="182"/>
                    <a:pt x="175" y="182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7" y="183"/>
                    <a:pt x="180" y="183"/>
                    <a:pt x="182" y="181"/>
                  </a:cubicBezTo>
                  <a:cubicBezTo>
                    <a:pt x="184" y="178"/>
                    <a:pt x="189" y="167"/>
                    <a:pt x="192" y="164"/>
                  </a:cubicBezTo>
                  <a:cubicBezTo>
                    <a:pt x="194" y="161"/>
                    <a:pt x="203" y="154"/>
                    <a:pt x="212" y="138"/>
                  </a:cubicBezTo>
                  <a:cubicBezTo>
                    <a:pt x="220" y="123"/>
                    <a:pt x="227" y="97"/>
                    <a:pt x="221" y="80"/>
                  </a:cubicBezTo>
                  <a:cubicBezTo>
                    <a:pt x="215" y="64"/>
                    <a:pt x="201" y="28"/>
                    <a:pt x="164" y="10"/>
                  </a:cubicBezTo>
                  <a:cubicBezTo>
                    <a:pt x="148" y="2"/>
                    <a:pt x="133" y="0"/>
                    <a:pt x="1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4277" y="2049"/>
              <a:ext cx="24" cy="43"/>
            </a:xfrm>
            <a:custGeom>
              <a:avLst/>
              <a:gdLst>
                <a:gd name="T0" fmla="*/ 4 w 4"/>
                <a:gd name="T1" fmla="*/ 0 h 7"/>
                <a:gd name="T2" fmla="*/ 2 w 4"/>
                <a:gd name="T3" fmla="*/ 3 h 7"/>
                <a:gd name="T4" fmla="*/ 0 w 4"/>
                <a:gd name="T5" fmla="*/ 7 h 7"/>
                <a:gd name="T6" fmla="*/ 1 w 4"/>
                <a:gd name="T7" fmla="*/ 7 h 7"/>
                <a:gd name="T8" fmla="*/ 3 w 4"/>
                <a:gd name="T9" fmla="*/ 5 h 7"/>
                <a:gd name="T10" fmla="*/ 4 w 4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cubicBezTo>
                    <a:pt x="4" y="0"/>
                    <a:pt x="2" y="1"/>
                    <a:pt x="2" y="3"/>
                  </a:cubicBezTo>
                  <a:cubicBezTo>
                    <a:pt x="1" y="4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" y="7"/>
                    <a:pt x="2" y="6"/>
                    <a:pt x="3" y="5"/>
                  </a:cubicBezTo>
                  <a:cubicBezTo>
                    <a:pt x="4" y="4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4252" y="2104"/>
              <a:ext cx="31" cy="55"/>
            </a:xfrm>
            <a:custGeom>
              <a:avLst/>
              <a:gdLst>
                <a:gd name="T0" fmla="*/ 2 w 5"/>
                <a:gd name="T1" fmla="*/ 0 h 9"/>
                <a:gd name="T2" fmla="*/ 0 w 5"/>
                <a:gd name="T3" fmla="*/ 1 h 9"/>
                <a:gd name="T4" fmla="*/ 1 w 5"/>
                <a:gd name="T5" fmla="*/ 4 h 9"/>
                <a:gd name="T6" fmla="*/ 2 w 5"/>
                <a:gd name="T7" fmla="*/ 8 h 9"/>
                <a:gd name="T8" fmla="*/ 3 w 5"/>
                <a:gd name="T9" fmla="*/ 9 h 9"/>
                <a:gd name="T10" fmla="*/ 5 w 5"/>
                <a:gd name="T11" fmla="*/ 6 h 9"/>
                <a:gd name="T12" fmla="*/ 3 w 5"/>
                <a:gd name="T13" fmla="*/ 0 h 9"/>
                <a:gd name="T14" fmla="*/ 2 w 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9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3"/>
                    <a:pt x="1" y="4"/>
                  </a:cubicBezTo>
                  <a:cubicBezTo>
                    <a:pt x="2" y="6"/>
                    <a:pt x="1" y="8"/>
                    <a:pt x="2" y="8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9"/>
                    <a:pt x="5" y="8"/>
                    <a:pt x="5" y="6"/>
                  </a:cubicBezTo>
                  <a:cubicBezTo>
                    <a:pt x="5" y="4"/>
                    <a:pt x="4" y="1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Freeform 27"/>
            <p:cNvSpPr/>
            <p:nvPr/>
          </p:nvSpPr>
          <p:spPr bwMode="auto">
            <a:xfrm>
              <a:off x="4215" y="2104"/>
              <a:ext cx="43" cy="67"/>
            </a:xfrm>
            <a:custGeom>
              <a:avLst/>
              <a:gdLst>
                <a:gd name="T0" fmla="*/ 1 w 7"/>
                <a:gd name="T1" fmla="*/ 0 h 11"/>
                <a:gd name="T2" fmla="*/ 1 w 7"/>
                <a:gd name="T3" fmla="*/ 3 h 11"/>
                <a:gd name="T4" fmla="*/ 0 w 7"/>
                <a:gd name="T5" fmla="*/ 7 h 11"/>
                <a:gd name="T6" fmla="*/ 2 w 7"/>
                <a:gd name="T7" fmla="*/ 8 h 11"/>
                <a:gd name="T8" fmla="*/ 5 w 7"/>
                <a:gd name="T9" fmla="*/ 11 h 11"/>
                <a:gd name="T10" fmla="*/ 5 w 7"/>
                <a:gd name="T11" fmla="*/ 11 h 11"/>
                <a:gd name="T12" fmla="*/ 7 w 7"/>
                <a:gd name="T13" fmla="*/ 6 h 11"/>
                <a:gd name="T14" fmla="*/ 5 w 7"/>
                <a:gd name="T15" fmla="*/ 1 h 11"/>
                <a:gd name="T16" fmla="*/ 1 w 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1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1" y="7"/>
                    <a:pt x="2" y="7"/>
                    <a:pt x="2" y="8"/>
                  </a:cubicBezTo>
                  <a:cubicBezTo>
                    <a:pt x="3" y="9"/>
                    <a:pt x="4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8"/>
                    <a:pt x="7" y="6"/>
                  </a:cubicBezTo>
                  <a:cubicBezTo>
                    <a:pt x="7" y="3"/>
                    <a:pt x="6" y="2"/>
                    <a:pt x="5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Freeform 28"/>
            <p:cNvSpPr/>
            <p:nvPr/>
          </p:nvSpPr>
          <p:spPr bwMode="auto">
            <a:xfrm>
              <a:off x="4179" y="2098"/>
              <a:ext cx="43" cy="61"/>
            </a:xfrm>
            <a:custGeom>
              <a:avLst/>
              <a:gdLst>
                <a:gd name="T0" fmla="*/ 3 w 7"/>
                <a:gd name="T1" fmla="*/ 0 h 10"/>
                <a:gd name="T2" fmla="*/ 2 w 7"/>
                <a:gd name="T3" fmla="*/ 1 h 10"/>
                <a:gd name="T4" fmla="*/ 1 w 7"/>
                <a:gd name="T5" fmla="*/ 3 h 10"/>
                <a:gd name="T6" fmla="*/ 0 w 7"/>
                <a:gd name="T7" fmla="*/ 6 h 10"/>
                <a:gd name="T8" fmla="*/ 3 w 7"/>
                <a:gd name="T9" fmla="*/ 10 h 10"/>
                <a:gd name="T10" fmla="*/ 3 w 7"/>
                <a:gd name="T11" fmla="*/ 10 h 10"/>
                <a:gd name="T12" fmla="*/ 6 w 7"/>
                <a:gd name="T13" fmla="*/ 5 h 10"/>
                <a:gd name="T14" fmla="*/ 6 w 7"/>
                <a:gd name="T15" fmla="*/ 1 h 10"/>
                <a:gd name="T16" fmla="*/ 3 w 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6"/>
                    <a:pt x="2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6" y="8"/>
                    <a:pt x="6" y="5"/>
                  </a:cubicBezTo>
                  <a:cubicBezTo>
                    <a:pt x="6" y="3"/>
                    <a:pt x="7" y="1"/>
                    <a:pt x="6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" name="Freeform 29"/>
            <p:cNvSpPr/>
            <p:nvPr/>
          </p:nvSpPr>
          <p:spPr bwMode="auto">
            <a:xfrm>
              <a:off x="4130" y="2092"/>
              <a:ext cx="61" cy="73"/>
            </a:xfrm>
            <a:custGeom>
              <a:avLst/>
              <a:gdLst>
                <a:gd name="T0" fmla="*/ 4 w 10"/>
                <a:gd name="T1" fmla="*/ 0 h 12"/>
                <a:gd name="T2" fmla="*/ 2 w 10"/>
                <a:gd name="T3" fmla="*/ 0 h 12"/>
                <a:gd name="T4" fmla="*/ 0 w 10"/>
                <a:gd name="T5" fmla="*/ 5 h 12"/>
                <a:gd name="T6" fmla="*/ 2 w 10"/>
                <a:gd name="T7" fmla="*/ 12 h 12"/>
                <a:gd name="T8" fmla="*/ 3 w 10"/>
                <a:gd name="T9" fmla="*/ 12 h 12"/>
                <a:gd name="T10" fmla="*/ 7 w 10"/>
                <a:gd name="T11" fmla="*/ 6 h 12"/>
                <a:gd name="T12" fmla="*/ 9 w 10"/>
                <a:gd name="T13" fmla="*/ 1 h 12"/>
                <a:gd name="T14" fmla="*/ 4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4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4"/>
                    <a:pt x="0" y="5"/>
                  </a:cubicBezTo>
                  <a:cubicBezTo>
                    <a:pt x="0" y="7"/>
                    <a:pt x="1" y="12"/>
                    <a:pt x="2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6" y="9"/>
                    <a:pt x="7" y="6"/>
                  </a:cubicBezTo>
                  <a:cubicBezTo>
                    <a:pt x="8" y="4"/>
                    <a:pt x="10" y="2"/>
                    <a:pt x="9" y="1"/>
                  </a:cubicBezTo>
                  <a:cubicBezTo>
                    <a:pt x="8" y="0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9" name="Freeform 30"/>
            <p:cNvSpPr/>
            <p:nvPr/>
          </p:nvSpPr>
          <p:spPr bwMode="auto">
            <a:xfrm>
              <a:off x="4179" y="2018"/>
              <a:ext cx="61" cy="80"/>
            </a:xfrm>
            <a:custGeom>
              <a:avLst/>
              <a:gdLst>
                <a:gd name="T0" fmla="*/ 9 w 10"/>
                <a:gd name="T1" fmla="*/ 0 h 13"/>
                <a:gd name="T2" fmla="*/ 5 w 10"/>
                <a:gd name="T3" fmla="*/ 2 h 13"/>
                <a:gd name="T4" fmla="*/ 2 w 10"/>
                <a:gd name="T5" fmla="*/ 3 h 13"/>
                <a:gd name="T6" fmla="*/ 2 w 10"/>
                <a:gd name="T7" fmla="*/ 3 h 13"/>
                <a:gd name="T8" fmla="*/ 2 w 10"/>
                <a:gd name="T9" fmla="*/ 6 h 13"/>
                <a:gd name="T10" fmla="*/ 0 w 10"/>
                <a:gd name="T11" fmla="*/ 9 h 13"/>
                <a:gd name="T12" fmla="*/ 3 w 10"/>
                <a:gd name="T13" fmla="*/ 13 h 13"/>
                <a:gd name="T14" fmla="*/ 4 w 10"/>
                <a:gd name="T15" fmla="*/ 13 h 13"/>
                <a:gd name="T16" fmla="*/ 7 w 10"/>
                <a:gd name="T17" fmla="*/ 9 h 13"/>
                <a:gd name="T18" fmla="*/ 9 w 10"/>
                <a:gd name="T19" fmla="*/ 0 h 13"/>
                <a:gd name="T20" fmla="*/ 9 w 10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9" y="0"/>
                  </a:moveTo>
                  <a:cubicBezTo>
                    <a:pt x="8" y="0"/>
                    <a:pt x="6" y="1"/>
                    <a:pt x="5" y="2"/>
                  </a:cubicBezTo>
                  <a:cubicBezTo>
                    <a:pt x="4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5"/>
                    <a:pt x="2" y="6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9"/>
                    <a:pt x="2" y="12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5" y="13"/>
                    <a:pt x="6" y="11"/>
                    <a:pt x="7" y="9"/>
                  </a:cubicBezTo>
                  <a:cubicBezTo>
                    <a:pt x="9" y="6"/>
                    <a:pt x="10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0" name="Group 4"/>
          <p:cNvGrpSpPr>
            <a:grpSpLocks noChangeAspect="1"/>
          </p:cNvGrpSpPr>
          <p:nvPr/>
        </p:nvGrpSpPr>
        <p:grpSpPr bwMode="auto">
          <a:xfrm rot="19741170">
            <a:off x="6779951" y="4898391"/>
            <a:ext cx="744740" cy="897754"/>
            <a:chOff x="3682" y="670"/>
            <a:chExt cx="1392" cy="1678"/>
          </a:xfrm>
          <a:solidFill>
            <a:schemeClr val="bg2">
              <a:lumMod val="25000"/>
              <a:alpha val="56000"/>
            </a:schemeClr>
          </a:solidFill>
        </p:grpSpPr>
        <p:sp>
          <p:nvSpPr>
            <p:cNvPr id="41" name="Freeform 5"/>
            <p:cNvSpPr/>
            <p:nvPr/>
          </p:nvSpPr>
          <p:spPr bwMode="auto">
            <a:xfrm>
              <a:off x="3847" y="1945"/>
              <a:ext cx="56" cy="49"/>
            </a:xfrm>
            <a:custGeom>
              <a:avLst/>
              <a:gdLst>
                <a:gd name="T0" fmla="*/ 6 w 9"/>
                <a:gd name="T1" fmla="*/ 0 h 8"/>
                <a:gd name="T2" fmla="*/ 3 w 9"/>
                <a:gd name="T3" fmla="*/ 3 h 8"/>
                <a:gd name="T4" fmla="*/ 1 w 9"/>
                <a:gd name="T5" fmla="*/ 8 h 8"/>
                <a:gd name="T6" fmla="*/ 3 w 9"/>
                <a:gd name="T7" fmla="*/ 8 h 8"/>
                <a:gd name="T8" fmla="*/ 7 w 9"/>
                <a:gd name="T9" fmla="*/ 8 h 8"/>
                <a:gd name="T10" fmla="*/ 8 w 9"/>
                <a:gd name="T11" fmla="*/ 5 h 8"/>
                <a:gd name="T12" fmla="*/ 9 w 9"/>
                <a:gd name="T13" fmla="*/ 3 h 8"/>
                <a:gd name="T14" fmla="*/ 7 w 9"/>
                <a:gd name="T15" fmla="*/ 0 h 8"/>
                <a:gd name="T16" fmla="*/ 6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6" y="0"/>
                  </a:moveTo>
                  <a:cubicBezTo>
                    <a:pt x="6" y="0"/>
                    <a:pt x="5" y="1"/>
                    <a:pt x="3" y="3"/>
                  </a:cubicBezTo>
                  <a:cubicBezTo>
                    <a:pt x="1" y="4"/>
                    <a:pt x="0" y="7"/>
                    <a:pt x="1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5" y="8"/>
                    <a:pt x="7" y="8"/>
                    <a:pt x="7" y="8"/>
                  </a:cubicBezTo>
                  <a:cubicBezTo>
                    <a:pt x="7" y="7"/>
                    <a:pt x="7" y="7"/>
                    <a:pt x="8" y="5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2"/>
                    <a:pt x="8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Freeform 6"/>
            <p:cNvSpPr/>
            <p:nvPr/>
          </p:nvSpPr>
          <p:spPr bwMode="auto">
            <a:xfrm>
              <a:off x="3897" y="1878"/>
              <a:ext cx="55" cy="79"/>
            </a:xfrm>
            <a:custGeom>
              <a:avLst/>
              <a:gdLst>
                <a:gd name="T0" fmla="*/ 8 w 9"/>
                <a:gd name="T1" fmla="*/ 0 h 13"/>
                <a:gd name="T2" fmla="*/ 2 w 9"/>
                <a:gd name="T3" fmla="*/ 7 h 13"/>
                <a:gd name="T4" fmla="*/ 1 w 9"/>
                <a:gd name="T5" fmla="*/ 12 h 13"/>
                <a:gd name="T6" fmla="*/ 4 w 9"/>
                <a:gd name="T7" fmla="*/ 13 h 13"/>
                <a:gd name="T8" fmla="*/ 6 w 9"/>
                <a:gd name="T9" fmla="*/ 13 h 13"/>
                <a:gd name="T10" fmla="*/ 7 w 9"/>
                <a:gd name="T11" fmla="*/ 10 h 13"/>
                <a:gd name="T12" fmla="*/ 9 w 9"/>
                <a:gd name="T13" fmla="*/ 7 h 13"/>
                <a:gd name="T14" fmla="*/ 8 w 9"/>
                <a:gd name="T15" fmla="*/ 0 h 13"/>
                <a:gd name="T16" fmla="*/ 8 w 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3">
                  <a:moveTo>
                    <a:pt x="8" y="0"/>
                  </a:moveTo>
                  <a:cubicBezTo>
                    <a:pt x="6" y="0"/>
                    <a:pt x="3" y="4"/>
                    <a:pt x="2" y="7"/>
                  </a:cubicBezTo>
                  <a:cubicBezTo>
                    <a:pt x="1" y="9"/>
                    <a:pt x="0" y="11"/>
                    <a:pt x="1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7" y="11"/>
                    <a:pt x="7" y="10"/>
                  </a:cubicBezTo>
                  <a:cubicBezTo>
                    <a:pt x="8" y="9"/>
                    <a:pt x="9" y="7"/>
                    <a:pt x="9" y="7"/>
                  </a:cubicBezTo>
                  <a:cubicBezTo>
                    <a:pt x="9" y="7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Freeform 7"/>
            <p:cNvSpPr/>
            <p:nvPr/>
          </p:nvSpPr>
          <p:spPr bwMode="auto">
            <a:xfrm>
              <a:off x="3878" y="1866"/>
              <a:ext cx="37" cy="67"/>
            </a:xfrm>
            <a:custGeom>
              <a:avLst/>
              <a:gdLst>
                <a:gd name="T0" fmla="*/ 5 w 6"/>
                <a:gd name="T1" fmla="*/ 0 h 11"/>
                <a:gd name="T2" fmla="*/ 1 w 6"/>
                <a:gd name="T3" fmla="*/ 5 h 11"/>
                <a:gd name="T4" fmla="*/ 1 w 6"/>
                <a:gd name="T5" fmla="*/ 10 h 11"/>
                <a:gd name="T6" fmla="*/ 3 w 6"/>
                <a:gd name="T7" fmla="*/ 11 h 11"/>
                <a:gd name="T8" fmla="*/ 3 w 6"/>
                <a:gd name="T9" fmla="*/ 11 h 11"/>
                <a:gd name="T10" fmla="*/ 4 w 6"/>
                <a:gd name="T11" fmla="*/ 8 h 11"/>
                <a:gd name="T12" fmla="*/ 6 w 6"/>
                <a:gd name="T13" fmla="*/ 5 h 11"/>
                <a:gd name="T14" fmla="*/ 5 w 6"/>
                <a:gd name="T15" fmla="*/ 0 h 11"/>
                <a:gd name="T16" fmla="*/ 5 w 6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1">
                  <a:moveTo>
                    <a:pt x="5" y="0"/>
                  </a:moveTo>
                  <a:cubicBezTo>
                    <a:pt x="4" y="0"/>
                    <a:pt x="2" y="4"/>
                    <a:pt x="1" y="5"/>
                  </a:cubicBezTo>
                  <a:cubicBezTo>
                    <a:pt x="1" y="7"/>
                    <a:pt x="0" y="9"/>
                    <a:pt x="1" y="10"/>
                  </a:cubicBezTo>
                  <a:cubicBezTo>
                    <a:pt x="2" y="10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9"/>
                    <a:pt x="4" y="8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6" y="5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Freeform 8"/>
            <p:cNvSpPr/>
            <p:nvPr/>
          </p:nvSpPr>
          <p:spPr bwMode="auto">
            <a:xfrm>
              <a:off x="3878" y="1964"/>
              <a:ext cx="68" cy="73"/>
            </a:xfrm>
            <a:custGeom>
              <a:avLst/>
              <a:gdLst>
                <a:gd name="T0" fmla="*/ 6 w 11"/>
                <a:gd name="T1" fmla="*/ 0 h 12"/>
                <a:gd name="T2" fmla="*/ 3 w 11"/>
                <a:gd name="T3" fmla="*/ 5 h 12"/>
                <a:gd name="T4" fmla="*/ 1 w 11"/>
                <a:gd name="T5" fmla="*/ 12 h 12"/>
                <a:gd name="T6" fmla="*/ 2 w 11"/>
                <a:gd name="T7" fmla="*/ 12 h 12"/>
                <a:gd name="T8" fmla="*/ 8 w 11"/>
                <a:gd name="T9" fmla="*/ 10 h 12"/>
                <a:gd name="T10" fmla="*/ 11 w 11"/>
                <a:gd name="T11" fmla="*/ 5 h 12"/>
                <a:gd name="T12" fmla="*/ 6 w 11"/>
                <a:gd name="T13" fmla="*/ 0 h 12"/>
                <a:gd name="T14" fmla="*/ 6 w 11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2">
                  <a:moveTo>
                    <a:pt x="6" y="0"/>
                  </a:moveTo>
                  <a:cubicBezTo>
                    <a:pt x="5" y="0"/>
                    <a:pt x="4" y="3"/>
                    <a:pt x="3" y="5"/>
                  </a:cubicBezTo>
                  <a:cubicBezTo>
                    <a:pt x="1" y="8"/>
                    <a:pt x="0" y="11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4" y="12"/>
                    <a:pt x="7" y="11"/>
                    <a:pt x="8" y="10"/>
                  </a:cubicBezTo>
                  <a:cubicBezTo>
                    <a:pt x="9" y="10"/>
                    <a:pt x="11" y="6"/>
                    <a:pt x="11" y="5"/>
                  </a:cubicBezTo>
                  <a:cubicBezTo>
                    <a:pt x="11" y="4"/>
                    <a:pt x="8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Freeform 9"/>
            <p:cNvSpPr/>
            <p:nvPr/>
          </p:nvSpPr>
          <p:spPr bwMode="auto">
            <a:xfrm>
              <a:off x="3805" y="1903"/>
              <a:ext cx="55" cy="36"/>
            </a:xfrm>
            <a:custGeom>
              <a:avLst/>
              <a:gdLst>
                <a:gd name="T0" fmla="*/ 7 w 9"/>
                <a:gd name="T1" fmla="*/ 0 h 6"/>
                <a:gd name="T2" fmla="*/ 2 w 9"/>
                <a:gd name="T3" fmla="*/ 2 h 6"/>
                <a:gd name="T4" fmla="*/ 2 w 9"/>
                <a:gd name="T5" fmla="*/ 6 h 6"/>
                <a:gd name="T6" fmla="*/ 2 w 9"/>
                <a:gd name="T7" fmla="*/ 6 h 6"/>
                <a:gd name="T8" fmla="*/ 6 w 9"/>
                <a:gd name="T9" fmla="*/ 4 h 6"/>
                <a:gd name="T10" fmla="*/ 9 w 9"/>
                <a:gd name="T11" fmla="*/ 3 h 6"/>
                <a:gd name="T12" fmla="*/ 8 w 9"/>
                <a:gd name="T13" fmla="*/ 0 h 6"/>
                <a:gd name="T14" fmla="*/ 7 w 9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7" y="0"/>
                  </a:moveTo>
                  <a:cubicBezTo>
                    <a:pt x="6" y="0"/>
                    <a:pt x="4" y="1"/>
                    <a:pt x="2" y="2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7" y="3"/>
                    <a:pt x="9" y="3"/>
                    <a:pt x="9" y="3"/>
                  </a:cubicBezTo>
                  <a:cubicBezTo>
                    <a:pt x="9" y="2"/>
                    <a:pt x="9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Freeform 10"/>
            <p:cNvSpPr/>
            <p:nvPr/>
          </p:nvSpPr>
          <p:spPr bwMode="auto">
            <a:xfrm>
              <a:off x="4246" y="2049"/>
              <a:ext cx="43" cy="49"/>
            </a:xfrm>
            <a:custGeom>
              <a:avLst/>
              <a:gdLst>
                <a:gd name="T0" fmla="*/ 6 w 7"/>
                <a:gd name="T1" fmla="*/ 0 h 8"/>
                <a:gd name="T2" fmla="*/ 3 w 7"/>
                <a:gd name="T3" fmla="*/ 4 h 8"/>
                <a:gd name="T4" fmla="*/ 0 w 7"/>
                <a:gd name="T5" fmla="*/ 7 h 8"/>
                <a:gd name="T6" fmla="*/ 2 w 7"/>
                <a:gd name="T7" fmla="*/ 8 h 8"/>
                <a:gd name="T8" fmla="*/ 3 w 7"/>
                <a:gd name="T9" fmla="*/ 8 h 8"/>
                <a:gd name="T10" fmla="*/ 4 w 7"/>
                <a:gd name="T11" fmla="*/ 6 h 8"/>
                <a:gd name="T12" fmla="*/ 7 w 7"/>
                <a:gd name="T13" fmla="*/ 0 h 8"/>
                <a:gd name="T14" fmla="*/ 6 w 7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0"/>
                    <a:pt x="4" y="3"/>
                    <a:pt x="3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4" y="8"/>
                    <a:pt x="4" y="6"/>
                  </a:cubicBezTo>
                  <a:cubicBezTo>
                    <a:pt x="5" y="5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Freeform 11"/>
            <p:cNvSpPr/>
            <p:nvPr/>
          </p:nvSpPr>
          <p:spPr bwMode="auto">
            <a:xfrm>
              <a:off x="3860" y="1854"/>
              <a:ext cx="30" cy="61"/>
            </a:xfrm>
            <a:custGeom>
              <a:avLst/>
              <a:gdLst>
                <a:gd name="T0" fmla="*/ 5 w 5"/>
                <a:gd name="T1" fmla="*/ 0 h 10"/>
                <a:gd name="T2" fmla="*/ 1 w 5"/>
                <a:gd name="T3" fmla="*/ 6 h 10"/>
                <a:gd name="T4" fmla="*/ 1 w 5"/>
                <a:gd name="T5" fmla="*/ 9 h 10"/>
                <a:gd name="T6" fmla="*/ 3 w 5"/>
                <a:gd name="T7" fmla="*/ 10 h 10"/>
                <a:gd name="T8" fmla="*/ 3 w 5"/>
                <a:gd name="T9" fmla="*/ 10 h 10"/>
                <a:gd name="T10" fmla="*/ 4 w 5"/>
                <a:gd name="T11" fmla="*/ 6 h 10"/>
                <a:gd name="T12" fmla="*/ 5 w 5"/>
                <a:gd name="T13" fmla="*/ 0 h 10"/>
                <a:gd name="T14" fmla="*/ 5 w 5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cubicBezTo>
                    <a:pt x="4" y="0"/>
                    <a:pt x="2" y="5"/>
                    <a:pt x="1" y="6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Freeform 12"/>
            <p:cNvSpPr/>
            <p:nvPr/>
          </p:nvSpPr>
          <p:spPr bwMode="auto">
            <a:xfrm>
              <a:off x="3811" y="1921"/>
              <a:ext cx="73" cy="49"/>
            </a:xfrm>
            <a:custGeom>
              <a:avLst/>
              <a:gdLst>
                <a:gd name="T0" fmla="*/ 8 w 12"/>
                <a:gd name="T1" fmla="*/ 0 h 8"/>
                <a:gd name="T2" fmla="*/ 4 w 12"/>
                <a:gd name="T3" fmla="*/ 2 h 8"/>
                <a:gd name="T4" fmla="*/ 1 w 12"/>
                <a:gd name="T5" fmla="*/ 7 h 8"/>
                <a:gd name="T6" fmla="*/ 2 w 12"/>
                <a:gd name="T7" fmla="*/ 7 h 8"/>
                <a:gd name="T8" fmla="*/ 3 w 12"/>
                <a:gd name="T9" fmla="*/ 7 h 8"/>
                <a:gd name="T10" fmla="*/ 4 w 12"/>
                <a:gd name="T11" fmla="*/ 7 h 8"/>
                <a:gd name="T12" fmla="*/ 5 w 12"/>
                <a:gd name="T13" fmla="*/ 7 h 8"/>
                <a:gd name="T14" fmla="*/ 7 w 12"/>
                <a:gd name="T15" fmla="*/ 8 h 8"/>
                <a:gd name="T16" fmla="*/ 7 w 12"/>
                <a:gd name="T17" fmla="*/ 8 h 8"/>
                <a:gd name="T18" fmla="*/ 9 w 12"/>
                <a:gd name="T19" fmla="*/ 5 h 8"/>
                <a:gd name="T20" fmla="*/ 12 w 12"/>
                <a:gd name="T21" fmla="*/ 3 h 8"/>
                <a:gd name="T22" fmla="*/ 9 w 12"/>
                <a:gd name="T23" fmla="*/ 1 h 8"/>
                <a:gd name="T24" fmla="*/ 8 w 12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8">
                  <a:moveTo>
                    <a:pt x="8" y="0"/>
                  </a:move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6"/>
                    <a:pt x="9" y="5"/>
                  </a:cubicBezTo>
                  <a:cubicBezTo>
                    <a:pt x="10" y="4"/>
                    <a:pt x="12" y="4"/>
                    <a:pt x="12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Freeform 13"/>
            <p:cNvSpPr/>
            <p:nvPr/>
          </p:nvSpPr>
          <p:spPr bwMode="auto">
            <a:xfrm>
              <a:off x="3982" y="1939"/>
              <a:ext cx="86" cy="98"/>
            </a:xfrm>
            <a:custGeom>
              <a:avLst/>
              <a:gdLst>
                <a:gd name="T0" fmla="*/ 9 w 14"/>
                <a:gd name="T1" fmla="*/ 0 h 16"/>
                <a:gd name="T2" fmla="*/ 4 w 14"/>
                <a:gd name="T3" fmla="*/ 2 h 16"/>
                <a:gd name="T4" fmla="*/ 0 w 14"/>
                <a:gd name="T5" fmla="*/ 11 h 16"/>
                <a:gd name="T6" fmla="*/ 9 w 14"/>
                <a:gd name="T7" fmla="*/ 16 h 16"/>
                <a:gd name="T8" fmla="*/ 9 w 14"/>
                <a:gd name="T9" fmla="*/ 16 h 16"/>
                <a:gd name="T10" fmla="*/ 13 w 14"/>
                <a:gd name="T11" fmla="*/ 9 h 16"/>
                <a:gd name="T12" fmla="*/ 11 w 14"/>
                <a:gd name="T13" fmla="*/ 0 h 16"/>
                <a:gd name="T14" fmla="*/ 9 w 14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6">
                  <a:moveTo>
                    <a:pt x="9" y="0"/>
                  </a:move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9"/>
                    <a:pt x="0" y="11"/>
                  </a:cubicBezTo>
                  <a:cubicBezTo>
                    <a:pt x="0" y="13"/>
                    <a:pt x="7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4"/>
                    <a:pt x="13" y="9"/>
                  </a:cubicBezTo>
                  <a:cubicBezTo>
                    <a:pt x="14" y="4"/>
                    <a:pt x="13" y="1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14"/>
            <p:cNvSpPr/>
            <p:nvPr/>
          </p:nvSpPr>
          <p:spPr bwMode="auto">
            <a:xfrm>
              <a:off x="3854" y="1848"/>
              <a:ext cx="24" cy="42"/>
            </a:xfrm>
            <a:custGeom>
              <a:avLst/>
              <a:gdLst>
                <a:gd name="T0" fmla="*/ 4 w 4"/>
                <a:gd name="T1" fmla="*/ 0 h 7"/>
                <a:gd name="T2" fmla="*/ 1 w 4"/>
                <a:gd name="T3" fmla="*/ 3 h 7"/>
                <a:gd name="T4" fmla="*/ 1 w 4"/>
                <a:gd name="T5" fmla="*/ 7 h 7"/>
                <a:gd name="T6" fmla="*/ 1 w 4"/>
                <a:gd name="T7" fmla="*/ 7 h 7"/>
                <a:gd name="T8" fmla="*/ 3 w 4"/>
                <a:gd name="T9" fmla="*/ 3 h 7"/>
                <a:gd name="T10" fmla="*/ 4 w 4"/>
                <a:gd name="T11" fmla="*/ 0 h 7"/>
                <a:gd name="T12" fmla="*/ 4 w 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cubicBezTo>
                    <a:pt x="3" y="0"/>
                    <a:pt x="1" y="2"/>
                    <a:pt x="1" y="3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3" y="4"/>
                    <a:pt x="3" y="3"/>
                  </a:cubicBezTo>
                  <a:cubicBezTo>
                    <a:pt x="4" y="2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15"/>
            <p:cNvSpPr/>
            <p:nvPr/>
          </p:nvSpPr>
          <p:spPr bwMode="auto">
            <a:xfrm>
              <a:off x="3725" y="1683"/>
              <a:ext cx="742" cy="665"/>
            </a:xfrm>
            <a:custGeom>
              <a:avLst/>
              <a:gdLst>
                <a:gd name="T0" fmla="*/ 2 w 121"/>
                <a:gd name="T1" fmla="*/ 20 h 109"/>
                <a:gd name="T2" fmla="*/ 12 w 121"/>
                <a:gd name="T3" fmla="*/ 88 h 109"/>
                <a:gd name="T4" fmla="*/ 54 w 121"/>
                <a:gd name="T5" fmla="*/ 108 h 109"/>
                <a:gd name="T6" fmla="*/ 98 w 121"/>
                <a:gd name="T7" fmla="*/ 85 h 109"/>
                <a:gd name="T8" fmla="*/ 121 w 121"/>
                <a:gd name="T9" fmla="*/ 52 h 109"/>
                <a:gd name="T10" fmla="*/ 108 w 121"/>
                <a:gd name="T11" fmla="*/ 47 h 109"/>
                <a:gd name="T12" fmla="*/ 103 w 121"/>
                <a:gd name="T13" fmla="*/ 57 h 109"/>
                <a:gd name="T14" fmla="*/ 94 w 121"/>
                <a:gd name="T15" fmla="*/ 65 h 109"/>
                <a:gd name="T16" fmla="*/ 90 w 121"/>
                <a:gd name="T17" fmla="*/ 68 h 109"/>
                <a:gd name="T18" fmla="*/ 89 w 121"/>
                <a:gd name="T19" fmla="*/ 67 h 109"/>
                <a:gd name="T20" fmla="*/ 89 w 121"/>
                <a:gd name="T21" fmla="*/ 69 h 109"/>
                <a:gd name="T22" fmla="*/ 91 w 121"/>
                <a:gd name="T23" fmla="*/ 75 h 109"/>
                <a:gd name="T24" fmla="*/ 89 w 121"/>
                <a:gd name="T25" fmla="*/ 79 h 109"/>
                <a:gd name="T26" fmla="*/ 87 w 121"/>
                <a:gd name="T27" fmla="*/ 78 h 109"/>
                <a:gd name="T28" fmla="*/ 85 w 121"/>
                <a:gd name="T29" fmla="*/ 80 h 109"/>
                <a:gd name="T30" fmla="*/ 84 w 121"/>
                <a:gd name="T31" fmla="*/ 81 h 109"/>
                <a:gd name="T32" fmla="*/ 83 w 121"/>
                <a:gd name="T33" fmla="*/ 79 h 109"/>
                <a:gd name="T34" fmla="*/ 81 w 121"/>
                <a:gd name="T35" fmla="*/ 77 h 109"/>
                <a:gd name="T36" fmla="*/ 78 w 121"/>
                <a:gd name="T37" fmla="*/ 78 h 109"/>
                <a:gd name="T38" fmla="*/ 77 w 121"/>
                <a:gd name="T39" fmla="*/ 79 h 109"/>
                <a:gd name="T40" fmla="*/ 73 w 121"/>
                <a:gd name="T41" fmla="*/ 74 h 109"/>
                <a:gd name="T42" fmla="*/ 68 w 121"/>
                <a:gd name="T43" fmla="*/ 80 h 109"/>
                <a:gd name="T44" fmla="*/ 65 w 121"/>
                <a:gd name="T45" fmla="*/ 72 h 109"/>
                <a:gd name="T46" fmla="*/ 62 w 121"/>
                <a:gd name="T47" fmla="*/ 76 h 109"/>
                <a:gd name="T48" fmla="*/ 59 w 121"/>
                <a:gd name="T49" fmla="*/ 76 h 109"/>
                <a:gd name="T50" fmla="*/ 58 w 121"/>
                <a:gd name="T51" fmla="*/ 67 h 109"/>
                <a:gd name="T52" fmla="*/ 54 w 121"/>
                <a:gd name="T53" fmla="*/ 71 h 109"/>
                <a:gd name="T54" fmla="*/ 51 w 121"/>
                <a:gd name="T55" fmla="*/ 72 h 109"/>
                <a:gd name="T56" fmla="*/ 50 w 121"/>
                <a:gd name="T57" fmla="*/ 63 h 109"/>
                <a:gd name="T58" fmla="*/ 50 w 121"/>
                <a:gd name="T59" fmla="*/ 63 h 109"/>
                <a:gd name="T60" fmla="*/ 50 w 121"/>
                <a:gd name="T61" fmla="*/ 63 h 109"/>
                <a:gd name="T62" fmla="*/ 44 w 121"/>
                <a:gd name="T63" fmla="*/ 68 h 109"/>
                <a:gd name="T64" fmla="*/ 41 w 121"/>
                <a:gd name="T65" fmla="*/ 65 h 109"/>
                <a:gd name="T66" fmla="*/ 42 w 121"/>
                <a:gd name="T67" fmla="*/ 60 h 109"/>
                <a:gd name="T68" fmla="*/ 35 w 121"/>
                <a:gd name="T69" fmla="*/ 64 h 109"/>
                <a:gd name="T70" fmla="*/ 32 w 121"/>
                <a:gd name="T71" fmla="*/ 61 h 109"/>
                <a:gd name="T72" fmla="*/ 33 w 121"/>
                <a:gd name="T73" fmla="*/ 57 h 109"/>
                <a:gd name="T74" fmla="*/ 26 w 121"/>
                <a:gd name="T75" fmla="*/ 59 h 109"/>
                <a:gd name="T76" fmla="*/ 27 w 121"/>
                <a:gd name="T77" fmla="*/ 52 h 109"/>
                <a:gd name="T78" fmla="*/ 21 w 121"/>
                <a:gd name="T79" fmla="*/ 52 h 109"/>
                <a:gd name="T80" fmla="*/ 20 w 121"/>
                <a:gd name="T81" fmla="*/ 50 h 109"/>
                <a:gd name="T82" fmla="*/ 20 w 121"/>
                <a:gd name="T83" fmla="*/ 47 h 109"/>
                <a:gd name="T84" fmla="*/ 18 w 121"/>
                <a:gd name="T85" fmla="*/ 47 h 109"/>
                <a:gd name="T86" fmla="*/ 16 w 121"/>
                <a:gd name="T87" fmla="*/ 47 h 109"/>
                <a:gd name="T88" fmla="*/ 15 w 121"/>
                <a:gd name="T89" fmla="*/ 47 h 109"/>
                <a:gd name="T90" fmla="*/ 16 w 121"/>
                <a:gd name="T91" fmla="*/ 43 h 109"/>
                <a:gd name="T92" fmla="*/ 15 w 121"/>
                <a:gd name="T93" fmla="*/ 43 h 109"/>
                <a:gd name="T94" fmla="*/ 15 w 121"/>
                <a:gd name="T95" fmla="*/ 38 h 109"/>
                <a:gd name="T96" fmla="*/ 21 w 121"/>
                <a:gd name="T97" fmla="*/ 35 h 109"/>
                <a:gd name="T98" fmla="*/ 22 w 121"/>
                <a:gd name="T99" fmla="*/ 36 h 109"/>
                <a:gd name="T100" fmla="*/ 22 w 121"/>
                <a:gd name="T101" fmla="*/ 34 h 109"/>
                <a:gd name="T102" fmla="*/ 21 w 121"/>
                <a:gd name="T103" fmla="*/ 30 h 109"/>
                <a:gd name="T104" fmla="*/ 22 w 121"/>
                <a:gd name="T105" fmla="*/ 17 h 109"/>
                <a:gd name="T106" fmla="*/ 20 w 121"/>
                <a:gd name="T107" fmla="*/ 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1" h="109">
                  <a:moveTo>
                    <a:pt x="14" y="0"/>
                  </a:moveTo>
                  <a:cubicBezTo>
                    <a:pt x="14" y="0"/>
                    <a:pt x="3" y="14"/>
                    <a:pt x="2" y="20"/>
                  </a:cubicBezTo>
                  <a:cubicBezTo>
                    <a:pt x="2" y="26"/>
                    <a:pt x="4" y="33"/>
                    <a:pt x="3" y="38"/>
                  </a:cubicBezTo>
                  <a:cubicBezTo>
                    <a:pt x="1" y="43"/>
                    <a:pt x="0" y="77"/>
                    <a:pt x="12" y="88"/>
                  </a:cubicBezTo>
                  <a:cubicBezTo>
                    <a:pt x="18" y="93"/>
                    <a:pt x="24" y="99"/>
                    <a:pt x="31" y="102"/>
                  </a:cubicBezTo>
                  <a:cubicBezTo>
                    <a:pt x="37" y="105"/>
                    <a:pt x="46" y="107"/>
                    <a:pt x="54" y="108"/>
                  </a:cubicBezTo>
                  <a:cubicBezTo>
                    <a:pt x="55" y="109"/>
                    <a:pt x="56" y="109"/>
                    <a:pt x="57" y="109"/>
                  </a:cubicBezTo>
                  <a:cubicBezTo>
                    <a:pt x="73" y="109"/>
                    <a:pt x="96" y="89"/>
                    <a:pt x="98" y="85"/>
                  </a:cubicBezTo>
                  <a:cubicBezTo>
                    <a:pt x="102" y="81"/>
                    <a:pt x="109" y="78"/>
                    <a:pt x="113" y="74"/>
                  </a:cubicBezTo>
                  <a:cubicBezTo>
                    <a:pt x="117" y="70"/>
                    <a:pt x="121" y="52"/>
                    <a:pt x="121" y="52"/>
                  </a:cubicBezTo>
                  <a:cubicBezTo>
                    <a:pt x="121" y="52"/>
                    <a:pt x="118" y="52"/>
                    <a:pt x="114" y="50"/>
                  </a:cubicBezTo>
                  <a:cubicBezTo>
                    <a:pt x="111" y="49"/>
                    <a:pt x="109" y="47"/>
                    <a:pt x="108" y="4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6" y="48"/>
                    <a:pt x="106" y="53"/>
                    <a:pt x="103" y="57"/>
                  </a:cubicBezTo>
                  <a:cubicBezTo>
                    <a:pt x="101" y="59"/>
                    <a:pt x="98" y="62"/>
                    <a:pt x="95" y="63"/>
                  </a:cubicBezTo>
                  <a:cubicBezTo>
                    <a:pt x="94" y="64"/>
                    <a:pt x="94" y="65"/>
                    <a:pt x="94" y="65"/>
                  </a:cubicBezTo>
                  <a:cubicBezTo>
                    <a:pt x="93" y="67"/>
                    <a:pt x="92" y="68"/>
                    <a:pt x="91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8"/>
                    <a:pt x="89" y="68"/>
                    <a:pt x="89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1" y="70"/>
                    <a:pt x="92" y="73"/>
                    <a:pt x="91" y="75"/>
                  </a:cubicBezTo>
                  <a:cubicBezTo>
                    <a:pt x="91" y="77"/>
                    <a:pt x="90" y="78"/>
                    <a:pt x="90" y="78"/>
                  </a:cubicBezTo>
                  <a:cubicBezTo>
                    <a:pt x="90" y="78"/>
                    <a:pt x="89" y="79"/>
                    <a:pt x="89" y="79"/>
                  </a:cubicBezTo>
                  <a:cubicBezTo>
                    <a:pt x="88" y="79"/>
                    <a:pt x="88" y="78"/>
                    <a:pt x="88" y="78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9"/>
                    <a:pt x="86" y="80"/>
                    <a:pt x="85" y="80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3" y="80"/>
                    <a:pt x="83" y="80"/>
                    <a:pt x="83" y="79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7"/>
                    <a:pt x="79" y="78"/>
                    <a:pt x="78" y="78"/>
                  </a:cubicBezTo>
                  <a:cubicBezTo>
                    <a:pt x="78" y="79"/>
                    <a:pt x="78" y="79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6" y="78"/>
                    <a:pt x="74" y="76"/>
                    <a:pt x="73" y="74"/>
                  </a:cubicBezTo>
                  <a:cubicBezTo>
                    <a:pt x="73" y="76"/>
                    <a:pt x="71" y="80"/>
                    <a:pt x="69" y="80"/>
                  </a:cubicBezTo>
                  <a:cubicBezTo>
                    <a:pt x="69" y="80"/>
                    <a:pt x="68" y="80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6" y="79"/>
                    <a:pt x="65" y="74"/>
                    <a:pt x="65" y="72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4" y="74"/>
                    <a:pt x="63" y="75"/>
                    <a:pt x="62" y="76"/>
                  </a:cubicBezTo>
                  <a:cubicBezTo>
                    <a:pt x="61" y="76"/>
                    <a:pt x="61" y="76"/>
                    <a:pt x="60" y="76"/>
                  </a:cubicBezTo>
                  <a:cubicBezTo>
                    <a:pt x="60" y="76"/>
                    <a:pt x="60" y="76"/>
                    <a:pt x="59" y="76"/>
                  </a:cubicBezTo>
                  <a:cubicBezTo>
                    <a:pt x="58" y="76"/>
                    <a:pt x="58" y="75"/>
                    <a:pt x="57" y="73"/>
                  </a:cubicBezTo>
                  <a:cubicBezTo>
                    <a:pt x="57" y="72"/>
                    <a:pt x="57" y="70"/>
                    <a:pt x="58" y="67"/>
                  </a:cubicBezTo>
                  <a:cubicBezTo>
                    <a:pt x="56" y="69"/>
                    <a:pt x="55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3" y="72"/>
                    <a:pt x="52" y="72"/>
                    <a:pt x="52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0" y="71"/>
                    <a:pt x="50" y="71"/>
                    <a:pt x="49" y="70"/>
                  </a:cubicBezTo>
                  <a:cubicBezTo>
                    <a:pt x="48" y="69"/>
                    <a:pt x="50" y="64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9" y="64"/>
                    <a:pt x="47" y="68"/>
                    <a:pt x="44" y="68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4" y="68"/>
                    <a:pt x="43" y="68"/>
                    <a:pt x="43" y="68"/>
                  </a:cubicBezTo>
                  <a:cubicBezTo>
                    <a:pt x="42" y="67"/>
                    <a:pt x="41" y="66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4"/>
                    <a:pt x="41" y="62"/>
                    <a:pt x="42" y="60"/>
                  </a:cubicBezTo>
                  <a:cubicBezTo>
                    <a:pt x="40" y="61"/>
                    <a:pt x="38" y="63"/>
                    <a:pt x="37" y="64"/>
                  </a:cubicBezTo>
                  <a:cubicBezTo>
                    <a:pt x="37" y="64"/>
                    <a:pt x="36" y="64"/>
                    <a:pt x="35" y="64"/>
                  </a:cubicBezTo>
                  <a:cubicBezTo>
                    <a:pt x="35" y="64"/>
                    <a:pt x="34" y="64"/>
                    <a:pt x="34" y="64"/>
                  </a:cubicBezTo>
                  <a:cubicBezTo>
                    <a:pt x="33" y="63"/>
                    <a:pt x="33" y="63"/>
                    <a:pt x="32" y="61"/>
                  </a:cubicBezTo>
                  <a:cubicBezTo>
                    <a:pt x="32" y="60"/>
                    <a:pt x="33" y="58"/>
                    <a:pt x="33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2" y="58"/>
                    <a:pt x="29" y="59"/>
                    <a:pt x="27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3" y="58"/>
                    <a:pt x="26" y="53"/>
                    <a:pt x="27" y="52"/>
                  </a:cubicBezTo>
                  <a:cubicBezTo>
                    <a:pt x="26" y="52"/>
                    <a:pt x="25" y="52"/>
                    <a:pt x="23" y="52"/>
                  </a:cubicBezTo>
                  <a:cubicBezTo>
                    <a:pt x="22" y="52"/>
                    <a:pt x="21" y="52"/>
                    <a:pt x="21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20" y="50"/>
                  </a:cubicBezTo>
                  <a:cubicBezTo>
                    <a:pt x="20" y="49"/>
                    <a:pt x="20" y="48"/>
                    <a:pt x="21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7" y="47"/>
                  </a:cubicBezTo>
                  <a:cubicBezTo>
                    <a:pt x="17" y="47"/>
                    <a:pt x="16" y="47"/>
                    <a:pt x="16" y="47"/>
                  </a:cubicBezTo>
                  <a:cubicBezTo>
                    <a:pt x="16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5"/>
                    <a:pt x="15" y="44"/>
                    <a:pt x="16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2"/>
                    <a:pt x="13" y="42"/>
                    <a:pt x="13" y="41"/>
                  </a:cubicBezTo>
                  <a:cubicBezTo>
                    <a:pt x="13" y="40"/>
                    <a:pt x="13" y="39"/>
                    <a:pt x="15" y="38"/>
                  </a:cubicBezTo>
                  <a:cubicBezTo>
                    <a:pt x="16" y="37"/>
                    <a:pt x="18" y="35"/>
                    <a:pt x="20" y="35"/>
                  </a:cubicBezTo>
                  <a:cubicBezTo>
                    <a:pt x="20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5"/>
                    <a:pt x="22" y="35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2"/>
                    <a:pt x="21" y="30"/>
                  </a:cubicBezTo>
                  <a:cubicBezTo>
                    <a:pt x="21" y="29"/>
                    <a:pt x="22" y="28"/>
                    <a:pt x="23" y="27"/>
                  </a:cubicBezTo>
                  <a:cubicBezTo>
                    <a:pt x="21" y="24"/>
                    <a:pt x="21" y="20"/>
                    <a:pt x="22" y="17"/>
                  </a:cubicBezTo>
                  <a:cubicBezTo>
                    <a:pt x="23" y="13"/>
                    <a:pt x="27" y="9"/>
                    <a:pt x="27" y="8"/>
                  </a:cubicBezTo>
                  <a:cubicBezTo>
                    <a:pt x="27" y="7"/>
                    <a:pt x="23" y="6"/>
                    <a:pt x="20" y="4"/>
                  </a:cubicBezTo>
                  <a:cubicBezTo>
                    <a:pt x="17" y="2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Freeform 16"/>
            <p:cNvSpPr/>
            <p:nvPr/>
          </p:nvSpPr>
          <p:spPr bwMode="auto">
            <a:xfrm>
              <a:off x="3976" y="2025"/>
              <a:ext cx="62" cy="67"/>
            </a:xfrm>
            <a:custGeom>
              <a:avLst/>
              <a:gdLst>
                <a:gd name="T0" fmla="*/ 3 w 10"/>
                <a:gd name="T1" fmla="*/ 0 h 11"/>
                <a:gd name="T2" fmla="*/ 1 w 10"/>
                <a:gd name="T3" fmla="*/ 9 h 11"/>
                <a:gd name="T4" fmla="*/ 3 w 10"/>
                <a:gd name="T5" fmla="*/ 11 h 11"/>
                <a:gd name="T6" fmla="*/ 3 w 10"/>
                <a:gd name="T7" fmla="*/ 11 h 11"/>
                <a:gd name="T8" fmla="*/ 9 w 10"/>
                <a:gd name="T9" fmla="*/ 3 h 11"/>
                <a:gd name="T10" fmla="*/ 9 w 10"/>
                <a:gd name="T11" fmla="*/ 3 h 11"/>
                <a:gd name="T12" fmla="*/ 3 w 10"/>
                <a:gd name="T13" fmla="*/ 0 h 11"/>
                <a:gd name="T14" fmla="*/ 3 w 1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1">
                  <a:moveTo>
                    <a:pt x="3" y="0"/>
                  </a:moveTo>
                  <a:cubicBezTo>
                    <a:pt x="2" y="0"/>
                    <a:pt x="0" y="7"/>
                    <a:pt x="1" y="9"/>
                  </a:cubicBezTo>
                  <a:cubicBezTo>
                    <a:pt x="1" y="11"/>
                    <a:pt x="1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1"/>
                    <a:pt x="10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5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17"/>
            <p:cNvSpPr/>
            <p:nvPr/>
          </p:nvSpPr>
          <p:spPr bwMode="auto">
            <a:xfrm>
              <a:off x="3939" y="1909"/>
              <a:ext cx="62" cy="85"/>
            </a:xfrm>
            <a:custGeom>
              <a:avLst/>
              <a:gdLst>
                <a:gd name="T0" fmla="*/ 7 w 10"/>
                <a:gd name="T1" fmla="*/ 0 h 14"/>
                <a:gd name="T2" fmla="*/ 0 w 10"/>
                <a:gd name="T3" fmla="*/ 7 h 14"/>
                <a:gd name="T4" fmla="*/ 1 w 10"/>
                <a:gd name="T5" fmla="*/ 11 h 14"/>
                <a:gd name="T6" fmla="*/ 6 w 10"/>
                <a:gd name="T7" fmla="*/ 14 h 14"/>
                <a:gd name="T8" fmla="*/ 7 w 10"/>
                <a:gd name="T9" fmla="*/ 10 h 14"/>
                <a:gd name="T10" fmla="*/ 10 w 10"/>
                <a:gd name="T11" fmla="*/ 7 h 14"/>
                <a:gd name="T12" fmla="*/ 7 w 10"/>
                <a:gd name="T13" fmla="*/ 0 h 14"/>
                <a:gd name="T14" fmla="*/ 7 w 1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4">
                  <a:moveTo>
                    <a:pt x="7" y="0"/>
                  </a:moveTo>
                  <a:cubicBezTo>
                    <a:pt x="5" y="0"/>
                    <a:pt x="0" y="5"/>
                    <a:pt x="0" y="7"/>
                  </a:cubicBezTo>
                  <a:cubicBezTo>
                    <a:pt x="0" y="9"/>
                    <a:pt x="0" y="11"/>
                    <a:pt x="1" y="11"/>
                  </a:cubicBezTo>
                  <a:cubicBezTo>
                    <a:pt x="2" y="12"/>
                    <a:pt x="6" y="14"/>
                    <a:pt x="6" y="14"/>
                  </a:cubicBezTo>
                  <a:cubicBezTo>
                    <a:pt x="6" y="14"/>
                    <a:pt x="6" y="12"/>
                    <a:pt x="7" y="10"/>
                  </a:cubicBezTo>
                  <a:cubicBezTo>
                    <a:pt x="8" y="9"/>
                    <a:pt x="10" y="7"/>
                    <a:pt x="10" y="7"/>
                  </a:cubicBezTo>
                  <a:cubicBezTo>
                    <a:pt x="10" y="7"/>
                    <a:pt x="9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18"/>
            <p:cNvSpPr/>
            <p:nvPr/>
          </p:nvSpPr>
          <p:spPr bwMode="auto">
            <a:xfrm>
              <a:off x="3927" y="1994"/>
              <a:ext cx="62" cy="73"/>
            </a:xfrm>
            <a:custGeom>
              <a:avLst/>
              <a:gdLst>
                <a:gd name="T0" fmla="*/ 4 w 10"/>
                <a:gd name="T1" fmla="*/ 0 h 12"/>
                <a:gd name="T2" fmla="*/ 0 w 10"/>
                <a:gd name="T3" fmla="*/ 10 h 12"/>
                <a:gd name="T4" fmla="*/ 2 w 10"/>
                <a:gd name="T5" fmla="*/ 12 h 12"/>
                <a:gd name="T6" fmla="*/ 4 w 10"/>
                <a:gd name="T7" fmla="*/ 12 h 12"/>
                <a:gd name="T8" fmla="*/ 10 w 10"/>
                <a:gd name="T9" fmla="*/ 5 h 12"/>
                <a:gd name="T10" fmla="*/ 4 w 1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4" y="0"/>
                  </a:moveTo>
                  <a:cubicBezTo>
                    <a:pt x="3" y="0"/>
                    <a:pt x="0" y="8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6" y="11"/>
                    <a:pt x="10" y="6"/>
                    <a:pt x="10" y="5"/>
                  </a:cubicBezTo>
                  <a:cubicBezTo>
                    <a:pt x="10" y="4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Freeform 19"/>
            <p:cNvSpPr/>
            <p:nvPr/>
          </p:nvSpPr>
          <p:spPr bwMode="auto">
            <a:xfrm>
              <a:off x="4222" y="2037"/>
              <a:ext cx="49" cy="55"/>
            </a:xfrm>
            <a:custGeom>
              <a:avLst/>
              <a:gdLst>
                <a:gd name="T0" fmla="*/ 7 w 8"/>
                <a:gd name="T1" fmla="*/ 0 h 9"/>
                <a:gd name="T2" fmla="*/ 4 w 8"/>
                <a:gd name="T3" fmla="*/ 1 h 9"/>
                <a:gd name="T4" fmla="*/ 3 w 8"/>
                <a:gd name="T5" fmla="*/ 3 h 9"/>
                <a:gd name="T6" fmla="*/ 3 w 8"/>
                <a:gd name="T7" fmla="*/ 3 h 9"/>
                <a:gd name="T8" fmla="*/ 2 w 8"/>
                <a:gd name="T9" fmla="*/ 6 h 9"/>
                <a:gd name="T10" fmla="*/ 0 w 8"/>
                <a:gd name="T11" fmla="*/ 9 h 9"/>
                <a:gd name="T12" fmla="*/ 2 w 8"/>
                <a:gd name="T13" fmla="*/ 9 h 9"/>
                <a:gd name="T14" fmla="*/ 2 w 8"/>
                <a:gd name="T15" fmla="*/ 9 h 9"/>
                <a:gd name="T16" fmla="*/ 5 w 8"/>
                <a:gd name="T17" fmla="*/ 6 h 9"/>
                <a:gd name="T18" fmla="*/ 7 w 8"/>
                <a:gd name="T19" fmla="*/ 0 h 9"/>
                <a:gd name="T20" fmla="*/ 7 w 8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7" y="0"/>
                  </a:moveTo>
                  <a:cubicBezTo>
                    <a:pt x="7" y="0"/>
                    <a:pt x="5" y="1"/>
                    <a:pt x="4" y="1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5"/>
                    <a:pt x="2" y="6"/>
                  </a:cubicBezTo>
                  <a:cubicBezTo>
                    <a:pt x="1" y="7"/>
                    <a:pt x="0" y="9"/>
                    <a:pt x="0" y="9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4" y="8"/>
                    <a:pt x="5" y="6"/>
                  </a:cubicBezTo>
                  <a:cubicBezTo>
                    <a:pt x="6" y="5"/>
                    <a:pt x="8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20"/>
            <p:cNvSpPr/>
            <p:nvPr/>
          </p:nvSpPr>
          <p:spPr bwMode="auto">
            <a:xfrm>
              <a:off x="4044" y="1970"/>
              <a:ext cx="92" cy="97"/>
            </a:xfrm>
            <a:custGeom>
              <a:avLst/>
              <a:gdLst>
                <a:gd name="T0" fmla="*/ 11 w 15"/>
                <a:gd name="T1" fmla="*/ 0 h 16"/>
                <a:gd name="T2" fmla="*/ 4 w 15"/>
                <a:gd name="T3" fmla="*/ 5 h 16"/>
                <a:gd name="T4" fmla="*/ 2 w 15"/>
                <a:gd name="T5" fmla="*/ 12 h 16"/>
                <a:gd name="T6" fmla="*/ 10 w 15"/>
                <a:gd name="T7" fmla="*/ 16 h 16"/>
                <a:gd name="T8" fmla="*/ 11 w 15"/>
                <a:gd name="T9" fmla="*/ 16 h 16"/>
                <a:gd name="T10" fmla="*/ 15 w 15"/>
                <a:gd name="T11" fmla="*/ 7 h 16"/>
                <a:gd name="T12" fmla="*/ 12 w 15"/>
                <a:gd name="T13" fmla="*/ 1 h 16"/>
                <a:gd name="T14" fmla="*/ 11 w 15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6">
                  <a:moveTo>
                    <a:pt x="11" y="0"/>
                  </a:moveTo>
                  <a:cubicBezTo>
                    <a:pt x="9" y="0"/>
                    <a:pt x="6" y="2"/>
                    <a:pt x="4" y="5"/>
                  </a:cubicBezTo>
                  <a:cubicBezTo>
                    <a:pt x="1" y="9"/>
                    <a:pt x="0" y="11"/>
                    <a:pt x="2" y="12"/>
                  </a:cubicBezTo>
                  <a:cubicBezTo>
                    <a:pt x="3" y="13"/>
                    <a:pt x="8" y="16"/>
                    <a:pt x="10" y="16"/>
                  </a:cubicBezTo>
                  <a:cubicBezTo>
                    <a:pt x="10" y="16"/>
                    <a:pt x="10" y="16"/>
                    <a:pt x="11" y="16"/>
                  </a:cubicBezTo>
                  <a:cubicBezTo>
                    <a:pt x="12" y="15"/>
                    <a:pt x="15" y="10"/>
                    <a:pt x="15" y="7"/>
                  </a:cubicBezTo>
                  <a:cubicBezTo>
                    <a:pt x="15" y="4"/>
                    <a:pt x="14" y="2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21"/>
            <p:cNvSpPr/>
            <p:nvPr/>
          </p:nvSpPr>
          <p:spPr bwMode="auto">
            <a:xfrm>
              <a:off x="4074" y="2073"/>
              <a:ext cx="68" cy="67"/>
            </a:xfrm>
            <a:custGeom>
              <a:avLst/>
              <a:gdLst>
                <a:gd name="T0" fmla="*/ 4 w 11"/>
                <a:gd name="T1" fmla="*/ 0 h 11"/>
                <a:gd name="T2" fmla="*/ 3 w 11"/>
                <a:gd name="T3" fmla="*/ 0 h 11"/>
                <a:gd name="T4" fmla="*/ 1 w 11"/>
                <a:gd name="T5" fmla="*/ 9 h 11"/>
                <a:gd name="T6" fmla="*/ 3 w 11"/>
                <a:gd name="T7" fmla="*/ 11 h 11"/>
                <a:gd name="T8" fmla="*/ 5 w 11"/>
                <a:gd name="T9" fmla="*/ 11 h 11"/>
                <a:gd name="T10" fmla="*/ 10 w 11"/>
                <a:gd name="T11" fmla="*/ 2 h 11"/>
                <a:gd name="T12" fmla="*/ 4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7"/>
                    <a:pt x="1" y="9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6" y="10"/>
                    <a:pt x="11" y="3"/>
                    <a:pt x="10" y="2"/>
                  </a:cubicBezTo>
                  <a:cubicBezTo>
                    <a:pt x="9" y="1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Freeform 22"/>
            <p:cNvSpPr/>
            <p:nvPr/>
          </p:nvSpPr>
          <p:spPr bwMode="auto">
            <a:xfrm>
              <a:off x="4025" y="2049"/>
              <a:ext cx="68" cy="67"/>
            </a:xfrm>
            <a:custGeom>
              <a:avLst/>
              <a:gdLst>
                <a:gd name="T0" fmla="*/ 3 w 11"/>
                <a:gd name="T1" fmla="*/ 0 h 11"/>
                <a:gd name="T2" fmla="*/ 1 w 11"/>
                <a:gd name="T3" fmla="*/ 10 h 11"/>
                <a:gd name="T4" fmla="*/ 3 w 11"/>
                <a:gd name="T5" fmla="*/ 11 h 11"/>
                <a:gd name="T6" fmla="*/ 4 w 11"/>
                <a:gd name="T7" fmla="*/ 11 h 11"/>
                <a:gd name="T8" fmla="*/ 9 w 11"/>
                <a:gd name="T9" fmla="*/ 3 h 11"/>
                <a:gd name="T10" fmla="*/ 3 w 11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3" y="0"/>
                  </a:moveTo>
                  <a:cubicBezTo>
                    <a:pt x="2" y="1"/>
                    <a:pt x="0" y="8"/>
                    <a:pt x="1" y="10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6" y="10"/>
                    <a:pt x="11" y="5"/>
                    <a:pt x="9" y="3"/>
                  </a:cubicBezTo>
                  <a:cubicBezTo>
                    <a:pt x="8" y="2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23"/>
            <p:cNvSpPr/>
            <p:nvPr/>
          </p:nvSpPr>
          <p:spPr bwMode="auto">
            <a:xfrm>
              <a:off x="4123" y="2006"/>
              <a:ext cx="68" cy="73"/>
            </a:xfrm>
            <a:custGeom>
              <a:avLst/>
              <a:gdLst>
                <a:gd name="T0" fmla="*/ 9 w 11"/>
                <a:gd name="T1" fmla="*/ 0 h 12"/>
                <a:gd name="T2" fmla="*/ 5 w 11"/>
                <a:gd name="T3" fmla="*/ 1 h 12"/>
                <a:gd name="T4" fmla="*/ 3 w 11"/>
                <a:gd name="T5" fmla="*/ 3 h 12"/>
                <a:gd name="T6" fmla="*/ 3 w 11"/>
                <a:gd name="T7" fmla="*/ 3 h 12"/>
                <a:gd name="T8" fmla="*/ 2 w 11"/>
                <a:gd name="T9" fmla="*/ 6 h 12"/>
                <a:gd name="T10" fmla="*/ 0 w 11"/>
                <a:gd name="T11" fmla="*/ 10 h 12"/>
                <a:gd name="T12" fmla="*/ 5 w 11"/>
                <a:gd name="T13" fmla="*/ 12 h 12"/>
                <a:gd name="T14" fmla="*/ 5 w 11"/>
                <a:gd name="T15" fmla="*/ 12 h 12"/>
                <a:gd name="T16" fmla="*/ 9 w 11"/>
                <a:gd name="T17" fmla="*/ 10 h 12"/>
                <a:gd name="T18" fmla="*/ 10 w 11"/>
                <a:gd name="T19" fmla="*/ 0 h 12"/>
                <a:gd name="T20" fmla="*/ 9 w 11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cubicBezTo>
                    <a:pt x="8" y="0"/>
                    <a:pt x="6" y="1"/>
                    <a:pt x="5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5"/>
                    <a:pt x="2" y="6"/>
                  </a:cubicBezTo>
                  <a:cubicBezTo>
                    <a:pt x="1" y="8"/>
                    <a:pt x="0" y="10"/>
                    <a:pt x="0" y="10"/>
                  </a:cubicBezTo>
                  <a:cubicBezTo>
                    <a:pt x="0" y="10"/>
                    <a:pt x="3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7" y="12"/>
                    <a:pt x="8" y="11"/>
                    <a:pt x="9" y="10"/>
                  </a:cubicBezTo>
                  <a:cubicBezTo>
                    <a:pt x="10" y="9"/>
                    <a:pt x="11" y="1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24"/>
            <p:cNvSpPr>
              <a:spLocks noEditPoints="1"/>
            </p:cNvSpPr>
            <p:nvPr/>
          </p:nvSpPr>
          <p:spPr bwMode="auto">
            <a:xfrm>
              <a:off x="3682" y="670"/>
              <a:ext cx="1392" cy="1391"/>
            </a:xfrm>
            <a:custGeom>
              <a:avLst/>
              <a:gdLst>
                <a:gd name="T0" fmla="*/ 83 w 227"/>
                <a:gd name="T1" fmla="*/ 158 h 228"/>
                <a:gd name="T2" fmla="*/ 95 w 227"/>
                <a:gd name="T3" fmla="*/ 157 h 228"/>
                <a:gd name="T4" fmla="*/ 91 w 227"/>
                <a:gd name="T5" fmla="*/ 193 h 228"/>
                <a:gd name="T6" fmla="*/ 71 w 227"/>
                <a:gd name="T7" fmla="*/ 189 h 228"/>
                <a:gd name="T8" fmla="*/ 114 w 227"/>
                <a:gd name="T9" fmla="*/ 166 h 228"/>
                <a:gd name="T10" fmla="*/ 158 w 227"/>
                <a:gd name="T11" fmla="*/ 149 h 228"/>
                <a:gd name="T12" fmla="*/ 38 w 227"/>
                <a:gd name="T13" fmla="*/ 132 h 228"/>
                <a:gd name="T14" fmla="*/ 61 w 227"/>
                <a:gd name="T15" fmla="*/ 101 h 228"/>
                <a:gd name="T16" fmla="*/ 90 w 227"/>
                <a:gd name="T17" fmla="*/ 134 h 228"/>
                <a:gd name="T18" fmla="*/ 73 w 227"/>
                <a:gd name="T19" fmla="*/ 8 h 228"/>
                <a:gd name="T20" fmla="*/ 21 w 227"/>
                <a:gd name="T21" fmla="*/ 108 h 228"/>
                <a:gd name="T22" fmla="*/ 21 w 227"/>
                <a:gd name="T23" fmla="*/ 107 h 228"/>
                <a:gd name="T24" fmla="*/ 22 w 227"/>
                <a:gd name="T25" fmla="*/ 107 h 228"/>
                <a:gd name="T26" fmla="*/ 29 w 227"/>
                <a:gd name="T27" fmla="*/ 93 h 228"/>
                <a:gd name="T28" fmla="*/ 42 w 227"/>
                <a:gd name="T29" fmla="*/ 80 h 228"/>
                <a:gd name="T30" fmla="*/ 43 w 227"/>
                <a:gd name="T31" fmla="*/ 79 h 228"/>
                <a:gd name="T32" fmla="*/ 43 w 227"/>
                <a:gd name="T33" fmla="*/ 70 h 228"/>
                <a:gd name="T34" fmla="*/ 44 w 227"/>
                <a:gd name="T35" fmla="*/ 60 h 228"/>
                <a:gd name="T36" fmla="*/ 44 w 227"/>
                <a:gd name="T37" fmla="*/ 70 h 228"/>
                <a:gd name="T38" fmla="*/ 44 w 227"/>
                <a:gd name="T39" fmla="*/ 80 h 228"/>
                <a:gd name="T40" fmla="*/ 34 w 227"/>
                <a:gd name="T41" fmla="*/ 89 h 228"/>
                <a:gd name="T42" fmla="*/ 24 w 227"/>
                <a:gd name="T43" fmla="*/ 106 h 228"/>
                <a:gd name="T44" fmla="*/ 22 w 227"/>
                <a:gd name="T45" fmla="*/ 108 h 228"/>
                <a:gd name="T46" fmla="*/ 21 w 227"/>
                <a:gd name="T47" fmla="*/ 108 h 228"/>
                <a:gd name="T48" fmla="*/ 20 w 227"/>
                <a:gd name="T49" fmla="*/ 108 h 228"/>
                <a:gd name="T50" fmla="*/ 29 w 227"/>
                <a:gd name="T51" fmla="*/ 167 h 228"/>
                <a:gd name="T52" fmla="*/ 32 w 227"/>
                <a:gd name="T53" fmla="*/ 192 h 228"/>
                <a:gd name="T54" fmla="*/ 34 w 227"/>
                <a:gd name="T55" fmla="*/ 193 h 228"/>
                <a:gd name="T56" fmla="*/ 37 w 227"/>
                <a:gd name="T57" fmla="*/ 195 h 228"/>
                <a:gd name="T58" fmla="*/ 43 w 227"/>
                <a:gd name="T59" fmla="*/ 197 h 228"/>
                <a:gd name="T60" fmla="*/ 49 w 227"/>
                <a:gd name="T61" fmla="*/ 203 h 228"/>
                <a:gd name="T62" fmla="*/ 53 w 227"/>
                <a:gd name="T63" fmla="*/ 209 h 228"/>
                <a:gd name="T64" fmla="*/ 62 w 227"/>
                <a:gd name="T65" fmla="*/ 219 h 228"/>
                <a:gd name="T66" fmla="*/ 75 w 227"/>
                <a:gd name="T67" fmla="*/ 220 h 228"/>
                <a:gd name="T68" fmla="*/ 82 w 227"/>
                <a:gd name="T69" fmla="*/ 219 h 228"/>
                <a:gd name="T70" fmla="*/ 91 w 227"/>
                <a:gd name="T71" fmla="*/ 220 h 228"/>
                <a:gd name="T72" fmla="*/ 96 w 227"/>
                <a:gd name="T73" fmla="*/ 224 h 228"/>
                <a:gd name="T74" fmla="*/ 99 w 227"/>
                <a:gd name="T75" fmla="*/ 225 h 228"/>
                <a:gd name="T76" fmla="*/ 101 w 227"/>
                <a:gd name="T77" fmla="*/ 226 h 228"/>
                <a:gd name="T78" fmla="*/ 116 w 227"/>
                <a:gd name="T79" fmla="*/ 211 h 228"/>
                <a:gd name="T80" fmla="*/ 175 w 227"/>
                <a:gd name="T81" fmla="*/ 204 h 228"/>
                <a:gd name="T82" fmla="*/ 174 w 227"/>
                <a:gd name="T83" fmla="*/ 184 h 228"/>
                <a:gd name="T84" fmla="*/ 174 w 227"/>
                <a:gd name="T85" fmla="*/ 183 h 228"/>
                <a:gd name="T86" fmla="*/ 174 w 227"/>
                <a:gd name="T87" fmla="*/ 182 h 228"/>
                <a:gd name="T88" fmla="*/ 177 w 227"/>
                <a:gd name="T89" fmla="*/ 172 h 228"/>
                <a:gd name="T90" fmla="*/ 181 w 227"/>
                <a:gd name="T91" fmla="*/ 152 h 228"/>
                <a:gd name="T92" fmla="*/ 184 w 227"/>
                <a:gd name="T93" fmla="*/ 146 h 228"/>
                <a:gd name="T94" fmla="*/ 197 w 227"/>
                <a:gd name="T95" fmla="*/ 136 h 228"/>
                <a:gd name="T96" fmla="*/ 197 w 227"/>
                <a:gd name="T97" fmla="*/ 136 h 228"/>
                <a:gd name="T98" fmla="*/ 185 w 227"/>
                <a:gd name="T99" fmla="*/ 147 h 228"/>
                <a:gd name="T100" fmla="*/ 184 w 227"/>
                <a:gd name="T101" fmla="*/ 148 h 228"/>
                <a:gd name="T102" fmla="*/ 182 w 227"/>
                <a:gd name="T103" fmla="*/ 155 h 228"/>
                <a:gd name="T104" fmla="*/ 176 w 227"/>
                <a:gd name="T105" fmla="*/ 177 h 228"/>
                <a:gd name="T106" fmla="*/ 175 w 227"/>
                <a:gd name="T107" fmla="*/ 182 h 228"/>
                <a:gd name="T108" fmla="*/ 175 w 227"/>
                <a:gd name="T109" fmla="*/ 182 h 228"/>
                <a:gd name="T110" fmla="*/ 182 w 227"/>
                <a:gd name="T111" fmla="*/ 181 h 228"/>
                <a:gd name="T112" fmla="*/ 164 w 227"/>
                <a:gd name="T113" fmla="*/ 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7" h="228">
                  <a:moveTo>
                    <a:pt x="71" y="189"/>
                  </a:moveTo>
                  <a:cubicBezTo>
                    <a:pt x="67" y="189"/>
                    <a:pt x="63" y="183"/>
                    <a:pt x="65" y="180"/>
                  </a:cubicBezTo>
                  <a:cubicBezTo>
                    <a:pt x="67" y="176"/>
                    <a:pt x="70" y="177"/>
                    <a:pt x="74" y="172"/>
                  </a:cubicBezTo>
                  <a:cubicBezTo>
                    <a:pt x="78" y="167"/>
                    <a:pt x="82" y="161"/>
                    <a:pt x="83" y="158"/>
                  </a:cubicBezTo>
                  <a:cubicBezTo>
                    <a:pt x="83" y="156"/>
                    <a:pt x="86" y="154"/>
                    <a:pt x="88" y="154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91" y="155"/>
                    <a:pt x="91" y="159"/>
                    <a:pt x="91" y="159"/>
                  </a:cubicBezTo>
                  <a:cubicBezTo>
                    <a:pt x="91" y="159"/>
                    <a:pt x="94" y="157"/>
                    <a:pt x="95" y="157"/>
                  </a:cubicBezTo>
                  <a:cubicBezTo>
                    <a:pt x="95" y="157"/>
                    <a:pt x="96" y="157"/>
                    <a:pt x="96" y="157"/>
                  </a:cubicBezTo>
                  <a:cubicBezTo>
                    <a:pt x="98" y="158"/>
                    <a:pt x="99" y="163"/>
                    <a:pt x="97" y="165"/>
                  </a:cubicBezTo>
                  <a:cubicBezTo>
                    <a:pt x="95" y="167"/>
                    <a:pt x="93" y="174"/>
                    <a:pt x="91" y="181"/>
                  </a:cubicBezTo>
                  <a:cubicBezTo>
                    <a:pt x="90" y="187"/>
                    <a:pt x="93" y="189"/>
                    <a:pt x="91" y="193"/>
                  </a:cubicBezTo>
                  <a:cubicBezTo>
                    <a:pt x="90" y="195"/>
                    <a:pt x="87" y="196"/>
                    <a:pt x="85" y="196"/>
                  </a:cubicBezTo>
                  <a:cubicBezTo>
                    <a:pt x="83" y="196"/>
                    <a:pt x="81" y="195"/>
                    <a:pt x="80" y="194"/>
                  </a:cubicBezTo>
                  <a:cubicBezTo>
                    <a:pt x="78" y="191"/>
                    <a:pt x="79" y="185"/>
                    <a:pt x="79" y="184"/>
                  </a:cubicBezTo>
                  <a:cubicBezTo>
                    <a:pt x="78" y="185"/>
                    <a:pt x="74" y="189"/>
                    <a:pt x="71" y="189"/>
                  </a:cubicBezTo>
                  <a:cubicBezTo>
                    <a:pt x="71" y="189"/>
                    <a:pt x="71" y="189"/>
                    <a:pt x="71" y="189"/>
                  </a:cubicBezTo>
                  <a:moveTo>
                    <a:pt x="146" y="185"/>
                  </a:moveTo>
                  <a:cubicBezTo>
                    <a:pt x="145" y="185"/>
                    <a:pt x="145" y="185"/>
                    <a:pt x="145" y="185"/>
                  </a:cubicBezTo>
                  <a:cubicBezTo>
                    <a:pt x="138" y="184"/>
                    <a:pt x="118" y="174"/>
                    <a:pt x="114" y="166"/>
                  </a:cubicBezTo>
                  <a:cubicBezTo>
                    <a:pt x="111" y="158"/>
                    <a:pt x="108" y="149"/>
                    <a:pt x="112" y="144"/>
                  </a:cubicBezTo>
                  <a:cubicBezTo>
                    <a:pt x="115" y="140"/>
                    <a:pt x="123" y="131"/>
                    <a:pt x="134" y="131"/>
                  </a:cubicBezTo>
                  <a:cubicBezTo>
                    <a:pt x="136" y="131"/>
                    <a:pt x="137" y="132"/>
                    <a:pt x="139" y="132"/>
                  </a:cubicBezTo>
                  <a:cubicBezTo>
                    <a:pt x="153" y="135"/>
                    <a:pt x="151" y="146"/>
                    <a:pt x="158" y="149"/>
                  </a:cubicBezTo>
                  <a:cubicBezTo>
                    <a:pt x="164" y="153"/>
                    <a:pt x="167" y="163"/>
                    <a:pt x="164" y="169"/>
                  </a:cubicBezTo>
                  <a:cubicBezTo>
                    <a:pt x="161" y="175"/>
                    <a:pt x="152" y="185"/>
                    <a:pt x="146" y="185"/>
                  </a:cubicBezTo>
                  <a:moveTo>
                    <a:pt x="69" y="145"/>
                  </a:moveTo>
                  <a:cubicBezTo>
                    <a:pt x="59" y="145"/>
                    <a:pt x="42" y="136"/>
                    <a:pt x="38" y="132"/>
                  </a:cubicBezTo>
                  <a:cubicBezTo>
                    <a:pt x="33" y="128"/>
                    <a:pt x="35" y="114"/>
                    <a:pt x="38" y="108"/>
                  </a:cubicBezTo>
                  <a:cubicBezTo>
                    <a:pt x="40" y="103"/>
                    <a:pt x="47" y="99"/>
                    <a:pt x="53" y="99"/>
                  </a:cubicBezTo>
                  <a:cubicBezTo>
                    <a:pt x="54" y="99"/>
                    <a:pt x="56" y="100"/>
                    <a:pt x="58" y="100"/>
                  </a:cubicBezTo>
                  <a:cubicBezTo>
                    <a:pt x="59" y="101"/>
                    <a:pt x="60" y="101"/>
                    <a:pt x="61" y="101"/>
                  </a:cubicBezTo>
                  <a:cubicBezTo>
                    <a:pt x="63" y="101"/>
                    <a:pt x="65" y="101"/>
                    <a:pt x="66" y="101"/>
                  </a:cubicBezTo>
                  <a:cubicBezTo>
                    <a:pt x="68" y="100"/>
                    <a:pt x="70" y="100"/>
                    <a:pt x="72" y="100"/>
                  </a:cubicBezTo>
                  <a:cubicBezTo>
                    <a:pt x="75" y="100"/>
                    <a:pt x="79" y="101"/>
                    <a:pt x="83" y="105"/>
                  </a:cubicBezTo>
                  <a:cubicBezTo>
                    <a:pt x="94" y="114"/>
                    <a:pt x="91" y="128"/>
                    <a:pt x="90" y="134"/>
                  </a:cubicBezTo>
                  <a:cubicBezTo>
                    <a:pt x="88" y="140"/>
                    <a:pt x="79" y="143"/>
                    <a:pt x="71" y="145"/>
                  </a:cubicBezTo>
                  <a:cubicBezTo>
                    <a:pt x="70" y="145"/>
                    <a:pt x="69" y="145"/>
                    <a:pt x="69" y="145"/>
                  </a:cubicBezTo>
                  <a:moveTo>
                    <a:pt x="119" y="0"/>
                  </a:moveTo>
                  <a:cubicBezTo>
                    <a:pt x="100" y="0"/>
                    <a:pt x="83" y="5"/>
                    <a:pt x="73" y="8"/>
                  </a:cubicBezTo>
                  <a:cubicBezTo>
                    <a:pt x="56" y="13"/>
                    <a:pt x="40" y="35"/>
                    <a:pt x="33" y="51"/>
                  </a:cubicBezTo>
                  <a:cubicBezTo>
                    <a:pt x="26" y="67"/>
                    <a:pt x="26" y="79"/>
                    <a:pt x="25" y="83"/>
                  </a:cubicBezTo>
                  <a:cubicBezTo>
                    <a:pt x="24" y="86"/>
                    <a:pt x="19" y="98"/>
                    <a:pt x="18" y="101"/>
                  </a:cubicBezTo>
                  <a:cubicBezTo>
                    <a:pt x="17" y="103"/>
                    <a:pt x="20" y="106"/>
                    <a:pt x="21" y="108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3" y="105"/>
                    <a:pt x="24" y="104"/>
                    <a:pt x="24" y="103"/>
                  </a:cubicBezTo>
                  <a:cubicBezTo>
                    <a:pt x="25" y="102"/>
                    <a:pt x="26" y="100"/>
                    <a:pt x="27" y="98"/>
                  </a:cubicBezTo>
                  <a:cubicBezTo>
                    <a:pt x="27" y="97"/>
                    <a:pt x="28" y="95"/>
                    <a:pt x="29" y="93"/>
                  </a:cubicBezTo>
                  <a:cubicBezTo>
                    <a:pt x="30" y="91"/>
                    <a:pt x="32" y="90"/>
                    <a:pt x="33" y="88"/>
                  </a:cubicBezTo>
                  <a:cubicBezTo>
                    <a:pt x="35" y="87"/>
                    <a:pt x="37" y="86"/>
                    <a:pt x="38" y="84"/>
                  </a:cubicBezTo>
                  <a:cubicBezTo>
                    <a:pt x="39" y="84"/>
                    <a:pt x="40" y="83"/>
                    <a:pt x="41" y="83"/>
                  </a:cubicBezTo>
                  <a:cubicBezTo>
                    <a:pt x="41" y="82"/>
                    <a:pt x="42" y="81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77"/>
                    <a:pt x="43" y="76"/>
                    <a:pt x="43" y="75"/>
                  </a:cubicBezTo>
                  <a:cubicBezTo>
                    <a:pt x="43" y="74"/>
                    <a:pt x="43" y="72"/>
                    <a:pt x="43" y="70"/>
                  </a:cubicBezTo>
                  <a:cubicBezTo>
                    <a:pt x="43" y="67"/>
                    <a:pt x="43" y="65"/>
                    <a:pt x="43" y="63"/>
                  </a:cubicBezTo>
                  <a:cubicBezTo>
                    <a:pt x="44" y="62"/>
                    <a:pt x="44" y="61"/>
                    <a:pt x="44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2"/>
                    <a:pt x="44" y="63"/>
                  </a:cubicBezTo>
                  <a:cubicBezTo>
                    <a:pt x="44" y="65"/>
                    <a:pt x="44" y="67"/>
                    <a:pt x="44" y="70"/>
                  </a:cubicBezTo>
                  <a:cubicBezTo>
                    <a:pt x="44" y="72"/>
                    <a:pt x="44" y="73"/>
                    <a:pt x="44" y="75"/>
                  </a:cubicBezTo>
                  <a:cubicBezTo>
                    <a:pt x="44" y="76"/>
                    <a:pt x="44" y="77"/>
                    <a:pt x="44" y="78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4" y="81"/>
                    <a:pt x="43" y="81"/>
                  </a:cubicBezTo>
                  <a:cubicBezTo>
                    <a:pt x="43" y="82"/>
                    <a:pt x="42" y="83"/>
                    <a:pt x="42" y="84"/>
                  </a:cubicBezTo>
                  <a:cubicBezTo>
                    <a:pt x="41" y="84"/>
                    <a:pt x="40" y="85"/>
                    <a:pt x="39" y="86"/>
                  </a:cubicBezTo>
                  <a:cubicBezTo>
                    <a:pt x="38" y="87"/>
                    <a:pt x="36" y="88"/>
                    <a:pt x="34" y="89"/>
                  </a:cubicBezTo>
                  <a:cubicBezTo>
                    <a:pt x="33" y="91"/>
                    <a:pt x="32" y="92"/>
                    <a:pt x="31" y="94"/>
                  </a:cubicBezTo>
                  <a:cubicBezTo>
                    <a:pt x="30" y="96"/>
                    <a:pt x="29" y="97"/>
                    <a:pt x="28" y="99"/>
                  </a:cubicBezTo>
                  <a:cubicBezTo>
                    <a:pt x="27" y="101"/>
                    <a:pt x="26" y="102"/>
                    <a:pt x="25" y="104"/>
                  </a:cubicBezTo>
                  <a:cubicBezTo>
                    <a:pt x="25" y="105"/>
                    <a:pt x="24" y="106"/>
                    <a:pt x="24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3" y="108"/>
                    <a:pt x="23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18" y="109"/>
                    <a:pt x="14" y="110"/>
                    <a:pt x="12" y="110"/>
                  </a:cubicBezTo>
                  <a:cubicBezTo>
                    <a:pt x="8" y="110"/>
                    <a:pt x="2" y="118"/>
                    <a:pt x="4" y="121"/>
                  </a:cubicBezTo>
                  <a:cubicBezTo>
                    <a:pt x="6" y="124"/>
                    <a:pt x="0" y="137"/>
                    <a:pt x="5" y="149"/>
                  </a:cubicBezTo>
                  <a:cubicBezTo>
                    <a:pt x="10" y="161"/>
                    <a:pt x="24" y="165"/>
                    <a:pt x="29" y="167"/>
                  </a:cubicBezTo>
                  <a:cubicBezTo>
                    <a:pt x="33" y="168"/>
                    <a:pt x="36" y="172"/>
                    <a:pt x="37" y="175"/>
                  </a:cubicBezTo>
                  <a:cubicBezTo>
                    <a:pt x="38" y="178"/>
                    <a:pt x="28" y="186"/>
                    <a:pt x="30" y="192"/>
                  </a:cubicBezTo>
                  <a:cubicBezTo>
                    <a:pt x="30" y="193"/>
                    <a:pt x="30" y="193"/>
                    <a:pt x="30" y="193"/>
                  </a:cubicBezTo>
                  <a:cubicBezTo>
                    <a:pt x="31" y="192"/>
                    <a:pt x="31" y="192"/>
                    <a:pt x="32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3" y="192"/>
                    <a:pt x="33" y="194"/>
                    <a:pt x="33" y="194"/>
                  </a:cubicBezTo>
                  <a:cubicBezTo>
                    <a:pt x="33" y="194"/>
                    <a:pt x="33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5" y="194"/>
                    <a:pt x="35" y="195"/>
                    <a:pt x="34" y="197"/>
                  </a:cubicBezTo>
                  <a:cubicBezTo>
                    <a:pt x="35" y="196"/>
                    <a:pt x="36" y="195"/>
                    <a:pt x="37" y="195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8" y="195"/>
                    <a:pt x="38" y="196"/>
                    <a:pt x="39" y="200"/>
                  </a:cubicBezTo>
                  <a:cubicBezTo>
                    <a:pt x="40" y="198"/>
                    <a:pt x="41" y="197"/>
                    <a:pt x="43" y="197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4" y="197"/>
                    <a:pt x="45" y="199"/>
                    <a:pt x="45" y="205"/>
                  </a:cubicBezTo>
                  <a:cubicBezTo>
                    <a:pt x="45" y="205"/>
                    <a:pt x="45" y="205"/>
                    <a:pt x="45" y="205"/>
                  </a:cubicBezTo>
                  <a:cubicBezTo>
                    <a:pt x="46" y="204"/>
                    <a:pt x="48" y="203"/>
                    <a:pt x="49" y="203"/>
                  </a:cubicBezTo>
                  <a:cubicBezTo>
                    <a:pt x="49" y="203"/>
                    <a:pt x="49" y="203"/>
                    <a:pt x="50" y="203"/>
                  </a:cubicBezTo>
                  <a:cubicBezTo>
                    <a:pt x="50" y="203"/>
                    <a:pt x="50" y="203"/>
                    <a:pt x="50" y="203"/>
                  </a:cubicBezTo>
                  <a:cubicBezTo>
                    <a:pt x="51" y="203"/>
                    <a:pt x="52" y="204"/>
                    <a:pt x="52" y="210"/>
                  </a:cubicBezTo>
                  <a:cubicBezTo>
                    <a:pt x="53" y="209"/>
                    <a:pt x="53" y="209"/>
                    <a:pt x="53" y="209"/>
                  </a:cubicBezTo>
                  <a:cubicBezTo>
                    <a:pt x="55" y="208"/>
                    <a:pt x="56" y="207"/>
                    <a:pt x="58" y="207"/>
                  </a:cubicBezTo>
                  <a:cubicBezTo>
                    <a:pt x="59" y="207"/>
                    <a:pt x="60" y="207"/>
                    <a:pt x="60" y="208"/>
                  </a:cubicBezTo>
                  <a:cubicBezTo>
                    <a:pt x="63" y="209"/>
                    <a:pt x="64" y="213"/>
                    <a:pt x="62" y="218"/>
                  </a:cubicBezTo>
                  <a:cubicBezTo>
                    <a:pt x="62" y="218"/>
                    <a:pt x="62" y="219"/>
                    <a:pt x="62" y="219"/>
                  </a:cubicBezTo>
                  <a:cubicBezTo>
                    <a:pt x="62" y="219"/>
                    <a:pt x="62" y="218"/>
                    <a:pt x="63" y="218"/>
                  </a:cubicBezTo>
                  <a:cubicBezTo>
                    <a:pt x="65" y="214"/>
                    <a:pt x="67" y="213"/>
                    <a:pt x="70" y="213"/>
                  </a:cubicBezTo>
                  <a:cubicBezTo>
                    <a:pt x="70" y="213"/>
                    <a:pt x="71" y="213"/>
                    <a:pt x="72" y="213"/>
                  </a:cubicBezTo>
                  <a:cubicBezTo>
                    <a:pt x="74" y="214"/>
                    <a:pt x="75" y="217"/>
                    <a:pt x="75" y="220"/>
                  </a:cubicBezTo>
                  <a:cubicBezTo>
                    <a:pt x="75" y="221"/>
                    <a:pt x="75" y="221"/>
                    <a:pt x="75" y="221"/>
                  </a:cubicBezTo>
                  <a:cubicBezTo>
                    <a:pt x="78" y="219"/>
                    <a:pt x="80" y="218"/>
                    <a:pt x="81" y="218"/>
                  </a:cubicBezTo>
                  <a:cubicBezTo>
                    <a:pt x="81" y="218"/>
                    <a:pt x="82" y="218"/>
                    <a:pt x="82" y="218"/>
                  </a:cubicBezTo>
                  <a:cubicBezTo>
                    <a:pt x="82" y="219"/>
                    <a:pt x="82" y="219"/>
                    <a:pt x="82" y="219"/>
                  </a:cubicBezTo>
                  <a:cubicBezTo>
                    <a:pt x="83" y="219"/>
                    <a:pt x="83" y="222"/>
                    <a:pt x="83" y="224"/>
                  </a:cubicBezTo>
                  <a:cubicBezTo>
                    <a:pt x="83" y="224"/>
                    <a:pt x="83" y="224"/>
                    <a:pt x="83" y="224"/>
                  </a:cubicBezTo>
                  <a:cubicBezTo>
                    <a:pt x="87" y="221"/>
                    <a:pt x="89" y="220"/>
                    <a:pt x="90" y="220"/>
                  </a:cubicBezTo>
                  <a:cubicBezTo>
                    <a:pt x="90" y="220"/>
                    <a:pt x="90" y="220"/>
                    <a:pt x="91" y="220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92" y="221"/>
                    <a:pt x="91" y="223"/>
                    <a:pt x="91" y="226"/>
                  </a:cubicBezTo>
                  <a:cubicBezTo>
                    <a:pt x="93" y="224"/>
                    <a:pt x="94" y="223"/>
                    <a:pt x="95" y="223"/>
                  </a:cubicBezTo>
                  <a:cubicBezTo>
                    <a:pt x="95" y="223"/>
                    <a:pt x="96" y="224"/>
                    <a:pt x="96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7" y="224"/>
                    <a:pt x="96" y="226"/>
                    <a:pt x="96" y="227"/>
                  </a:cubicBezTo>
                  <a:cubicBezTo>
                    <a:pt x="97" y="226"/>
                    <a:pt x="98" y="225"/>
                    <a:pt x="98" y="225"/>
                  </a:cubicBezTo>
                  <a:cubicBezTo>
                    <a:pt x="99" y="225"/>
                    <a:pt x="99" y="225"/>
                    <a:pt x="99" y="225"/>
                  </a:cubicBezTo>
                  <a:cubicBezTo>
                    <a:pt x="99" y="225"/>
                    <a:pt x="99" y="225"/>
                    <a:pt x="99" y="225"/>
                  </a:cubicBezTo>
                  <a:cubicBezTo>
                    <a:pt x="99" y="225"/>
                    <a:pt x="99" y="226"/>
                    <a:pt x="99" y="227"/>
                  </a:cubicBezTo>
                  <a:cubicBezTo>
                    <a:pt x="99" y="226"/>
                    <a:pt x="100" y="226"/>
                    <a:pt x="101" y="226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2" y="226"/>
                    <a:pt x="102" y="227"/>
                    <a:pt x="102" y="228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8" y="225"/>
                    <a:pt x="109" y="213"/>
                    <a:pt x="112" y="211"/>
                  </a:cubicBezTo>
                  <a:cubicBezTo>
                    <a:pt x="113" y="211"/>
                    <a:pt x="114" y="211"/>
                    <a:pt x="116" y="211"/>
                  </a:cubicBezTo>
                  <a:cubicBezTo>
                    <a:pt x="118" y="211"/>
                    <a:pt x="121" y="211"/>
                    <a:pt x="123" y="213"/>
                  </a:cubicBezTo>
                  <a:cubicBezTo>
                    <a:pt x="127" y="215"/>
                    <a:pt x="136" y="222"/>
                    <a:pt x="146" y="222"/>
                  </a:cubicBezTo>
                  <a:cubicBezTo>
                    <a:pt x="148" y="222"/>
                    <a:pt x="150" y="221"/>
                    <a:pt x="152" y="221"/>
                  </a:cubicBezTo>
                  <a:cubicBezTo>
                    <a:pt x="165" y="217"/>
                    <a:pt x="172" y="205"/>
                    <a:pt x="175" y="204"/>
                  </a:cubicBezTo>
                  <a:cubicBezTo>
                    <a:pt x="178" y="203"/>
                    <a:pt x="181" y="194"/>
                    <a:pt x="178" y="191"/>
                  </a:cubicBezTo>
                  <a:cubicBezTo>
                    <a:pt x="177" y="189"/>
                    <a:pt x="176" y="186"/>
                    <a:pt x="175" y="184"/>
                  </a:cubicBezTo>
                  <a:cubicBezTo>
                    <a:pt x="175" y="184"/>
                    <a:pt x="175" y="184"/>
                    <a:pt x="175" y="184"/>
                  </a:cubicBezTo>
                  <a:cubicBezTo>
                    <a:pt x="174" y="184"/>
                    <a:pt x="174" y="184"/>
                    <a:pt x="174" y="184"/>
                  </a:cubicBezTo>
                  <a:cubicBezTo>
                    <a:pt x="174" y="183"/>
                    <a:pt x="174" y="183"/>
                    <a:pt x="174" y="183"/>
                  </a:cubicBezTo>
                  <a:cubicBezTo>
                    <a:pt x="174" y="183"/>
                    <a:pt x="174" y="183"/>
                    <a:pt x="174" y="183"/>
                  </a:cubicBezTo>
                  <a:cubicBezTo>
                    <a:pt x="174" y="183"/>
                    <a:pt x="174" y="183"/>
                    <a:pt x="174" y="183"/>
                  </a:cubicBezTo>
                  <a:cubicBezTo>
                    <a:pt x="174" y="183"/>
                    <a:pt x="174" y="183"/>
                    <a:pt x="174" y="183"/>
                  </a:cubicBezTo>
                  <a:cubicBezTo>
                    <a:pt x="174" y="183"/>
                    <a:pt x="174" y="183"/>
                    <a:pt x="174" y="183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4" y="181"/>
                    <a:pt x="174" y="181"/>
                    <a:pt x="174" y="181"/>
                  </a:cubicBezTo>
                  <a:cubicBezTo>
                    <a:pt x="174" y="180"/>
                    <a:pt x="174" y="180"/>
                    <a:pt x="174" y="179"/>
                  </a:cubicBezTo>
                  <a:cubicBezTo>
                    <a:pt x="174" y="179"/>
                    <a:pt x="174" y="178"/>
                    <a:pt x="175" y="177"/>
                  </a:cubicBezTo>
                  <a:cubicBezTo>
                    <a:pt x="176" y="175"/>
                    <a:pt x="176" y="174"/>
                    <a:pt x="177" y="172"/>
                  </a:cubicBezTo>
                  <a:cubicBezTo>
                    <a:pt x="178" y="170"/>
                    <a:pt x="179" y="168"/>
                    <a:pt x="179" y="166"/>
                  </a:cubicBezTo>
                  <a:cubicBezTo>
                    <a:pt x="180" y="165"/>
                    <a:pt x="181" y="163"/>
                    <a:pt x="181" y="161"/>
                  </a:cubicBezTo>
                  <a:cubicBezTo>
                    <a:pt x="181" y="159"/>
                    <a:pt x="181" y="157"/>
                    <a:pt x="181" y="155"/>
                  </a:cubicBezTo>
                  <a:cubicBezTo>
                    <a:pt x="181" y="154"/>
                    <a:pt x="181" y="153"/>
                    <a:pt x="181" y="152"/>
                  </a:cubicBezTo>
                  <a:cubicBezTo>
                    <a:pt x="181" y="150"/>
                    <a:pt x="181" y="149"/>
                    <a:pt x="182" y="148"/>
                  </a:cubicBezTo>
                  <a:cubicBezTo>
                    <a:pt x="182" y="148"/>
                    <a:pt x="182" y="148"/>
                    <a:pt x="183" y="147"/>
                  </a:cubicBezTo>
                  <a:cubicBezTo>
                    <a:pt x="183" y="147"/>
                    <a:pt x="183" y="147"/>
                    <a:pt x="183" y="147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4" y="145"/>
                    <a:pt x="185" y="145"/>
                    <a:pt x="186" y="144"/>
                  </a:cubicBezTo>
                  <a:cubicBezTo>
                    <a:pt x="187" y="143"/>
                    <a:pt x="189" y="142"/>
                    <a:pt x="190" y="141"/>
                  </a:cubicBezTo>
                  <a:cubicBezTo>
                    <a:pt x="192" y="140"/>
                    <a:pt x="195" y="138"/>
                    <a:pt x="196" y="137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7" y="136"/>
                    <a:pt x="197" y="137"/>
                    <a:pt x="196" y="137"/>
                  </a:cubicBezTo>
                  <a:cubicBezTo>
                    <a:pt x="195" y="139"/>
                    <a:pt x="193" y="140"/>
                    <a:pt x="190" y="142"/>
                  </a:cubicBezTo>
                  <a:cubicBezTo>
                    <a:pt x="189" y="143"/>
                    <a:pt x="188" y="144"/>
                    <a:pt x="187" y="145"/>
                  </a:cubicBezTo>
                  <a:cubicBezTo>
                    <a:pt x="186" y="146"/>
                    <a:pt x="185" y="146"/>
                    <a:pt x="185" y="147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50"/>
                    <a:pt x="182" y="151"/>
                    <a:pt x="182" y="152"/>
                  </a:cubicBezTo>
                  <a:cubicBezTo>
                    <a:pt x="182" y="153"/>
                    <a:pt x="182" y="154"/>
                    <a:pt x="182" y="155"/>
                  </a:cubicBezTo>
                  <a:cubicBezTo>
                    <a:pt x="182" y="157"/>
                    <a:pt x="182" y="159"/>
                    <a:pt x="182" y="161"/>
                  </a:cubicBezTo>
                  <a:cubicBezTo>
                    <a:pt x="182" y="163"/>
                    <a:pt x="182" y="165"/>
                    <a:pt x="181" y="167"/>
                  </a:cubicBezTo>
                  <a:cubicBezTo>
                    <a:pt x="180" y="169"/>
                    <a:pt x="179" y="171"/>
                    <a:pt x="178" y="172"/>
                  </a:cubicBezTo>
                  <a:cubicBezTo>
                    <a:pt x="178" y="174"/>
                    <a:pt x="177" y="176"/>
                    <a:pt x="176" y="177"/>
                  </a:cubicBezTo>
                  <a:cubicBezTo>
                    <a:pt x="176" y="178"/>
                    <a:pt x="175" y="179"/>
                    <a:pt x="175" y="180"/>
                  </a:cubicBezTo>
                  <a:cubicBezTo>
                    <a:pt x="175" y="180"/>
                    <a:pt x="175" y="180"/>
                    <a:pt x="175" y="181"/>
                  </a:cubicBezTo>
                  <a:cubicBezTo>
                    <a:pt x="175" y="181"/>
                    <a:pt x="175" y="181"/>
                    <a:pt x="175" y="181"/>
                  </a:cubicBezTo>
                  <a:cubicBezTo>
                    <a:pt x="175" y="182"/>
                    <a:pt x="175" y="182"/>
                    <a:pt x="175" y="182"/>
                  </a:cubicBezTo>
                  <a:cubicBezTo>
                    <a:pt x="175" y="182"/>
                    <a:pt x="175" y="182"/>
                    <a:pt x="175" y="182"/>
                  </a:cubicBezTo>
                  <a:cubicBezTo>
                    <a:pt x="175" y="182"/>
                    <a:pt x="175" y="182"/>
                    <a:pt x="175" y="182"/>
                  </a:cubicBezTo>
                  <a:cubicBezTo>
                    <a:pt x="175" y="182"/>
                    <a:pt x="175" y="182"/>
                    <a:pt x="175" y="182"/>
                  </a:cubicBezTo>
                  <a:cubicBezTo>
                    <a:pt x="175" y="182"/>
                    <a:pt x="175" y="182"/>
                    <a:pt x="175" y="182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7" y="183"/>
                    <a:pt x="180" y="183"/>
                    <a:pt x="182" y="181"/>
                  </a:cubicBezTo>
                  <a:cubicBezTo>
                    <a:pt x="184" y="178"/>
                    <a:pt x="189" y="167"/>
                    <a:pt x="192" y="164"/>
                  </a:cubicBezTo>
                  <a:cubicBezTo>
                    <a:pt x="194" y="161"/>
                    <a:pt x="203" y="154"/>
                    <a:pt x="212" y="138"/>
                  </a:cubicBezTo>
                  <a:cubicBezTo>
                    <a:pt x="220" y="123"/>
                    <a:pt x="227" y="97"/>
                    <a:pt x="221" y="80"/>
                  </a:cubicBezTo>
                  <a:cubicBezTo>
                    <a:pt x="215" y="64"/>
                    <a:pt x="201" y="28"/>
                    <a:pt x="164" y="10"/>
                  </a:cubicBezTo>
                  <a:cubicBezTo>
                    <a:pt x="148" y="2"/>
                    <a:pt x="133" y="0"/>
                    <a:pt x="1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1" name="Freeform 25"/>
            <p:cNvSpPr/>
            <p:nvPr/>
          </p:nvSpPr>
          <p:spPr bwMode="auto">
            <a:xfrm>
              <a:off x="4277" y="2049"/>
              <a:ext cx="24" cy="43"/>
            </a:xfrm>
            <a:custGeom>
              <a:avLst/>
              <a:gdLst>
                <a:gd name="T0" fmla="*/ 4 w 4"/>
                <a:gd name="T1" fmla="*/ 0 h 7"/>
                <a:gd name="T2" fmla="*/ 2 w 4"/>
                <a:gd name="T3" fmla="*/ 3 h 7"/>
                <a:gd name="T4" fmla="*/ 0 w 4"/>
                <a:gd name="T5" fmla="*/ 7 h 7"/>
                <a:gd name="T6" fmla="*/ 1 w 4"/>
                <a:gd name="T7" fmla="*/ 7 h 7"/>
                <a:gd name="T8" fmla="*/ 3 w 4"/>
                <a:gd name="T9" fmla="*/ 5 h 7"/>
                <a:gd name="T10" fmla="*/ 4 w 4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cubicBezTo>
                    <a:pt x="4" y="0"/>
                    <a:pt x="2" y="1"/>
                    <a:pt x="2" y="3"/>
                  </a:cubicBezTo>
                  <a:cubicBezTo>
                    <a:pt x="1" y="4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" y="7"/>
                    <a:pt x="2" y="6"/>
                    <a:pt x="3" y="5"/>
                  </a:cubicBezTo>
                  <a:cubicBezTo>
                    <a:pt x="4" y="4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Freeform 26"/>
            <p:cNvSpPr/>
            <p:nvPr/>
          </p:nvSpPr>
          <p:spPr bwMode="auto">
            <a:xfrm>
              <a:off x="4252" y="2104"/>
              <a:ext cx="31" cy="55"/>
            </a:xfrm>
            <a:custGeom>
              <a:avLst/>
              <a:gdLst>
                <a:gd name="T0" fmla="*/ 2 w 5"/>
                <a:gd name="T1" fmla="*/ 0 h 9"/>
                <a:gd name="T2" fmla="*/ 0 w 5"/>
                <a:gd name="T3" fmla="*/ 1 h 9"/>
                <a:gd name="T4" fmla="*/ 1 w 5"/>
                <a:gd name="T5" fmla="*/ 4 h 9"/>
                <a:gd name="T6" fmla="*/ 2 w 5"/>
                <a:gd name="T7" fmla="*/ 8 h 9"/>
                <a:gd name="T8" fmla="*/ 3 w 5"/>
                <a:gd name="T9" fmla="*/ 9 h 9"/>
                <a:gd name="T10" fmla="*/ 5 w 5"/>
                <a:gd name="T11" fmla="*/ 6 h 9"/>
                <a:gd name="T12" fmla="*/ 3 w 5"/>
                <a:gd name="T13" fmla="*/ 0 h 9"/>
                <a:gd name="T14" fmla="*/ 2 w 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9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3"/>
                    <a:pt x="1" y="4"/>
                  </a:cubicBezTo>
                  <a:cubicBezTo>
                    <a:pt x="2" y="6"/>
                    <a:pt x="1" y="8"/>
                    <a:pt x="2" y="8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9"/>
                    <a:pt x="5" y="8"/>
                    <a:pt x="5" y="6"/>
                  </a:cubicBezTo>
                  <a:cubicBezTo>
                    <a:pt x="5" y="4"/>
                    <a:pt x="4" y="1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Freeform 27"/>
            <p:cNvSpPr/>
            <p:nvPr/>
          </p:nvSpPr>
          <p:spPr bwMode="auto">
            <a:xfrm>
              <a:off x="4215" y="2104"/>
              <a:ext cx="43" cy="67"/>
            </a:xfrm>
            <a:custGeom>
              <a:avLst/>
              <a:gdLst>
                <a:gd name="T0" fmla="*/ 1 w 7"/>
                <a:gd name="T1" fmla="*/ 0 h 11"/>
                <a:gd name="T2" fmla="*/ 1 w 7"/>
                <a:gd name="T3" fmla="*/ 3 h 11"/>
                <a:gd name="T4" fmla="*/ 0 w 7"/>
                <a:gd name="T5" fmla="*/ 7 h 11"/>
                <a:gd name="T6" fmla="*/ 2 w 7"/>
                <a:gd name="T7" fmla="*/ 8 h 11"/>
                <a:gd name="T8" fmla="*/ 5 w 7"/>
                <a:gd name="T9" fmla="*/ 11 h 11"/>
                <a:gd name="T10" fmla="*/ 5 w 7"/>
                <a:gd name="T11" fmla="*/ 11 h 11"/>
                <a:gd name="T12" fmla="*/ 7 w 7"/>
                <a:gd name="T13" fmla="*/ 6 h 11"/>
                <a:gd name="T14" fmla="*/ 5 w 7"/>
                <a:gd name="T15" fmla="*/ 1 h 11"/>
                <a:gd name="T16" fmla="*/ 1 w 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1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1" y="7"/>
                    <a:pt x="2" y="7"/>
                    <a:pt x="2" y="8"/>
                  </a:cubicBezTo>
                  <a:cubicBezTo>
                    <a:pt x="3" y="9"/>
                    <a:pt x="4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8"/>
                    <a:pt x="7" y="6"/>
                  </a:cubicBezTo>
                  <a:cubicBezTo>
                    <a:pt x="7" y="3"/>
                    <a:pt x="6" y="2"/>
                    <a:pt x="5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4" name="Freeform 28"/>
            <p:cNvSpPr/>
            <p:nvPr/>
          </p:nvSpPr>
          <p:spPr bwMode="auto">
            <a:xfrm>
              <a:off x="4179" y="2098"/>
              <a:ext cx="43" cy="61"/>
            </a:xfrm>
            <a:custGeom>
              <a:avLst/>
              <a:gdLst>
                <a:gd name="T0" fmla="*/ 3 w 7"/>
                <a:gd name="T1" fmla="*/ 0 h 10"/>
                <a:gd name="T2" fmla="*/ 2 w 7"/>
                <a:gd name="T3" fmla="*/ 1 h 10"/>
                <a:gd name="T4" fmla="*/ 1 w 7"/>
                <a:gd name="T5" fmla="*/ 3 h 10"/>
                <a:gd name="T6" fmla="*/ 0 w 7"/>
                <a:gd name="T7" fmla="*/ 6 h 10"/>
                <a:gd name="T8" fmla="*/ 3 w 7"/>
                <a:gd name="T9" fmla="*/ 10 h 10"/>
                <a:gd name="T10" fmla="*/ 3 w 7"/>
                <a:gd name="T11" fmla="*/ 10 h 10"/>
                <a:gd name="T12" fmla="*/ 6 w 7"/>
                <a:gd name="T13" fmla="*/ 5 h 10"/>
                <a:gd name="T14" fmla="*/ 6 w 7"/>
                <a:gd name="T15" fmla="*/ 1 h 10"/>
                <a:gd name="T16" fmla="*/ 3 w 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6"/>
                    <a:pt x="2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6" y="8"/>
                    <a:pt x="6" y="5"/>
                  </a:cubicBezTo>
                  <a:cubicBezTo>
                    <a:pt x="6" y="3"/>
                    <a:pt x="7" y="1"/>
                    <a:pt x="6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5" name="Freeform 29"/>
            <p:cNvSpPr/>
            <p:nvPr/>
          </p:nvSpPr>
          <p:spPr bwMode="auto">
            <a:xfrm>
              <a:off x="4130" y="2092"/>
              <a:ext cx="61" cy="73"/>
            </a:xfrm>
            <a:custGeom>
              <a:avLst/>
              <a:gdLst>
                <a:gd name="T0" fmla="*/ 4 w 10"/>
                <a:gd name="T1" fmla="*/ 0 h 12"/>
                <a:gd name="T2" fmla="*/ 2 w 10"/>
                <a:gd name="T3" fmla="*/ 0 h 12"/>
                <a:gd name="T4" fmla="*/ 0 w 10"/>
                <a:gd name="T5" fmla="*/ 5 h 12"/>
                <a:gd name="T6" fmla="*/ 2 w 10"/>
                <a:gd name="T7" fmla="*/ 12 h 12"/>
                <a:gd name="T8" fmla="*/ 3 w 10"/>
                <a:gd name="T9" fmla="*/ 12 h 12"/>
                <a:gd name="T10" fmla="*/ 7 w 10"/>
                <a:gd name="T11" fmla="*/ 6 h 12"/>
                <a:gd name="T12" fmla="*/ 9 w 10"/>
                <a:gd name="T13" fmla="*/ 1 h 12"/>
                <a:gd name="T14" fmla="*/ 4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4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4"/>
                    <a:pt x="0" y="5"/>
                  </a:cubicBezTo>
                  <a:cubicBezTo>
                    <a:pt x="0" y="7"/>
                    <a:pt x="1" y="12"/>
                    <a:pt x="2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6" y="9"/>
                    <a:pt x="7" y="6"/>
                  </a:cubicBezTo>
                  <a:cubicBezTo>
                    <a:pt x="8" y="4"/>
                    <a:pt x="10" y="2"/>
                    <a:pt x="9" y="1"/>
                  </a:cubicBezTo>
                  <a:cubicBezTo>
                    <a:pt x="8" y="0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Freeform 30"/>
            <p:cNvSpPr/>
            <p:nvPr/>
          </p:nvSpPr>
          <p:spPr bwMode="auto">
            <a:xfrm>
              <a:off x="4179" y="2018"/>
              <a:ext cx="61" cy="80"/>
            </a:xfrm>
            <a:custGeom>
              <a:avLst/>
              <a:gdLst>
                <a:gd name="T0" fmla="*/ 9 w 10"/>
                <a:gd name="T1" fmla="*/ 0 h 13"/>
                <a:gd name="T2" fmla="*/ 5 w 10"/>
                <a:gd name="T3" fmla="*/ 2 h 13"/>
                <a:gd name="T4" fmla="*/ 2 w 10"/>
                <a:gd name="T5" fmla="*/ 3 h 13"/>
                <a:gd name="T6" fmla="*/ 2 w 10"/>
                <a:gd name="T7" fmla="*/ 3 h 13"/>
                <a:gd name="T8" fmla="*/ 2 w 10"/>
                <a:gd name="T9" fmla="*/ 6 h 13"/>
                <a:gd name="T10" fmla="*/ 0 w 10"/>
                <a:gd name="T11" fmla="*/ 9 h 13"/>
                <a:gd name="T12" fmla="*/ 3 w 10"/>
                <a:gd name="T13" fmla="*/ 13 h 13"/>
                <a:gd name="T14" fmla="*/ 4 w 10"/>
                <a:gd name="T15" fmla="*/ 13 h 13"/>
                <a:gd name="T16" fmla="*/ 7 w 10"/>
                <a:gd name="T17" fmla="*/ 9 h 13"/>
                <a:gd name="T18" fmla="*/ 9 w 10"/>
                <a:gd name="T19" fmla="*/ 0 h 13"/>
                <a:gd name="T20" fmla="*/ 9 w 10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9" y="0"/>
                  </a:moveTo>
                  <a:cubicBezTo>
                    <a:pt x="8" y="0"/>
                    <a:pt x="6" y="1"/>
                    <a:pt x="5" y="2"/>
                  </a:cubicBezTo>
                  <a:cubicBezTo>
                    <a:pt x="4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5"/>
                    <a:pt x="2" y="6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9"/>
                    <a:pt x="2" y="12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5" y="13"/>
                    <a:pt x="6" y="11"/>
                    <a:pt x="7" y="9"/>
                  </a:cubicBezTo>
                  <a:cubicBezTo>
                    <a:pt x="9" y="6"/>
                    <a:pt x="10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7" name="Group 4"/>
          <p:cNvGrpSpPr>
            <a:grpSpLocks noChangeAspect="1"/>
          </p:cNvGrpSpPr>
          <p:nvPr/>
        </p:nvGrpSpPr>
        <p:grpSpPr bwMode="auto">
          <a:xfrm rot="18495631">
            <a:off x="7627495" y="4431824"/>
            <a:ext cx="1083606" cy="1306243"/>
            <a:chOff x="3682" y="670"/>
            <a:chExt cx="1392" cy="1678"/>
          </a:xfrm>
          <a:solidFill>
            <a:schemeClr val="bg2">
              <a:lumMod val="25000"/>
              <a:alpha val="15000"/>
            </a:schemeClr>
          </a:solidFill>
        </p:grpSpPr>
        <p:sp>
          <p:nvSpPr>
            <p:cNvPr id="68" name="Freeform 5"/>
            <p:cNvSpPr/>
            <p:nvPr/>
          </p:nvSpPr>
          <p:spPr bwMode="auto">
            <a:xfrm>
              <a:off x="3847" y="1945"/>
              <a:ext cx="56" cy="49"/>
            </a:xfrm>
            <a:custGeom>
              <a:avLst/>
              <a:gdLst>
                <a:gd name="T0" fmla="*/ 6 w 9"/>
                <a:gd name="T1" fmla="*/ 0 h 8"/>
                <a:gd name="T2" fmla="*/ 3 w 9"/>
                <a:gd name="T3" fmla="*/ 3 h 8"/>
                <a:gd name="T4" fmla="*/ 1 w 9"/>
                <a:gd name="T5" fmla="*/ 8 h 8"/>
                <a:gd name="T6" fmla="*/ 3 w 9"/>
                <a:gd name="T7" fmla="*/ 8 h 8"/>
                <a:gd name="T8" fmla="*/ 7 w 9"/>
                <a:gd name="T9" fmla="*/ 8 h 8"/>
                <a:gd name="T10" fmla="*/ 8 w 9"/>
                <a:gd name="T11" fmla="*/ 5 h 8"/>
                <a:gd name="T12" fmla="*/ 9 w 9"/>
                <a:gd name="T13" fmla="*/ 3 h 8"/>
                <a:gd name="T14" fmla="*/ 7 w 9"/>
                <a:gd name="T15" fmla="*/ 0 h 8"/>
                <a:gd name="T16" fmla="*/ 6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6" y="0"/>
                  </a:moveTo>
                  <a:cubicBezTo>
                    <a:pt x="6" y="0"/>
                    <a:pt x="5" y="1"/>
                    <a:pt x="3" y="3"/>
                  </a:cubicBezTo>
                  <a:cubicBezTo>
                    <a:pt x="1" y="4"/>
                    <a:pt x="0" y="7"/>
                    <a:pt x="1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5" y="8"/>
                    <a:pt x="7" y="8"/>
                    <a:pt x="7" y="8"/>
                  </a:cubicBezTo>
                  <a:cubicBezTo>
                    <a:pt x="7" y="7"/>
                    <a:pt x="7" y="7"/>
                    <a:pt x="8" y="5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2"/>
                    <a:pt x="8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9" name="Freeform 6"/>
            <p:cNvSpPr/>
            <p:nvPr/>
          </p:nvSpPr>
          <p:spPr bwMode="auto">
            <a:xfrm>
              <a:off x="3897" y="1878"/>
              <a:ext cx="55" cy="79"/>
            </a:xfrm>
            <a:custGeom>
              <a:avLst/>
              <a:gdLst>
                <a:gd name="T0" fmla="*/ 8 w 9"/>
                <a:gd name="T1" fmla="*/ 0 h 13"/>
                <a:gd name="T2" fmla="*/ 2 w 9"/>
                <a:gd name="T3" fmla="*/ 7 h 13"/>
                <a:gd name="T4" fmla="*/ 1 w 9"/>
                <a:gd name="T5" fmla="*/ 12 h 13"/>
                <a:gd name="T6" fmla="*/ 4 w 9"/>
                <a:gd name="T7" fmla="*/ 13 h 13"/>
                <a:gd name="T8" fmla="*/ 6 w 9"/>
                <a:gd name="T9" fmla="*/ 13 h 13"/>
                <a:gd name="T10" fmla="*/ 7 w 9"/>
                <a:gd name="T11" fmla="*/ 10 h 13"/>
                <a:gd name="T12" fmla="*/ 9 w 9"/>
                <a:gd name="T13" fmla="*/ 7 h 13"/>
                <a:gd name="T14" fmla="*/ 8 w 9"/>
                <a:gd name="T15" fmla="*/ 0 h 13"/>
                <a:gd name="T16" fmla="*/ 8 w 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3">
                  <a:moveTo>
                    <a:pt x="8" y="0"/>
                  </a:moveTo>
                  <a:cubicBezTo>
                    <a:pt x="6" y="0"/>
                    <a:pt x="3" y="4"/>
                    <a:pt x="2" y="7"/>
                  </a:cubicBezTo>
                  <a:cubicBezTo>
                    <a:pt x="1" y="9"/>
                    <a:pt x="0" y="11"/>
                    <a:pt x="1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7" y="11"/>
                    <a:pt x="7" y="10"/>
                  </a:cubicBezTo>
                  <a:cubicBezTo>
                    <a:pt x="8" y="9"/>
                    <a:pt x="9" y="7"/>
                    <a:pt x="9" y="7"/>
                  </a:cubicBezTo>
                  <a:cubicBezTo>
                    <a:pt x="9" y="7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0" name="Freeform 7"/>
            <p:cNvSpPr/>
            <p:nvPr/>
          </p:nvSpPr>
          <p:spPr bwMode="auto">
            <a:xfrm>
              <a:off x="3878" y="1866"/>
              <a:ext cx="37" cy="67"/>
            </a:xfrm>
            <a:custGeom>
              <a:avLst/>
              <a:gdLst>
                <a:gd name="T0" fmla="*/ 5 w 6"/>
                <a:gd name="T1" fmla="*/ 0 h 11"/>
                <a:gd name="T2" fmla="*/ 1 w 6"/>
                <a:gd name="T3" fmla="*/ 5 h 11"/>
                <a:gd name="T4" fmla="*/ 1 w 6"/>
                <a:gd name="T5" fmla="*/ 10 h 11"/>
                <a:gd name="T6" fmla="*/ 3 w 6"/>
                <a:gd name="T7" fmla="*/ 11 h 11"/>
                <a:gd name="T8" fmla="*/ 3 w 6"/>
                <a:gd name="T9" fmla="*/ 11 h 11"/>
                <a:gd name="T10" fmla="*/ 4 w 6"/>
                <a:gd name="T11" fmla="*/ 8 h 11"/>
                <a:gd name="T12" fmla="*/ 6 w 6"/>
                <a:gd name="T13" fmla="*/ 5 h 11"/>
                <a:gd name="T14" fmla="*/ 5 w 6"/>
                <a:gd name="T15" fmla="*/ 0 h 11"/>
                <a:gd name="T16" fmla="*/ 5 w 6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1">
                  <a:moveTo>
                    <a:pt x="5" y="0"/>
                  </a:moveTo>
                  <a:cubicBezTo>
                    <a:pt x="4" y="0"/>
                    <a:pt x="2" y="4"/>
                    <a:pt x="1" y="5"/>
                  </a:cubicBezTo>
                  <a:cubicBezTo>
                    <a:pt x="1" y="7"/>
                    <a:pt x="0" y="9"/>
                    <a:pt x="1" y="10"/>
                  </a:cubicBezTo>
                  <a:cubicBezTo>
                    <a:pt x="2" y="10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9"/>
                    <a:pt x="4" y="8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6" y="5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3878" y="1964"/>
              <a:ext cx="68" cy="73"/>
            </a:xfrm>
            <a:custGeom>
              <a:avLst/>
              <a:gdLst>
                <a:gd name="T0" fmla="*/ 6 w 11"/>
                <a:gd name="T1" fmla="*/ 0 h 12"/>
                <a:gd name="T2" fmla="*/ 3 w 11"/>
                <a:gd name="T3" fmla="*/ 5 h 12"/>
                <a:gd name="T4" fmla="*/ 1 w 11"/>
                <a:gd name="T5" fmla="*/ 12 h 12"/>
                <a:gd name="T6" fmla="*/ 2 w 11"/>
                <a:gd name="T7" fmla="*/ 12 h 12"/>
                <a:gd name="T8" fmla="*/ 8 w 11"/>
                <a:gd name="T9" fmla="*/ 10 h 12"/>
                <a:gd name="T10" fmla="*/ 11 w 11"/>
                <a:gd name="T11" fmla="*/ 5 h 12"/>
                <a:gd name="T12" fmla="*/ 6 w 11"/>
                <a:gd name="T13" fmla="*/ 0 h 12"/>
                <a:gd name="T14" fmla="*/ 6 w 11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2">
                  <a:moveTo>
                    <a:pt x="6" y="0"/>
                  </a:moveTo>
                  <a:cubicBezTo>
                    <a:pt x="5" y="0"/>
                    <a:pt x="4" y="3"/>
                    <a:pt x="3" y="5"/>
                  </a:cubicBezTo>
                  <a:cubicBezTo>
                    <a:pt x="1" y="8"/>
                    <a:pt x="0" y="11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4" y="12"/>
                    <a:pt x="7" y="11"/>
                    <a:pt x="8" y="10"/>
                  </a:cubicBezTo>
                  <a:cubicBezTo>
                    <a:pt x="9" y="10"/>
                    <a:pt x="11" y="6"/>
                    <a:pt x="11" y="5"/>
                  </a:cubicBezTo>
                  <a:cubicBezTo>
                    <a:pt x="11" y="4"/>
                    <a:pt x="8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2" name="Freeform 9"/>
            <p:cNvSpPr/>
            <p:nvPr/>
          </p:nvSpPr>
          <p:spPr bwMode="auto">
            <a:xfrm>
              <a:off x="3805" y="1903"/>
              <a:ext cx="55" cy="36"/>
            </a:xfrm>
            <a:custGeom>
              <a:avLst/>
              <a:gdLst>
                <a:gd name="T0" fmla="*/ 7 w 9"/>
                <a:gd name="T1" fmla="*/ 0 h 6"/>
                <a:gd name="T2" fmla="*/ 2 w 9"/>
                <a:gd name="T3" fmla="*/ 2 h 6"/>
                <a:gd name="T4" fmla="*/ 2 w 9"/>
                <a:gd name="T5" fmla="*/ 6 h 6"/>
                <a:gd name="T6" fmla="*/ 2 w 9"/>
                <a:gd name="T7" fmla="*/ 6 h 6"/>
                <a:gd name="T8" fmla="*/ 6 w 9"/>
                <a:gd name="T9" fmla="*/ 4 h 6"/>
                <a:gd name="T10" fmla="*/ 9 w 9"/>
                <a:gd name="T11" fmla="*/ 3 h 6"/>
                <a:gd name="T12" fmla="*/ 8 w 9"/>
                <a:gd name="T13" fmla="*/ 0 h 6"/>
                <a:gd name="T14" fmla="*/ 7 w 9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7" y="0"/>
                  </a:moveTo>
                  <a:cubicBezTo>
                    <a:pt x="6" y="0"/>
                    <a:pt x="4" y="1"/>
                    <a:pt x="2" y="2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7" y="3"/>
                    <a:pt x="9" y="3"/>
                    <a:pt x="9" y="3"/>
                  </a:cubicBezTo>
                  <a:cubicBezTo>
                    <a:pt x="9" y="2"/>
                    <a:pt x="9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3" name="Freeform 10"/>
            <p:cNvSpPr/>
            <p:nvPr/>
          </p:nvSpPr>
          <p:spPr bwMode="auto">
            <a:xfrm>
              <a:off x="4246" y="2049"/>
              <a:ext cx="43" cy="49"/>
            </a:xfrm>
            <a:custGeom>
              <a:avLst/>
              <a:gdLst>
                <a:gd name="T0" fmla="*/ 6 w 7"/>
                <a:gd name="T1" fmla="*/ 0 h 8"/>
                <a:gd name="T2" fmla="*/ 3 w 7"/>
                <a:gd name="T3" fmla="*/ 4 h 8"/>
                <a:gd name="T4" fmla="*/ 0 w 7"/>
                <a:gd name="T5" fmla="*/ 7 h 8"/>
                <a:gd name="T6" fmla="*/ 2 w 7"/>
                <a:gd name="T7" fmla="*/ 8 h 8"/>
                <a:gd name="T8" fmla="*/ 3 w 7"/>
                <a:gd name="T9" fmla="*/ 8 h 8"/>
                <a:gd name="T10" fmla="*/ 4 w 7"/>
                <a:gd name="T11" fmla="*/ 6 h 8"/>
                <a:gd name="T12" fmla="*/ 7 w 7"/>
                <a:gd name="T13" fmla="*/ 0 h 8"/>
                <a:gd name="T14" fmla="*/ 6 w 7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0"/>
                    <a:pt x="4" y="3"/>
                    <a:pt x="3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4" y="8"/>
                    <a:pt x="4" y="6"/>
                  </a:cubicBezTo>
                  <a:cubicBezTo>
                    <a:pt x="5" y="5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Freeform 11"/>
            <p:cNvSpPr/>
            <p:nvPr/>
          </p:nvSpPr>
          <p:spPr bwMode="auto">
            <a:xfrm>
              <a:off x="3860" y="1854"/>
              <a:ext cx="30" cy="61"/>
            </a:xfrm>
            <a:custGeom>
              <a:avLst/>
              <a:gdLst>
                <a:gd name="T0" fmla="*/ 5 w 5"/>
                <a:gd name="T1" fmla="*/ 0 h 10"/>
                <a:gd name="T2" fmla="*/ 1 w 5"/>
                <a:gd name="T3" fmla="*/ 6 h 10"/>
                <a:gd name="T4" fmla="*/ 1 w 5"/>
                <a:gd name="T5" fmla="*/ 9 h 10"/>
                <a:gd name="T6" fmla="*/ 3 w 5"/>
                <a:gd name="T7" fmla="*/ 10 h 10"/>
                <a:gd name="T8" fmla="*/ 3 w 5"/>
                <a:gd name="T9" fmla="*/ 10 h 10"/>
                <a:gd name="T10" fmla="*/ 4 w 5"/>
                <a:gd name="T11" fmla="*/ 6 h 10"/>
                <a:gd name="T12" fmla="*/ 5 w 5"/>
                <a:gd name="T13" fmla="*/ 0 h 10"/>
                <a:gd name="T14" fmla="*/ 5 w 5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cubicBezTo>
                    <a:pt x="4" y="0"/>
                    <a:pt x="2" y="5"/>
                    <a:pt x="1" y="6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Freeform 12"/>
            <p:cNvSpPr/>
            <p:nvPr/>
          </p:nvSpPr>
          <p:spPr bwMode="auto">
            <a:xfrm>
              <a:off x="3811" y="1921"/>
              <a:ext cx="73" cy="49"/>
            </a:xfrm>
            <a:custGeom>
              <a:avLst/>
              <a:gdLst>
                <a:gd name="T0" fmla="*/ 8 w 12"/>
                <a:gd name="T1" fmla="*/ 0 h 8"/>
                <a:gd name="T2" fmla="*/ 4 w 12"/>
                <a:gd name="T3" fmla="*/ 2 h 8"/>
                <a:gd name="T4" fmla="*/ 1 w 12"/>
                <a:gd name="T5" fmla="*/ 7 h 8"/>
                <a:gd name="T6" fmla="*/ 2 w 12"/>
                <a:gd name="T7" fmla="*/ 7 h 8"/>
                <a:gd name="T8" fmla="*/ 3 w 12"/>
                <a:gd name="T9" fmla="*/ 7 h 8"/>
                <a:gd name="T10" fmla="*/ 4 w 12"/>
                <a:gd name="T11" fmla="*/ 7 h 8"/>
                <a:gd name="T12" fmla="*/ 5 w 12"/>
                <a:gd name="T13" fmla="*/ 7 h 8"/>
                <a:gd name="T14" fmla="*/ 7 w 12"/>
                <a:gd name="T15" fmla="*/ 8 h 8"/>
                <a:gd name="T16" fmla="*/ 7 w 12"/>
                <a:gd name="T17" fmla="*/ 8 h 8"/>
                <a:gd name="T18" fmla="*/ 9 w 12"/>
                <a:gd name="T19" fmla="*/ 5 h 8"/>
                <a:gd name="T20" fmla="*/ 12 w 12"/>
                <a:gd name="T21" fmla="*/ 3 h 8"/>
                <a:gd name="T22" fmla="*/ 9 w 12"/>
                <a:gd name="T23" fmla="*/ 1 h 8"/>
                <a:gd name="T24" fmla="*/ 8 w 12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8">
                  <a:moveTo>
                    <a:pt x="8" y="0"/>
                  </a:move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6"/>
                    <a:pt x="9" y="5"/>
                  </a:cubicBezTo>
                  <a:cubicBezTo>
                    <a:pt x="10" y="4"/>
                    <a:pt x="12" y="4"/>
                    <a:pt x="12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6" name="Freeform 13"/>
            <p:cNvSpPr/>
            <p:nvPr/>
          </p:nvSpPr>
          <p:spPr bwMode="auto">
            <a:xfrm>
              <a:off x="3982" y="1939"/>
              <a:ext cx="86" cy="98"/>
            </a:xfrm>
            <a:custGeom>
              <a:avLst/>
              <a:gdLst>
                <a:gd name="T0" fmla="*/ 9 w 14"/>
                <a:gd name="T1" fmla="*/ 0 h 16"/>
                <a:gd name="T2" fmla="*/ 4 w 14"/>
                <a:gd name="T3" fmla="*/ 2 h 16"/>
                <a:gd name="T4" fmla="*/ 0 w 14"/>
                <a:gd name="T5" fmla="*/ 11 h 16"/>
                <a:gd name="T6" fmla="*/ 9 w 14"/>
                <a:gd name="T7" fmla="*/ 16 h 16"/>
                <a:gd name="T8" fmla="*/ 9 w 14"/>
                <a:gd name="T9" fmla="*/ 16 h 16"/>
                <a:gd name="T10" fmla="*/ 13 w 14"/>
                <a:gd name="T11" fmla="*/ 9 h 16"/>
                <a:gd name="T12" fmla="*/ 11 w 14"/>
                <a:gd name="T13" fmla="*/ 0 h 16"/>
                <a:gd name="T14" fmla="*/ 9 w 14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6">
                  <a:moveTo>
                    <a:pt x="9" y="0"/>
                  </a:move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9"/>
                    <a:pt x="0" y="11"/>
                  </a:cubicBezTo>
                  <a:cubicBezTo>
                    <a:pt x="0" y="13"/>
                    <a:pt x="7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4"/>
                    <a:pt x="13" y="9"/>
                  </a:cubicBezTo>
                  <a:cubicBezTo>
                    <a:pt x="14" y="4"/>
                    <a:pt x="13" y="1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Freeform 14"/>
            <p:cNvSpPr/>
            <p:nvPr/>
          </p:nvSpPr>
          <p:spPr bwMode="auto">
            <a:xfrm>
              <a:off x="3854" y="1848"/>
              <a:ext cx="24" cy="42"/>
            </a:xfrm>
            <a:custGeom>
              <a:avLst/>
              <a:gdLst>
                <a:gd name="T0" fmla="*/ 4 w 4"/>
                <a:gd name="T1" fmla="*/ 0 h 7"/>
                <a:gd name="T2" fmla="*/ 1 w 4"/>
                <a:gd name="T3" fmla="*/ 3 h 7"/>
                <a:gd name="T4" fmla="*/ 1 w 4"/>
                <a:gd name="T5" fmla="*/ 7 h 7"/>
                <a:gd name="T6" fmla="*/ 1 w 4"/>
                <a:gd name="T7" fmla="*/ 7 h 7"/>
                <a:gd name="T8" fmla="*/ 3 w 4"/>
                <a:gd name="T9" fmla="*/ 3 h 7"/>
                <a:gd name="T10" fmla="*/ 4 w 4"/>
                <a:gd name="T11" fmla="*/ 0 h 7"/>
                <a:gd name="T12" fmla="*/ 4 w 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cubicBezTo>
                    <a:pt x="3" y="0"/>
                    <a:pt x="1" y="2"/>
                    <a:pt x="1" y="3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3" y="4"/>
                    <a:pt x="3" y="3"/>
                  </a:cubicBezTo>
                  <a:cubicBezTo>
                    <a:pt x="4" y="2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8" name="Freeform 15"/>
            <p:cNvSpPr/>
            <p:nvPr/>
          </p:nvSpPr>
          <p:spPr bwMode="auto">
            <a:xfrm>
              <a:off x="3725" y="1683"/>
              <a:ext cx="742" cy="665"/>
            </a:xfrm>
            <a:custGeom>
              <a:avLst/>
              <a:gdLst>
                <a:gd name="T0" fmla="*/ 2 w 121"/>
                <a:gd name="T1" fmla="*/ 20 h 109"/>
                <a:gd name="T2" fmla="*/ 12 w 121"/>
                <a:gd name="T3" fmla="*/ 88 h 109"/>
                <a:gd name="T4" fmla="*/ 54 w 121"/>
                <a:gd name="T5" fmla="*/ 108 h 109"/>
                <a:gd name="T6" fmla="*/ 98 w 121"/>
                <a:gd name="T7" fmla="*/ 85 h 109"/>
                <a:gd name="T8" fmla="*/ 121 w 121"/>
                <a:gd name="T9" fmla="*/ 52 h 109"/>
                <a:gd name="T10" fmla="*/ 108 w 121"/>
                <a:gd name="T11" fmla="*/ 47 h 109"/>
                <a:gd name="T12" fmla="*/ 103 w 121"/>
                <a:gd name="T13" fmla="*/ 57 h 109"/>
                <a:gd name="T14" fmla="*/ 94 w 121"/>
                <a:gd name="T15" fmla="*/ 65 h 109"/>
                <a:gd name="T16" fmla="*/ 90 w 121"/>
                <a:gd name="T17" fmla="*/ 68 h 109"/>
                <a:gd name="T18" fmla="*/ 89 w 121"/>
                <a:gd name="T19" fmla="*/ 67 h 109"/>
                <a:gd name="T20" fmla="*/ 89 w 121"/>
                <a:gd name="T21" fmla="*/ 69 h 109"/>
                <a:gd name="T22" fmla="*/ 91 w 121"/>
                <a:gd name="T23" fmla="*/ 75 h 109"/>
                <a:gd name="T24" fmla="*/ 89 w 121"/>
                <a:gd name="T25" fmla="*/ 79 h 109"/>
                <a:gd name="T26" fmla="*/ 87 w 121"/>
                <a:gd name="T27" fmla="*/ 78 h 109"/>
                <a:gd name="T28" fmla="*/ 85 w 121"/>
                <a:gd name="T29" fmla="*/ 80 h 109"/>
                <a:gd name="T30" fmla="*/ 84 w 121"/>
                <a:gd name="T31" fmla="*/ 81 h 109"/>
                <a:gd name="T32" fmla="*/ 83 w 121"/>
                <a:gd name="T33" fmla="*/ 79 h 109"/>
                <a:gd name="T34" fmla="*/ 81 w 121"/>
                <a:gd name="T35" fmla="*/ 77 h 109"/>
                <a:gd name="T36" fmla="*/ 78 w 121"/>
                <a:gd name="T37" fmla="*/ 78 h 109"/>
                <a:gd name="T38" fmla="*/ 77 w 121"/>
                <a:gd name="T39" fmla="*/ 79 h 109"/>
                <a:gd name="T40" fmla="*/ 73 w 121"/>
                <a:gd name="T41" fmla="*/ 74 h 109"/>
                <a:gd name="T42" fmla="*/ 68 w 121"/>
                <a:gd name="T43" fmla="*/ 80 h 109"/>
                <a:gd name="T44" fmla="*/ 65 w 121"/>
                <a:gd name="T45" fmla="*/ 72 h 109"/>
                <a:gd name="T46" fmla="*/ 62 w 121"/>
                <a:gd name="T47" fmla="*/ 76 h 109"/>
                <a:gd name="T48" fmla="*/ 59 w 121"/>
                <a:gd name="T49" fmla="*/ 76 h 109"/>
                <a:gd name="T50" fmla="*/ 58 w 121"/>
                <a:gd name="T51" fmla="*/ 67 h 109"/>
                <a:gd name="T52" fmla="*/ 54 w 121"/>
                <a:gd name="T53" fmla="*/ 71 h 109"/>
                <a:gd name="T54" fmla="*/ 51 w 121"/>
                <a:gd name="T55" fmla="*/ 72 h 109"/>
                <a:gd name="T56" fmla="*/ 50 w 121"/>
                <a:gd name="T57" fmla="*/ 63 h 109"/>
                <a:gd name="T58" fmla="*/ 50 w 121"/>
                <a:gd name="T59" fmla="*/ 63 h 109"/>
                <a:gd name="T60" fmla="*/ 50 w 121"/>
                <a:gd name="T61" fmla="*/ 63 h 109"/>
                <a:gd name="T62" fmla="*/ 44 w 121"/>
                <a:gd name="T63" fmla="*/ 68 h 109"/>
                <a:gd name="T64" fmla="*/ 41 w 121"/>
                <a:gd name="T65" fmla="*/ 65 h 109"/>
                <a:gd name="T66" fmla="*/ 42 w 121"/>
                <a:gd name="T67" fmla="*/ 60 h 109"/>
                <a:gd name="T68" fmla="*/ 35 w 121"/>
                <a:gd name="T69" fmla="*/ 64 h 109"/>
                <a:gd name="T70" fmla="*/ 32 w 121"/>
                <a:gd name="T71" fmla="*/ 61 h 109"/>
                <a:gd name="T72" fmla="*/ 33 w 121"/>
                <a:gd name="T73" fmla="*/ 57 h 109"/>
                <a:gd name="T74" fmla="*/ 26 w 121"/>
                <a:gd name="T75" fmla="*/ 59 h 109"/>
                <a:gd name="T76" fmla="*/ 27 w 121"/>
                <a:gd name="T77" fmla="*/ 52 h 109"/>
                <a:gd name="T78" fmla="*/ 21 w 121"/>
                <a:gd name="T79" fmla="*/ 52 h 109"/>
                <a:gd name="T80" fmla="*/ 20 w 121"/>
                <a:gd name="T81" fmla="*/ 50 h 109"/>
                <a:gd name="T82" fmla="*/ 20 w 121"/>
                <a:gd name="T83" fmla="*/ 47 h 109"/>
                <a:gd name="T84" fmla="*/ 18 w 121"/>
                <a:gd name="T85" fmla="*/ 47 h 109"/>
                <a:gd name="T86" fmla="*/ 16 w 121"/>
                <a:gd name="T87" fmla="*/ 47 h 109"/>
                <a:gd name="T88" fmla="*/ 15 w 121"/>
                <a:gd name="T89" fmla="*/ 47 h 109"/>
                <a:gd name="T90" fmla="*/ 16 w 121"/>
                <a:gd name="T91" fmla="*/ 43 h 109"/>
                <a:gd name="T92" fmla="*/ 15 w 121"/>
                <a:gd name="T93" fmla="*/ 43 h 109"/>
                <a:gd name="T94" fmla="*/ 15 w 121"/>
                <a:gd name="T95" fmla="*/ 38 h 109"/>
                <a:gd name="T96" fmla="*/ 21 w 121"/>
                <a:gd name="T97" fmla="*/ 35 h 109"/>
                <a:gd name="T98" fmla="*/ 22 w 121"/>
                <a:gd name="T99" fmla="*/ 36 h 109"/>
                <a:gd name="T100" fmla="*/ 22 w 121"/>
                <a:gd name="T101" fmla="*/ 34 h 109"/>
                <a:gd name="T102" fmla="*/ 21 w 121"/>
                <a:gd name="T103" fmla="*/ 30 h 109"/>
                <a:gd name="T104" fmla="*/ 22 w 121"/>
                <a:gd name="T105" fmla="*/ 17 h 109"/>
                <a:gd name="T106" fmla="*/ 20 w 121"/>
                <a:gd name="T107" fmla="*/ 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1" h="109">
                  <a:moveTo>
                    <a:pt x="14" y="0"/>
                  </a:moveTo>
                  <a:cubicBezTo>
                    <a:pt x="14" y="0"/>
                    <a:pt x="3" y="14"/>
                    <a:pt x="2" y="20"/>
                  </a:cubicBezTo>
                  <a:cubicBezTo>
                    <a:pt x="2" y="26"/>
                    <a:pt x="4" y="33"/>
                    <a:pt x="3" y="38"/>
                  </a:cubicBezTo>
                  <a:cubicBezTo>
                    <a:pt x="1" y="43"/>
                    <a:pt x="0" y="77"/>
                    <a:pt x="12" y="88"/>
                  </a:cubicBezTo>
                  <a:cubicBezTo>
                    <a:pt x="18" y="93"/>
                    <a:pt x="24" y="99"/>
                    <a:pt x="31" y="102"/>
                  </a:cubicBezTo>
                  <a:cubicBezTo>
                    <a:pt x="37" y="105"/>
                    <a:pt x="46" y="107"/>
                    <a:pt x="54" y="108"/>
                  </a:cubicBezTo>
                  <a:cubicBezTo>
                    <a:pt x="55" y="109"/>
                    <a:pt x="56" y="109"/>
                    <a:pt x="57" y="109"/>
                  </a:cubicBezTo>
                  <a:cubicBezTo>
                    <a:pt x="73" y="109"/>
                    <a:pt x="96" y="89"/>
                    <a:pt x="98" y="85"/>
                  </a:cubicBezTo>
                  <a:cubicBezTo>
                    <a:pt x="102" y="81"/>
                    <a:pt x="109" y="78"/>
                    <a:pt x="113" y="74"/>
                  </a:cubicBezTo>
                  <a:cubicBezTo>
                    <a:pt x="117" y="70"/>
                    <a:pt x="121" y="52"/>
                    <a:pt x="121" y="52"/>
                  </a:cubicBezTo>
                  <a:cubicBezTo>
                    <a:pt x="121" y="52"/>
                    <a:pt x="118" y="52"/>
                    <a:pt x="114" y="50"/>
                  </a:cubicBezTo>
                  <a:cubicBezTo>
                    <a:pt x="111" y="49"/>
                    <a:pt x="109" y="47"/>
                    <a:pt x="108" y="4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6" y="48"/>
                    <a:pt x="106" y="53"/>
                    <a:pt x="103" y="57"/>
                  </a:cubicBezTo>
                  <a:cubicBezTo>
                    <a:pt x="101" y="59"/>
                    <a:pt x="98" y="62"/>
                    <a:pt x="95" y="63"/>
                  </a:cubicBezTo>
                  <a:cubicBezTo>
                    <a:pt x="94" y="64"/>
                    <a:pt x="94" y="65"/>
                    <a:pt x="94" y="65"/>
                  </a:cubicBezTo>
                  <a:cubicBezTo>
                    <a:pt x="93" y="67"/>
                    <a:pt x="92" y="68"/>
                    <a:pt x="91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8"/>
                    <a:pt x="89" y="68"/>
                    <a:pt x="89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1" y="70"/>
                    <a:pt x="92" y="73"/>
                    <a:pt x="91" y="75"/>
                  </a:cubicBezTo>
                  <a:cubicBezTo>
                    <a:pt x="91" y="77"/>
                    <a:pt x="90" y="78"/>
                    <a:pt x="90" y="78"/>
                  </a:cubicBezTo>
                  <a:cubicBezTo>
                    <a:pt x="90" y="78"/>
                    <a:pt x="89" y="79"/>
                    <a:pt x="89" y="79"/>
                  </a:cubicBezTo>
                  <a:cubicBezTo>
                    <a:pt x="88" y="79"/>
                    <a:pt x="88" y="78"/>
                    <a:pt x="88" y="78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9"/>
                    <a:pt x="86" y="80"/>
                    <a:pt x="85" y="80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3" y="80"/>
                    <a:pt x="83" y="80"/>
                    <a:pt x="83" y="79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7"/>
                    <a:pt x="79" y="78"/>
                    <a:pt x="78" y="78"/>
                  </a:cubicBezTo>
                  <a:cubicBezTo>
                    <a:pt x="78" y="79"/>
                    <a:pt x="78" y="79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6" y="78"/>
                    <a:pt x="74" y="76"/>
                    <a:pt x="73" y="74"/>
                  </a:cubicBezTo>
                  <a:cubicBezTo>
                    <a:pt x="73" y="76"/>
                    <a:pt x="71" y="80"/>
                    <a:pt x="69" y="80"/>
                  </a:cubicBezTo>
                  <a:cubicBezTo>
                    <a:pt x="69" y="80"/>
                    <a:pt x="68" y="80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6" y="79"/>
                    <a:pt x="65" y="74"/>
                    <a:pt x="65" y="72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4" y="74"/>
                    <a:pt x="63" y="75"/>
                    <a:pt x="62" y="76"/>
                  </a:cubicBezTo>
                  <a:cubicBezTo>
                    <a:pt x="61" y="76"/>
                    <a:pt x="61" y="76"/>
                    <a:pt x="60" y="76"/>
                  </a:cubicBezTo>
                  <a:cubicBezTo>
                    <a:pt x="60" y="76"/>
                    <a:pt x="60" y="76"/>
                    <a:pt x="59" y="76"/>
                  </a:cubicBezTo>
                  <a:cubicBezTo>
                    <a:pt x="58" y="76"/>
                    <a:pt x="58" y="75"/>
                    <a:pt x="57" y="73"/>
                  </a:cubicBezTo>
                  <a:cubicBezTo>
                    <a:pt x="57" y="72"/>
                    <a:pt x="57" y="70"/>
                    <a:pt x="58" y="67"/>
                  </a:cubicBezTo>
                  <a:cubicBezTo>
                    <a:pt x="56" y="69"/>
                    <a:pt x="55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3" y="72"/>
                    <a:pt x="52" y="72"/>
                    <a:pt x="52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0" y="71"/>
                    <a:pt x="50" y="71"/>
                    <a:pt x="49" y="70"/>
                  </a:cubicBezTo>
                  <a:cubicBezTo>
                    <a:pt x="48" y="69"/>
                    <a:pt x="50" y="64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9" y="64"/>
                    <a:pt x="47" y="68"/>
                    <a:pt x="44" y="68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4" y="68"/>
                    <a:pt x="43" y="68"/>
                    <a:pt x="43" y="68"/>
                  </a:cubicBezTo>
                  <a:cubicBezTo>
                    <a:pt x="42" y="67"/>
                    <a:pt x="41" y="66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4"/>
                    <a:pt x="41" y="62"/>
                    <a:pt x="42" y="60"/>
                  </a:cubicBezTo>
                  <a:cubicBezTo>
                    <a:pt x="40" y="61"/>
                    <a:pt x="38" y="63"/>
                    <a:pt x="37" y="64"/>
                  </a:cubicBezTo>
                  <a:cubicBezTo>
                    <a:pt x="37" y="64"/>
                    <a:pt x="36" y="64"/>
                    <a:pt x="35" y="64"/>
                  </a:cubicBezTo>
                  <a:cubicBezTo>
                    <a:pt x="35" y="64"/>
                    <a:pt x="34" y="64"/>
                    <a:pt x="34" y="64"/>
                  </a:cubicBezTo>
                  <a:cubicBezTo>
                    <a:pt x="33" y="63"/>
                    <a:pt x="33" y="63"/>
                    <a:pt x="32" y="61"/>
                  </a:cubicBezTo>
                  <a:cubicBezTo>
                    <a:pt x="32" y="60"/>
                    <a:pt x="33" y="58"/>
                    <a:pt x="33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2" y="58"/>
                    <a:pt x="29" y="59"/>
                    <a:pt x="27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3" y="58"/>
                    <a:pt x="26" y="53"/>
                    <a:pt x="27" y="52"/>
                  </a:cubicBezTo>
                  <a:cubicBezTo>
                    <a:pt x="26" y="52"/>
                    <a:pt x="25" y="52"/>
                    <a:pt x="23" y="52"/>
                  </a:cubicBezTo>
                  <a:cubicBezTo>
                    <a:pt x="22" y="52"/>
                    <a:pt x="21" y="52"/>
                    <a:pt x="21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20" y="50"/>
                  </a:cubicBezTo>
                  <a:cubicBezTo>
                    <a:pt x="20" y="49"/>
                    <a:pt x="20" y="48"/>
                    <a:pt x="21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7" y="47"/>
                  </a:cubicBezTo>
                  <a:cubicBezTo>
                    <a:pt x="17" y="47"/>
                    <a:pt x="16" y="47"/>
                    <a:pt x="16" y="47"/>
                  </a:cubicBezTo>
                  <a:cubicBezTo>
                    <a:pt x="16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5"/>
                    <a:pt x="15" y="44"/>
                    <a:pt x="16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2"/>
                    <a:pt x="13" y="42"/>
                    <a:pt x="13" y="41"/>
                  </a:cubicBezTo>
                  <a:cubicBezTo>
                    <a:pt x="13" y="40"/>
                    <a:pt x="13" y="39"/>
                    <a:pt x="15" y="38"/>
                  </a:cubicBezTo>
                  <a:cubicBezTo>
                    <a:pt x="16" y="37"/>
                    <a:pt x="18" y="35"/>
                    <a:pt x="20" y="35"/>
                  </a:cubicBezTo>
                  <a:cubicBezTo>
                    <a:pt x="20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5"/>
                    <a:pt x="22" y="35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2"/>
                    <a:pt x="21" y="30"/>
                  </a:cubicBezTo>
                  <a:cubicBezTo>
                    <a:pt x="21" y="29"/>
                    <a:pt x="22" y="28"/>
                    <a:pt x="23" y="27"/>
                  </a:cubicBezTo>
                  <a:cubicBezTo>
                    <a:pt x="21" y="24"/>
                    <a:pt x="21" y="20"/>
                    <a:pt x="22" y="17"/>
                  </a:cubicBezTo>
                  <a:cubicBezTo>
                    <a:pt x="23" y="13"/>
                    <a:pt x="27" y="9"/>
                    <a:pt x="27" y="8"/>
                  </a:cubicBezTo>
                  <a:cubicBezTo>
                    <a:pt x="27" y="7"/>
                    <a:pt x="23" y="6"/>
                    <a:pt x="20" y="4"/>
                  </a:cubicBezTo>
                  <a:cubicBezTo>
                    <a:pt x="17" y="2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9" name="Freeform 16"/>
            <p:cNvSpPr/>
            <p:nvPr/>
          </p:nvSpPr>
          <p:spPr bwMode="auto">
            <a:xfrm>
              <a:off x="3976" y="2025"/>
              <a:ext cx="62" cy="67"/>
            </a:xfrm>
            <a:custGeom>
              <a:avLst/>
              <a:gdLst>
                <a:gd name="T0" fmla="*/ 3 w 10"/>
                <a:gd name="T1" fmla="*/ 0 h 11"/>
                <a:gd name="T2" fmla="*/ 1 w 10"/>
                <a:gd name="T3" fmla="*/ 9 h 11"/>
                <a:gd name="T4" fmla="*/ 3 w 10"/>
                <a:gd name="T5" fmla="*/ 11 h 11"/>
                <a:gd name="T6" fmla="*/ 3 w 10"/>
                <a:gd name="T7" fmla="*/ 11 h 11"/>
                <a:gd name="T8" fmla="*/ 9 w 10"/>
                <a:gd name="T9" fmla="*/ 3 h 11"/>
                <a:gd name="T10" fmla="*/ 9 w 10"/>
                <a:gd name="T11" fmla="*/ 3 h 11"/>
                <a:gd name="T12" fmla="*/ 3 w 10"/>
                <a:gd name="T13" fmla="*/ 0 h 11"/>
                <a:gd name="T14" fmla="*/ 3 w 1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1">
                  <a:moveTo>
                    <a:pt x="3" y="0"/>
                  </a:moveTo>
                  <a:cubicBezTo>
                    <a:pt x="2" y="0"/>
                    <a:pt x="0" y="7"/>
                    <a:pt x="1" y="9"/>
                  </a:cubicBezTo>
                  <a:cubicBezTo>
                    <a:pt x="1" y="11"/>
                    <a:pt x="1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1"/>
                    <a:pt x="10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5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3939" y="1909"/>
              <a:ext cx="62" cy="85"/>
            </a:xfrm>
            <a:custGeom>
              <a:avLst/>
              <a:gdLst>
                <a:gd name="T0" fmla="*/ 7 w 10"/>
                <a:gd name="T1" fmla="*/ 0 h 14"/>
                <a:gd name="T2" fmla="*/ 0 w 10"/>
                <a:gd name="T3" fmla="*/ 7 h 14"/>
                <a:gd name="T4" fmla="*/ 1 w 10"/>
                <a:gd name="T5" fmla="*/ 11 h 14"/>
                <a:gd name="T6" fmla="*/ 6 w 10"/>
                <a:gd name="T7" fmla="*/ 14 h 14"/>
                <a:gd name="T8" fmla="*/ 7 w 10"/>
                <a:gd name="T9" fmla="*/ 10 h 14"/>
                <a:gd name="T10" fmla="*/ 10 w 10"/>
                <a:gd name="T11" fmla="*/ 7 h 14"/>
                <a:gd name="T12" fmla="*/ 7 w 10"/>
                <a:gd name="T13" fmla="*/ 0 h 14"/>
                <a:gd name="T14" fmla="*/ 7 w 1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4">
                  <a:moveTo>
                    <a:pt x="7" y="0"/>
                  </a:moveTo>
                  <a:cubicBezTo>
                    <a:pt x="5" y="0"/>
                    <a:pt x="0" y="5"/>
                    <a:pt x="0" y="7"/>
                  </a:cubicBezTo>
                  <a:cubicBezTo>
                    <a:pt x="0" y="9"/>
                    <a:pt x="0" y="11"/>
                    <a:pt x="1" y="11"/>
                  </a:cubicBezTo>
                  <a:cubicBezTo>
                    <a:pt x="2" y="12"/>
                    <a:pt x="6" y="14"/>
                    <a:pt x="6" y="14"/>
                  </a:cubicBezTo>
                  <a:cubicBezTo>
                    <a:pt x="6" y="14"/>
                    <a:pt x="6" y="12"/>
                    <a:pt x="7" y="10"/>
                  </a:cubicBezTo>
                  <a:cubicBezTo>
                    <a:pt x="8" y="9"/>
                    <a:pt x="10" y="7"/>
                    <a:pt x="10" y="7"/>
                  </a:cubicBezTo>
                  <a:cubicBezTo>
                    <a:pt x="10" y="7"/>
                    <a:pt x="9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1" name="Freeform 18"/>
            <p:cNvSpPr/>
            <p:nvPr/>
          </p:nvSpPr>
          <p:spPr bwMode="auto">
            <a:xfrm>
              <a:off x="3927" y="1994"/>
              <a:ext cx="62" cy="73"/>
            </a:xfrm>
            <a:custGeom>
              <a:avLst/>
              <a:gdLst>
                <a:gd name="T0" fmla="*/ 4 w 10"/>
                <a:gd name="T1" fmla="*/ 0 h 12"/>
                <a:gd name="T2" fmla="*/ 0 w 10"/>
                <a:gd name="T3" fmla="*/ 10 h 12"/>
                <a:gd name="T4" fmla="*/ 2 w 10"/>
                <a:gd name="T5" fmla="*/ 12 h 12"/>
                <a:gd name="T6" fmla="*/ 4 w 10"/>
                <a:gd name="T7" fmla="*/ 12 h 12"/>
                <a:gd name="T8" fmla="*/ 10 w 10"/>
                <a:gd name="T9" fmla="*/ 5 h 12"/>
                <a:gd name="T10" fmla="*/ 4 w 1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4" y="0"/>
                  </a:moveTo>
                  <a:cubicBezTo>
                    <a:pt x="3" y="0"/>
                    <a:pt x="0" y="8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6" y="11"/>
                    <a:pt x="10" y="6"/>
                    <a:pt x="10" y="5"/>
                  </a:cubicBezTo>
                  <a:cubicBezTo>
                    <a:pt x="10" y="4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2" name="Freeform 19"/>
            <p:cNvSpPr/>
            <p:nvPr/>
          </p:nvSpPr>
          <p:spPr bwMode="auto">
            <a:xfrm>
              <a:off x="4222" y="2037"/>
              <a:ext cx="49" cy="55"/>
            </a:xfrm>
            <a:custGeom>
              <a:avLst/>
              <a:gdLst>
                <a:gd name="T0" fmla="*/ 7 w 8"/>
                <a:gd name="T1" fmla="*/ 0 h 9"/>
                <a:gd name="T2" fmla="*/ 4 w 8"/>
                <a:gd name="T3" fmla="*/ 1 h 9"/>
                <a:gd name="T4" fmla="*/ 3 w 8"/>
                <a:gd name="T5" fmla="*/ 3 h 9"/>
                <a:gd name="T6" fmla="*/ 3 w 8"/>
                <a:gd name="T7" fmla="*/ 3 h 9"/>
                <a:gd name="T8" fmla="*/ 2 w 8"/>
                <a:gd name="T9" fmla="*/ 6 h 9"/>
                <a:gd name="T10" fmla="*/ 0 w 8"/>
                <a:gd name="T11" fmla="*/ 9 h 9"/>
                <a:gd name="T12" fmla="*/ 2 w 8"/>
                <a:gd name="T13" fmla="*/ 9 h 9"/>
                <a:gd name="T14" fmla="*/ 2 w 8"/>
                <a:gd name="T15" fmla="*/ 9 h 9"/>
                <a:gd name="T16" fmla="*/ 5 w 8"/>
                <a:gd name="T17" fmla="*/ 6 h 9"/>
                <a:gd name="T18" fmla="*/ 7 w 8"/>
                <a:gd name="T19" fmla="*/ 0 h 9"/>
                <a:gd name="T20" fmla="*/ 7 w 8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7" y="0"/>
                  </a:moveTo>
                  <a:cubicBezTo>
                    <a:pt x="7" y="0"/>
                    <a:pt x="5" y="1"/>
                    <a:pt x="4" y="1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5"/>
                    <a:pt x="2" y="6"/>
                  </a:cubicBezTo>
                  <a:cubicBezTo>
                    <a:pt x="1" y="7"/>
                    <a:pt x="0" y="9"/>
                    <a:pt x="0" y="9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4" y="8"/>
                    <a:pt x="5" y="6"/>
                  </a:cubicBezTo>
                  <a:cubicBezTo>
                    <a:pt x="6" y="5"/>
                    <a:pt x="8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Freeform 20"/>
            <p:cNvSpPr/>
            <p:nvPr/>
          </p:nvSpPr>
          <p:spPr bwMode="auto">
            <a:xfrm>
              <a:off x="4044" y="1970"/>
              <a:ext cx="92" cy="97"/>
            </a:xfrm>
            <a:custGeom>
              <a:avLst/>
              <a:gdLst>
                <a:gd name="T0" fmla="*/ 11 w 15"/>
                <a:gd name="T1" fmla="*/ 0 h 16"/>
                <a:gd name="T2" fmla="*/ 4 w 15"/>
                <a:gd name="T3" fmla="*/ 5 h 16"/>
                <a:gd name="T4" fmla="*/ 2 w 15"/>
                <a:gd name="T5" fmla="*/ 12 h 16"/>
                <a:gd name="T6" fmla="*/ 10 w 15"/>
                <a:gd name="T7" fmla="*/ 16 h 16"/>
                <a:gd name="T8" fmla="*/ 11 w 15"/>
                <a:gd name="T9" fmla="*/ 16 h 16"/>
                <a:gd name="T10" fmla="*/ 15 w 15"/>
                <a:gd name="T11" fmla="*/ 7 h 16"/>
                <a:gd name="T12" fmla="*/ 12 w 15"/>
                <a:gd name="T13" fmla="*/ 1 h 16"/>
                <a:gd name="T14" fmla="*/ 11 w 15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6">
                  <a:moveTo>
                    <a:pt x="11" y="0"/>
                  </a:moveTo>
                  <a:cubicBezTo>
                    <a:pt x="9" y="0"/>
                    <a:pt x="6" y="2"/>
                    <a:pt x="4" y="5"/>
                  </a:cubicBezTo>
                  <a:cubicBezTo>
                    <a:pt x="1" y="9"/>
                    <a:pt x="0" y="11"/>
                    <a:pt x="2" y="12"/>
                  </a:cubicBezTo>
                  <a:cubicBezTo>
                    <a:pt x="3" y="13"/>
                    <a:pt x="8" y="16"/>
                    <a:pt x="10" y="16"/>
                  </a:cubicBezTo>
                  <a:cubicBezTo>
                    <a:pt x="10" y="16"/>
                    <a:pt x="10" y="16"/>
                    <a:pt x="11" y="16"/>
                  </a:cubicBezTo>
                  <a:cubicBezTo>
                    <a:pt x="12" y="15"/>
                    <a:pt x="15" y="10"/>
                    <a:pt x="15" y="7"/>
                  </a:cubicBezTo>
                  <a:cubicBezTo>
                    <a:pt x="15" y="4"/>
                    <a:pt x="14" y="2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4" name="Freeform 21"/>
            <p:cNvSpPr/>
            <p:nvPr/>
          </p:nvSpPr>
          <p:spPr bwMode="auto">
            <a:xfrm>
              <a:off x="4074" y="2073"/>
              <a:ext cx="68" cy="67"/>
            </a:xfrm>
            <a:custGeom>
              <a:avLst/>
              <a:gdLst>
                <a:gd name="T0" fmla="*/ 4 w 11"/>
                <a:gd name="T1" fmla="*/ 0 h 11"/>
                <a:gd name="T2" fmla="*/ 3 w 11"/>
                <a:gd name="T3" fmla="*/ 0 h 11"/>
                <a:gd name="T4" fmla="*/ 1 w 11"/>
                <a:gd name="T5" fmla="*/ 9 h 11"/>
                <a:gd name="T6" fmla="*/ 3 w 11"/>
                <a:gd name="T7" fmla="*/ 11 h 11"/>
                <a:gd name="T8" fmla="*/ 5 w 11"/>
                <a:gd name="T9" fmla="*/ 11 h 11"/>
                <a:gd name="T10" fmla="*/ 10 w 11"/>
                <a:gd name="T11" fmla="*/ 2 h 11"/>
                <a:gd name="T12" fmla="*/ 4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7"/>
                    <a:pt x="1" y="9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6" y="10"/>
                    <a:pt x="11" y="3"/>
                    <a:pt x="10" y="2"/>
                  </a:cubicBezTo>
                  <a:cubicBezTo>
                    <a:pt x="9" y="1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5" name="Freeform 22"/>
            <p:cNvSpPr/>
            <p:nvPr/>
          </p:nvSpPr>
          <p:spPr bwMode="auto">
            <a:xfrm>
              <a:off x="4025" y="2049"/>
              <a:ext cx="68" cy="67"/>
            </a:xfrm>
            <a:custGeom>
              <a:avLst/>
              <a:gdLst>
                <a:gd name="T0" fmla="*/ 3 w 11"/>
                <a:gd name="T1" fmla="*/ 0 h 11"/>
                <a:gd name="T2" fmla="*/ 1 w 11"/>
                <a:gd name="T3" fmla="*/ 10 h 11"/>
                <a:gd name="T4" fmla="*/ 3 w 11"/>
                <a:gd name="T5" fmla="*/ 11 h 11"/>
                <a:gd name="T6" fmla="*/ 4 w 11"/>
                <a:gd name="T7" fmla="*/ 11 h 11"/>
                <a:gd name="T8" fmla="*/ 9 w 11"/>
                <a:gd name="T9" fmla="*/ 3 h 11"/>
                <a:gd name="T10" fmla="*/ 3 w 11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3" y="0"/>
                  </a:moveTo>
                  <a:cubicBezTo>
                    <a:pt x="2" y="1"/>
                    <a:pt x="0" y="8"/>
                    <a:pt x="1" y="10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6" y="10"/>
                    <a:pt x="11" y="5"/>
                    <a:pt x="9" y="3"/>
                  </a:cubicBezTo>
                  <a:cubicBezTo>
                    <a:pt x="8" y="2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Freeform 23"/>
            <p:cNvSpPr/>
            <p:nvPr/>
          </p:nvSpPr>
          <p:spPr bwMode="auto">
            <a:xfrm>
              <a:off x="4123" y="2006"/>
              <a:ext cx="68" cy="73"/>
            </a:xfrm>
            <a:custGeom>
              <a:avLst/>
              <a:gdLst>
                <a:gd name="T0" fmla="*/ 9 w 11"/>
                <a:gd name="T1" fmla="*/ 0 h 12"/>
                <a:gd name="T2" fmla="*/ 5 w 11"/>
                <a:gd name="T3" fmla="*/ 1 h 12"/>
                <a:gd name="T4" fmla="*/ 3 w 11"/>
                <a:gd name="T5" fmla="*/ 3 h 12"/>
                <a:gd name="T6" fmla="*/ 3 w 11"/>
                <a:gd name="T7" fmla="*/ 3 h 12"/>
                <a:gd name="T8" fmla="*/ 2 w 11"/>
                <a:gd name="T9" fmla="*/ 6 h 12"/>
                <a:gd name="T10" fmla="*/ 0 w 11"/>
                <a:gd name="T11" fmla="*/ 10 h 12"/>
                <a:gd name="T12" fmla="*/ 5 w 11"/>
                <a:gd name="T13" fmla="*/ 12 h 12"/>
                <a:gd name="T14" fmla="*/ 5 w 11"/>
                <a:gd name="T15" fmla="*/ 12 h 12"/>
                <a:gd name="T16" fmla="*/ 9 w 11"/>
                <a:gd name="T17" fmla="*/ 10 h 12"/>
                <a:gd name="T18" fmla="*/ 10 w 11"/>
                <a:gd name="T19" fmla="*/ 0 h 12"/>
                <a:gd name="T20" fmla="*/ 9 w 11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cubicBezTo>
                    <a:pt x="8" y="0"/>
                    <a:pt x="6" y="1"/>
                    <a:pt x="5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5"/>
                    <a:pt x="2" y="6"/>
                  </a:cubicBezTo>
                  <a:cubicBezTo>
                    <a:pt x="1" y="8"/>
                    <a:pt x="0" y="10"/>
                    <a:pt x="0" y="10"/>
                  </a:cubicBezTo>
                  <a:cubicBezTo>
                    <a:pt x="0" y="10"/>
                    <a:pt x="3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7" y="12"/>
                    <a:pt x="8" y="11"/>
                    <a:pt x="9" y="10"/>
                  </a:cubicBezTo>
                  <a:cubicBezTo>
                    <a:pt x="10" y="9"/>
                    <a:pt x="11" y="1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7" name="Freeform 24"/>
            <p:cNvSpPr>
              <a:spLocks noEditPoints="1"/>
            </p:cNvSpPr>
            <p:nvPr/>
          </p:nvSpPr>
          <p:spPr bwMode="auto">
            <a:xfrm>
              <a:off x="3682" y="670"/>
              <a:ext cx="1392" cy="1391"/>
            </a:xfrm>
            <a:custGeom>
              <a:avLst/>
              <a:gdLst>
                <a:gd name="T0" fmla="*/ 83 w 227"/>
                <a:gd name="T1" fmla="*/ 158 h 228"/>
                <a:gd name="T2" fmla="*/ 95 w 227"/>
                <a:gd name="T3" fmla="*/ 157 h 228"/>
                <a:gd name="T4" fmla="*/ 91 w 227"/>
                <a:gd name="T5" fmla="*/ 193 h 228"/>
                <a:gd name="T6" fmla="*/ 71 w 227"/>
                <a:gd name="T7" fmla="*/ 189 h 228"/>
                <a:gd name="T8" fmla="*/ 114 w 227"/>
                <a:gd name="T9" fmla="*/ 166 h 228"/>
                <a:gd name="T10" fmla="*/ 158 w 227"/>
                <a:gd name="T11" fmla="*/ 149 h 228"/>
                <a:gd name="T12" fmla="*/ 38 w 227"/>
                <a:gd name="T13" fmla="*/ 132 h 228"/>
                <a:gd name="T14" fmla="*/ 61 w 227"/>
                <a:gd name="T15" fmla="*/ 101 h 228"/>
                <a:gd name="T16" fmla="*/ 90 w 227"/>
                <a:gd name="T17" fmla="*/ 134 h 228"/>
                <a:gd name="T18" fmla="*/ 73 w 227"/>
                <a:gd name="T19" fmla="*/ 8 h 228"/>
                <a:gd name="T20" fmla="*/ 21 w 227"/>
                <a:gd name="T21" fmla="*/ 108 h 228"/>
                <a:gd name="T22" fmla="*/ 21 w 227"/>
                <a:gd name="T23" fmla="*/ 107 h 228"/>
                <a:gd name="T24" fmla="*/ 22 w 227"/>
                <a:gd name="T25" fmla="*/ 107 h 228"/>
                <a:gd name="T26" fmla="*/ 29 w 227"/>
                <a:gd name="T27" fmla="*/ 93 h 228"/>
                <a:gd name="T28" fmla="*/ 42 w 227"/>
                <a:gd name="T29" fmla="*/ 80 h 228"/>
                <a:gd name="T30" fmla="*/ 43 w 227"/>
                <a:gd name="T31" fmla="*/ 79 h 228"/>
                <a:gd name="T32" fmla="*/ 43 w 227"/>
                <a:gd name="T33" fmla="*/ 70 h 228"/>
                <a:gd name="T34" fmla="*/ 44 w 227"/>
                <a:gd name="T35" fmla="*/ 60 h 228"/>
                <a:gd name="T36" fmla="*/ 44 w 227"/>
                <a:gd name="T37" fmla="*/ 70 h 228"/>
                <a:gd name="T38" fmla="*/ 44 w 227"/>
                <a:gd name="T39" fmla="*/ 80 h 228"/>
                <a:gd name="T40" fmla="*/ 34 w 227"/>
                <a:gd name="T41" fmla="*/ 89 h 228"/>
                <a:gd name="T42" fmla="*/ 24 w 227"/>
                <a:gd name="T43" fmla="*/ 106 h 228"/>
                <a:gd name="T44" fmla="*/ 22 w 227"/>
                <a:gd name="T45" fmla="*/ 108 h 228"/>
                <a:gd name="T46" fmla="*/ 21 w 227"/>
                <a:gd name="T47" fmla="*/ 108 h 228"/>
                <a:gd name="T48" fmla="*/ 20 w 227"/>
                <a:gd name="T49" fmla="*/ 108 h 228"/>
                <a:gd name="T50" fmla="*/ 29 w 227"/>
                <a:gd name="T51" fmla="*/ 167 h 228"/>
                <a:gd name="T52" fmla="*/ 32 w 227"/>
                <a:gd name="T53" fmla="*/ 192 h 228"/>
                <a:gd name="T54" fmla="*/ 34 w 227"/>
                <a:gd name="T55" fmla="*/ 193 h 228"/>
                <a:gd name="T56" fmla="*/ 37 w 227"/>
                <a:gd name="T57" fmla="*/ 195 h 228"/>
                <a:gd name="T58" fmla="*/ 43 w 227"/>
                <a:gd name="T59" fmla="*/ 197 h 228"/>
                <a:gd name="T60" fmla="*/ 49 w 227"/>
                <a:gd name="T61" fmla="*/ 203 h 228"/>
                <a:gd name="T62" fmla="*/ 53 w 227"/>
                <a:gd name="T63" fmla="*/ 209 h 228"/>
                <a:gd name="T64" fmla="*/ 62 w 227"/>
                <a:gd name="T65" fmla="*/ 219 h 228"/>
                <a:gd name="T66" fmla="*/ 75 w 227"/>
                <a:gd name="T67" fmla="*/ 220 h 228"/>
                <a:gd name="T68" fmla="*/ 82 w 227"/>
                <a:gd name="T69" fmla="*/ 219 h 228"/>
                <a:gd name="T70" fmla="*/ 91 w 227"/>
                <a:gd name="T71" fmla="*/ 220 h 228"/>
                <a:gd name="T72" fmla="*/ 96 w 227"/>
                <a:gd name="T73" fmla="*/ 224 h 228"/>
                <a:gd name="T74" fmla="*/ 99 w 227"/>
                <a:gd name="T75" fmla="*/ 225 h 228"/>
                <a:gd name="T76" fmla="*/ 101 w 227"/>
                <a:gd name="T77" fmla="*/ 226 h 228"/>
                <a:gd name="T78" fmla="*/ 116 w 227"/>
                <a:gd name="T79" fmla="*/ 211 h 228"/>
                <a:gd name="T80" fmla="*/ 175 w 227"/>
                <a:gd name="T81" fmla="*/ 204 h 228"/>
                <a:gd name="T82" fmla="*/ 174 w 227"/>
                <a:gd name="T83" fmla="*/ 184 h 228"/>
                <a:gd name="T84" fmla="*/ 174 w 227"/>
                <a:gd name="T85" fmla="*/ 183 h 228"/>
                <a:gd name="T86" fmla="*/ 174 w 227"/>
                <a:gd name="T87" fmla="*/ 182 h 228"/>
                <a:gd name="T88" fmla="*/ 177 w 227"/>
                <a:gd name="T89" fmla="*/ 172 h 228"/>
                <a:gd name="T90" fmla="*/ 181 w 227"/>
                <a:gd name="T91" fmla="*/ 152 h 228"/>
                <a:gd name="T92" fmla="*/ 184 w 227"/>
                <a:gd name="T93" fmla="*/ 146 h 228"/>
                <a:gd name="T94" fmla="*/ 197 w 227"/>
                <a:gd name="T95" fmla="*/ 136 h 228"/>
                <a:gd name="T96" fmla="*/ 197 w 227"/>
                <a:gd name="T97" fmla="*/ 136 h 228"/>
                <a:gd name="T98" fmla="*/ 185 w 227"/>
                <a:gd name="T99" fmla="*/ 147 h 228"/>
                <a:gd name="T100" fmla="*/ 184 w 227"/>
                <a:gd name="T101" fmla="*/ 148 h 228"/>
                <a:gd name="T102" fmla="*/ 182 w 227"/>
                <a:gd name="T103" fmla="*/ 155 h 228"/>
                <a:gd name="T104" fmla="*/ 176 w 227"/>
                <a:gd name="T105" fmla="*/ 177 h 228"/>
                <a:gd name="T106" fmla="*/ 175 w 227"/>
                <a:gd name="T107" fmla="*/ 182 h 228"/>
                <a:gd name="T108" fmla="*/ 175 w 227"/>
                <a:gd name="T109" fmla="*/ 182 h 228"/>
                <a:gd name="T110" fmla="*/ 182 w 227"/>
                <a:gd name="T111" fmla="*/ 181 h 228"/>
                <a:gd name="T112" fmla="*/ 164 w 227"/>
                <a:gd name="T113" fmla="*/ 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7" h="228">
                  <a:moveTo>
                    <a:pt x="71" y="189"/>
                  </a:moveTo>
                  <a:cubicBezTo>
                    <a:pt x="67" y="189"/>
                    <a:pt x="63" y="183"/>
                    <a:pt x="65" y="180"/>
                  </a:cubicBezTo>
                  <a:cubicBezTo>
                    <a:pt x="67" y="176"/>
                    <a:pt x="70" y="177"/>
                    <a:pt x="74" y="172"/>
                  </a:cubicBezTo>
                  <a:cubicBezTo>
                    <a:pt x="78" y="167"/>
                    <a:pt x="82" y="161"/>
                    <a:pt x="83" y="158"/>
                  </a:cubicBezTo>
                  <a:cubicBezTo>
                    <a:pt x="83" y="156"/>
                    <a:pt x="86" y="154"/>
                    <a:pt x="88" y="154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91" y="155"/>
                    <a:pt x="91" y="159"/>
                    <a:pt x="91" y="159"/>
                  </a:cubicBezTo>
                  <a:cubicBezTo>
                    <a:pt x="91" y="159"/>
                    <a:pt x="94" y="157"/>
                    <a:pt x="95" y="157"/>
                  </a:cubicBezTo>
                  <a:cubicBezTo>
                    <a:pt x="95" y="157"/>
                    <a:pt x="96" y="157"/>
                    <a:pt x="96" y="157"/>
                  </a:cubicBezTo>
                  <a:cubicBezTo>
                    <a:pt x="98" y="158"/>
                    <a:pt x="99" y="163"/>
                    <a:pt x="97" y="165"/>
                  </a:cubicBezTo>
                  <a:cubicBezTo>
                    <a:pt x="95" y="167"/>
                    <a:pt x="93" y="174"/>
                    <a:pt x="91" y="181"/>
                  </a:cubicBezTo>
                  <a:cubicBezTo>
                    <a:pt x="90" y="187"/>
                    <a:pt x="93" y="189"/>
                    <a:pt x="91" y="193"/>
                  </a:cubicBezTo>
                  <a:cubicBezTo>
                    <a:pt x="90" y="195"/>
                    <a:pt x="87" y="196"/>
                    <a:pt x="85" y="196"/>
                  </a:cubicBezTo>
                  <a:cubicBezTo>
                    <a:pt x="83" y="196"/>
                    <a:pt x="81" y="195"/>
                    <a:pt x="80" y="194"/>
                  </a:cubicBezTo>
                  <a:cubicBezTo>
                    <a:pt x="78" y="191"/>
                    <a:pt x="79" y="185"/>
                    <a:pt x="79" y="184"/>
                  </a:cubicBezTo>
                  <a:cubicBezTo>
                    <a:pt x="78" y="185"/>
                    <a:pt x="74" y="189"/>
                    <a:pt x="71" y="189"/>
                  </a:cubicBezTo>
                  <a:cubicBezTo>
                    <a:pt x="71" y="189"/>
                    <a:pt x="71" y="189"/>
                    <a:pt x="71" y="189"/>
                  </a:cubicBezTo>
                  <a:moveTo>
                    <a:pt x="146" y="185"/>
                  </a:moveTo>
                  <a:cubicBezTo>
                    <a:pt x="145" y="185"/>
                    <a:pt x="145" y="185"/>
                    <a:pt x="145" y="185"/>
                  </a:cubicBezTo>
                  <a:cubicBezTo>
                    <a:pt x="138" y="184"/>
                    <a:pt x="118" y="174"/>
                    <a:pt x="114" y="166"/>
                  </a:cubicBezTo>
                  <a:cubicBezTo>
                    <a:pt x="111" y="158"/>
                    <a:pt x="108" y="149"/>
                    <a:pt x="112" y="144"/>
                  </a:cubicBezTo>
                  <a:cubicBezTo>
                    <a:pt x="115" y="140"/>
                    <a:pt x="123" y="131"/>
                    <a:pt x="134" y="131"/>
                  </a:cubicBezTo>
                  <a:cubicBezTo>
                    <a:pt x="136" y="131"/>
                    <a:pt x="137" y="132"/>
                    <a:pt x="139" y="132"/>
                  </a:cubicBezTo>
                  <a:cubicBezTo>
                    <a:pt x="153" y="135"/>
                    <a:pt x="151" y="146"/>
                    <a:pt x="158" y="149"/>
                  </a:cubicBezTo>
                  <a:cubicBezTo>
                    <a:pt x="164" y="153"/>
                    <a:pt x="167" y="163"/>
                    <a:pt x="164" y="169"/>
                  </a:cubicBezTo>
                  <a:cubicBezTo>
                    <a:pt x="161" y="175"/>
                    <a:pt x="152" y="185"/>
                    <a:pt x="146" y="185"/>
                  </a:cubicBezTo>
                  <a:moveTo>
                    <a:pt x="69" y="145"/>
                  </a:moveTo>
                  <a:cubicBezTo>
                    <a:pt x="59" y="145"/>
                    <a:pt x="42" y="136"/>
                    <a:pt x="38" y="132"/>
                  </a:cubicBezTo>
                  <a:cubicBezTo>
                    <a:pt x="33" y="128"/>
                    <a:pt x="35" y="114"/>
                    <a:pt x="38" y="108"/>
                  </a:cubicBezTo>
                  <a:cubicBezTo>
                    <a:pt x="40" y="103"/>
                    <a:pt x="47" y="99"/>
                    <a:pt x="53" y="99"/>
                  </a:cubicBezTo>
                  <a:cubicBezTo>
                    <a:pt x="54" y="99"/>
                    <a:pt x="56" y="100"/>
                    <a:pt x="58" y="100"/>
                  </a:cubicBezTo>
                  <a:cubicBezTo>
                    <a:pt x="59" y="101"/>
                    <a:pt x="60" y="101"/>
                    <a:pt x="61" y="101"/>
                  </a:cubicBezTo>
                  <a:cubicBezTo>
                    <a:pt x="63" y="101"/>
                    <a:pt x="65" y="101"/>
                    <a:pt x="66" y="101"/>
                  </a:cubicBezTo>
                  <a:cubicBezTo>
                    <a:pt x="68" y="100"/>
                    <a:pt x="70" y="100"/>
                    <a:pt x="72" y="100"/>
                  </a:cubicBezTo>
                  <a:cubicBezTo>
                    <a:pt x="75" y="100"/>
                    <a:pt x="79" y="101"/>
                    <a:pt x="83" y="105"/>
                  </a:cubicBezTo>
                  <a:cubicBezTo>
                    <a:pt x="94" y="114"/>
                    <a:pt x="91" y="128"/>
                    <a:pt x="90" y="134"/>
                  </a:cubicBezTo>
                  <a:cubicBezTo>
                    <a:pt x="88" y="140"/>
                    <a:pt x="79" y="143"/>
                    <a:pt x="71" y="145"/>
                  </a:cubicBezTo>
                  <a:cubicBezTo>
                    <a:pt x="70" y="145"/>
                    <a:pt x="69" y="145"/>
                    <a:pt x="69" y="145"/>
                  </a:cubicBezTo>
                  <a:moveTo>
                    <a:pt x="119" y="0"/>
                  </a:moveTo>
                  <a:cubicBezTo>
                    <a:pt x="100" y="0"/>
                    <a:pt x="83" y="5"/>
                    <a:pt x="73" y="8"/>
                  </a:cubicBezTo>
                  <a:cubicBezTo>
                    <a:pt x="56" y="13"/>
                    <a:pt x="40" y="35"/>
                    <a:pt x="33" y="51"/>
                  </a:cubicBezTo>
                  <a:cubicBezTo>
                    <a:pt x="26" y="67"/>
                    <a:pt x="26" y="79"/>
                    <a:pt x="25" y="83"/>
                  </a:cubicBezTo>
                  <a:cubicBezTo>
                    <a:pt x="24" y="86"/>
                    <a:pt x="19" y="98"/>
                    <a:pt x="18" y="101"/>
                  </a:cubicBezTo>
                  <a:cubicBezTo>
                    <a:pt x="17" y="103"/>
                    <a:pt x="20" y="106"/>
                    <a:pt x="21" y="108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3" y="105"/>
                    <a:pt x="24" y="104"/>
                    <a:pt x="24" y="103"/>
                  </a:cubicBezTo>
                  <a:cubicBezTo>
                    <a:pt x="25" y="102"/>
                    <a:pt x="26" y="100"/>
                    <a:pt x="27" y="98"/>
                  </a:cubicBezTo>
                  <a:cubicBezTo>
                    <a:pt x="27" y="97"/>
                    <a:pt x="28" y="95"/>
                    <a:pt x="29" y="93"/>
                  </a:cubicBezTo>
                  <a:cubicBezTo>
                    <a:pt x="30" y="91"/>
                    <a:pt x="32" y="90"/>
                    <a:pt x="33" y="88"/>
                  </a:cubicBezTo>
                  <a:cubicBezTo>
                    <a:pt x="35" y="87"/>
                    <a:pt x="37" y="86"/>
                    <a:pt x="38" y="84"/>
                  </a:cubicBezTo>
                  <a:cubicBezTo>
                    <a:pt x="39" y="84"/>
                    <a:pt x="40" y="83"/>
                    <a:pt x="41" y="83"/>
                  </a:cubicBezTo>
                  <a:cubicBezTo>
                    <a:pt x="41" y="82"/>
                    <a:pt x="42" y="81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77"/>
                    <a:pt x="43" y="76"/>
                    <a:pt x="43" y="75"/>
                  </a:cubicBezTo>
                  <a:cubicBezTo>
                    <a:pt x="43" y="74"/>
                    <a:pt x="43" y="72"/>
                    <a:pt x="43" y="70"/>
                  </a:cubicBezTo>
                  <a:cubicBezTo>
                    <a:pt x="43" y="67"/>
                    <a:pt x="43" y="65"/>
                    <a:pt x="43" y="63"/>
                  </a:cubicBezTo>
                  <a:cubicBezTo>
                    <a:pt x="44" y="62"/>
                    <a:pt x="44" y="61"/>
                    <a:pt x="44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2"/>
                    <a:pt x="44" y="63"/>
                  </a:cubicBezTo>
                  <a:cubicBezTo>
                    <a:pt x="44" y="65"/>
                    <a:pt x="44" y="67"/>
                    <a:pt x="44" y="70"/>
                  </a:cubicBezTo>
                  <a:cubicBezTo>
                    <a:pt x="44" y="72"/>
                    <a:pt x="44" y="73"/>
                    <a:pt x="44" y="75"/>
                  </a:cubicBezTo>
                  <a:cubicBezTo>
                    <a:pt x="44" y="76"/>
                    <a:pt x="44" y="77"/>
                    <a:pt x="44" y="78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4" y="81"/>
                    <a:pt x="43" y="81"/>
                  </a:cubicBezTo>
                  <a:cubicBezTo>
                    <a:pt x="43" y="82"/>
                    <a:pt x="42" y="83"/>
                    <a:pt x="42" y="84"/>
                  </a:cubicBezTo>
                  <a:cubicBezTo>
                    <a:pt x="41" y="84"/>
                    <a:pt x="40" y="85"/>
                    <a:pt x="39" y="86"/>
                  </a:cubicBezTo>
                  <a:cubicBezTo>
                    <a:pt x="38" y="87"/>
                    <a:pt x="36" y="88"/>
                    <a:pt x="34" y="89"/>
                  </a:cubicBezTo>
                  <a:cubicBezTo>
                    <a:pt x="33" y="91"/>
                    <a:pt x="32" y="92"/>
                    <a:pt x="31" y="94"/>
                  </a:cubicBezTo>
                  <a:cubicBezTo>
                    <a:pt x="30" y="96"/>
                    <a:pt x="29" y="97"/>
                    <a:pt x="28" y="99"/>
                  </a:cubicBezTo>
                  <a:cubicBezTo>
                    <a:pt x="27" y="101"/>
                    <a:pt x="26" y="102"/>
                    <a:pt x="25" y="104"/>
                  </a:cubicBezTo>
                  <a:cubicBezTo>
                    <a:pt x="25" y="105"/>
                    <a:pt x="24" y="106"/>
                    <a:pt x="24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3" y="108"/>
                    <a:pt x="23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18" y="109"/>
                    <a:pt x="14" y="110"/>
                    <a:pt x="12" y="110"/>
                  </a:cubicBezTo>
                  <a:cubicBezTo>
                    <a:pt x="8" y="110"/>
                    <a:pt x="2" y="118"/>
                    <a:pt x="4" y="121"/>
                  </a:cubicBezTo>
                  <a:cubicBezTo>
                    <a:pt x="6" y="124"/>
                    <a:pt x="0" y="137"/>
                    <a:pt x="5" y="149"/>
                  </a:cubicBezTo>
                  <a:cubicBezTo>
                    <a:pt x="10" y="161"/>
                    <a:pt x="24" y="165"/>
                    <a:pt x="29" y="167"/>
                  </a:cubicBezTo>
                  <a:cubicBezTo>
                    <a:pt x="33" y="168"/>
                    <a:pt x="36" y="172"/>
                    <a:pt x="37" y="175"/>
                  </a:cubicBezTo>
                  <a:cubicBezTo>
                    <a:pt x="38" y="178"/>
                    <a:pt x="28" y="186"/>
                    <a:pt x="30" y="192"/>
                  </a:cubicBezTo>
                  <a:cubicBezTo>
                    <a:pt x="30" y="193"/>
                    <a:pt x="30" y="193"/>
                    <a:pt x="30" y="193"/>
                  </a:cubicBezTo>
                  <a:cubicBezTo>
                    <a:pt x="31" y="192"/>
                    <a:pt x="31" y="192"/>
                    <a:pt x="32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3" y="192"/>
                    <a:pt x="33" y="194"/>
                    <a:pt x="33" y="194"/>
                  </a:cubicBezTo>
                  <a:cubicBezTo>
                    <a:pt x="33" y="194"/>
                    <a:pt x="33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5" y="194"/>
                    <a:pt x="35" y="195"/>
                    <a:pt x="34" y="197"/>
                  </a:cubicBezTo>
                  <a:cubicBezTo>
                    <a:pt x="35" y="196"/>
                    <a:pt x="36" y="195"/>
                    <a:pt x="37" y="195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8" y="195"/>
                    <a:pt x="38" y="196"/>
                    <a:pt x="39" y="200"/>
                  </a:cubicBezTo>
                  <a:cubicBezTo>
                    <a:pt x="40" y="198"/>
                    <a:pt x="41" y="197"/>
                    <a:pt x="43" y="197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4" y="197"/>
                    <a:pt x="45" y="199"/>
                    <a:pt x="45" y="205"/>
                  </a:cubicBezTo>
                  <a:cubicBezTo>
                    <a:pt x="45" y="205"/>
                    <a:pt x="45" y="205"/>
                    <a:pt x="45" y="205"/>
                  </a:cubicBezTo>
                  <a:cubicBezTo>
                    <a:pt x="46" y="204"/>
                    <a:pt x="48" y="203"/>
                    <a:pt x="49" y="203"/>
                  </a:cubicBezTo>
                  <a:cubicBezTo>
                    <a:pt x="49" y="203"/>
                    <a:pt x="49" y="203"/>
                    <a:pt x="50" y="203"/>
                  </a:cubicBezTo>
                  <a:cubicBezTo>
                    <a:pt x="50" y="203"/>
                    <a:pt x="50" y="203"/>
                    <a:pt x="50" y="203"/>
                  </a:cubicBezTo>
                  <a:cubicBezTo>
                    <a:pt x="51" y="203"/>
                    <a:pt x="52" y="204"/>
                    <a:pt x="52" y="210"/>
                  </a:cubicBezTo>
                  <a:cubicBezTo>
                    <a:pt x="53" y="209"/>
                    <a:pt x="53" y="209"/>
                    <a:pt x="53" y="209"/>
                  </a:cubicBezTo>
                  <a:cubicBezTo>
                    <a:pt x="55" y="208"/>
                    <a:pt x="56" y="207"/>
                    <a:pt x="58" y="207"/>
                  </a:cubicBezTo>
                  <a:cubicBezTo>
                    <a:pt x="59" y="207"/>
                    <a:pt x="60" y="207"/>
                    <a:pt x="60" y="208"/>
                  </a:cubicBezTo>
                  <a:cubicBezTo>
                    <a:pt x="63" y="209"/>
                    <a:pt x="64" y="213"/>
                    <a:pt x="62" y="218"/>
                  </a:cubicBezTo>
                  <a:cubicBezTo>
                    <a:pt x="62" y="218"/>
                    <a:pt x="62" y="219"/>
                    <a:pt x="62" y="219"/>
                  </a:cubicBezTo>
                  <a:cubicBezTo>
                    <a:pt x="62" y="219"/>
                    <a:pt x="62" y="218"/>
                    <a:pt x="63" y="218"/>
                  </a:cubicBezTo>
                  <a:cubicBezTo>
                    <a:pt x="65" y="214"/>
                    <a:pt x="67" y="213"/>
                    <a:pt x="70" y="213"/>
                  </a:cubicBezTo>
                  <a:cubicBezTo>
                    <a:pt x="70" y="213"/>
                    <a:pt x="71" y="213"/>
                    <a:pt x="72" y="213"/>
                  </a:cubicBezTo>
                  <a:cubicBezTo>
                    <a:pt x="74" y="214"/>
                    <a:pt x="75" y="217"/>
                    <a:pt x="75" y="220"/>
                  </a:cubicBezTo>
                  <a:cubicBezTo>
                    <a:pt x="75" y="221"/>
                    <a:pt x="75" y="221"/>
                    <a:pt x="75" y="221"/>
                  </a:cubicBezTo>
                  <a:cubicBezTo>
                    <a:pt x="78" y="219"/>
                    <a:pt x="80" y="218"/>
                    <a:pt x="81" y="218"/>
                  </a:cubicBezTo>
                  <a:cubicBezTo>
                    <a:pt x="81" y="218"/>
                    <a:pt x="82" y="218"/>
                    <a:pt x="82" y="218"/>
                  </a:cubicBezTo>
                  <a:cubicBezTo>
                    <a:pt x="82" y="219"/>
                    <a:pt x="82" y="219"/>
                    <a:pt x="82" y="219"/>
                  </a:cubicBezTo>
                  <a:cubicBezTo>
                    <a:pt x="83" y="219"/>
                    <a:pt x="83" y="222"/>
                    <a:pt x="83" y="224"/>
                  </a:cubicBezTo>
                  <a:cubicBezTo>
                    <a:pt x="83" y="224"/>
                    <a:pt x="83" y="224"/>
                    <a:pt x="83" y="224"/>
                  </a:cubicBezTo>
                  <a:cubicBezTo>
                    <a:pt x="87" y="221"/>
                    <a:pt x="89" y="220"/>
                    <a:pt x="90" y="220"/>
                  </a:cubicBezTo>
                  <a:cubicBezTo>
                    <a:pt x="90" y="220"/>
                    <a:pt x="90" y="220"/>
                    <a:pt x="91" y="220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92" y="221"/>
                    <a:pt x="91" y="223"/>
                    <a:pt x="91" y="226"/>
                  </a:cubicBezTo>
                  <a:cubicBezTo>
                    <a:pt x="93" y="224"/>
                    <a:pt x="94" y="223"/>
                    <a:pt x="95" y="223"/>
                  </a:cubicBezTo>
                  <a:cubicBezTo>
                    <a:pt x="95" y="223"/>
                    <a:pt x="96" y="224"/>
                    <a:pt x="96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7" y="224"/>
                    <a:pt x="96" y="226"/>
                    <a:pt x="96" y="227"/>
                  </a:cubicBezTo>
                  <a:cubicBezTo>
                    <a:pt x="97" y="226"/>
                    <a:pt x="98" y="225"/>
                    <a:pt x="98" y="225"/>
                  </a:cubicBezTo>
                  <a:cubicBezTo>
                    <a:pt x="99" y="225"/>
                    <a:pt x="99" y="225"/>
                    <a:pt x="99" y="225"/>
                  </a:cubicBezTo>
                  <a:cubicBezTo>
                    <a:pt x="99" y="225"/>
                    <a:pt x="99" y="225"/>
                    <a:pt x="99" y="225"/>
                  </a:cubicBezTo>
                  <a:cubicBezTo>
                    <a:pt x="99" y="225"/>
                    <a:pt x="99" y="226"/>
                    <a:pt x="99" y="227"/>
                  </a:cubicBezTo>
                  <a:cubicBezTo>
                    <a:pt x="99" y="226"/>
                    <a:pt x="100" y="226"/>
                    <a:pt x="101" y="226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2" y="226"/>
                    <a:pt x="102" y="227"/>
                    <a:pt x="102" y="228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8" y="225"/>
                    <a:pt x="109" y="213"/>
                    <a:pt x="112" y="211"/>
                  </a:cubicBezTo>
                  <a:cubicBezTo>
                    <a:pt x="113" y="211"/>
                    <a:pt x="114" y="211"/>
                    <a:pt x="116" y="211"/>
                  </a:cubicBezTo>
                  <a:cubicBezTo>
                    <a:pt x="118" y="211"/>
                    <a:pt x="121" y="211"/>
                    <a:pt x="123" y="213"/>
                  </a:cubicBezTo>
                  <a:cubicBezTo>
                    <a:pt x="127" y="215"/>
                    <a:pt x="136" y="222"/>
                    <a:pt x="146" y="222"/>
                  </a:cubicBezTo>
                  <a:cubicBezTo>
                    <a:pt x="148" y="222"/>
                    <a:pt x="150" y="221"/>
                    <a:pt x="152" y="221"/>
                  </a:cubicBezTo>
                  <a:cubicBezTo>
                    <a:pt x="165" y="217"/>
                    <a:pt x="172" y="205"/>
                    <a:pt x="175" y="204"/>
                  </a:cubicBezTo>
                  <a:cubicBezTo>
                    <a:pt x="178" y="203"/>
                    <a:pt x="181" y="194"/>
                    <a:pt x="178" y="191"/>
                  </a:cubicBezTo>
                  <a:cubicBezTo>
                    <a:pt x="177" y="189"/>
                    <a:pt x="176" y="186"/>
                    <a:pt x="175" y="184"/>
                  </a:cubicBezTo>
                  <a:cubicBezTo>
                    <a:pt x="175" y="184"/>
                    <a:pt x="175" y="184"/>
                    <a:pt x="175" y="184"/>
                  </a:cubicBezTo>
                  <a:cubicBezTo>
                    <a:pt x="174" y="184"/>
                    <a:pt x="174" y="184"/>
                    <a:pt x="174" y="184"/>
                  </a:cubicBezTo>
                  <a:cubicBezTo>
                    <a:pt x="174" y="183"/>
                    <a:pt x="174" y="183"/>
                    <a:pt x="174" y="183"/>
                  </a:cubicBezTo>
                  <a:cubicBezTo>
                    <a:pt x="174" y="183"/>
                    <a:pt x="174" y="183"/>
                    <a:pt x="174" y="183"/>
                  </a:cubicBezTo>
                  <a:cubicBezTo>
                    <a:pt x="174" y="183"/>
                    <a:pt x="174" y="183"/>
                    <a:pt x="174" y="183"/>
                  </a:cubicBezTo>
                  <a:cubicBezTo>
                    <a:pt x="174" y="183"/>
                    <a:pt x="174" y="183"/>
                    <a:pt x="174" y="183"/>
                  </a:cubicBezTo>
                  <a:cubicBezTo>
                    <a:pt x="174" y="183"/>
                    <a:pt x="174" y="183"/>
                    <a:pt x="174" y="183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4" y="181"/>
                    <a:pt x="174" y="181"/>
                    <a:pt x="174" y="181"/>
                  </a:cubicBezTo>
                  <a:cubicBezTo>
                    <a:pt x="174" y="180"/>
                    <a:pt x="174" y="180"/>
                    <a:pt x="174" y="179"/>
                  </a:cubicBezTo>
                  <a:cubicBezTo>
                    <a:pt x="174" y="179"/>
                    <a:pt x="174" y="178"/>
                    <a:pt x="175" y="177"/>
                  </a:cubicBezTo>
                  <a:cubicBezTo>
                    <a:pt x="176" y="175"/>
                    <a:pt x="176" y="174"/>
                    <a:pt x="177" y="172"/>
                  </a:cubicBezTo>
                  <a:cubicBezTo>
                    <a:pt x="178" y="170"/>
                    <a:pt x="179" y="168"/>
                    <a:pt x="179" y="166"/>
                  </a:cubicBezTo>
                  <a:cubicBezTo>
                    <a:pt x="180" y="165"/>
                    <a:pt x="181" y="163"/>
                    <a:pt x="181" y="161"/>
                  </a:cubicBezTo>
                  <a:cubicBezTo>
                    <a:pt x="181" y="159"/>
                    <a:pt x="181" y="157"/>
                    <a:pt x="181" y="155"/>
                  </a:cubicBezTo>
                  <a:cubicBezTo>
                    <a:pt x="181" y="154"/>
                    <a:pt x="181" y="153"/>
                    <a:pt x="181" y="152"/>
                  </a:cubicBezTo>
                  <a:cubicBezTo>
                    <a:pt x="181" y="150"/>
                    <a:pt x="181" y="149"/>
                    <a:pt x="182" y="148"/>
                  </a:cubicBezTo>
                  <a:cubicBezTo>
                    <a:pt x="182" y="148"/>
                    <a:pt x="182" y="148"/>
                    <a:pt x="183" y="147"/>
                  </a:cubicBezTo>
                  <a:cubicBezTo>
                    <a:pt x="183" y="147"/>
                    <a:pt x="183" y="147"/>
                    <a:pt x="183" y="147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4" y="145"/>
                    <a:pt x="185" y="145"/>
                    <a:pt x="186" y="144"/>
                  </a:cubicBezTo>
                  <a:cubicBezTo>
                    <a:pt x="187" y="143"/>
                    <a:pt x="189" y="142"/>
                    <a:pt x="190" y="141"/>
                  </a:cubicBezTo>
                  <a:cubicBezTo>
                    <a:pt x="192" y="140"/>
                    <a:pt x="195" y="138"/>
                    <a:pt x="196" y="137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7" y="136"/>
                    <a:pt x="197" y="137"/>
                    <a:pt x="196" y="137"/>
                  </a:cubicBezTo>
                  <a:cubicBezTo>
                    <a:pt x="195" y="139"/>
                    <a:pt x="193" y="140"/>
                    <a:pt x="190" y="142"/>
                  </a:cubicBezTo>
                  <a:cubicBezTo>
                    <a:pt x="189" y="143"/>
                    <a:pt x="188" y="144"/>
                    <a:pt x="187" y="145"/>
                  </a:cubicBezTo>
                  <a:cubicBezTo>
                    <a:pt x="186" y="146"/>
                    <a:pt x="185" y="146"/>
                    <a:pt x="185" y="147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50"/>
                    <a:pt x="182" y="151"/>
                    <a:pt x="182" y="152"/>
                  </a:cubicBezTo>
                  <a:cubicBezTo>
                    <a:pt x="182" y="153"/>
                    <a:pt x="182" y="154"/>
                    <a:pt x="182" y="155"/>
                  </a:cubicBezTo>
                  <a:cubicBezTo>
                    <a:pt x="182" y="157"/>
                    <a:pt x="182" y="159"/>
                    <a:pt x="182" y="161"/>
                  </a:cubicBezTo>
                  <a:cubicBezTo>
                    <a:pt x="182" y="163"/>
                    <a:pt x="182" y="165"/>
                    <a:pt x="181" y="167"/>
                  </a:cubicBezTo>
                  <a:cubicBezTo>
                    <a:pt x="180" y="169"/>
                    <a:pt x="179" y="171"/>
                    <a:pt x="178" y="172"/>
                  </a:cubicBezTo>
                  <a:cubicBezTo>
                    <a:pt x="178" y="174"/>
                    <a:pt x="177" y="176"/>
                    <a:pt x="176" y="177"/>
                  </a:cubicBezTo>
                  <a:cubicBezTo>
                    <a:pt x="176" y="178"/>
                    <a:pt x="175" y="179"/>
                    <a:pt x="175" y="180"/>
                  </a:cubicBezTo>
                  <a:cubicBezTo>
                    <a:pt x="175" y="180"/>
                    <a:pt x="175" y="180"/>
                    <a:pt x="175" y="181"/>
                  </a:cubicBezTo>
                  <a:cubicBezTo>
                    <a:pt x="175" y="181"/>
                    <a:pt x="175" y="181"/>
                    <a:pt x="175" y="181"/>
                  </a:cubicBezTo>
                  <a:cubicBezTo>
                    <a:pt x="175" y="182"/>
                    <a:pt x="175" y="182"/>
                    <a:pt x="175" y="182"/>
                  </a:cubicBezTo>
                  <a:cubicBezTo>
                    <a:pt x="175" y="182"/>
                    <a:pt x="175" y="182"/>
                    <a:pt x="175" y="182"/>
                  </a:cubicBezTo>
                  <a:cubicBezTo>
                    <a:pt x="175" y="182"/>
                    <a:pt x="175" y="182"/>
                    <a:pt x="175" y="182"/>
                  </a:cubicBezTo>
                  <a:cubicBezTo>
                    <a:pt x="175" y="182"/>
                    <a:pt x="175" y="182"/>
                    <a:pt x="175" y="182"/>
                  </a:cubicBezTo>
                  <a:cubicBezTo>
                    <a:pt x="175" y="182"/>
                    <a:pt x="175" y="182"/>
                    <a:pt x="175" y="182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7" y="183"/>
                    <a:pt x="180" y="183"/>
                    <a:pt x="182" y="181"/>
                  </a:cubicBezTo>
                  <a:cubicBezTo>
                    <a:pt x="184" y="178"/>
                    <a:pt x="189" y="167"/>
                    <a:pt x="192" y="164"/>
                  </a:cubicBezTo>
                  <a:cubicBezTo>
                    <a:pt x="194" y="161"/>
                    <a:pt x="203" y="154"/>
                    <a:pt x="212" y="138"/>
                  </a:cubicBezTo>
                  <a:cubicBezTo>
                    <a:pt x="220" y="123"/>
                    <a:pt x="227" y="97"/>
                    <a:pt x="221" y="80"/>
                  </a:cubicBezTo>
                  <a:cubicBezTo>
                    <a:pt x="215" y="64"/>
                    <a:pt x="201" y="28"/>
                    <a:pt x="164" y="10"/>
                  </a:cubicBezTo>
                  <a:cubicBezTo>
                    <a:pt x="148" y="2"/>
                    <a:pt x="133" y="0"/>
                    <a:pt x="1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8" name="Freeform 25"/>
            <p:cNvSpPr/>
            <p:nvPr/>
          </p:nvSpPr>
          <p:spPr bwMode="auto">
            <a:xfrm>
              <a:off x="4277" y="2049"/>
              <a:ext cx="24" cy="43"/>
            </a:xfrm>
            <a:custGeom>
              <a:avLst/>
              <a:gdLst>
                <a:gd name="T0" fmla="*/ 4 w 4"/>
                <a:gd name="T1" fmla="*/ 0 h 7"/>
                <a:gd name="T2" fmla="*/ 2 w 4"/>
                <a:gd name="T3" fmla="*/ 3 h 7"/>
                <a:gd name="T4" fmla="*/ 0 w 4"/>
                <a:gd name="T5" fmla="*/ 7 h 7"/>
                <a:gd name="T6" fmla="*/ 1 w 4"/>
                <a:gd name="T7" fmla="*/ 7 h 7"/>
                <a:gd name="T8" fmla="*/ 3 w 4"/>
                <a:gd name="T9" fmla="*/ 5 h 7"/>
                <a:gd name="T10" fmla="*/ 4 w 4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cubicBezTo>
                    <a:pt x="4" y="0"/>
                    <a:pt x="2" y="1"/>
                    <a:pt x="2" y="3"/>
                  </a:cubicBezTo>
                  <a:cubicBezTo>
                    <a:pt x="1" y="4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" y="7"/>
                    <a:pt x="2" y="6"/>
                    <a:pt x="3" y="5"/>
                  </a:cubicBezTo>
                  <a:cubicBezTo>
                    <a:pt x="4" y="4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Freeform 26"/>
            <p:cNvSpPr/>
            <p:nvPr/>
          </p:nvSpPr>
          <p:spPr bwMode="auto">
            <a:xfrm>
              <a:off x="4252" y="2104"/>
              <a:ext cx="31" cy="55"/>
            </a:xfrm>
            <a:custGeom>
              <a:avLst/>
              <a:gdLst>
                <a:gd name="T0" fmla="*/ 2 w 5"/>
                <a:gd name="T1" fmla="*/ 0 h 9"/>
                <a:gd name="T2" fmla="*/ 0 w 5"/>
                <a:gd name="T3" fmla="*/ 1 h 9"/>
                <a:gd name="T4" fmla="*/ 1 w 5"/>
                <a:gd name="T5" fmla="*/ 4 h 9"/>
                <a:gd name="T6" fmla="*/ 2 w 5"/>
                <a:gd name="T7" fmla="*/ 8 h 9"/>
                <a:gd name="T8" fmla="*/ 3 w 5"/>
                <a:gd name="T9" fmla="*/ 9 h 9"/>
                <a:gd name="T10" fmla="*/ 5 w 5"/>
                <a:gd name="T11" fmla="*/ 6 h 9"/>
                <a:gd name="T12" fmla="*/ 3 w 5"/>
                <a:gd name="T13" fmla="*/ 0 h 9"/>
                <a:gd name="T14" fmla="*/ 2 w 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9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3"/>
                    <a:pt x="1" y="4"/>
                  </a:cubicBezTo>
                  <a:cubicBezTo>
                    <a:pt x="2" y="6"/>
                    <a:pt x="1" y="8"/>
                    <a:pt x="2" y="8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9"/>
                    <a:pt x="5" y="8"/>
                    <a:pt x="5" y="6"/>
                  </a:cubicBezTo>
                  <a:cubicBezTo>
                    <a:pt x="5" y="4"/>
                    <a:pt x="4" y="1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0" name="Freeform 27"/>
            <p:cNvSpPr/>
            <p:nvPr/>
          </p:nvSpPr>
          <p:spPr bwMode="auto">
            <a:xfrm>
              <a:off x="4215" y="2104"/>
              <a:ext cx="43" cy="67"/>
            </a:xfrm>
            <a:custGeom>
              <a:avLst/>
              <a:gdLst>
                <a:gd name="T0" fmla="*/ 1 w 7"/>
                <a:gd name="T1" fmla="*/ 0 h 11"/>
                <a:gd name="T2" fmla="*/ 1 w 7"/>
                <a:gd name="T3" fmla="*/ 3 h 11"/>
                <a:gd name="T4" fmla="*/ 0 w 7"/>
                <a:gd name="T5" fmla="*/ 7 h 11"/>
                <a:gd name="T6" fmla="*/ 2 w 7"/>
                <a:gd name="T7" fmla="*/ 8 h 11"/>
                <a:gd name="T8" fmla="*/ 5 w 7"/>
                <a:gd name="T9" fmla="*/ 11 h 11"/>
                <a:gd name="T10" fmla="*/ 5 w 7"/>
                <a:gd name="T11" fmla="*/ 11 h 11"/>
                <a:gd name="T12" fmla="*/ 7 w 7"/>
                <a:gd name="T13" fmla="*/ 6 h 11"/>
                <a:gd name="T14" fmla="*/ 5 w 7"/>
                <a:gd name="T15" fmla="*/ 1 h 11"/>
                <a:gd name="T16" fmla="*/ 1 w 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1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1" y="7"/>
                    <a:pt x="2" y="7"/>
                    <a:pt x="2" y="8"/>
                  </a:cubicBezTo>
                  <a:cubicBezTo>
                    <a:pt x="3" y="9"/>
                    <a:pt x="4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8"/>
                    <a:pt x="7" y="6"/>
                  </a:cubicBezTo>
                  <a:cubicBezTo>
                    <a:pt x="7" y="3"/>
                    <a:pt x="6" y="2"/>
                    <a:pt x="5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1" name="Freeform 28"/>
            <p:cNvSpPr/>
            <p:nvPr/>
          </p:nvSpPr>
          <p:spPr bwMode="auto">
            <a:xfrm>
              <a:off x="4179" y="2098"/>
              <a:ext cx="43" cy="61"/>
            </a:xfrm>
            <a:custGeom>
              <a:avLst/>
              <a:gdLst>
                <a:gd name="T0" fmla="*/ 3 w 7"/>
                <a:gd name="T1" fmla="*/ 0 h 10"/>
                <a:gd name="T2" fmla="*/ 2 w 7"/>
                <a:gd name="T3" fmla="*/ 1 h 10"/>
                <a:gd name="T4" fmla="*/ 1 w 7"/>
                <a:gd name="T5" fmla="*/ 3 h 10"/>
                <a:gd name="T6" fmla="*/ 0 w 7"/>
                <a:gd name="T7" fmla="*/ 6 h 10"/>
                <a:gd name="T8" fmla="*/ 3 w 7"/>
                <a:gd name="T9" fmla="*/ 10 h 10"/>
                <a:gd name="T10" fmla="*/ 3 w 7"/>
                <a:gd name="T11" fmla="*/ 10 h 10"/>
                <a:gd name="T12" fmla="*/ 6 w 7"/>
                <a:gd name="T13" fmla="*/ 5 h 10"/>
                <a:gd name="T14" fmla="*/ 6 w 7"/>
                <a:gd name="T15" fmla="*/ 1 h 10"/>
                <a:gd name="T16" fmla="*/ 3 w 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6"/>
                    <a:pt x="2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6" y="8"/>
                    <a:pt x="6" y="5"/>
                  </a:cubicBezTo>
                  <a:cubicBezTo>
                    <a:pt x="6" y="3"/>
                    <a:pt x="7" y="1"/>
                    <a:pt x="6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Freeform 29"/>
            <p:cNvSpPr/>
            <p:nvPr/>
          </p:nvSpPr>
          <p:spPr bwMode="auto">
            <a:xfrm>
              <a:off x="4130" y="2092"/>
              <a:ext cx="61" cy="73"/>
            </a:xfrm>
            <a:custGeom>
              <a:avLst/>
              <a:gdLst>
                <a:gd name="T0" fmla="*/ 4 w 10"/>
                <a:gd name="T1" fmla="*/ 0 h 12"/>
                <a:gd name="T2" fmla="*/ 2 w 10"/>
                <a:gd name="T3" fmla="*/ 0 h 12"/>
                <a:gd name="T4" fmla="*/ 0 w 10"/>
                <a:gd name="T5" fmla="*/ 5 h 12"/>
                <a:gd name="T6" fmla="*/ 2 w 10"/>
                <a:gd name="T7" fmla="*/ 12 h 12"/>
                <a:gd name="T8" fmla="*/ 3 w 10"/>
                <a:gd name="T9" fmla="*/ 12 h 12"/>
                <a:gd name="T10" fmla="*/ 7 w 10"/>
                <a:gd name="T11" fmla="*/ 6 h 12"/>
                <a:gd name="T12" fmla="*/ 9 w 10"/>
                <a:gd name="T13" fmla="*/ 1 h 12"/>
                <a:gd name="T14" fmla="*/ 4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4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4"/>
                    <a:pt x="0" y="5"/>
                  </a:cubicBezTo>
                  <a:cubicBezTo>
                    <a:pt x="0" y="7"/>
                    <a:pt x="1" y="12"/>
                    <a:pt x="2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6" y="9"/>
                    <a:pt x="7" y="6"/>
                  </a:cubicBezTo>
                  <a:cubicBezTo>
                    <a:pt x="8" y="4"/>
                    <a:pt x="10" y="2"/>
                    <a:pt x="9" y="1"/>
                  </a:cubicBezTo>
                  <a:cubicBezTo>
                    <a:pt x="8" y="0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3" name="Freeform 30"/>
            <p:cNvSpPr/>
            <p:nvPr/>
          </p:nvSpPr>
          <p:spPr bwMode="auto">
            <a:xfrm>
              <a:off x="4179" y="2018"/>
              <a:ext cx="61" cy="80"/>
            </a:xfrm>
            <a:custGeom>
              <a:avLst/>
              <a:gdLst>
                <a:gd name="T0" fmla="*/ 9 w 10"/>
                <a:gd name="T1" fmla="*/ 0 h 13"/>
                <a:gd name="T2" fmla="*/ 5 w 10"/>
                <a:gd name="T3" fmla="*/ 2 h 13"/>
                <a:gd name="T4" fmla="*/ 2 w 10"/>
                <a:gd name="T5" fmla="*/ 3 h 13"/>
                <a:gd name="T6" fmla="*/ 2 w 10"/>
                <a:gd name="T7" fmla="*/ 3 h 13"/>
                <a:gd name="T8" fmla="*/ 2 w 10"/>
                <a:gd name="T9" fmla="*/ 6 h 13"/>
                <a:gd name="T10" fmla="*/ 0 w 10"/>
                <a:gd name="T11" fmla="*/ 9 h 13"/>
                <a:gd name="T12" fmla="*/ 3 w 10"/>
                <a:gd name="T13" fmla="*/ 13 h 13"/>
                <a:gd name="T14" fmla="*/ 4 w 10"/>
                <a:gd name="T15" fmla="*/ 13 h 13"/>
                <a:gd name="T16" fmla="*/ 7 w 10"/>
                <a:gd name="T17" fmla="*/ 9 h 13"/>
                <a:gd name="T18" fmla="*/ 9 w 10"/>
                <a:gd name="T19" fmla="*/ 0 h 13"/>
                <a:gd name="T20" fmla="*/ 9 w 10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9" y="0"/>
                  </a:moveTo>
                  <a:cubicBezTo>
                    <a:pt x="8" y="0"/>
                    <a:pt x="6" y="1"/>
                    <a:pt x="5" y="2"/>
                  </a:cubicBezTo>
                  <a:cubicBezTo>
                    <a:pt x="4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5"/>
                    <a:pt x="2" y="6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9"/>
                    <a:pt x="2" y="12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5" y="13"/>
                    <a:pt x="6" y="11"/>
                    <a:pt x="7" y="9"/>
                  </a:cubicBezTo>
                  <a:cubicBezTo>
                    <a:pt x="9" y="6"/>
                    <a:pt x="10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95" name="标题 1"/>
          <p:cNvSpPr txBox="1"/>
          <p:nvPr/>
        </p:nvSpPr>
        <p:spPr>
          <a:xfrm>
            <a:off x="1029225" y="316866"/>
            <a:ext cx="5679115" cy="523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000" b="1" kern="120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危害社会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游戏机, 食物&#10;&#10;描述已自动生成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8041064" y="0"/>
            <a:ext cx="4150936" cy="1951348"/>
          </a:xfrm>
          <a:custGeom>
            <a:avLst/>
            <a:gdLst>
              <a:gd name="connsiteX0" fmla="*/ 0 w 4150936"/>
              <a:gd name="connsiteY0" fmla="*/ 0 h 1951348"/>
              <a:gd name="connsiteX1" fmla="*/ 4150936 w 4150936"/>
              <a:gd name="connsiteY1" fmla="*/ 0 h 1951348"/>
              <a:gd name="connsiteX2" fmla="*/ 4150936 w 4150936"/>
              <a:gd name="connsiteY2" fmla="*/ 1951348 h 1951348"/>
              <a:gd name="connsiteX3" fmla="*/ 2772437 w 4150936"/>
              <a:gd name="connsiteY3" fmla="*/ 1951348 h 1951348"/>
              <a:gd name="connsiteX4" fmla="*/ 2780908 w 4150936"/>
              <a:gd name="connsiteY4" fmla="*/ 1880648 h 1951348"/>
              <a:gd name="connsiteX5" fmla="*/ 980388 w 4150936"/>
              <a:gd name="connsiteY5" fmla="*/ 1121790 h 1951348"/>
              <a:gd name="connsiteX6" fmla="*/ 122153 w 4150936"/>
              <a:gd name="connsiteY6" fmla="*/ 1213380 h 1951348"/>
              <a:gd name="connsiteX7" fmla="*/ 0 w 4150936"/>
              <a:gd name="connsiteY7" fmla="*/ 1244657 h 1951348"/>
              <a:gd name="connsiteX8" fmla="*/ 0 w 4150936"/>
              <a:gd name="connsiteY8" fmla="*/ 0 h 195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0936" h="1951348">
                <a:moveTo>
                  <a:pt x="0" y="0"/>
                </a:moveTo>
                <a:lnTo>
                  <a:pt x="4150936" y="0"/>
                </a:lnTo>
                <a:lnTo>
                  <a:pt x="4150936" y="1951348"/>
                </a:lnTo>
                <a:lnTo>
                  <a:pt x="2772437" y="1951348"/>
                </a:lnTo>
                <a:lnTo>
                  <a:pt x="2780908" y="1880648"/>
                </a:lnTo>
                <a:cubicBezTo>
                  <a:pt x="2780908" y="1461542"/>
                  <a:pt x="1974788" y="1121790"/>
                  <a:pt x="980388" y="1121790"/>
                </a:cubicBezTo>
                <a:cubicBezTo>
                  <a:pt x="669638" y="1121790"/>
                  <a:pt x="377275" y="1154969"/>
                  <a:pt x="122153" y="1213380"/>
                </a:cubicBezTo>
                <a:lnTo>
                  <a:pt x="0" y="124465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216073" y="4201909"/>
            <a:ext cx="2068449" cy="2734231"/>
          </a:xfrm>
          <a:prstGeom prst="rect">
            <a:avLst/>
          </a:prstGeom>
        </p:spPr>
      </p:pic>
      <p:sp>
        <p:nvSpPr>
          <p:cNvPr id="32" name="33417"/>
          <p:cNvSpPr txBox="1"/>
          <p:nvPr/>
        </p:nvSpPr>
        <p:spPr>
          <a:xfrm>
            <a:off x="1169035" y="2767330"/>
            <a:ext cx="9853295" cy="157226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R="0" lvl="0" indent="0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sz="8800" b="0" i="0" u="none" strike="noStrike" cap="none" spc="-150" normalizeH="0" baseline="0">
                <a:ln>
                  <a:solidFill>
                    <a:srgbClr val="ED7D31">
                      <a:lumMod val="20000"/>
                      <a:lumOff val="80000"/>
                    </a:srgbClr>
                  </a:solidFill>
                </a:ln>
                <a:solidFill>
                  <a:srgbClr val="009636"/>
                </a:solidFill>
                <a:effectLst>
                  <a:glow rad="76200">
                    <a:schemeClr val="bg1"/>
                  </a:glow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禹卫书法行书简体" panose="02000603000000000000" pitchFamily="2" charset="-122"/>
                <a:ea typeface="禹卫书法行书简体" panose="02000603000000000000" pitchFamily="2" charset="-122"/>
                <a:cs typeface="+mn-ea"/>
              </a:defRPr>
            </a:lvl1pPr>
          </a:lstStyle>
          <a:p>
            <a:pPr algn="dist"/>
            <a:r>
              <a:rPr lang="zh-CN" altLang="en-US" sz="8000" spc="0" dirty="0">
                <a:solidFill>
                  <a:srgbClr val="009636"/>
                </a:solidFill>
                <a:uFillTx/>
                <a:latin typeface="禹卫书法行书简体" charset="0"/>
                <a:sym typeface="+mn-lt"/>
              </a:rPr>
              <a:t>防止复吸</a:t>
            </a:r>
            <a:endParaRPr lang="zh-CN" altLang="en-US" sz="8000" spc="0" dirty="0">
              <a:solidFill>
                <a:srgbClr val="009636"/>
              </a:solidFill>
              <a:uFillTx/>
              <a:latin typeface="禹卫书法行书简体" charset="0"/>
              <a:sym typeface="+mn-lt"/>
            </a:endParaRPr>
          </a:p>
        </p:txBody>
      </p:sp>
      <p:sp>
        <p:nvSpPr>
          <p:cNvPr id="37" name="TextBox 10"/>
          <p:cNvSpPr txBox="1"/>
          <p:nvPr/>
        </p:nvSpPr>
        <p:spPr>
          <a:xfrm>
            <a:off x="4889817" y="1649734"/>
            <a:ext cx="279336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1217930"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9636"/>
                </a:solidFill>
                <a:uLnTx/>
                <a:uFillTx/>
                <a:cs typeface="+mn-ea"/>
                <a:sym typeface="+mn-lt"/>
              </a:rPr>
              <a:t>第三部分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9636"/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卡通人物&#10;&#10;描述已自动生成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976365" y="955030"/>
            <a:ext cx="5303520" cy="5303520"/>
          </a:xfrm>
          <a:prstGeom prst="rect">
            <a:avLst/>
          </a:prstGeom>
        </p:spPr>
      </p:pic>
      <p:sp>
        <p:nvSpPr>
          <p:cNvPr id="23" name="标题 1"/>
          <p:cNvSpPr txBox="1"/>
          <p:nvPr/>
        </p:nvSpPr>
        <p:spPr>
          <a:xfrm>
            <a:off x="955653" y="325815"/>
            <a:ext cx="5679115" cy="523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000" b="1" kern="120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防止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复吸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81125" y="1853565"/>
            <a:ext cx="6096000" cy="31508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一、切断与毒品的联系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• 彻底远离毒品圈子：断绝与毒品相关的所有社交联系，包括毒友、曾经的买毒渠道等。避免参加任何可能涉及毒品的聚会或活动，以降低复吸的风险。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• 改变居住和工作环境：如果条件允许，考虑搬离与毒品有关联的居住地，并寻找一个无毒、健康的生活环境。同时，避免在曾经使用过毒品的地方逗留，以减少触景生情的机会。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 txBox="1"/>
          <p:nvPr/>
        </p:nvSpPr>
        <p:spPr>
          <a:xfrm>
            <a:off x="1057800" y="354966"/>
            <a:ext cx="5679115" cy="523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000" b="1" kern="120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防止复吸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6815" y="1528445"/>
            <a:ext cx="6735445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二、建立健康的生活习惯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• 保持规律的作息时间：每天按时起床、睡觉，确保充足的睡眠时间。规律的作息有助于调整身体状态，提高抵抗力，减少因疲劳或失眠而诱发的复吸欲望。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• 注重饮食营养：保持均衡的饮食，摄入足够的蛋白质、维生素和矿物质等营养物质。健康的饮食习惯有助于维持身体健康，减少因身体状况不佳而诱发的复吸欲望。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• 适度运动锻炼：根据自己的身体状况和兴趣选择合适的运动方式，如散步、慢跑、瑜伽等。运动有助于释放压力、提高身体素质，同时也有助于改善心情，减少负面情绪对复吸的影响。</a:t>
            </a:r>
            <a:endParaRPr lang="zh-CN" altLang="en-US"/>
          </a:p>
        </p:txBody>
      </p:sp>
      <p:pic>
        <p:nvPicPr>
          <p:cNvPr id="21" name="图片 20" descr="卡通人物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7121145" y="723255"/>
            <a:ext cx="5303520" cy="5303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 txBox="1"/>
          <p:nvPr/>
        </p:nvSpPr>
        <p:spPr>
          <a:xfrm>
            <a:off x="1057800" y="354966"/>
            <a:ext cx="5679115" cy="523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000" b="1" kern="120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防止复吸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1" name="图片 20" descr="卡通人物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7121145" y="723255"/>
            <a:ext cx="5303520" cy="53035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57910" y="1967230"/>
            <a:ext cx="6362700" cy="29591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三、接受心理干预和治疗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• 寻求专业心理咨询：定期接受心理咨询师的指导，学习应对压力、挫折和诱惑的方法。心理咨询师可以帮助戒毒人员识别并处理潜在的复吸诱因，增强自我控制能力。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• 进行情绪管理训练：学会识别和管理自己的情绪，避免情绪波动成为复吸的诱因。可以通过冥想、深呼吸、放松训练等方式来平复情绪，保持冷静和理智。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 txBox="1"/>
          <p:nvPr/>
        </p:nvSpPr>
        <p:spPr>
          <a:xfrm>
            <a:off x="1057800" y="354966"/>
            <a:ext cx="5679115" cy="523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000" b="1" kern="120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防止复吸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1" name="图片 20" descr="卡通人物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7121145" y="723255"/>
            <a:ext cx="5303520" cy="53035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57910" y="1998345"/>
            <a:ext cx="6482080" cy="32232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四、重建社交关系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• 积极融入社会：参与健康向上的社交活动，如志愿者活动、兴趣小组等。这些活动有助于戒毒人员建立正面的社交圈子，增强社会归属感，从而减少复吸的可能性。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• 寻求家庭支持：与家人保持良好的沟通和关系，向他们坦诚自己的戒毒经历和需求。家人的理解和支持对于戒毒人员来说至关重要，他们可以提供情感上的慰藉和实际上的帮助，共同抵制毒品的诱惑。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 txBox="1"/>
          <p:nvPr/>
        </p:nvSpPr>
        <p:spPr>
          <a:xfrm>
            <a:off x="1057800" y="354966"/>
            <a:ext cx="5679115" cy="523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000" b="1" kern="120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防止复吸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1" name="图片 20" descr="卡通人物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7121145" y="723255"/>
            <a:ext cx="5303520" cy="53035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57910" y="2004695"/>
            <a:ext cx="6543040" cy="27406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五、增强法律意识与自我保护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• 了解毒品相关法律法规：熟悉毒品相关的法律法规，了解自己的权利和义务。这有助于戒毒人员在面对诱惑时保持清醒的头脑，避免因一时冲动而触犯法律。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• 学会自我保护：在遇到可能涉及毒品的情况时，学会保护自己不受伤害。可以寻求专业机构或人员的帮助，如向警方举报、向戒毒中心求助等。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游戏机, 食物&#10;&#10;描述已自动生成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8041064" y="0"/>
            <a:ext cx="4150936" cy="1951348"/>
          </a:xfrm>
          <a:custGeom>
            <a:avLst/>
            <a:gdLst>
              <a:gd name="connsiteX0" fmla="*/ 0 w 4150936"/>
              <a:gd name="connsiteY0" fmla="*/ 0 h 1951348"/>
              <a:gd name="connsiteX1" fmla="*/ 4150936 w 4150936"/>
              <a:gd name="connsiteY1" fmla="*/ 0 h 1951348"/>
              <a:gd name="connsiteX2" fmla="*/ 4150936 w 4150936"/>
              <a:gd name="connsiteY2" fmla="*/ 1951348 h 1951348"/>
              <a:gd name="connsiteX3" fmla="*/ 2772437 w 4150936"/>
              <a:gd name="connsiteY3" fmla="*/ 1951348 h 1951348"/>
              <a:gd name="connsiteX4" fmla="*/ 2780908 w 4150936"/>
              <a:gd name="connsiteY4" fmla="*/ 1880648 h 1951348"/>
              <a:gd name="connsiteX5" fmla="*/ 980388 w 4150936"/>
              <a:gd name="connsiteY5" fmla="*/ 1121790 h 1951348"/>
              <a:gd name="connsiteX6" fmla="*/ 122153 w 4150936"/>
              <a:gd name="connsiteY6" fmla="*/ 1213380 h 1951348"/>
              <a:gd name="connsiteX7" fmla="*/ 0 w 4150936"/>
              <a:gd name="connsiteY7" fmla="*/ 1244657 h 1951348"/>
              <a:gd name="connsiteX8" fmla="*/ 0 w 4150936"/>
              <a:gd name="connsiteY8" fmla="*/ 0 h 195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0936" h="1951348">
                <a:moveTo>
                  <a:pt x="0" y="0"/>
                </a:moveTo>
                <a:lnTo>
                  <a:pt x="4150936" y="0"/>
                </a:lnTo>
                <a:lnTo>
                  <a:pt x="4150936" y="1951348"/>
                </a:lnTo>
                <a:lnTo>
                  <a:pt x="2772437" y="1951348"/>
                </a:lnTo>
                <a:lnTo>
                  <a:pt x="2780908" y="1880648"/>
                </a:lnTo>
                <a:cubicBezTo>
                  <a:pt x="2780908" y="1461542"/>
                  <a:pt x="1974788" y="1121790"/>
                  <a:pt x="980388" y="1121790"/>
                </a:cubicBezTo>
                <a:cubicBezTo>
                  <a:pt x="669638" y="1121790"/>
                  <a:pt x="377275" y="1154969"/>
                  <a:pt x="122153" y="1213380"/>
                </a:cubicBezTo>
                <a:lnTo>
                  <a:pt x="0" y="124465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5" name="矩形 104"/>
          <p:cNvSpPr/>
          <p:nvPr/>
        </p:nvSpPr>
        <p:spPr>
          <a:xfrm>
            <a:off x="1097709" y="1325456"/>
            <a:ext cx="4935622" cy="1206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186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9636"/>
                </a:solidFill>
                <a:effectLst/>
                <a:uLnTx/>
                <a:uFillTx/>
                <a:cs typeface="+mn-ea"/>
                <a:sym typeface="+mn-lt"/>
              </a:rPr>
              <a:t>目录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963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2992663" y="2001145"/>
            <a:ext cx="4935622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186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9636"/>
                </a:solidFill>
                <a:effectLst/>
                <a:uLnTx/>
                <a:uFillTx/>
                <a:cs typeface="+mn-ea"/>
                <a:sym typeface="+mn-lt"/>
              </a:rPr>
              <a:t>Contents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963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36485" y="1697061"/>
            <a:ext cx="5308565" cy="615274"/>
            <a:chOff x="5160310" y="1386465"/>
            <a:chExt cx="5308565" cy="615274"/>
          </a:xfrm>
        </p:grpSpPr>
        <p:grpSp>
          <p:nvGrpSpPr>
            <p:cNvPr id="107" name="组合 106"/>
            <p:cNvGrpSpPr/>
            <p:nvPr/>
          </p:nvGrpSpPr>
          <p:grpSpPr>
            <a:xfrm>
              <a:off x="5160310" y="1386465"/>
              <a:ext cx="5308565" cy="615274"/>
              <a:chOff x="1830683" y="3176236"/>
              <a:chExt cx="4420887" cy="449834"/>
            </a:xfrm>
          </p:grpSpPr>
          <p:sp>
            <p:nvSpPr>
              <p:cNvPr id="108" name="矩形: 圆角 107"/>
              <p:cNvSpPr/>
              <p:nvPr/>
            </p:nvSpPr>
            <p:spPr>
              <a:xfrm>
                <a:off x="1854780" y="3233064"/>
                <a:ext cx="4396790" cy="393006"/>
              </a:xfrm>
              <a:prstGeom prst="roundRect">
                <a:avLst>
                  <a:gd name="adj" fmla="val 50000"/>
                </a:avLst>
              </a:prstGeom>
              <a:solidFill>
                <a:srgbClr val="009636"/>
              </a:solidFill>
              <a:ln w="12700" cap="flat" cmpd="sng" algn="ctr">
                <a:solidFill>
                  <a:srgbClr val="E7E6E6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" name="矩形: 圆角 108"/>
              <p:cNvSpPr/>
              <p:nvPr/>
            </p:nvSpPr>
            <p:spPr>
              <a:xfrm>
                <a:off x="1830683" y="3176236"/>
                <a:ext cx="4396790" cy="393006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E7E6E6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0" name="TextBox 20"/>
            <p:cNvSpPr txBox="1"/>
            <p:nvPr/>
          </p:nvSpPr>
          <p:spPr>
            <a:xfrm>
              <a:off x="5321399" y="1401928"/>
              <a:ext cx="4001763" cy="52197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009636"/>
                  </a:solidFill>
                  <a:effectLst/>
                  <a:uLnTx/>
                  <a:uFillTx/>
                  <a:cs typeface="+mn-ea"/>
                  <a:sym typeface="+mn-lt"/>
                </a:rPr>
                <a:t>一、</a:t>
              </a:r>
              <a:r>
                <a:rPr kumimoji="0" lang="zh-CN" altLang="en-US" sz="2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009636"/>
                  </a:solidFill>
                  <a:effectLst/>
                  <a:uLnTx/>
                  <a:uFillTx/>
                  <a:cs typeface="+mn-ea"/>
                  <a:sym typeface="+mn-lt"/>
                </a:rPr>
                <a:t>认识新型毒品</a:t>
              </a:r>
              <a:endParaRPr kumimoji="0" lang="zh-CN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srgbClr val="0096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5036485" y="2545447"/>
            <a:ext cx="5308565" cy="615274"/>
            <a:chOff x="5160310" y="1386465"/>
            <a:chExt cx="5308565" cy="615274"/>
          </a:xfrm>
        </p:grpSpPr>
        <p:grpSp>
          <p:nvGrpSpPr>
            <p:cNvPr id="111" name="组合 110"/>
            <p:cNvGrpSpPr/>
            <p:nvPr/>
          </p:nvGrpSpPr>
          <p:grpSpPr>
            <a:xfrm>
              <a:off x="5160310" y="1386465"/>
              <a:ext cx="5308565" cy="615274"/>
              <a:chOff x="1830683" y="3176236"/>
              <a:chExt cx="4420887" cy="449834"/>
            </a:xfrm>
          </p:grpSpPr>
          <p:sp>
            <p:nvSpPr>
              <p:cNvPr id="113" name="矩形: 圆角 112"/>
              <p:cNvSpPr/>
              <p:nvPr/>
            </p:nvSpPr>
            <p:spPr>
              <a:xfrm>
                <a:off x="1854780" y="3233064"/>
                <a:ext cx="4396790" cy="393006"/>
              </a:xfrm>
              <a:prstGeom prst="roundRect">
                <a:avLst>
                  <a:gd name="adj" fmla="val 50000"/>
                </a:avLst>
              </a:prstGeom>
              <a:solidFill>
                <a:srgbClr val="009636"/>
              </a:solidFill>
              <a:ln w="12700" cap="flat" cmpd="sng" algn="ctr">
                <a:solidFill>
                  <a:srgbClr val="E7E6E6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4" name="矩形: 圆角 113"/>
              <p:cNvSpPr/>
              <p:nvPr/>
            </p:nvSpPr>
            <p:spPr>
              <a:xfrm>
                <a:off x="1830683" y="3176236"/>
                <a:ext cx="4396790" cy="393006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E7E6E6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12" name="TextBox 20"/>
            <p:cNvSpPr txBox="1"/>
            <p:nvPr/>
          </p:nvSpPr>
          <p:spPr>
            <a:xfrm>
              <a:off x="5279387" y="1402716"/>
              <a:ext cx="4001763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800" b="1" spc="-150" dirty="0">
                  <a:solidFill>
                    <a:srgbClr val="009636"/>
                  </a:solidFill>
                  <a:cs typeface="+mn-ea"/>
                  <a:sym typeface="+mn-lt"/>
                </a:rPr>
                <a:t>二、毒品带来的危害</a:t>
              </a:r>
              <a:endParaRPr lang="zh-CN" altLang="en-US" sz="2800" b="1" spc="-150" dirty="0">
                <a:solidFill>
                  <a:srgbClr val="00963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5036485" y="3393833"/>
            <a:ext cx="5308565" cy="615274"/>
            <a:chOff x="5160310" y="1386465"/>
            <a:chExt cx="5308565" cy="615274"/>
          </a:xfrm>
        </p:grpSpPr>
        <p:grpSp>
          <p:nvGrpSpPr>
            <p:cNvPr id="116" name="组合 115"/>
            <p:cNvGrpSpPr/>
            <p:nvPr/>
          </p:nvGrpSpPr>
          <p:grpSpPr>
            <a:xfrm>
              <a:off x="5160310" y="1386465"/>
              <a:ext cx="5308565" cy="615274"/>
              <a:chOff x="1830683" y="3176236"/>
              <a:chExt cx="4420887" cy="449834"/>
            </a:xfrm>
          </p:grpSpPr>
          <p:sp>
            <p:nvSpPr>
              <p:cNvPr id="118" name="矩形: 圆角 117"/>
              <p:cNvSpPr/>
              <p:nvPr/>
            </p:nvSpPr>
            <p:spPr>
              <a:xfrm>
                <a:off x="1854780" y="3233064"/>
                <a:ext cx="4396790" cy="393006"/>
              </a:xfrm>
              <a:prstGeom prst="roundRect">
                <a:avLst>
                  <a:gd name="adj" fmla="val 50000"/>
                </a:avLst>
              </a:prstGeom>
              <a:solidFill>
                <a:srgbClr val="009636"/>
              </a:solidFill>
              <a:ln w="12700" cap="flat" cmpd="sng" algn="ctr">
                <a:solidFill>
                  <a:srgbClr val="E7E6E6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9" name="矩形: 圆角 118"/>
              <p:cNvSpPr/>
              <p:nvPr/>
            </p:nvSpPr>
            <p:spPr>
              <a:xfrm>
                <a:off x="1830683" y="3176236"/>
                <a:ext cx="4396790" cy="393006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E7E6E6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17" name="TextBox 20"/>
            <p:cNvSpPr txBox="1"/>
            <p:nvPr/>
          </p:nvSpPr>
          <p:spPr>
            <a:xfrm>
              <a:off x="5279387" y="1393628"/>
              <a:ext cx="4001763" cy="52197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800" b="1" spc="-150" dirty="0">
                  <a:solidFill>
                    <a:srgbClr val="009636"/>
                  </a:solidFill>
                  <a:cs typeface="+mn-ea"/>
                  <a:sym typeface="+mn-lt"/>
                </a:rPr>
                <a:t>三、防止</a:t>
              </a:r>
              <a:r>
                <a:rPr lang="zh-CN" altLang="en-US" sz="2800" b="1" spc="-150" dirty="0">
                  <a:solidFill>
                    <a:srgbClr val="009636"/>
                  </a:solidFill>
                  <a:cs typeface="+mn-ea"/>
                  <a:sym typeface="+mn-lt"/>
                </a:rPr>
                <a:t>复吸</a:t>
              </a:r>
              <a:endParaRPr lang="zh-CN" altLang="en-US" sz="2800" b="1" spc="-150" dirty="0">
                <a:solidFill>
                  <a:srgbClr val="009636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游戏机, 食物&#10;&#10;描述已自动生成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8041064" y="0"/>
            <a:ext cx="4150936" cy="1951348"/>
          </a:xfrm>
          <a:custGeom>
            <a:avLst/>
            <a:gdLst>
              <a:gd name="connsiteX0" fmla="*/ 0 w 4150936"/>
              <a:gd name="connsiteY0" fmla="*/ 0 h 1951348"/>
              <a:gd name="connsiteX1" fmla="*/ 4150936 w 4150936"/>
              <a:gd name="connsiteY1" fmla="*/ 0 h 1951348"/>
              <a:gd name="connsiteX2" fmla="*/ 4150936 w 4150936"/>
              <a:gd name="connsiteY2" fmla="*/ 1951348 h 1951348"/>
              <a:gd name="connsiteX3" fmla="*/ 2772437 w 4150936"/>
              <a:gd name="connsiteY3" fmla="*/ 1951348 h 1951348"/>
              <a:gd name="connsiteX4" fmla="*/ 2780908 w 4150936"/>
              <a:gd name="connsiteY4" fmla="*/ 1880648 h 1951348"/>
              <a:gd name="connsiteX5" fmla="*/ 980388 w 4150936"/>
              <a:gd name="connsiteY5" fmla="*/ 1121790 h 1951348"/>
              <a:gd name="connsiteX6" fmla="*/ 122153 w 4150936"/>
              <a:gd name="connsiteY6" fmla="*/ 1213380 h 1951348"/>
              <a:gd name="connsiteX7" fmla="*/ 0 w 4150936"/>
              <a:gd name="connsiteY7" fmla="*/ 1244657 h 1951348"/>
              <a:gd name="connsiteX8" fmla="*/ 0 w 4150936"/>
              <a:gd name="connsiteY8" fmla="*/ 0 h 195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0936" h="1951348">
                <a:moveTo>
                  <a:pt x="0" y="0"/>
                </a:moveTo>
                <a:lnTo>
                  <a:pt x="4150936" y="0"/>
                </a:lnTo>
                <a:lnTo>
                  <a:pt x="4150936" y="1951348"/>
                </a:lnTo>
                <a:lnTo>
                  <a:pt x="2772437" y="1951348"/>
                </a:lnTo>
                <a:lnTo>
                  <a:pt x="2780908" y="1880648"/>
                </a:lnTo>
                <a:cubicBezTo>
                  <a:pt x="2780908" y="1461542"/>
                  <a:pt x="1974788" y="1121790"/>
                  <a:pt x="980388" y="1121790"/>
                </a:cubicBezTo>
                <a:cubicBezTo>
                  <a:pt x="669638" y="1121790"/>
                  <a:pt x="377275" y="1154969"/>
                  <a:pt x="122153" y="1213380"/>
                </a:cubicBezTo>
                <a:lnTo>
                  <a:pt x="0" y="124465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2" name="33417"/>
          <p:cNvSpPr txBox="1"/>
          <p:nvPr/>
        </p:nvSpPr>
        <p:spPr>
          <a:xfrm>
            <a:off x="1169035" y="2767330"/>
            <a:ext cx="9853295" cy="168084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R="0" lvl="0" indent="0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sz="8800" b="0" i="0" u="none" strike="noStrike" cap="none" spc="-150" normalizeH="0" baseline="0">
                <a:ln>
                  <a:solidFill>
                    <a:srgbClr val="ED7D31">
                      <a:lumMod val="20000"/>
                      <a:lumOff val="80000"/>
                    </a:srgbClr>
                  </a:solidFill>
                </a:ln>
                <a:solidFill>
                  <a:srgbClr val="009636"/>
                </a:solidFill>
                <a:effectLst>
                  <a:glow rad="76200">
                    <a:schemeClr val="bg1"/>
                  </a:glow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禹卫书法行书简体" panose="02000603000000000000" pitchFamily="2" charset="-122"/>
                <a:ea typeface="禹卫书法行书简体" panose="02000603000000000000" pitchFamily="2" charset="-122"/>
                <a:cs typeface="+mn-ea"/>
              </a:defRPr>
            </a:lvl1pPr>
          </a:lstStyle>
          <a:p>
            <a:pPr algn="dist"/>
            <a:r>
              <a:rPr lang="zh-CN" altLang="en-US" b="1" dirty="0">
                <a:sym typeface="+mn-lt"/>
              </a:rPr>
              <a:t>认识新型毒品</a:t>
            </a:r>
            <a:endParaRPr lang="zh-CN" altLang="en-US" b="1" dirty="0">
              <a:sym typeface="+mn-lt"/>
            </a:endParaRPr>
          </a:p>
        </p:txBody>
      </p:sp>
      <p:sp>
        <p:nvSpPr>
          <p:cNvPr id="37" name="TextBox 10"/>
          <p:cNvSpPr txBox="1"/>
          <p:nvPr/>
        </p:nvSpPr>
        <p:spPr>
          <a:xfrm>
            <a:off x="4889818" y="1649734"/>
            <a:ext cx="279336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9636"/>
                </a:solidFill>
                <a:uLnTx/>
                <a:uFillTx/>
                <a:cs typeface="+mn-ea"/>
                <a:sym typeface="+mn-lt"/>
              </a:rPr>
              <a:t>第一部分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9636"/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68830" y="4284404"/>
            <a:ext cx="1478901" cy="17655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678071" y="1377030"/>
            <a:ext cx="586139" cy="336921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747520" y="2208530"/>
            <a:ext cx="789940" cy="810260"/>
            <a:chOff x="4281714" y="1406397"/>
            <a:chExt cx="1190172" cy="1220689"/>
          </a:xfrm>
        </p:grpSpPr>
        <p:grpSp>
          <p:nvGrpSpPr>
            <p:cNvPr id="9" name="组合 8"/>
            <p:cNvGrpSpPr/>
            <p:nvPr/>
          </p:nvGrpSpPr>
          <p:grpSpPr>
            <a:xfrm>
              <a:off x="4281714" y="1436914"/>
              <a:ext cx="1190172" cy="1190172"/>
              <a:chOff x="4281714" y="1436914"/>
              <a:chExt cx="1190172" cy="1190172"/>
            </a:xfrm>
          </p:grpSpPr>
          <p:sp>
            <p:nvSpPr>
              <p:cNvPr id="12" name="矩形: 圆角 11"/>
              <p:cNvSpPr/>
              <p:nvPr/>
            </p:nvSpPr>
            <p:spPr>
              <a:xfrm>
                <a:off x="4281714" y="1436914"/>
                <a:ext cx="1190172" cy="1190172"/>
              </a:xfrm>
              <a:prstGeom prst="roundRect">
                <a:avLst>
                  <a:gd name="adj" fmla="val 5691"/>
                </a:avLst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cxnSp>
            <p:nvCxnSpPr>
              <p:cNvPr id="13" name="直接连接符 12"/>
              <p:cNvCxnSpPr>
                <a:stCxn id="12" idx="0"/>
                <a:endCxn id="12" idx="2"/>
              </p:cNvCxnSpPr>
              <p:nvPr/>
            </p:nvCxnSpPr>
            <p:spPr>
              <a:xfrm>
                <a:off x="4876800" y="1436914"/>
                <a:ext cx="0" cy="1190172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>
                <a:stCxn id="12" idx="1"/>
                <a:endCxn id="12" idx="3"/>
              </p:cNvCxnSpPr>
              <p:nvPr/>
            </p:nvCxnSpPr>
            <p:spPr>
              <a:xfrm>
                <a:off x="4281714" y="2032000"/>
                <a:ext cx="1190172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标题 1"/>
            <p:cNvSpPr txBox="1"/>
            <p:nvPr/>
          </p:nvSpPr>
          <p:spPr>
            <a:xfrm>
              <a:off x="4329755" y="1406397"/>
              <a:ext cx="655347" cy="52386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1219200" rtl="0" eaLnBrk="1" latinLnBrk="0" hangingPunct="1">
                <a:spcBef>
                  <a:spcPct val="0"/>
                </a:spcBef>
                <a:buNone/>
                <a:defRPr sz="2000" b="1" kern="1200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型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747622" y="3236101"/>
            <a:ext cx="790158" cy="810418"/>
            <a:chOff x="4281714" y="1406397"/>
            <a:chExt cx="1190174" cy="1220689"/>
          </a:xfrm>
        </p:grpSpPr>
        <p:grpSp>
          <p:nvGrpSpPr>
            <p:cNvPr id="16" name="组合 15"/>
            <p:cNvGrpSpPr/>
            <p:nvPr/>
          </p:nvGrpSpPr>
          <p:grpSpPr>
            <a:xfrm>
              <a:off x="4281714" y="1436914"/>
              <a:ext cx="1190174" cy="1190172"/>
              <a:chOff x="4281714" y="1436914"/>
              <a:chExt cx="1190174" cy="1190172"/>
            </a:xfrm>
          </p:grpSpPr>
          <p:sp>
            <p:nvSpPr>
              <p:cNvPr id="18" name="矩形: 圆角 17"/>
              <p:cNvSpPr/>
              <p:nvPr/>
            </p:nvSpPr>
            <p:spPr>
              <a:xfrm>
                <a:off x="4281716" y="1436914"/>
                <a:ext cx="1190172" cy="1190172"/>
              </a:xfrm>
              <a:prstGeom prst="roundRect">
                <a:avLst>
                  <a:gd name="adj" fmla="val 5691"/>
                </a:avLst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cxnSp>
            <p:nvCxnSpPr>
              <p:cNvPr id="19" name="直接连接符 18"/>
              <p:cNvCxnSpPr>
                <a:stCxn id="18" idx="0"/>
                <a:endCxn id="18" idx="2"/>
              </p:cNvCxnSpPr>
              <p:nvPr/>
            </p:nvCxnSpPr>
            <p:spPr>
              <a:xfrm>
                <a:off x="4876800" y="1436914"/>
                <a:ext cx="0" cy="1190172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>
                <a:stCxn id="18" idx="1"/>
                <a:endCxn id="18" idx="3"/>
              </p:cNvCxnSpPr>
              <p:nvPr/>
            </p:nvCxnSpPr>
            <p:spPr>
              <a:xfrm>
                <a:off x="4281714" y="2032000"/>
                <a:ext cx="1190172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标题 1"/>
            <p:cNvSpPr txBox="1"/>
            <p:nvPr/>
          </p:nvSpPr>
          <p:spPr>
            <a:xfrm>
              <a:off x="4325731" y="1406397"/>
              <a:ext cx="655346" cy="52386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1219200" rtl="0" eaLnBrk="1" latinLnBrk="0" hangingPunct="1">
                <a:spcBef>
                  <a:spcPct val="0"/>
                </a:spcBef>
                <a:buNone/>
                <a:defRPr sz="2000" b="1" kern="1200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毒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3" name="矩形: 圆角 22"/>
          <p:cNvSpPr/>
          <p:nvPr/>
        </p:nvSpPr>
        <p:spPr>
          <a:xfrm>
            <a:off x="3141980" y="1221105"/>
            <a:ext cx="8024495" cy="3835400"/>
          </a:xfrm>
          <a:prstGeom prst="roundRect">
            <a:avLst>
              <a:gd name="adj" fmla="val 2186"/>
            </a:avLst>
          </a:prstGeom>
          <a:solidFill>
            <a:sysClr val="window" lastClr="FFFFFF"/>
          </a:solidFill>
          <a:ln w="12700" cap="flat" cmpd="sng" algn="ctr">
            <a:solidFill>
              <a:srgbClr val="E7E6E6">
                <a:lumMod val="50000"/>
              </a:srgbClr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占位符 1"/>
          <p:cNvSpPr txBox="1"/>
          <p:nvPr/>
        </p:nvSpPr>
        <p:spPr>
          <a:xfrm>
            <a:off x="3354705" y="1549400"/>
            <a:ext cx="7606030" cy="319468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b="0" i="0" u="none" strike="noStrike" cap="none" spc="0" normalizeH="0" baseline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defTabSz="685800">
              <a:lnSpc>
                <a:spcPct val="170000"/>
              </a:lnSpc>
            </a:pPr>
            <a:endParaRPr lang="en-US" altLang="zh-CN" b="1">
              <a:solidFill>
                <a:srgbClr val="6DB042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  <a:p>
            <a:pPr defTabSz="685800">
              <a:lnSpc>
                <a:spcPct val="170000"/>
              </a:lnSpc>
            </a:pPr>
            <a:r>
              <a:rPr lang="en-US" altLang="zh-CN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新型毒品，也称为合成毒品，是指主要由人工化学合成的致幻剂、兴奋剂类毒品。这类毒品直接作用于人的中枢神经系统，可以使人兴奋或抑制，连续使用后会产生依赖性。根据国际禁毒公约和中国的法律法规，合成毒品被列为管制精神药品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5" name="标题 1"/>
          <p:cNvSpPr txBox="1"/>
          <p:nvPr/>
        </p:nvSpPr>
        <p:spPr>
          <a:xfrm>
            <a:off x="1067325" y="352086"/>
            <a:ext cx="5679115" cy="523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000" b="1" kern="120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>
              <a:defRPr/>
            </a:pPr>
            <a:r>
              <a:rPr lang="zh-CN" altLang="en-US" sz="2800" dirty="0">
                <a:solidFill>
                  <a:srgbClr val="44546A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认识新型</a:t>
            </a:r>
            <a:r>
              <a:rPr lang="zh-CN" altLang="en-US" sz="2800" dirty="0">
                <a:solidFill>
                  <a:srgbClr val="44546A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毒品</a:t>
            </a:r>
            <a:endParaRPr lang="zh-CN" altLang="en-US" sz="2800" dirty="0">
              <a:solidFill>
                <a:srgbClr val="44546A">
                  <a:lumMod val="75000"/>
                </a:srgb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48155" y="1201420"/>
            <a:ext cx="789940" cy="810260"/>
            <a:chOff x="4281714" y="1406397"/>
            <a:chExt cx="1190172" cy="1220689"/>
          </a:xfrm>
        </p:grpSpPr>
        <p:grpSp>
          <p:nvGrpSpPr>
            <p:cNvPr id="3" name="组合 2"/>
            <p:cNvGrpSpPr/>
            <p:nvPr/>
          </p:nvGrpSpPr>
          <p:grpSpPr>
            <a:xfrm>
              <a:off x="4281714" y="1436914"/>
              <a:ext cx="1190172" cy="1190172"/>
              <a:chOff x="4281714" y="1436914"/>
              <a:chExt cx="1190172" cy="1190172"/>
            </a:xfrm>
          </p:grpSpPr>
          <p:sp>
            <p:nvSpPr>
              <p:cNvPr id="6" name="矩形: 圆角 11"/>
              <p:cNvSpPr/>
              <p:nvPr>
                <p:custDataLst>
                  <p:tags r:id="rId4"/>
                </p:custDataLst>
              </p:nvPr>
            </p:nvSpPr>
            <p:spPr>
              <a:xfrm>
                <a:off x="4281714" y="1436914"/>
                <a:ext cx="1190172" cy="1190172"/>
              </a:xfrm>
              <a:prstGeom prst="roundRect">
                <a:avLst>
                  <a:gd name="adj" fmla="val 5691"/>
                </a:avLst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cxnSp>
            <p:nvCxnSpPr>
              <p:cNvPr id="7" name="直接连接符 6"/>
              <p:cNvCxnSpPr>
                <a:stCxn id="6" idx="0"/>
                <a:endCxn id="6" idx="2"/>
              </p:cNvCxnSpPr>
              <p:nvPr>
                <p:custDataLst>
                  <p:tags r:id="rId5"/>
                </p:custDataLst>
              </p:nvPr>
            </p:nvCxnSpPr>
            <p:spPr>
              <a:xfrm>
                <a:off x="4876800" y="1436914"/>
                <a:ext cx="0" cy="1190172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>
                <a:stCxn id="6" idx="1"/>
                <a:endCxn id="6" idx="3"/>
              </p:cNvCxnSpPr>
              <p:nvPr>
                <p:custDataLst>
                  <p:tags r:id="rId6"/>
                </p:custDataLst>
              </p:nvPr>
            </p:nvCxnSpPr>
            <p:spPr>
              <a:xfrm>
                <a:off x="4281714" y="2032000"/>
                <a:ext cx="1190172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标题 1"/>
            <p:cNvSpPr txBox="1"/>
            <p:nvPr>
              <p:custDataLst>
                <p:tags r:id="rId7"/>
              </p:custDataLst>
            </p:nvPr>
          </p:nvSpPr>
          <p:spPr>
            <a:xfrm>
              <a:off x="4329755" y="1406397"/>
              <a:ext cx="655347" cy="52386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1219200" rtl="0" eaLnBrk="1" latinLnBrk="0" hangingPunct="1">
                <a:spcBef>
                  <a:spcPct val="0"/>
                </a:spcBef>
                <a:buNone/>
                <a:defRPr sz="2000" b="1" kern="1200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新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747520" y="4396105"/>
            <a:ext cx="789940" cy="810260"/>
            <a:chOff x="4281714" y="1406397"/>
            <a:chExt cx="1190172" cy="1220689"/>
          </a:xfrm>
        </p:grpSpPr>
        <p:grpSp>
          <p:nvGrpSpPr>
            <p:cNvPr id="28" name="组合 27"/>
            <p:cNvGrpSpPr/>
            <p:nvPr/>
          </p:nvGrpSpPr>
          <p:grpSpPr>
            <a:xfrm>
              <a:off x="4281714" y="1436914"/>
              <a:ext cx="1190172" cy="1190172"/>
              <a:chOff x="4281714" y="1436914"/>
              <a:chExt cx="1190172" cy="1190172"/>
            </a:xfrm>
          </p:grpSpPr>
          <p:sp>
            <p:nvSpPr>
              <p:cNvPr id="29" name="矩形: 圆角 11"/>
              <p:cNvSpPr/>
              <p:nvPr>
                <p:custDataLst>
                  <p:tags r:id="rId8"/>
                </p:custDataLst>
              </p:nvPr>
            </p:nvSpPr>
            <p:spPr>
              <a:xfrm>
                <a:off x="4281714" y="1436914"/>
                <a:ext cx="1190172" cy="1190172"/>
              </a:xfrm>
              <a:prstGeom prst="roundRect">
                <a:avLst>
                  <a:gd name="adj" fmla="val 5691"/>
                </a:avLst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cxnSp>
            <p:nvCxnSpPr>
              <p:cNvPr id="30" name="直接连接符 29"/>
              <p:cNvCxnSpPr>
                <a:stCxn id="29" idx="0"/>
                <a:endCxn id="29" idx="2"/>
              </p:cNvCxnSpPr>
              <p:nvPr>
                <p:custDataLst>
                  <p:tags r:id="rId9"/>
                </p:custDataLst>
              </p:nvPr>
            </p:nvCxnSpPr>
            <p:spPr>
              <a:xfrm>
                <a:off x="4876800" y="1436914"/>
                <a:ext cx="0" cy="1190172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>
                <a:stCxn id="29" idx="1"/>
                <a:endCxn id="29" idx="3"/>
              </p:cNvCxnSpPr>
              <p:nvPr>
                <p:custDataLst>
                  <p:tags r:id="rId10"/>
                </p:custDataLst>
              </p:nvPr>
            </p:nvCxnSpPr>
            <p:spPr>
              <a:xfrm>
                <a:off x="4281714" y="2032000"/>
                <a:ext cx="1190172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标题 1"/>
            <p:cNvSpPr txBox="1"/>
            <p:nvPr>
              <p:custDataLst>
                <p:tags r:id="rId11"/>
              </p:custDataLst>
            </p:nvPr>
          </p:nvSpPr>
          <p:spPr>
            <a:xfrm>
              <a:off x="4329755" y="1406397"/>
              <a:ext cx="655347" cy="52386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1219200" rtl="0" eaLnBrk="1" latinLnBrk="0" hangingPunct="1">
                <a:spcBef>
                  <a:spcPct val="0"/>
                </a:spcBef>
                <a:buNone/>
                <a:defRPr sz="2000" b="1" kern="1200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品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7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bldLvl="0" animBg="1"/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7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bldLvl="0" animBg="1"/>
          <p:bldP spid="2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标题 1"/>
          <p:cNvSpPr txBox="1"/>
          <p:nvPr/>
        </p:nvSpPr>
        <p:spPr>
          <a:xfrm>
            <a:off x="1046116" y="349311"/>
            <a:ext cx="5679115" cy="523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000" b="1" kern="120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认识新型毒品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81" name="图片 8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7080" y="1781810"/>
            <a:ext cx="5180330" cy="2907665"/>
          </a:xfrm>
          <a:prstGeom prst="rect">
            <a:avLst/>
          </a:prstGeom>
        </p:spPr>
      </p:pic>
      <p:sp>
        <p:nvSpPr>
          <p:cNvPr id="82" name="文本框 81"/>
          <p:cNvSpPr txBox="1"/>
          <p:nvPr/>
        </p:nvSpPr>
        <p:spPr>
          <a:xfrm>
            <a:off x="5947410" y="1664335"/>
            <a:ext cx="5679440" cy="2908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  <a:p>
            <a:r>
              <a:rPr lang="zh-CN" altLang="en-US"/>
              <a:t>这种毒品“巧克力”的主要成分是“苯丙胺”。苯丙胺类毒品主要是指苯丙胺类的兴奋剂，冰毒、麻古、摇头丸等都是属于苯丙胺类毒品。</a:t>
            </a:r>
            <a:endParaRPr lang="zh-CN" altLang="en-US"/>
          </a:p>
          <a:p>
            <a:r>
              <a:rPr lang="zh-CN" altLang="en-US"/>
              <a:t>苯丙胺类兴奋剂等合成毒品具有强烈的中枢神经兴奋作用，会对大脑神经细胞产生直接、不可逆的损害，导致急慢性精神障碍;这类毒品还会对心血管产生兴奋作用，导致急性心肌缺血和心率失常，严重的可产生惊厥、脑出血和猝死。</a:t>
            </a:r>
            <a:endParaRPr lang="zh-CN" altLang="en-US"/>
          </a:p>
        </p:txBody>
      </p:sp>
      <p:sp>
        <p:nvSpPr>
          <p:cNvPr id="83" name="文本框 82"/>
          <p:cNvSpPr txBox="1"/>
          <p:nvPr/>
        </p:nvSpPr>
        <p:spPr>
          <a:xfrm>
            <a:off x="1941830" y="1136650"/>
            <a:ext cx="283083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  <a:lumMod val="40000"/>
                    <a:lumOff val="60000"/>
                  </a:schemeClr>
                </a:solidFill>
                <a:effectLst/>
              </a:rPr>
              <a:t>“巧克力”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标题 1"/>
          <p:cNvSpPr txBox="1"/>
          <p:nvPr/>
        </p:nvSpPr>
        <p:spPr>
          <a:xfrm>
            <a:off x="1046116" y="349311"/>
            <a:ext cx="5679115" cy="523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000" b="1" kern="120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认识新型毒品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5877" t="6718" r="8187" b="5549"/>
          <a:stretch>
            <a:fillRect/>
          </a:stretch>
        </p:blipFill>
        <p:spPr>
          <a:xfrm>
            <a:off x="780415" y="1783715"/>
            <a:ext cx="4772660" cy="33832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14500" y="1125220"/>
            <a:ext cx="2903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  <a:lumMod val="40000"/>
                    <a:lumOff val="60000"/>
                  </a:schemeClr>
                </a:solidFill>
                <a:effectLst/>
              </a:rPr>
              <a:t>“饼干”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26760" y="1870075"/>
            <a:ext cx="5382895" cy="32969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  <a:p>
            <a:r>
              <a:rPr lang="zh-CN" altLang="en-US"/>
              <a:t>一些犯罪分子将毒品混在烘焙原料中制成了可爱的曲奇饼干模样，以躲避公安机关的盘查，方便运输、售卖，让人防不胜防。</a:t>
            </a:r>
            <a:endParaRPr lang="zh-CN" altLang="en-US"/>
          </a:p>
          <a:p>
            <a:r>
              <a:rPr lang="zh-CN" altLang="en-US"/>
              <a:t>从外表上看，这种价值高昂的饼干与普通饼干无异，打开包装会有异味，饼干里面夹杂着绿色物质，掺入了四氢大麻酚或合成大麻素类新精神</a:t>
            </a:r>
            <a:r>
              <a:rPr lang="zh-CN" altLang="en-US"/>
              <a:t>活性物质，产生的致幻作用可严重影响判断能力，长期使用可能导致精神障碍，大量误食易导致急性中毒甚至危及生命。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标题 1"/>
          <p:cNvSpPr txBox="1"/>
          <p:nvPr/>
        </p:nvSpPr>
        <p:spPr>
          <a:xfrm>
            <a:off x="1046116" y="349311"/>
            <a:ext cx="5679115" cy="523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000" b="1" kern="120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认识新型毒品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0245" y="1779905"/>
            <a:ext cx="4695825" cy="30797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53590" y="1409065"/>
            <a:ext cx="1969135" cy="37084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  <a:lumMod val="40000"/>
                    <a:lumOff val="60000"/>
                  </a:schemeClr>
                </a:solidFill>
                <a:effectLst/>
              </a:rPr>
              <a:t>“软糖”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86070" y="1917700"/>
            <a:ext cx="5679440" cy="2830195"/>
          </a:xfrm>
          <a:prstGeom prst="rect">
            <a:avLst/>
          </a:prstGeom>
        </p:spPr>
        <p:txBody>
          <a:bodyPr>
            <a:noAutofit/>
          </a:bodyPr>
          <a:p>
            <a:pPr marL="0" indent="0">
              <a:spcAft>
                <a:spcPct val="0"/>
              </a:spcAft>
            </a:pPr>
            <a:endParaRPr lang="zh-CN" altLang="en-US" sz="1600">
              <a:solidFill>
                <a:srgbClr val="000000"/>
              </a:solidFill>
            </a:endParaRPr>
          </a:p>
          <a:p>
            <a:pPr marL="0" indent="0">
              <a:spcAft>
                <a:spcPct val="0"/>
              </a:spcAft>
            </a:pPr>
            <a:endParaRPr lang="zh-CN" altLang="en-US" sz="1600">
              <a:solidFill>
                <a:srgbClr val="000000"/>
              </a:solidFill>
            </a:endParaRPr>
          </a:p>
          <a:p>
            <a:pPr marL="0" indent="0">
              <a:spcAft>
                <a:spcPct val="0"/>
              </a:spcAft>
            </a:pPr>
            <a:r>
              <a:rPr lang="zh-CN" altLang="en-US" sz="1600">
                <a:solidFill>
                  <a:srgbClr val="000000"/>
                </a:solidFill>
              </a:rPr>
              <a:t>这个看起来很可爱的糖果中含有</a:t>
            </a:r>
            <a:r>
              <a:rPr lang="en-US" altLang="zh-CN" sz="1600"/>
              <a:t>THC(</a:t>
            </a:r>
            <a:r>
              <a:rPr lang="zh-CN" altLang="en-US" sz="1600">
                <a:solidFill>
                  <a:srgbClr val="000000"/>
                </a:solidFill>
              </a:rPr>
              <a:t>四氢大麻酚</a:t>
            </a:r>
            <a:r>
              <a:rPr lang="en-US" altLang="zh-CN" sz="1600"/>
              <a:t>)</a:t>
            </a:r>
            <a:r>
              <a:rPr lang="zh-CN" altLang="en-US" sz="1600">
                <a:solidFill>
                  <a:srgbClr val="000000"/>
                </a:solidFill>
              </a:rPr>
              <a:t>，四氢大麻酚</a:t>
            </a:r>
            <a:r>
              <a:rPr lang="en-US" altLang="zh-CN" sz="1600"/>
              <a:t>(THC)</a:t>
            </a:r>
            <a:r>
              <a:rPr lang="zh-CN" altLang="en-US" sz="1600">
                <a:solidFill>
                  <a:srgbClr val="000000"/>
                </a:solidFill>
              </a:rPr>
              <a:t>是毒品大麻的主要活性成分，被列入我国规定管制的第一类精神药品。</a:t>
            </a:r>
            <a:endParaRPr lang="zh-CN" altLang="en-US" sz="1600">
              <a:solidFill>
                <a:srgbClr val="000000"/>
              </a:solidFill>
            </a:endParaRPr>
          </a:p>
          <a:p>
            <a:pPr marL="0" indent="0">
              <a:spcAft>
                <a:spcPct val="0"/>
              </a:spcAft>
            </a:pPr>
            <a:r>
              <a:rPr lang="zh-CN" altLang="en-US" sz="1600">
                <a:solidFill>
                  <a:srgbClr val="000000"/>
                </a:solidFill>
              </a:rPr>
              <a:t>它们的外型以及颜色和一般小熊软糖无异，一部分小熊软糖是以胶袋包装，和普通糖果是一样的。食用后会出现脚步蹒跚、口齿不清、肌肉过度活跃及恶心等异常症状，大剂量使用可造成幻觉、妄想、精神失常。</a:t>
            </a:r>
            <a:endParaRPr lang="zh-CN" alt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游戏机, 食物&#10;&#10;描述已自动生成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8041064" y="0"/>
            <a:ext cx="4150936" cy="1951348"/>
          </a:xfrm>
          <a:custGeom>
            <a:avLst/>
            <a:gdLst>
              <a:gd name="connsiteX0" fmla="*/ 0 w 4150936"/>
              <a:gd name="connsiteY0" fmla="*/ 0 h 1951348"/>
              <a:gd name="connsiteX1" fmla="*/ 4150936 w 4150936"/>
              <a:gd name="connsiteY1" fmla="*/ 0 h 1951348"/>
              <a:gd name="connsiteX2" fmla="*/ 4150936 w 4150936"/>
              <a:gd name="connsiteY2" fmla="*/ 1951348 h 1951348"/>
              <a:gd name="connsiteX3" fmla="*/ 2772437 w 4150936"/>
              <a:gd name="connsiteY3" fmla="*/ 1951348 h 1951348"/>
              <a:gd name="connsiteX4" fmla="*/ 2780908 w 4150936"/>
              <a:gd name="connsiteY4" fmla="*/ 1880648 h 1951348"/>
              <a:gd name="connsiteX5" fmla="*/ 980388 w 4150936"/>
              <a:gd name="connsiteY5" fmla="*/ 1121790 h 1951348"/>
              <a:gd name="connsiteX6" fmla="*/ 122153 w 4150936"/>
              <a:gd name="connsiteY6" fmla="*/ 1213380 h 1951348"/>
              <a:gd name="connsiteX7" fmla="*/ 0 w 4150936"/>
              <a:gd name="connsiteY7" fmla="*/ 1244657 h 1951348"/>
              <a:gd name="connsiteX8" fmla="*/ 0 w 4150936"/>
              <a:gd name="connsiteY8" fmla="*/ 0 h 195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0936" h="1951348">
                <a:moveTo>
                  <a:pt x="0" y="0"/>
                </a:moveTo>
                <a:lnTo>
                  <a:pt x="4150936" y="0"/>
                </a:lnTo>
                <a:lnTo>
                  <a:pt x="4150936" y="1951348"/>
                </a:lnTo>
                <a:lnTo>
                  <a:pt x="2772437" y="1951348"/>
                </a:lnTo>
                <a:lnTo>
                  <a:pt x="2780908" y="1880648"/>
                </a:lnTo>
                <a:cubicBezTo>
                  <a:pt x="2780908" y="1461542"/>
                  <a:pt x="1974788" y="1121790"/>
                  <a:pt x="980388" y="1121790"/>
                </a:cubicBezTo>
                <a:cubicBezTo>
                  <a:pt x="669638" y="1121790"/>
                  <a:pt x="377275" y="1154969"/>
                  <a:pt x="122153" y="1213380"/>
                </a:cubicBezTo>
                <a:lnTo>
                  <a:pt x="0" y="124465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216073" y="4201909"/>
            <a:ext cx="2068449" cy="2734231"/>
          </a:xfrm>
          <a:prstGeom prst="rect">
            <a:avLst/>
          </a:prstGeom>
        </p:spPr>
      </p:pic>
      <p:sp>
        <p:nvSpPr>
          <p:cNvPr id="32" name="33417"/>
          <p:cNvSpPr txBox="1"/>
          <p:nvPr/>
        </p:nvSpPr>
        <p:spPr>
          <a:xfrm>
            <a:off x="1169194" y="2767280"/>
            <a:ext cx="9853612" cy="16808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R="0" lvl="0" indent="0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sz="8800" b="0" i="0" u="none" strike="noStrike" cap="none" spc="-150" normalizeH="0" baseline="0">
                <a:ln>
                  <a:solidFill>
                    <a:srgbClr val="ED7D31">
                      <a:lumMod val="20000"/>
                      <a:lumOff val="80000"/>
                    </a:srgbClr>
                  </a:solidFill>
                </a:ln>
                <a:solidFill>
                  <a:srgbClr val="009636"/>
                </a:solidFill>
                <a:effectLst>
                  <a:glow rad="76200">
                    <a:schemeClr val="bg1"/>
                  </a:glow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禹卫书法行书简体" panose="02000603000000000000" pitchFamily="2" charset="-122"/>
                <a:ea typeface="禹卫书法行书简体" panose="02000603000000000000" pitchFamily="2" charset="-122"/>
                <a:cs typeface="+mn-ea"/>
              </a:defRPr>
            </a:lvl1pPr>
          </a:lstStyle>
          <a:p>
            <a:pPr algn="dist"/>
            <a:r>
              <a:rPr lang="zh-CN" altLang="en-US" dirty="0">
                <a:sym typeface="+mn-lt"/>
              </a:rPr>
              <a:t>毒品带来的危害</a:t>
            </a:r>
            <a:endParaRPr lang="zh-CN" altLang="en-US" dirty="0">
              <a:sym typeface="+mn-lt"/>
            </a:endParaRPr>
          </a:p>
        </p:txBody>
      </p:sp>
      <p:sp>
        <p:nvSpPr>
          <p:cNvPr id="37" name="TextBox 10"/>
          <p:cNvSpPr txBox="1"/>
          <p:nvPr/>
        </p:nvSpPr>
        <p:spPr>
          <a:xfrm>
            <a:off x="4889818" y="1649734"/>
            <a:ext cx="279336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9636"/>
                </a:solidFill>
                <a:uLnTx/>
                <a:uFillTx/>
                <a:cs typeface="+mn-ea"/>
                <a:sym typeface="+mn-lt"/>
              </a:rPr>
              <a:t>第二部分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9636"/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/>
          <p:cNvSpPr/>
          <p:nvPr/>
        </p:nvSpPr>
        <p:spPr>
          <a:xfrm>
            <a:off x="2953164" y="2013605"/>
            <a:ext cx="8305402" cy="2830789"/>
          </a:xfrm>
          <a:prstGeom prst="roundRect">
            <a:avLst>
              <a:gd name="adj" fmla="val 2186"/>
            </a:avLst>
          </a:prstGeom>
          <a:solidFill>
            <a:sysClr val="window" lastClr="FFFFFF"/>
          </a:solidFill>
          <a:ln w="12700" cap="flat" cmpd="sng" algn="ctr">
            <a:solidFill>
              <a:srgbClr val="E7E6E6">
                <a:lumMod val="50000"/>
              </a:srgbClr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文本占位符 1"/>
          <p:cNvSpPr txBox="1"/>
          <p:nvPr/>
        </p:nvSpPr>
        <p:spPr>
          <a:xfrm>
            <a:off x="3109968" y="2441713"/>
            <a:ext cx="7991793" cy="116787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b="0" i="0" u="none" strike="noStrike" cap="none" spc="0" normalizeH="0" baseline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+mn-lt"/>
              </a:rPr>
              <a:t>毒品进入人体后作用于人的神经系统，使吸毒者出现一种渴求用药的强烈欲望，驱使吸毒者不顾一切地寻求和使用毒品。一旦出现精神依赖后，即使经过脱毒治疗，在急性期戒断反应基本控制后，要完全康复原有生理机能往往需要数月甚至数年的时间。更严重的是，对毒品的依赖性难以消除。这是许多吸毒者在一而在、再而三复吸毒的原因，也是世界医、药学界尚待解决的课题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5" name="标题 1"/>
          <p:cNvSpPr txBox="1"/>
          <p:nvPr/>
        </p:nvSpPr>
        <p:spPr>
          <a:xfrm>
            <a:off x="1029225" y="362666"/>
            <a:ext cx="9253847" cy="523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000" b="1" kern="120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精神依赖性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4" name="图片 3" descr="图片包含 游戏机, 画, 钟表, 伞&#10;&#10;描述已自动生成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369" y="959169"/>
            <a:ext cx="2253940" cy="4736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yju2m0r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0vb3lwo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2894</Words>
  <Application>WPS 演示</Application>
  <PresentationFormat>自定义</PresentationFormat>
  <Paragraphs>137</Paragraphs>
  <Slides>19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安景臣毛笔行书</vt:lpstr>
      <vt:lpstr>禹卫书法行书简体</vt:lpstr>
      <vt:lpstr>Arial</vt:lpstr>
      <vt:lpstr>黑体</vt:lpstr>
      <vt:lpstr>等线</vt:lpstr>
      <vt:lpstr>禹卫书法行书简体</vt:lpstr>
      <vt:lpstr>Segoe Print</vt:lpstr>
      <vt:lpstr>Arial Unicode MS</vt:lpstr>
      <vt:lpstr>Calibri</vt:lpstr>
      <vt:lpstr>第一PPT，www.1ppt.com</vt:lpstr>
      <vt:lpstr>第一PPT，www.1ppt.com 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珍爱生命远离毒品</dc:title>
  <dc:creator>第一PPT</dc:creator>
  <cp:keywords>www.1ppt.com</cp:keywords>
  <dc:description>www.1ppt.com</dc:description>
  <cp:lastModifiedBy>苹果娟</cp:lastModifiedBy>
  <cp:revision>24</cp:revision>
  <dcterms:created xsi:type="dcterms:W3CDTF">2025-02-10T05:23:00Z</dcterms:created>
  <dcterms:modified xsi:type="dcterms:W3CDTF">2025-02-10T06:23:35Z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6A68677A8F4CC9C4BB71A967E9B73991_42</vt:lpwstr>
  </property>
  <property fmtid="{D5CDD505-2E9C-101B-9397-08002B2CF9AE}" pid="3" name="KSOProductBuildVer">
    <vt:lpwstr>2052-12.1.0.19770</vt:lpwstr>
  </property>
</Properties>
</file>