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8686" r:id="rId3"/>
    <p:sldId id="8705" r:id="rId5"/>
    <p:sldId id="8701" r:id="rId6"/>
    <p:sldId id="996" r:id="rId7"/>
    <p:sldId id="3330" r:id="rId8"/>
    <p:sldId id="8724" r:id="rId9"/>
    <p:sldId id="8725" r:id="rId10"/>
    <p:sldId id="8706" r:id="rId11"/>
    <p:sldId id="1100" r:id="rId12"/>
    <p:sldId id="1099" r:id="rId13"/>
    <p:sldId id="8742" r:id="rId14"/>
    <p:sldId id="8743" r:id="rId15"/>
    <p:sldId id="8741" r:id="rId16"/>
    <p:sldId id="8744" r:id="rId17"/>
    <p:sldId id="8707" r:id="rId18"/>
    <p:sldId id="1004" r:id="rId19"/>
    <p:sldId id="8745" r:id="rId20"/>
    <p:sldId id="8458" r:id="rId21"/>
    <p:sldId id="8708" r:id="rId22"/>
    <p:sldId id="1003" r:id="rId23"/>
    <p:sldId id="8746" r:id="rId24"/>
    <p:sldId id="1103" r:id="rId25"/>
    <p:sldId id="870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669F76"/>
    <a:srgbClr val="E7DEC8"/>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6" d="100"/>
          <a:sy n="86" d="100"/>
        </p:scale>
        <p:origin x="557" y="67"/>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14A4F8-928B-4CA2-8DD1-77586DEA512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14C311C-34CC-43AB-8622-7F224822968A}"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Tm="0">
        <p:blinds/>
      </p:transition>
    </mc:Choice>
    <mc:Fallback>
      <p:transition spd="slow" advTm="0">
        <p:blind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400">
              <a:defRPr/>
            </a:pPr>
            <a:r>
              <a:rPr lang="zh-CN" altLang="en-US" sz="173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endParaRPr lang="zh-CN" altLang="en-US" sz="173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transition spd="med" advClick="0" advTm="0">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3.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3.xml"/><Relationship Id="rId2" Type="http://schemas.openxmlformats.org/officeDocument/2006/relationships/image" Target="../media/image22.png"/><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9.png"/><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3.xml"/><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G:\ppt\微信图片_20230320221152.jpg微信图片_20230320221152"/>
          <p:cNvPicPr>
            <a:picLocks noChangeAspect="1"/>
          </p:cNvPicPr>
          <p:nvPr>
            <p:custDataLst>
              <p:tags r:id="rId1"/>
            </p:custDataLst>
          </p:nvPr>
        </p:nvPicPr>
        <p:blipFill>
          <a:blip r:embed="rId2"/>
          <a:srcRect/>
          <a:stretch>
            <a:fillRect/>
          </a:stretch>
        </p:blipFill>
        <p:spPr>
          <a:xfrm>
            <a:off x="0" y="477520"/>
            <a:ext cx="12192000" cy="6858000"/>
          </a:xfrm>
          <a:prstGeom prst="rect">
            <a:avLst/>
          </a:prstGeom>
        </p:spPr>
      </p:pic>
      <p:sp>
        <p:nvSpPr>
          <p:cNvPr id="20" name="原创设计师QQ598969553                 _14"/>
          <p:cNvSpPr/>
          <p:nvPr/>
        </p:nvSpPr>
        <p:spPr>
          <a:xfrm>
            <a:off x="799465" y="2588895"/>
            <a:ext cx="10269220" cy="1445260"/>
          </a:xfrm>
          <a:prstGeom prst="rect">
            <a:avLst/>
          </a:prstGeom>
        </p:spPr>
        <p:txBody>
          <a:bodyPr wrap="square">
            <a:spAutoFit/>
          </a:bodyPr>
          <a:lstStyle/>
          <a:p>
            <a:pPr algn="dist"/>
            <a:r>
              <a:rPr lang="zh-CN" altLang="en-US" sz="8800" dirty="0">
                <a:solidFill>
                  <a:srgbClr val="FF0000"/>
                </a:solidFill>
                <a:latin typeface="思源黑体 CN Medium" panose="020B0600000000000000" pitchFamily="34" charset="-122"/>
                <a:ea typeface="思源黑体 CN Medium" panose="020B0600000000000000" pitchFamily="34" charset="-122"/>
                <a:cs typeface="+mn-ea"/>
                <a:sym typeface="+mn-lt"/>
              </a:rPr>
              <a:t>向阳而生，禁毒无止</a:t>
            </a:r>
            <a:endParaRPr lang="zh-CN" altLang="en-US" sz="8800" dirty="0">
              <a:solidFill>
                <a:srgbClr val="FF0000"/>
              </a:solidFill>
              <a:latin typeface="思源黑体 CN Medium" panose="020B0600000000000000" pitchFamily="34" charset="-122"/>
              <a:ea typeface="思源黑体 CN Medium" panose="020B0600000000000000" pitchFamily="34" charset="-122"/>
              <a:cs typeface="+mn-ea"/>
              <a:sym typeface="+mn-lt"/>
            </a:endParaRPr>
          </a:p>
        </p:txBody>
      </p:sp>
      <p:sp>
        <p:nvSpPr>
          <p:cNvPr id="21" name="原创设计师QQ598969553                 _15"/>
          <p:cNvSpPr/>
          <p:nvPr/>
        </p:nvSpPr>
        <p:spPr>
          <a:xfrm>
            <a:off x="2668905" y="4482465"/>
            <a:ext cx="6595110" cy="73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授课人：李思思  </a:t>
            </a:r>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4" name="25 金色日出_去旅行吧_(Golden Sunrise _Ins)">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98525" y="396875"/>
            <a:ext cx="487362" cy="487363"/>
          </a:xfrm>
          <a:prstGeom prst="rect">
            <a:avLst/>
          </a:prstGeom>
        </p:spPr>
      </p:pic>
      <p:sp>
        <p:nvSpPr>
          <p:cNvPr id="2" name="原创设计师QQ598969553                 _15"/>
          <p:cNvSpPr/>
          <p:nvPr/>
        </p:nvSpPr>
        <p:spPr>
          <a:xfrm>
            <a:off x="552450" y="3819525"/>
            <a:ext cx="10685145" cy="852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noProof="0" dirty="0">
              <a:ln/>
              <a:solidFill>
                <a:schemeClr val="tx1"/>
              </a:solidFill>
              <a:effectLst>
                <a:outerShdw blurRad="38100" dist="19050" dir="2700000" algn="tl" rotWithShape="0">
                  <a:schemeClr val="dk1">
                    <a:alpha val="40000"/>
                  </a:schemeClr>
                </a:outerShdw>
              </a:effectLst>
              <a:uLnTx/>
              <a:uFillTx/>
              <a:latin typeface="华文行楷" panose="02010800040101010101" pitchFamily="2" charset="-122"/>
              <a:ea typeface="华文行楷" panose="02010800040101010101" pitchFamily="2" charset="-122"/>
              <a:sym typeface="+mn-ea"/>
            </a:endParaRPr>
          </a:p>
          <a:p>
            <a:pPr algn="ctr"/>
            <a:r>
              <a:rPr lang="zh-CN" altLang="en-US" sz="3200" b="1" noProof="0" dirty="0">
                <a:ln/>
                <a:solidFill>
                  <a:schemeClr val="accent1"/>
                </a:solidFill>
                <a:effectLst>
                  <a:outerShdw blurRad="38100" dist="25400" dir="5400000" algn="ctr" rotWithShape="0">
                    <a:srgbClr val="6E747A">
                      <a:alpha val="43000"/>
                    </a:srgbClr>
                  </a:outerShdw>
                </a:effectLst>
                <a:uLnTx/>
                <a:uFillTx/>
                <a:latin typeface="华文行楷" panose="02010800040101010101" pitchFamily="2" charset="-122"/>
                <a:ea typeface="华文行楷" panose="02010800040101010101" pitchFamily="2" charset="-122"/>
                <a:sym typeface="+mn-ea"/>
              </a:rPr>
              <a:t>贵州省</a:t>
            </a:r>
            <a:r>
              <a:rPr lang="zh-CN" sz="3200" b="1" noProof="0" dirty="0">
                <a:ln/>
                <a:solidFill>
                  <a:schemeClr val="accent1"/>
                </a:solidFill>
                <a:effectLst>
                  <a:outerShdw blurRad="38100" dist="25400" dir="5400000" algn="ctr" rotWithShape="0">
                    <a:srgbClr val="6E747A">
                      <a:alpha val="43000"/>
                    </a:srgbClr>
                  </a:outerShdw>
                </a:effectLst>
                <a:uLnTx/>
                <a:uFillTx/>
                <a:latin typeface="华文行楷" panose="02010800040101010101" pitchFamily="2" charset="-122"/>
                <a:ea typeface="华文行楷" panose="02010800040101010101" pitchFamily="2" charset="-122"/>
                <a:sym typeface="+mn-ea"/>
              </a:rPr>
              <a:t>第二强制隔离戒毒所</a:t>
            </a:r>
            <a:r>
              <a:rPr lang="en-US" altLang="zh-CN" sz="3200" b="1" noProof="0" dirty="0">
                <a:ln/>
                <a:solidFill>
                  <a:schemeClr val="accent1"/>
                </a:solidFill>
                <a:effectLst>
                  <a:outerShdw blurRad="38100" dist="25400" dir="5400000" algn="ctr" rotWithShape="0">
                    <a:srgbClr val="6E747A">
                      <a:alpha val="43000"/>
                    </a:srgbClr>
                  </a:outerShdw>
                </a:effectLst>
                <a:uLnTx/>
                <a:uFillTx/>
                <a:latin typeface="华文行楷" panose="02010800040101010101" pitchFamily="2" charset="-122"/>
                <a:ea typeface="华文行楷" panose="02010800040101010101" pitchFamily="2" charset="-122"/>
                <a:sym typeface="+mn-ea"/>
              </a:rPr>
              <a:t>“</a:t>
            </a:r>
            <a:r>
              <a:rPr lang="zh-CN" altLang="en-US" sz="3200" b="1" noProof="0" dirty="0">
                <a:ln/>
                <a:solidFill>
                  <a:schemeClr val="accent1"/>
                </a:solidFill>
                <a:effectLst>
                  <a:outerShdw blurRad="38100" dist="25400" dir="5400000" algn="ctr" rotWithShape="0">
                    <a:srgbClr val="6E747A">
                      <a:alpha val="43000"/>
                    </a:srgbClr>
                  </a:outerShdw>
                </a:effectLst>
                <a:uLnTx/>
                <a:uFillTx/>
                <a:latin typeface="华文行楷" panose="02010800040101010101" pitchFamily="2" charset="-122"/>
                <a:ea typeface="华文行楷" panose="02010800040101010101" pitchFamily="2" charset="-122"/>
                <a:sym typeface="+mn-ea"/>
              </a:rPr>
              <a:t>先锋笃行</a:t>
            </a:r>
            <a:r>
              <a:rPr lang="en-US" altLang="zh-CN" sz="3200" b="1" noProof="0" dirty="0">
                <a:ln/>
                <a:solidFill>
                  <a:schemeClr val="accent1"/>
                </a:solidFill>
                <a:effectLst>
                  <a:outerShdw blurRad="38100" dist="25400" dir="5400000" algn="ctr" rotWithShape="0">
                    <a:srgbClr val="6E747A">
                      <a:alpha val="43000"/>
                    </a:srgbClr>
                  </a:outerShdw>
                </a:effectLst>
                <a:uLnTx/>
                <a:uFillTx/>
                <a:latin typeface="华文行楷" panose="02010800040101010101" pitchFamily="2" charset="-122"/>
                <a:ea typeface="华文行楷" panose="02010800040101010101" pitchFamily="2" charset="-122"/>
                <a:sym typeface="+mn-ea"/>
              </a:rPr>
              <a:t>”</a:t>
            </a:r>
            <a:r>
              <a:rPr lang="zh-CN" altLang="en-US" sz="3200" b="1" noProof="0" dirty="0">
                <a:ln/>
                <a:solidFill>
                  <a:schemeClr val="accent1"/>
                </a:solidFill>
                <a:effectLst>
                  <a:outerShdw blurRad="38100" dist="25400" dir="5400000" algn="ctr" rotWithShape="0">
                    <a:srgbClr val="6E747A">
                      <a:alpha val="43000"/>
                    </a:srgbClr>
                  </a:outerShdw>
                </a:effectLst>
                <a:uLnTx/>
                <a:uFillTx/>
                <a:latin typeface="华文行楷" panose="02010800040101010101" pitchFamily="2" charset="-122"/>
                <a:ea typeface="华文行楷" panose="02010800040101010101" pitchFamily="2" charset="-122"/>
                <a:sym typeface="+mn-ea"/>
              </a:rPr>
              <a:t>禁毒戒毒宣传队</a:t>
            </a:r>
            <a:endParaRPr kumimoji="0" lang="zh-CN" altLang="en-US" sz="2800" b="1" i="0" u="none" strike="noStrike" kern="1200" cap="none" spc="0" normalizeH="0" baseline="0" noProof="0" dirty="0">
              <a:ln/>
              <a:solidFill>
                <a:schemeClr val="accent1"/>
              </a:solidFill>
              <a:effectLst>
                <a:outerShdw blurRad="38100" dist="25400" dir="5400000" algn="ctr" rotWithShape="0">
                  <a:srgbClr val="6E747A">
                    <a:alpha val="43000"/>
                  </a:srgbClr>
                </a:outerShdw>
              </a:effectLst>
              <a:uLnTx/>
              <a:uFillTx/>
              <a:latin typeface="华文行楷" panose="02010800040101010101" pitchFamily="2" charset="-122"/>
              <a:ea typeface="华文行楷" panose="02010800040101010101" pitchFamily="2" charset="-122"/>
            </a:endParaRPr>
          </a:p>
          <a:p>
            <a:pPr algn="ct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8" repeatCount="indefinite"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62"/>
          <p:cNvSpPr>
            <a:spLocks noChangeAspect="1"/>
          </p:cNvSpPr>
          <p:nvPr/>
        </p:nvSpPr>
        <p:spPr>
          <a:xfrm>
            <a:off x="9158993" y="3434733"/>
            <a:ext cx="266911" cy="2592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a:endParaRPr lang="en-US" sz="2400" dirty="0">
              <a:solidFill>
                <a:schemeClr val="tx2"/>
              </a:solidFill>
              <a:cs typeface="+mn-ea"/>
              <a:sym typeface="+mn-lt"/>
            </a:endParaRPr>
          </a:p>
        </p:txBody>
      </p:sp>
      <p:sp>
        <p:nvSpPr>
          <p:cNvPr id="12" name="Shape 78"/>
          <p:cNvSpPr/>
          <p:nvPr/>
        </p:nvSpPr>
        <p:spPr>
          <a:xfrm>
            <a:off x="7698382" y="2514636"/>
            <a:ext cx="2098179" cy="2098179"/>
          </a:xfrm>
          <a:prstGeom prst="leftCircularArrow">
            <a:avLst>
              <a:gd name="adj1" fmla="val 4456"/>
              <a:gd name="adj2" fmla="val 565841"/>
              <a:gd name="adj3" fmla="val 2341352"/>
              <a:gd name="adj4" fmla="val 9024489"/>
              <a:gd name="adj5" fmla="val 5199"/>
            </a:avLst>
          </a:prstGeom>
          <a:solidFill>
            <a:schemeClr val="accent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cs typeface="+mn-ea"/>
              <a:sym typeface="+mn-lt"/>
            </a:endParaRPr>
          </a:p>
        </p:txBody>
      </p:sp>
      <p:sp>
        <p:nvSpPr>
          <p:cNvPr id="13" name="Shape 69"/>
          <p:cNvSpPr/>
          <p:nvPr/>
        </p:nvSpPr>
        <p:spPr>
          <a:xfrm>
            <a:off x="3261715" y="2514636"/>
            <a:ext cx="2098179" cy="2098179"/>
          </a:xfrm>
          <a:prstGeom prst="leftCircularArrow">
            <a:avLst>
              <a:gd name="adj1" fmla="val 4456"/>
              <a:gd name="adj2" fmla="val 565841"/>
              <a:gd name="adj3" fmla="val 2341352"/>
              <a:gd name="adj4" fmla="val 9024489"/>
              <a:gd name="adj5" fmla="val 5199"/>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cs typeface="+mn-ea"/>
              <a:sym typeface="+mn-lt"/>
            </a:endParaRPr>
          </a:p>
        </p:txBody>
      </p:sp>
      <p:sp>
        <p:nvSpPr>
          <p:cNvPr id="14" name="Freeform 68"/>
          <p:cNvSpPr/>
          <p:nvPr/>
        </p:nvSpPr>
        <p:spPr>
          <a:xfrm>
            <a:off x="3827780" y="2797810"/>
            <a:ext cx="2124710" cy="1188085"/>
          </a:xfrm>
          <a:custGeom>
            <a:avLst/>
            <a:gdLst>
              <a:gd name="connsiteX0" fmla="*/ 0 w 1368949"/>
              <a:gd name="connsiteY0" fmla="*/ 112910 h 1129097"/>
              <a:gd name="connsiteX1" fmla="*/ 33071 w 1368949"/>
              <a:gd name="connsiteY1" fmla="*/ 33071 h 1129097"/>
              <a:gd name="connsiteX2" fmla="*/ 112911 w 1368949"/>
              <a:gd name="connsiteY2" fmla="*/ 1 h 1129097"/>
              <a:gd name="connsiteX3" fmla="*/ 1256039 w 1368949"/>
              <a:gd name="connsiteY3" fmla="*/ 0 h 1129097"/>
              <a:gd name="connsiteX4" fmla="*/ 1335878 w 1368949"/>
              <a:gd name="connsiteY4" fmla="*/ 33071 h 1129097"/>
              <a:gd name="connsiteX5" fmla="*/ 1368948 w 1368949"/>
              <a:gd name="connsiteY5" fmla="*/ 112911 h 1129097"/>
              <a:gd name="connsiteX6" fmla="*/ 1368949 w 1368949"/>
              <a:gd name="connsiteY6" fmla="*/ 1016187 h 1129097"/>
              <a:gd name="connsiteX7" fmla="*/ 1335878 w 1368949"/>
              <a:gd name="connsiteY7" fmla="*/ 1096026 h 1129097"/>
              <a:gd name="connsiteX8" fmla="*/ 1256039 w 1368949"/>
              <a:gd name="connsiteY8" fmla="*/ 1129097 h 1129097"/>
              <a:gd name="connsiteX9" fmla="*/ 112910 w 1368949"/>
              <a:gd name="connsiteY9" fmla="*/ 1129097 h 1129097"/>
              <a:gd name="connsiteX10" fmla="*/ 33071 w 1368949"/>
              <a:gd name="connsiteY10" fmla="*/ 1096026 h 1129097"/>
              <a:gd name="connsiteX11" fmla="*/ 0 w 1368949"/>
              <a:gd name="connsiteY11" fmla="*/ 1016187 h 1129097"/>
              <a:gd name="connsiteX12" fmla="*/ 0 w 1368949"/>
              <a:gd name="connsiteY12" fmla="*/ 112910 h 112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8949" h="1129097">
                <a:moveTo>
                  <a:pt x="0" y="112910"/>
                </a:moveTo>
                <a:cubicBezTo>
                  <a:pt x="0" y="82964"/>
                  <a:pt x="11896" y="54245"/>
                  <a:pt x="33071" y="33071"/>
                </a:cubicBezTo>
                <a:cubicBezTo>
                  <a:pt x="54246" y="11896"/>
                  <a:pt x="82965" y="0"/>
                  <a:pt x="112911" y="1"/>
                </a:cubicBezTo>
                <a:lnTo>
                  <a:pt x="1256039" y="0"/>
                </a:lnTo>
                <a:cubicBezTo>
                  <a:pt x="1285985" y="0"/>
                  <a:pt x="1314704" y="11896"/>
                  <a:pt x="1335878" y="33071"/>
                </a:cubicBezTo>
                <a:cubicBezTo>
                  <a:pt x="1357053" y="54246"/>
                  <a:pt x="1368949" y="82965"/>
                  <a:pt x="1368948" y="112911"/>
                </a:cubicBezTo>
                <a:cubicBezTo>
                  <a:pt x="1368948" y="414003"/>
                  <a:pt x="1368949" y="715095"/>
                  <a:pt x="1368949" y="1016187"/>
                </a:cubicBezTo>
                <a:cubicBezTo>
                  <a:pt x="1368949" y="1046133"/>
                  <a:pt x="1357053" y="1074852"/>
                  <a:pt x="1335878" y="1096026"/>
                </a:cubicBezTo>
                <a:cubicBezTo>
                  <a:pt x="1314703" y="1117201"/>
                  <a:pt x="1285984" y="1129097"/>
                  <a:pt x="1256039" y="1129097"/>
                </a:cubicBezTo>
                <a:lnTo>
                  <a:pt x="112910" y="1129097"/>
                </a:lnTo>
                <a:cubicBezTo>
                  <a:pt x="82964" y="1129097"/>
                  <a:pt x="54245" y="1117201"/>
                  <a:pt x="33071" y="1096026"/>
                </a:cubicBezTo>
                <a:cubicBezTo>
                  <a:pt x="11896" y="1074851"/>
                  <a:pt x="0" y="1046132"/>
                  <a:pt x="0" y="1016187"/>
                </a:cubicBezTo>
                <a:lnTo>
                  <a:pt x="0" y="112910"/>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95595" tIns="95595" rIns="95595" bIns="418164" numCol="1" spcCol="1270" anchor="t" anchorCtr="0">
            <a:noAutofit/>
          </a:bodyPr>
          <a:lstStyle/>
          <a:p>
            <a:pPr marL="304800" lvl="1" indent="-304800" defTabSz="1422400">
              <a:lnSpc>
                <a:spcPct val="90000"/>
              </a:lnSpc>
              <a:spcAft>
                <a:spcPct val="15000"/>
              </a:spcAft>
            </a:pPr>
            <a:endParaRPr lang="en-US" sz="3200" dirty="0">
              <a:solidFill>
                <a:schemeClr val="bg1"/>
              </a:solidFill>
              <a:cs typeface="+mn-ea"/>
              <a:sym typeface="+mn-lt"/>
            </a:endParaRPr>
          </a:p>
        </p:txBody>
      </p:sp>
      <p:sp>
        <p:nvSpPr>
          <p:cNvPr id="16" name="Circular Arrow 72"/>
          <p:cNvSpPr/>
          <p:nvPr/>
        </p:nvSpPr>
        <p:spPr>
          <a:xfrm>
            <a:off x="4406044" y="2149743"/>
            <a:ext cx="2309415" cy="2309415"/>
          </a:xfrm>
          <a:prstGeom prst="circularArrow">
            <a:avLst>
              <a:gd name="adj1" fmla="val 4049"/>
              <a:gd name="adj2" fmla="val 508999"/>
              <a:gd name="adj3" fmla="val 19315490"/>
              <a:gd name="adj4" fmla="val 12575511"/>
              <a:gd name="adj5" fmla="val 4723"/>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cs typeface="+mn-ea"/>
              <a:sym typeface="+mn-lt"/>
            </a:endParaRPr>
          </a:p>
        </p:txBody>
      </p:sp>
      <p:sp>
        <p:nvSpPr>
          <p:cNvPr id="17" name="Freeform 71"/>
          <p:cNvSpPr/>
          <p:nvPr/>
        </p:nvSpPr>
        <p:spPr>
          <a:xfrm flipH="1">
            <a:off x="1908175" y="2331085"/>
            <a:ext cx="1515745" cy="2428875"/>
          </a:xfrm>
          <a:custGeom>
            <a:avLst/>
            <a:gdLst>
              <a:gd name="connsiteX0" fmla="*/ 0 w 1368949"/>
              <a:gd name="connsiteY0" fmla="*/ 112910 h 1129097"/>
              <a:gd name="connsiteX1" fmla="*/ 33071 w 1368949"/>
              <a:gd name="connsiteY1" fmla="*/ 33071 h 1129097"/>
              <a:gd name="connsiteX2" fmla="*/ 112911 w 1368949"/>
              <a:gd name="connsiteY2" fmla="*/ 1 h 1129097"/>
              <a:gd name="connsiteX3" fmla="*/ 1256039 w 1368949"/>
              <a:gd name="connsiteY3" fmla="*/ 0 h 1129097"/>
              <a:gd name="connsiteX4" fmla="*/ 1335878 w 1368949"/>
              <a:gd name="connsiteY4" fmla="*/ 33071 h 1129097"/>
              <a:gd name="connsiteX5" fmla="*/ 1368948 w 1368949"/>
              <a:gd name="connsiteY5" fmla="*/ 112911 h 1129097"/>
              <a:gd name="connsiteX6" fmla="*/ 1368949 w 1368949"/>
              <a:gd name="connsiteY6" fmla="*/ 1016187 h 1129097"/>
              <a:gd name="connsiteX7" fmla="*/ 1335878 w 1368949"/>
              <a:gd name="connsiteY7" fmla="*/ 1096026 h 1129097"/>
              <a:gd name="connsiteX8" fmla="*/ 1256039 w 1368949"/>
              <a:gd name="connsiteY8" fmla="*/ 1129097 h 1129097"/>
              <a:gd name="connsiteX9" fmla="*/ 112910 w 1368949"/>
              <a:gd name="connsiteY9" fmla="*/ 1129097 h 1129097"/>
              <a:gd name="connsiteX10" fmla="*/ 33071 w 1368949"/>
              <a:gd name="connsiteY10" fmla="*/ 1096026 h 1129097"/>
              <a:gd name="connsiteX11" fmla="*/ 0 w 1368949"/>
              <a:gd name="connsiteY11" fmla="*/ 1016187 h 1129097"/>
              <a:gd name="connsiteX12" fmla="*/ 0 w 1368949"/>
              <a:gd name="connsiteY12" fmla="*/ 112910 h 112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8949" h="1129097">
                <a:moveTo>
                  <a:pt x="0" y="112910"/>
                </a:moveTo>
                <a:cubicBezTo>
                  <a:pt x="0" y="82964"/>
                  <a:pt x="11896" y="54245"/>
                  <a:pt x="33071" y="33071"/>
                </a:cubicBezTo>
                <a:cubicBezTo>
                  <a:pt x="54246" y="11896"/>
                  <a:pt x="82965" y="0"/>
                  <a:pt x="112911" y="1"/>
                </a:cubicBezTo>
                <a:lnTo>
                  <a:pt x="1256039" y="0"/>
                </a:lnTo>
                <a:cubicBezTo>
                  <a:pt x="1285985" y="0"/>
                  <a:pt x="1314704" y="11896"/>
                  <a:pt x="1335878" y="33071"/>
                </a:cubicBezTo>
                <a:cubicBezTo>
                  <a:pt x="1357053" y="54246"/>
                  <a:pt x="1368949" y="82965"/>
                  <a:pt x="1368948" y="112911"/>
                </a:cubicBezTo>
                <a:cubicBezTo>
                  <a:pt x="1368948" y="414003"/>
                  <a:pt x="1368949" y="715095"/>
                  <a:pt x="1368949" y="1016187"/>
                </a:cubicBezTo>
                <a:cubicBezTo>
                  <a:pt x="1368949" y="1046133"/>
                  <a:pt x="1357053" y="1074852"/>
                  <a:pt x="1335878" y="1096026"/>
                </a:cubicBezTo>
                <a:cubicBezTo>
                  <a:pt x="1314703" y="1117201"/>
                  <a:pt x="1285984" y="1129097"/>
                  <a:pt x="1256039" y="1129097"/>
                </a:cubicBezTo>
                <a:lnTo>
                  <a:pt x="112910" y="1129097"/>
                </a:lnTo>
                <a:cubicBezTo>
                  <a:pt x="82964" y="1129097"/>
                  <a:pt x="54245" y="1117201"/>
                  <a:pt x="33071" y="1096026"/>
                </a:cubicBezTo>
                <a:cubicBezTo>
                  <a:pt x="11896" y="1074851"/>
                  <a:pt x="0" y="1046132"/>
                  <a:pt x="0" y="1016187"/>
                </a:cubicBezTo>
                <a:lnTo>
                  <a:pt x="0" y="112910"/>
                </a:lnTo>
                <a:close/>
              </a:path>
            </a:pathLst>
          </a:custGeom>
          <a:noFill/>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595" tIns="418163" rIns="95595" bIns="95596" numCol="1" spcCol="1270" anchor="t" anchorCtr="0">
            <a:noAutofit/>
          </a:bodyPr>
          <a:lstStyle/>
          <a:p>
            <a:pPr marL="304800" lvl="1" indent="-304800" defTabSz="1422400">
              <a:lnSpc>
                <a:spcPct val="90000"/>
              </a:lnSpc>
              <a:spcAft>
                <a:spcPct val="15000"/>
              </a:spcAft>
              <a:buChar char="•"/>
            </a:pPr>
            <a:r>
              <a:rPr lang="zh-CN" altLang="en-US" sz="3200" dirty="0">
                <a:solidFill>
                  <a:schemeClr val="tx1"/>
                </a:solidFill>
                <a:cs typeface="+mn-ea"/>
                <a:sym typeface="+mn-lt"/>
              </a:rPr>
              <a:t>神经</a:t>
            </a:r>
            <a:endParaRPr lang="zh-CN" altLang="en-US" sz="3200" dirty="0">
              <a:solidFill>
                <a:schemeClr val="tx1"/>
              </a:solidFill>
              <a:cs typeface="+mn-ea"/>
              <a:sym typeface="+mn-lt"/>
            </a:endParaRPr>
          </a:p>
          <a:p>
            <a:pPr marL="304800" lvl="1" indent="-304800" defTabSz="1422400">
              <a:lnSpc>
                <a:spcPct val="90000"/>
              </a:lnSpc>
              <a:spcAft>
                <a:spcPct val="15000"/>
              </a:spcAft>
              <a:buChar char="•"/>
            </a:pPr>
            <a:r>
              <a:rPr lang="zh-CN" altLang="en-US" sz="3200" dirty="0">
                <a:solidFill>
                  <a:schemeClr val="tx1"/>
                </a:solidFill>
                <a:cs typeface="+mn-ea"/>
                <a:sym typeface="+mn-lt"/>
              </a:rPr>
              <a:t>呼吸</a:t>
            </a:r>
            <a:endParaRPr lang="zh-CN" altLang="en-US" sz="3200" dirty="0">
              <a:solidFill>
                <a:schemeClr val="tx1"/>
              </a:solidFill>
              <a:cs typeface="+mn-ea"/>
              <a:sym typeface="+mn-lt"/>
            </a:endParaRPr>
          </a:p>
          <a:p>
            <a:pPr marL="304800" lvl="1" indent="-304800" defTabSz="1422400">
              <a:lnSpc>
                <a:spcPct val="90000"/>
              </a:lnSpc>
              <a:spcAft>
                <a:spcPct val="15000"/>
              </a:spcAft>
              <a:buChar char="•"/>
            </a:pPr>
            <a:r>
              <a:rPr lang="zh-CN" altLang="en-US" sz="3200" dirty="0">
                <a:solidFill>
                  <a:schemeClr val="tx1"/>
                </a:solidFill>
                <a:cs typeface="+mn-ea"/>
                <a:sym typeface="+mn-lt"/>
              </a:rPr>
              <a:t>消化</a:t>
            </a:r>
            <a:endParaRPr lang="zh-CN" altLang="en-US" sz="3200" dirty="0">
              <a:solidFill>
                <a:schemeClr val="tx1"/>
              </a:solidFill>
              <a:cs typeface="+mn-ea"/>
              <a:sym typeface="+mn-lt"/>
            </a:endParaRPr>
          </a:p>
          <a:p>
            <a:pPr marL="304800" lvl="1" indent="-304800" defTabSz="1422400">
              <a:lnSpc>
                <a:spcPct val="90000"/>
              </a:lnSpc>
              <a:spcAft>
                <a:spcPct val="15000"/>
              </a:spcAft>
              <a:buChar char="•"/>
            </a:pPr>
            <a:r>
              <a:rPr lang="zh-CN" altLang="en-US" sz="3200" dirty="0">
                <a:solidFill>
                  <a:schemeClr val="tx1"/>
                </a:solidFill>
                <a:cs typeface="+mn-ea"/>
                <a:sym typeface="+mn-lt"/>
              </a:rPr>
              <a:t>免疫</a:t>
            </a:r>
            <a:endParaRPr lang="zh-CN" altLang="en-US" sz="3200" dirty="0">
              <a:solidFill>
                <a:schemeClr val="tx1"/>
              </a:solidFill>
              <a:cs typeface="+mn-ea"/>
              <a:sym typeface="+mn-lt"/>
            </a:endParaRPr>
          </a:p>
          <a:p>
            <a:pPr marL="304800" lvl="1" indent="-304800" defTabSz="1422400">
              <a:lnSpc>
                <a:spcPct val="90000"/>
              </a:lnSpc>
              <a:spcAft>
                <a:spcPct val="15000"/>
              </a:spcAft>
              <a:buChar char="•"/>
            </a:pPr>
            <a:endParaRPr lang="en-US" sz="3200" dirty="0">
              <a:solidFill>
                <a:schemeClr val="bg1"/>
              </a:solidFill>
              <a:cs typeface="+mn-ea"/>
              <a:sym typeface="+mn-lt"/>
            </a:endParaRPr>
          </a:p>
        </p:txBody>
      </p:sp>
      <p:sp>
        <p:nvSpPr>
          <p:cNvPr id="19" name="Freeform 74"/>
          <p:cNvSpPr/>
          <p:nvPr/>
        </p:nvSpPr>
        <p:spPr>
          <a:xfrm>
            <a:off x="6096635" y="2331085"/>
            <a:ext cx="1425575" cy="2429510"/>
          </a:xfrm>
          <a:custGeom>
            <a:avLst/>
            <a:gdLst>
              <a:gd name="connsiteX0" fmla="*/ 0 w 1368949"/>
              <a:gd name="connsiteY0" fmla="*/ 112910 h 1129097"/>
              <a:gd name="connsiteX1" fmla="*/ 33071 w 1368949"/>
              <a:gd name="connsiteY1" fmla="*/ 33071 h 1129097"/>
              <a:gd name="connsiteX2" fmla="*/ 112911 w 1368949"/>
              <a:gd name="connsiteY2" fmla="*/ 1 h 1129097"/>
              <a:gd name="connsiteX3" fmla="*/ 1256039 w 1368949"/>
              <a:gd name="connsiteY3" fmla="*/ 0 h 1129097"/>
              <a:gd name="connsiteX4" fmla="*/ 1335878 w 1368949"/>
              <a:gd name="connsiteY4" fmla="*/ 33071 h 1129097"/>
              <a:gd name="connsiteX5" fmla="*/ 1368948 w 1368949"/>
              <a:gd name="connsiteY5" fmla="*/ 112911 h 1129097"/>
              <a:gd name="connsiteX6" fmla="*/ 1368949 w 1368949"/>
              <a:gd name="connsiteY6" fmla="*/ 1016187 h 1129097"/>
              <a:gd name="connsiteX7" fmla="*/ 1335878 w 1368949"/>
              <a:gd name="connsiteY7" fmla="*/ 1096026 h 1129097"/>
              <a:gd name="connsiteX8" fmla="*/ 1256039 w 1368949"/>
              <a:gd name="connsiteY8" fmla="*/ 1129097 h 1129097"/>
              <a:gd name="connsiteX9" fmla="*/ 112910 w 1368949"/>
              <a:gd name="connsiteY9" fmla="*/ 1129097 h 1129097"/>
              <a:gd name="connsiteX10" fmla="*/ 33071 w 1368949"/>
              <a:gd name="connsiteY10" fmla="*/ 1096026 h 1129097"/>
              <a:gd name="connsiteX11" fmla="*/ 0 w 1368949"/>
              <a:gd name="connsiteY11" fmla="*/ 1016187 h 1129097"/>
              <a:gd name="connsiteX12" fmla="*/ 0 w 1368949"/>
              <a:gd name="connsiteY12" fmla="*/ 112910 h 112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8949" h="1129097">
                <a:moveTo>
                  <a:pt x="0" y="112910"/>
                </a:moveTo>
                <a:cubicBezTo>
                  <a:pt x="0" y="82964"/>
                  <a:pt x="11896" y="54245"/>
                  <a:pt x="33071" y="33071"/>
                </a:cubicBezTo>
                <a:cubicBezTo>
                  <a:pt x="54246" y="11896"/>
                  <a:pt x="82965" y="0"/>
                  <a:pt x="112911" y="1"/>
                </a:cubicBezTo>
                <a:lnTo>
                  <a:pt x="1256039" y="0"/>
                </a:lnTo>
                <a:cubicBezTo>
                  <a:pt x="1285985" y="0"/>
                  <a:pt x="1314704" y="11896"/>
                  <a:pt x="1335878" y="33071"/>
                </a:cubicBezTo>
                <a:cubicBezTo>
                  <a:pt x="1357053" y="54246"/>
                  <a:pt x="1368949" y="82965"/>
                  <a:pt x="1368948" y="112911"/>
                </a:cubicBezTo>
                <a:cubicBezTo>
                  <a:pt x="1368948" y="414003"/>
                  <a:pt x="1368949" y="715095"/>
                  <a:pt x="1368949" y="1016187"/>
                </a:cubicBezTo>
                <a:cubicBezTo>
                  <a:pt x="1368949" y="1046133"/>
                  <a:pt x="1357053" y="1074852"/>
                  <a:pt x="1335878" y="1096026"/>
                </a:cubicBezTo>
                <a:cubicBezTo>
                  <a:pt x="1314703" y="1117201"/>
                  <a:pt x="1285984" y="1129097"/>
                  <a:pt x="1256039" y="1129097"/>
                </a:cubicBezTo>
                <a:lnTo>
                  <a:pt x="112910" y="1129097"/>
                </a:lnTo>
                <a:cubicBezTo>
                  <a:pt x="82964" y="1129097"/>
                  <a:pt x="54245" y="1117201"/>
                  <a:pt x="33071" y="1096026"/>
                </a:cubicBezTo>
                <a:cubicBezTo>
                  <a:pt x="11896" y="1074851"/>
                  <a:pt x="0" y="1046132"/>
                  <a:pt x="0" y="1016187"/>
                </a:cubicBezTo>
                <a:lnTo>
                  <a:pt x="0" y="112910"/>
                </a:lnTo>
                <a:close/>
              </a:path>
            </a:pathLst>
          </a:custGeom>
          <a:noFill/>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595" tIns="95595" rIns="95595" bIns="418164" numCol="1" spcCol="1270" anchor="t" anchorCtr="0">
            <a:noAutofit/>
          </a:bodyPr>
          <a:lstStyle/>
          <a:p>
            <a:pPr marL="0" lvl="1" indent="0" algn="l" defTabSz="1422400">
              <a:lnSpc>
                <a:spcPct val="90000"/>
              </a:lnSpc>
              <a:spcAft>
                <a:spcPct val="15000"/>
              </a:spcAft>
              <a:buClrTx/>
              <a:buSzTx/>
              <a:buFontTx/>
              <a:buNone/>
            </a:pPr>
            <a:endParaRPr lang="zh-CN" altLang="en-US" sz="3200" dirty="0">
              <a:solidFill>
                <a:schemeClr val="tx1"/>
              </a:solidFill>
              <a:cs typeface="+mn-ea"/>
              <a:sym typeface="+mn-lt"/>
            </a:endParaRPr>
          </a:p>
          <a:p>
            <a:pPr marL="304800" lvl="1" indent="-304800" defTabSz="1422400">
              <a:lnSpc>
                <a:spcPct val="90000"/>
              </a:lnSpc>
              <a:spcAft>
                <a:spcPct val="15000"/>
              </a:spcAft>
              <a:buChar char="•"/>
            </a:pPr>
            <a:r>
              <a:rPr lang="zh-CN" altLang="en-US" sz="3200" dirty="0">
                <a:solidFill>
                  <a:schemeClr val="tx1"/>
                </a:solidFill>
                <a:cs typeface="+mn-ea"/>
                <a:sym typeface="+mn-lt"/>
              </a:rPr>
              <a:t>主观</a:t>
            </a:r>
            <a:endParaRPr lang="zh-CN" altLang="en-US" sz="3200" dirty="0">
              <a:solidFill>
                <a:schemeClr val="tx1"/>
              </a:solidFill>
              <a:cs typeface="+mn-ea"/>
              <a:sym typeface="+mn-lt"/>
            </a:endParaRPr>
          </a:p>
          <a:p>
            <a:pPr marL="304800" lvl="1" indent="-304800" defTabSz="1422400">
              <a:lnSpc>
                <a:spcPct val="90000"/>
              </a:lnSpc>
              <a:spcAft>
                <a:spcPct val="15000"/>
              </a:spcAft>
              <a:buChar char="•"/>
            </a:pPr>
            <a:r>
              <a:rPr lang="zh-CN" altLang="en-US" sz="3200" dirty="0">
                <a:solidFill>
                  <a:schemeClr val="tx1"/>
                </a:solidFill>
                <a:cs typeface="+mn-ea"/>
                <a:sym typeface="+mn-lt"/>
              </a:rPr>
              <a:t>客观</a:t>
            </a:r>
            <a:endParaRPr lang="zh-CN" altLang="en-US" sz="3200" dirty="0">
              <a:solidFill>
                <a:schemeClr val="tx1"/>
              </a:solidFill>
              <a:cs typeface="+mn-ea"/>
              <a:sym typeface="+mn-lt"/>
            </a:endParaRPr>
          </a:p>
          <a:p>
            <a:pPr marL="0" lvl="1" indent="0" defTabSz="1422400">
              <a:lnSpc>
                <a:spcPct val="90000"/>
              </a:lnSpc>
              <a:spcAft>
                <a:spcPct val="15000"/>
              </a:spcAft>
              <a:buNone/>
            </a:pPr>
            <a:endParaRPr lang="zh-CN" altLang="en-US" sz="3200" dirty="0">
              <a:solidFill>
                <a:schemeClr val="tx1"/>
              </a:solidFill>
              <a:cs typeface="+mn-ea"/>
              <a:sym typeface="+mn-lt"/>
            </a:endParaRPr>
          </a:p>
          <a:p>
            <a:pPr marL="304800" lvl="1" indent="-304800" defTabSz="1422400">
              <a:lnSpc>
                <a:spcPct val="90000"/>
              </a:lnSpc>
              <a:spcAft>
                <a:spcPct val="15000"/>
              </a:spcAft>
              <a:buChar char="•"/>
            </a:pPr>
            <a:endParaRPr lang="zh-CN" altLang="en-US" sz="3200" dirty="0">
              <a:solidFill>
                <a:schemeClr val="tx1"/>
              </a:solidFill>
              <a:cs typeface="+mn-ea"/>
              <a:sym typeface="+mn-lt"/>
            </a:endParaRPr>
          </a:p>
        </p:txBody>
      </p:sp>
      <p:sp>
        <p:nvSpPr>
          <p:cNvPr id="21" name="Freeform 76"/>
          <p:cNvSpPr/>
          <p:nvPr/>
        </p:nvSpPr>
        <p:spPr>
          <a:xfrm>
            <a:off x="8191500" y="2622550"/>
            <a:ext cx="2072640" cy="1363345"/>
          </a:xfrm>
          <a:custGeom>
            <a:avLst/>
            <a:gdLst>
              <a:gd name="connsiteX0" fmla="*/ 0 w 1368949"/>
              <a:gd name="connsiteY0" fmla="*/ 112910 h 1129097"/>
              <a:gd name="connsiteX1" fmla="*/ 33071 w 1368949"/>
              <a:gd name="connsiteY1" fmla="*/ 33071 h 1129097"/>
              <a:gd name="connsiteX2" fmla="*/ 112911 w 1368949"/>
              <a:gd name="connsiteY2" fmla="*/ 1 h 1129097"/>
              <a:gd name="connsiteX3" fmla="*/ 1256039 w 1368949"/>
              <a:gd name="connsiteY3" fmla="*/ 0 h 1129097"/>
              <a:gd name="connsiteX4" fmla="*/ 1335878 w 1368949"/>
              <a:gd name="connsiteY4" fmla="*/ 33071 h 1129097"/>
              <a:gd name="connsiteX5" fmla="*/ 1368948 w 1368949"/>
              <a:gd name="connsiteY5" fmla="*/ 112911 h 1129097"/>
              <a:gd name="connsiteX6" fmla="*/ 1368949 w 1368949"/>
              <a:gd name="connsiteY6" fmla="*/ 1016187 h 1129097"/>
              <a:gd name="connsiteX7" fmla="*/ 1335878 w 1368949"/>
              <a:gd name="connsiteY7" fmla="*/ 1096026 h 1129097"/>
              <a:gd name="connsiteX8" fmla="*/ 1256039 w 1368949"/>
              <a:gd name="connsiteY8" fmla="*/ 1129097 h 1129097"/>
              <a:gd name="connsiteX9" fmla="*/ 112910 w 1368949"/>
              <a:gd name="connsiteY9" fmla="*/ 1129097 h 1129097"/>
              <a:gd name="connsiteX10" fmla="*/ 33071 w 1368949"/>
              <a:gd name="connsiteY10" fmla="*/ 1096026 h 1129097"/>
              <a:gd name="connsiteX11" fmla="*/ 0 w 1368949"/>
              <a:gd name="connsiteY11" fmla="*/ 1016187 h 1129097"/>
              <a:gd name="connsiteX12" fmla="*/ 0 w 1368949"/>
              <a:gd name="connsiteY12" fmla="*/ 112910 h 112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8949" h="1129097">
                <a:moveTo>
                  <a:pt x="0" y="112910"/>
                </a:moveTo>
                <a:cubicBezTo>
                  <a:pt x="0" y="82964"/>
                  <a:pt x="11896" y="54245"/>
                  <a:pt x="33071" y="33071"/>
                </a:cubicBezTo>
                <a:cubicBezTo>
                  <a:pt x="54246" y="11896"/>
                  <a:pt x="82965" y="0"/>
                  <a:pt x="112911" y="1"/>
                </a:cubicBezTo>
                <a:lnTo>
                  <a:pt x="1256039" y="0"/>
                </a:lnTo>
                <a:cubicBezTo>
                  <a:pt x="1285985" y="0"/>
                  <a:pt x="1314704" y="11896"/>
                  <a:pt x="1335878" y="33071"/>
                </a:cubicBezTo>
                <a:cubicBezTo>
                  <a:pt x="1357053" y="54246"/>
                  <a:pt x="1368949" y="82965"/>
                  <a:pt x="1368948" y="112911"/>
                </a:cubicBezTo>
                <a:cubicBezTo>
                  <a:pt x="1368948" y="414003"/>
                  <a:pt x="1368949" y="715095"/>
                  <a:pt x="1368949" y="1016187"/>
                </a:cubicBezTo>
                <a:cubicBezTo>
                  <a:pt x="1368949" y="1046133"/>
                  <a:pt x="1357053" y="1074852"/>
                  <a:pt x="1335878" y="1096026"/>
                </a:cubicBezTo>
                <a:cubicBezTo>
                  <a:pt x="1314703" y="1117201"/>
                  <a:pt x="1285984" y="1129097"/>
                  <a:pt x="1256039" y="1129097"/>
                </a:cubicBezTo>
                <a:lnTo>
                  <a:pt x="112910" y="1129097"/>
                </a:lnTo>
                <a:cubicBezTo>
                  <a:pt x="82964" y="1129097"/>
                  <a:pt x="54245" y="1117201"/>
                  <a:pt x="33071" y="1096026"/>
                </a:cubicBezTo>
                <a:cubicBezTo>
                  <a:pt x="11896" y="1074851"/>
                  <a:pt x="0" y="1046132"/>
                  <a:pt x="0" y="1016187"/>
                </a:cubicBezTo>
                <a:lnTo>
                  <a:pt x="0" y="112910"/>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95595" tIns="418163" rIns="95595" bIns="95596" numCol="1" spcCol="1270" anchor="t" anchorCtr="0">
            <a:noAutofit/>
          </a:bodyPr>
          <a:lstStyle/>
          <a:p>
            <a:pPr marL="304800" lvl="1" indent="-304800" defTabSz="1422400">
              <a:lnSpc>
                <a:spcPct val="90000"/>
              </a:lnSpc>
              <a:spcAft>
                <a:spcPct val="15000"/>
              </a:spcAft>
              <a:buChar char="•"/>
            </a:pPr>
            <a:endParaRPr lang="en-US" sz="3200" dirty="0">
              <a:solidFill>
                <a:schemeClr val="bg1"/>
              </a:solidFill>
              <a:cs typeface="+mn-ea"/>
              <a:sym typeface="+mn-lt"/>
            </a:endParaRPr>
          </a:p>
          <a:p>
            <a:pPr marL="304800" lvl="1" indent="-304800" defTabSz="1422400">
              <a:lnSpc>
                <a:spcPct val="90000"/>
              </a:lnSpc>
              <a:spcAft>
                <a:spcPct val="15000"/>
              </a:spcAft>
              <a:buChar char="•"/>
            </a:pPr>
            <a:endParaRPr lang="en-US" sz="3200" dirty="0">
              <a:solidFill>
                <a:schemeClr val="bg1"/>
              </a:solidFill>
              <a:cs typeface="+mn-ea"/>
              <a:sym typeface="+mn-lt"/>
            </a:endParaRPr>
          </a:p>
        </p:txBody>
      </p:sp>
      <p:sp>
        <p:nvSpPr>
          <p:cNvPr id="27" name="TextBox 8"/>
          <p:cNvSpPr txBox="1"/>
          <p:nvPr/>
        </p:nvSpPr>
        <p:spPr>
          <a:xfrm>
            <a:off x="4224655" y="530225"/>
            <a:ext cx="3736340" cy="861695"/>
          </a:xfrm>
          <a:prstGeom prst="rect">
            <a:avLst/>
          </a:prstGeom>
          <a:noFill/>
        </p:spPr>
        <p:txBody>
          <a:bodyPr wrap="square" lIns="0" tIns="0" rIns="0" bIns="0" rtlCol="0" anchor="ctr">
            <a:spAutoFit/>
          </a:bodyPr>
          <a:lstStyle/>
          <a:p>
            <a:pPr algn="dist">
              <a:lnSpc>
                <a:spcPct val="140000"/>
              </a:lnSpc>
            </a:pPr>
            <a:r>
              <a:rPr lang="zh-CN" altLang="en-US" sz="4000" b="1" dirty="0">
                <a:gradFill>
                  <a:gsLst>
                    <a:gs pos="0">
                      <a:srgbClr val="14CD68"/>
                    </a:gs>
                    <a:gs pos="100000">
                      <a:srgbClr val="0B6E38"/>
                    </a:gs>
                  </a:gsLst>
                  <a:lin scaled="0"/>
                </a:gradFill>
                <a:cs typeface="+mn-ea"/>
                <a:sym typeface="+mn-lt"/>
              </a:rPr>
              <a:t>成瘾成癖的原因</a:t>
            </a:r>
            <a:endParaRPr lang="zh-CN" altLang="en-US" sz="4000" b="1" dirty="0">
              <a:gradFill>
                <a:gsLst>
                  <a:gs pos="0">
                    <a:srgbClr val="14CD68"/>
                  </a:gs>
                  <a:gs pos="100000">
                    <a:srgbClr val="0B6E38"/>
                  </a:gs>
                </a:gsLst>
                <a:lin scaled="0"/>
              </a:gradFill>
              <a:cs typeface="+mn-ea"/>
              <a:sym typeface="+mn-lt"/>
            </a:endParaRPr>
          </a:p>
        </p:txBody>
      </p:sp>
      <p:sp>
        <p:nvSpPr>
          <p:cNvPr id="2" name="文本框 1"/>
          <p:cNvSpPr txBox="1"/>
          <p:nvPr/>
        </p:nvSpPr>
        <p:spPr>
          <a:xfrm flipH="1">
            <a:off x="4008755" y="2966720"/>
            <a:ext cx="2014220" cy="727075"/>
          </a:xfrm>
          <a:prstGeom prst="rect">
            <a:avLst/>
          </a:prstGeom>
          <a:noFill/>
        </p:spPr>
        <p:txBody>
          <a:bodyPr wrap="square" rtlCol="0">
            <a:noAutofit/>
          </a:bodyPr>
          <a:p>
            <a:r>
              <a:rPr lang="zh-CN" altLang="en-US" sz="3200" b="1">
                <a:gradFill>
                  <a:gsLst>
                    <a:gs pos="0">
                      <a:srgbClr val="E30000"/>
                    </a:gs>
                    <a:gs pos="100000">
                      <a:srgbClr val="760303"/>
                    </a:gs>
                  </a:gsLst>
                  <a:lin scaled="0"/>
                </a:gradFill>
              </a:rPr>
              <a:t>身体依赖</a:t>
            </a:r>
            <a:endParaRPr lang="zh-CN" altLang="en-US" sz="3200" b="1">
              <a:gradFill>
                <a:gsLst>
                  <a:gs pos="0">
                    <a:srgbClr val="E30000"/>
                  </a:gs>
                  <a:gs pos="100000">
                    <a:srgbClr val="760303"/>
                  </a:gs>
                </a:gsLst>
                <a:lin scaled="0"/>
              </a:gradFill>
            </a:endParaRPr>
          </a:p>
        </p:txBody>
      </p:sp>
      <p:sp>
        <p:nvSpPr>
          <p:cNvPr id="4" name="文本框 3"/>
          <p:cNvSpPr txBox="1"/>
          <p:nvPr/>
        </p:nvSpPr>
        <p:spPr>
          <a:xfrm>
            <a:off x="8191500" y="2891155"/>
            <a:ext cx="2279650" cy="942975"/>
          </a:xfrm>
          <a:prstGeom prst="rect">
            <a:avLst/>
          </a:prstGeom>
          <a:noFill/>
        </p:spPr>
        <p:txBody>
          <a:bodyPr wrap="square" rtlCol="0">
            <a:noAutofit/>
          </a:bodyPr>
          <a:p>
            <a:r>
              <a:rPr lang="zh-CN" altLang="en-US" sz="3200" b="1">
                <a:solidFill>
                  <a:srgbClr val="C00000"/>
                </a:solidFill>
              </a:rPr>
              <a:t>精神依赖</a:t>
            </a:r>
            <a:endParaRPr lang="zh-CN" altLang="en-US" sz="3200" b="1">
              <a:solidFill>
                <a:srgbClr val="C00000"/>
              </a:solidFill>
            </a:endParaRPr>
          </a:p>
        </p:txBody>
      </p:sp>
      <p:sp>
        <p:nvSpPr>
          <p:cNvPr id="34" name="文本框 33"/>
          <p:cNvSpPr txBox="1"/>
          <p:nvPr/>
        </p:nvSpPr>
        <p:spPr>
          <a:xfrm>
            <a:off x="8472170" y="4608830"/>
            <a:ext cx="4064000" cy="460375"/>
          </a:xfrm>
          <a:prstGeom prst="rect">
            <a:avLst/>
          </a:prstGeom>
          <a:noFill/>
        </p:spPr>
        <p:txBody>
          <a:bodyPr wrap="square" rtlCol="0">
            <a:spAutoFit/>
          </a:bodyPr>
          <a:p>
            <a:r>
              <a:rPr lang="zh-CN" altLang="en-US" sz="2400" b="1">
                <a:solidFill>
                  <a:srgbClr val="00B050"/>
                </a:solidFill>
              </a:rPr>
              <a:t>产生</a:t>
            </a:r>
            <a:endParaRPr lang="zh-CN" altLang="en-US" sz="2400" b="1">
              <a:solidFill>
                <a:srgbClr val="00B050"/>
              </a:solidFill>
            </a:endParaRPr>
          </a:p>
        </p:txBody>
      </p:sp>
      <p:sp>
        <p:nvSpPr>
          <p:cNvPr id="36" name="文本框 35"/>
          <p:cNvSpPr txBox="1"/>
          <p:nvPr/>
        </p:nvSpPr>
        <p:spPr>
          <a:xfrm>
            <a:off x="5187950" y="1778000"/>
            <a:ext cx="3144520" cy="633730"/>
          </a:xfrm>
          <a:prstGeom prst="rect">
            <a:avLst/>
          </a:prstGeom>
          <a:noFill/>
        </p:spPr>
        <p:txBody>
          <a:bodyPr wrap="square" rtlCol="0">
            <a:noAutofit/>
          </a:bodyPr>
          <a:p>
            <a:pPr algn="l"/>
            <a:r>
              <a:rPr lang="zh-CN" altLang="en-US" sz="2400">
                <a:solidFill>
                  <a:srgbClr val="00B050"/>
                </a:solidFill>
              </a:rPr>
              <a:t>影响</a:t>
            </a:r>
            <a:endParaRPr lang="zh-CN" altLang="en-US" sz="2400">
              <a:solidFill>
                <a:srgbClr val="00B050"/>
              </a:solidFill>
            </a:endParaRPr>
          </a:p>
        </p:txBody>
      </p:sp>
      <p:sp>
        <p:nvSpPr>
          <p:cNvPr id="37" name="文本框 36"/>
          <p:cNvSpPr txBox="1"/>
          <p:nvPr/>
        </p:nvSpPr>
        <p:spPr>
          <a:xfrm>
            <a:off x="3579495" y="4609465"/>
            <a:ext cx="4505325" cy="482600"/>
          </a:xfrm>
          <a:prstGeom prst="rect">
            <a:avLst/>
          </a:prstGeom>
          <a:noFill/>
        </p:spPr>
        <p:txBody>
          <a:bodyPr wrap="square" rtlCol="0">
            <a:noAutofit/>
          </a:bodyPr>
          <a:p>
            <a:r>
              <a:rPr lang="zh-CN" altLang="en-US" sz="2400">
                <a:solidFill>
                  <a:srgbClr val="00B050"/>
                </a:solidFill>
              </a:rPr>
              <a:t>形成</a:t>
            </a:r>
            <a:endParaRPr lang="zh-CN" altLang="en-US" sz="2400">
              <a:solidFill>
                <a:srgbClr val="00B050"/>
              </a:solidFill>
            </a:endParaRPr>
          </a:p>
        </p:txBody>
      </p:sp>
      <p:sp>
        <p:nvSpPr>
          <p:cNvPr id="38" name="文本框 37"/>
          <p:cNvSpPr txBox="1"/>
          <p:nvPr/>
        </p:nvSpPr>
        <p:spPr>
          <a:xfrm>
            <a:off x="6096635" y="5339080"/>
            <a:ext cx="3329305" cy="1138555"/>
          </a:xfrm>
          <a:prstGeom prst="rect">
            <a:avLst/>
          </a:prstGeom>
        </p:spPr>
        <p:style>
          <a:lnRef idx="2">
            <a:schemeClr val="accent5"/>
          </a:lnRef>
          <a:fillRef idx="1">
            <a:schemeClr val="lt1"/>
          </a:fillRef>
          <a:effectRef idx="0">
            <a:schemeClr val="accent5"/>
          </a:effectRef>
          <a:fontRef idx="minor">
            <a:schemeClr val="dk1"/>
          </a:fontRef>
        </p:style>
        <p:txBody>
          <a:bodyPr wrap="square" rtlCol="0">
            <a:noAutofit/>
          </a:bodyPr>
          <a:p>
            <a:r>
              <a:rPr lang="zh-CN" altLang="en-US" sz="3200" b="1">
                <a:solidFill>
                  <a:srgbClr val="00B050"/>
                </a:solidFill>
                <a:latin typeface="仿宋_GB2312" panose="02010609030101010101" charset="-122"/>
                <a:ea typeface="仿宋_GB2312" panose="02010609030101010101" charset="-122"/>
                <a:cs typeface="仿宋_GB2312" panose="02010609030101010101" charset="-122"/>
              </a:rPr>
              <a:t>双重依赖</a:t>
            </a:r>
            <a:endParaRPr lang="zh-CN" altLang="en-US" sz="3200" b="1">
              <a:solidFill>
                <a:srgbClr val="00B050"/>
              </a:solidFill>
              <a:latin typeface="仿宋_GB2312" panose="02010609030101010101" charset="-122"/>
              <a:ea typeface="仿宋_GB2312" panose="02010609030101010101" charset="-122"/>
              <a:cs typeface="仿宋_GB2312" panose="02010609030101010101" charset="-122"/>
            </a:endParaRPr>
          </a:p>
          <a:p>
            <a:r>
              <a:rPr lang="zh-CN" altLang="en-US" sz="3200" b="1">
                <a:solidFill>
                  <a:srgbClr val="00B050"/>
                </a:solidFill>
                <a:latin typeface="仿宋_GB2312" panose="02010609030101010101" charset="-122"/>
                <a:ea typeface="仿宋_GB2312" panose="02010609030101010101" charset="-122"/>
                <a:cs typeface="仿宋_GB2312" panose="02010609030101010101" charset="-122"/>
              </a:rPr>
              <a:t>必定成瘾成癖</a:t>
            </a:r>
            <a:endParaRPr lang="zh-CN" altLang="en-US" sz="3200" b="1">
              <a:solidFill>
                <a:srgbClr val="00B050"/>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amond(in)">
                                      <p:cBhvr>
                                        <p:cTn id="2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4" grpId="0"/>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8"/>
          <p:cNvSpPr txBox="1"/>
          <p:nvPr/>
        </p:nvSpPr>
        <p:spPr>
          <a:xfrm>
            <a:off x="4224655" y="530225"/>
            <a:ext cx="4776470" cy="861695"/>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scene3d>
              <a:camera prst="orthographicFront"/>
              <a:lightRig rig="soft" dir="t">
                <a:rot lat="0" lon="0" rev="15600000"/>
              </a:lightRig>
            </a:scene3d>
            <a:sp3d extrusionH="57150" prstMaterial="softEdge">
              <a:bevelT w="25400" h="38100"/>
            </a:sp3d>
          </a:bodyPr>
          <a:lstStyle/>
          <a:p>
            <a:pPr algn="dist">
              <a:lnSpc>
                <a:spcPct val="140000"/>
              </a:lnSpc>
            </a:pPr>
            <a:r>
              <a:rPr lang="zh-CN" altLang="en-US" sz="4000" b="1" dirty="0">
                <a:solidFill>
                  <a:srgbClr val="00B050"/>
                </a:solidFill>
                <a:effectLst/>
                <a:cs typeface="+mn-ea"/>
                <a:sym typeface="+mn-lt"/>
              </a:rPr>
              <a:t>看图识毒品环节</a:t>
            </a:r>
            <a:endParaRPr lang="zh-CN" altLang="en-US" sz="4000" b="1" dirty="0">
              <a:solidFill>
                <a:srgbClr val="00B050"/>
              </a:solidFill>
              <a:effectLst/>
              <a:cs typeface="+mn-ea"/>
              <a:sym typeface="+mn-lt"/>
            </a:endParaRPr>
          </a:p>
        </p:txBody>
      </p:sp>
      <p:sp>
        <p:nvSpPr>
          <p:cNvPr id="2" name="文本框 1"/>
          <p:cNvSpPr txBox="1"/>
          <p:nvPr/>
        </p:nvSpPr>
        <p:spPr>
          <a:xfrm>
            <a:off x="399415" y="4605655"/>
            <a:ext cx="3501390" cy="1799590"/>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p>
            <a:r>
              <a:rPr lang="zh-CN" altLang="en-US" sz="2800"/>
              <a:t>鸦片又叫阿片，俗称大烟，是罂粟果实中流出的乳液经干燥凝结而成</a:t>
            </a:r>
            <a:r>
              <a:rPr lang="zh-CN" altLang="en-US"/>
              <a:t>。</a:t>
            </a:r>
            <a:endParaRPr lang="zh-CN" altLang="en-US"/>
          </a:p>
        </p:txBody>
      </p:sp>
      <p:pic>
        <p:nvPicPr>
          <p:cNvPr id="6" name="图片 5"/>
          <p:cNvPicPr>
            <a:picLocks noChangeAspect="1"/>
          </p:cNvPicPr>
          <p:nvPr/>
        </p:nvPicPr>
        <p:blipFill>
          <a:blip r:embed="rId1"/>
          <a:stretch>
            <a:fillRect/>
          </a:stretch>
        </p:blipFill>
        <p:spPr>
          <a:xfrm>
            <a:off x="4396740" y="1903730"/>
            <a:ext cx="3249295" cy="2486025"/>
          </a:xfrm>
          <a:prstGeom prst="rect">
            <a:avLst/>
          </a:prstGeom>
          <a:ln>
            <a:solidFill>
              <a:schemeClr val="bg1"/>
            </a:solidFill>
          </a:ln>
        </p:spPr>
      </p:pic>
      <p:pic>
        <p:nvPicPr>
          <p:cNvPr id="3" name="图片 2"/>
          <p:cNvPicPr>
            <a:picLocks noChangeAspect="1"/>
          </p:cNvPicPr>
          <p:nvPr/>
        </p:nvPicPr>
        <p:blipFill>
          <a:blip r:embed="rId2"/>
          <a:stretch>
            <a:fillRect/>
          </a:stretch>
        </p:blipFill>
        <p:spPr>
          <a:xfrm>
            <a:off x="399415" y="1539875"/>
            <a:ext cx="3338195" cy="2849880"/>
          </a:xfrm>
          <a:prstGeom prst="rect">
            <a:avLst/>
          </a:prstGeom>
        </p:spPr>
      </p:pic>
      <p:sp>
        <p:nvSpPr>
          <p:cNvPr id="7" name="文本框 6"/>
          <p:cNvSpPr txBox="1"/>
          <p:nvPr/>
        </p:nvSpPr>
        <p:spPr>
          <a:xfrm>
            <a:off x="5540375" y="4476115"/>
            <a:ext cx="636905" cy="962025"/>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p>
            <a:r>
              <a:rPr lang="zh-CN" altLang="en-US" sz="2800"/>
              <a:t>吗啡</a:t>
            </a:r>
            <a:endParaRPr lang="zh-CN" altLang="en-US" sz="2800"/>
          </a:p>
        </p:txBody>
      </p:sp>
      <p:pic>
        <p:nvPicPr>
          <p:cNvPr id="10" name="图片 9"/>
          <p:cNvPicPr>
            <a:picLocks noChangeAspect="1"/>
          </p:cNvPicPr>
          <p:nvPr/>
        </p:nvPicPr>
        <p:blipFill>
          <a:blip r:embed="rId3"/>
          <a:stretch>
            <a:fillRect/>
          </a:stretch>
        </p:blipFill>
        <p:spPr>
          <a:xfrm>
            <a:off x="8488680" y="1623060"/>
            <a:ext cx="2978785" cy="2502535"/>
          </a:xfrm>
          <a:prstGeom prst="rect">
            <a:avLst/>
          </a:prstGeom>
        </p:spPr>
      </p:pic>
      <p:sp>
        <p:nvSpPr>
          <p:cNvPr id="11" name="文本框 10"/>
          <p:cNvSpPr txBox="1"/>
          <p:nvPr/>
        </p:nvSpPr>
        <p:spPr>
          <a:xfrm>
            <a:off x="8339455" y="4217035"/>
            <a:ext cx="3264535" cy="2188210"/>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p>
            <a:r>
              <a:rPr lang="zh-CN" altLang="en-US" sz="2800"/>
              <a:t>可卡因是从古柯叶中提取的一种白色晶状的生物碱，是强效的中枢神经兴奋剂和局部麻醉剂。</a:t>
            </a:r>
            <a:endParaRPr lang="zh-CN" altLang="en-US" sz="280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000" fill="hold">
                                          <p:stCondLst>
                                            <p:cond delay="0"/>
                                          </p:stCondLst>
                                        </p:cTn>
                                        <p:tgtEl>
                                          <p:spTgt spid="2"/>
                                        </p:tgtEl>
                                        <p:attrNameLst>
                                          <p:attrName>style.visibility</p:attrName>
                                        </p:attrNameLst>
                                      </p:cBhvr>
                                      <p:to>
                                        <p:strVal val="visible"/>
                                      </p:to>
                                    </p:set>
                                    <p:animEffect transition="in" filter="box(i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000" fill="hold">
                                          <p:stCondLst>
                                            <p:cond delay="0"/>
                                          </p:stCondLst>
                                        </p:cTn>
                                        <p:tgtEl>
                                          <p:spTgt spid="7"/>
                                        </p:tgtEl>
                                        <p:attrNameLst>
                                          <p:attrName>style.visibility</p:attrName>
                                        </p:attrNameLst>
                                      </p:cBhvr>
                                      <p:to>
                                        <p:strVal val="visible"/>
                                      </p:to>
                                    </p:set>
                                    <p:animEffect transition="in" filter="circle(in)">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000" fill="hold">
                                          <p:stCondLst>
                                            <p:cond delay="0"/>
                                          </p:stCondLst>
                                        </p:cTn>
                                        <p:tgtEl>
                                          <p:spTgt spid="10"/>
                                        </p:tgtEl>
                                        <p:attrNameLst>
                                          <p:attrName>style.visibility</p:attrName>
                                        </p:attrNameLst>
                                      </p:cBhvr>
                                      <p:to>
                                        <p:strVal val="visible"/>
                                      </p:to>
                                    </p:set>
                                    <p:animEffect transition="in" filter="diamond(in)">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8"/>
          <p:cNvSpPr txBox="1"/>
          <p:nvPr/>
        </p:nvSpPr>
        <p:spPr>
          <a:xfrm>
            <a:off x="4062730" y="476885"/>
            <a:ext cx="4034155" cy="907415"/>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ctr">
            <a:noAutofit/>
          </a:bodyPr>
          <a:lstStyle/>
          <a:p>
            <a:pPr algn="dist">
              <a:lnSpc>
                <a:spcPct val="140000"/>
              </a:lnSpc>
            </a:pPr>
            <a:endParaRPr lang="zh-CN" altLang="en-US" sz="2800" b="1" dirty="0">
              <a:solidFill>
                <a:srgbClr val="00B050"/>
              </a:solidFill>
              <a:effectLst/>
              <a:cs typeface="+mn-ea"/>
              <a:sym typeface="+mn-lt"/>
            </a:endParaRPr>
          </a:p>
          <a:p>
            <a:pPr algn="dist">
              <a:lnSpc>
                <a:spcPct val="140000"/>
              </a:lnSpc>
            </a:pPr>
            <a:r>
              <a:rPr lang="zh-CN" altLang="en-US" sz="2800" b="1" dirty="0">
                <a:solidFill>
                  <a:srgbClr val="00B050"/>
                </a:solidFill>
                <a:effectLst/>
                <a:cs typeface="+mn-ea"/>
                <a:sym typeface="+mn-lt"/>
              </a:rPr>
              <a:t>看图猜毒品的名字</a:t>
            </a:r>
            <a:endParaRPr lang="zh-CN" altLang="en-US" sz="2800" b="1" dirty="0">
              <a:solidFill>
                <a:srgbClr val="00B050"/>
              </a:solidFill>
              <a:effectLst/>
              <a:cs typeface="+mn-ea"/>
              <a:sym typeface="+mn-lt"/>
            </a:endParaRPr>
          </a:p>
          <a:p>
            <a:pPr algn="dist">
              <a:lnSpc>
                <a:spcPct val="140000"/>
              </a:lnSpc>
            </a:pPr>
            <a:endParaRPr lang="zh-CN" altLang="en-US" sz="2800" b="1" dirty="0">
              <a:solidFill>
                <a:schemeClr val="tx1">
                  <a:lumMod val="75000"/>
                  <a:lumOff val="25000"/>
                </a:schemeClr>
              </a:solidFill>
              <a:cs typeface="+mn-ea"/>
              <a:sym typeface="+mn-lt"/>
            </a:endParaRPr>
          </a:p>
        </p:txBody>
      </p:sp>
      <p:pic>
        <p:nvPicPr>
          <p:cNvPr id="3" name="图片 2"/>
          <p:cNvPicPr>
            <a:picLocks noChangeAspect="1"/>
          </p:cNvPicPr>
          <p:nvPr>
            <p:custDataLst>
              <p:tags r:id="rId1"/>
            </p:custDataLst>
          </p:nvPr>
        </p:nvPicPr>
        <p:blipFill>
          <a:blip r:embed="rId2"/>
          <a:stretch>
            <a:fillRect/>
          </a:stretch>
        </p:blipFill>
        <p:spPr>
          <a:xfrm>
            <a:off x="420370" y="1384300"/>
            <a:ext cx="3426460" cy="2273935"/>
          </a:xfrm>
          <a:prstGeom prst="rect">
            <a:avLst/>
          </a:prstGeom>
        </p:spPr>
      </p:pic>
      <p:sp>
        <p:nvSpPr>
          <p:cNvPr id="4" name="文本框 3"/>
          <p:cNvSpPr txBox="1"/>
          <p:nvPr/>
        </p:nvSpPr>
        <p:spPr>
          <a:xfrm>
            <a:off x="269875" y="4135755"/>
            <a:ext cx="4083050" cy="821055"/>
          </a:xfrm>
          <a:prstGeom prst="rect">
            <a:avLst/>
          </a:prstGeom>
          <a:noFill/>
        </p:spPr>
        <p:txBody>
          <a:bodyPr wrap="square" rtlCol="0">
            <a:noAutofit/>
          </a:bodyPr>
          <a:p>
            <a:r>
              <a:rPr lang="zh-CN" altLang="en-US" sz="2800">
                <a:solidFill>
                  <a:srgbClr val="C00000"/>
                </a:solidFill>
              </a:rPr>
              <a:t>果冻</a:t>
            </a:r>
            <a:r>
              <a:rPr lang="zh-CN" altLang="en-US" sz="2800"/>
              <a:t>：含有卡西酮类及苯丙胺类新精神活性物资。</a:t>
            </a:r>
            <a:br>
              <a:rPr lang="zh-CN" altLang="en-US" sz="2800"/>
            </a:br>
            <a:endParaRPr lang="zh-CN" altLang="en-US" sz="2800"/>
          </a:p>
        </p:txBody>
      </p:sp>
      <p:cxnSp>
        <p:nvCxnSpPr>
          <p:cNvPr id="8" name="直接箭头连接符 7"/>
          <p:cNvCxnSpPr/>
          <p:nvPr/>
        </p:nvCxnSpPr>
        <p:spPr>
          <a:xfrm flipH="1">
            <a:off x="1788795" y="3626485"/>
            <a:ext cx="10795" cy="5930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698365" y="5458460"/>
            <a:ext cx="2825115" cy="1267460"/>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p>
            <a:r>
              <a:rPr lang="zh-CN" altLang="en-US" sz="2800">
                <a:highlight>
                  <a:srgbClr val="FFFF00"/>
                </a:highlight>
              </a:rPr>
              <a:t>冰毒：致幻、兴奋、暴力等。</a:t>
            </a:r>
            <a:endParaRPr lang="zh-CN" altLang="en-US" sz="2800">
              <a:highlight>
                <a:srgbClr val="FFFF00"/>
              </a:highlight>
            </a:endParaRPr>
          </a:p>
        </p:txBody>
      </p:sp>
      <p:cxnSp>
        <p:nvCxnSpPr>
          <p:cNvPr id="11" name="曲线连接符 10"/>
          <p:cNvCxnSpPr/>
          <p:nvPr/>
        </p:nvCxnSpPr>
        <p:spPr>
          <a:xfrm rot="5400000" flipV="1">
            <a:off x="3439795" y="4631055"/>
            <a:ext cx="1482090" cy="1444625"/>
          </a:xfrm>
          <a:prstGeom prst="curvedConnector3">
            <a:avLst>
              <a:gd name="adj1" fmla="val 5002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a:stretch>
            <a:fillRect/>
          </a:stretch>
        </p:blipFill>
        <p:spPr>
          <a:xfrm>
            <a:off x="4268470" y="1384300"/>
            <a:ext cx="3814445" cy="2242185"/>
          </a:xfrm>
          <a:prstGeom prst="rect">
            <a:avLst/>
          </a:prstGeom>
        </p:spPr>
      </p:pic>
      <p:sp>
        <p:nvSpPr>
          <p:cNvPr id="13" name="文本框 12"/>
          <p:cNvSpPr txBox="1"/>
          <p:nvPr/>
        </p:nvSpPr>
        <p:spPr>
          <a:xfrm>
            <a:off x="495935" y="5458460"/>
            <a:ext cx="3566795" cy="1287145"/>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p>
            <a:r>
              <a:rPr lang="zh-CN" altLang="en-US" sz="2800">
                <a:highlight>
                  <a:srgbClr val="FFFF00"/>
                </a:highlight>
              </a:rPr>
              <a:t>头晕呕吐、精神恍惚，重则休克窒息，甚至猝死。</a:t>
            </a:r>
            <a:endParaRPr lang="zh-CN" altLang="en-US" sz="2800">
              <a:highlight>
                <a:srgbClr val="FFFF00"/>
              </a:highlight>
            </a:endParaRPr>
          </a:p>
        </p:txBody>
      </p:sp>
      <p:cxnSp>
        <p:nvCxnSpPr>
          <p:cNvPr id="14" name="曲线连接符 13"/>
          <p:cNvCxnSpPr/>
          <p:nvPr/>
        </p:nvCxnSpPr>
        <p:spPr>
          <a:xfrm rot="10800000" flipV="1">
            <a:off x="2950845" y="4864735"/>
            <a:ext cx="2275205" cy="866775"/>
          </a:xfrm>
          <a:prstGeom prst="curvedConnector3">
            <a:avLst>
              <a:gd name="adj1" fmla="val 49986"/>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903470" y="4220210"/>
            <a:ext cx="2338705" cy="644525"/>
          </a:xfrm>
          <a:prstGeom prst="rect">
            <a:avLst/>
          </a:prstGeom>
          <a:noFill/>
        </p:spPr>
        <p:txBody>
          <a:bodyPr wrap="square" rtlCol="0">
            <a:noAutofit/>
          </a:bodyPr>
          <a:p>
            <a:r>
              <a:rPr lang="zh-CN" altLang="en-US" sz="2800">
                <a:solidFill>
                  <a:srgbClr val="C00000"/>
                </a:solidFill>
              </a:rPr>
              <a:t>上头电子烟</a:t>
            </a:r>
            <a:r>
              <a:rPr lang="zh-CN" altLang="en-US" sz="2800"/>
              <a:t>：含合成大麻素</a:t>
            </a:r>
            <a:endParaRPr lang="zh-CN" altLang="en-US" sz="2800"/>
          </a:p>
        </p:txBody>
      </p:sp>
      <p:cxnSp>
        <p:nvCxnSpPr>
          <p:cNvPr id="17" name="直接箭头连接符 16"/>
          <p:cNvCxnSpPr/>
          <p:nvPr/>
        </p:nvCxnSpPr>
        <p:spPr>
          <a:xfrm>
            <a:off x="5918200" y="3782695"/>
            <a:ext cx="9525" cy="420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083550" y="3961765"/>
            <a:ext cx="3992245" cy="1177290"/>
          </a:xfrm>
          <a:prstGeom prst="rect">
            <a:avLst/>
          </a:prstGeom>
          <a:noFill/>
        </p:spPr>
        <p:txBody>
          <a:bodyPr wrap="square" rtlCol="0">
            <a:noAutofit/>
          </a:bodyPr>
          <a:p>
            <a:r>
              <a:rPr lang="zh-CN" altLang="en-US" sz="2800">
                <a:solidFill>
                  <a:srgbClr val="C00000"/>
                </a:solidFill>
              </a:rPr>
              <a:t>可乐</a:t>
            </a:r>
            <a:r>
              <a:rPr lang="en-US" altLang="zh-CN" sz="2800"/>
              <a:t>:</a:t>
            </a:r>
            <a:r>
              <a:rPr lang="zh-CN" altLang="en-US" sz="2800"/>
              <a:t>是一种由冰毒、摇头丸、氯胺酮等毒品混合而成的新型毒品。</a:t>
            </a:r>
            <a:endParaRPr lang="zh-CN" altLang="en-US" sz="2800"/>
          </a:p>
        </p:txBody>
      </p:sp>
      <p:pic>
        <p:nvPicPr>
          <p:cNvPr id="22" name="图片 21"/>
          <p:cNvPicPr>
            <a:picLocks noChangeAspect="1"/>
          </p:cNvPicPr>
          <p:nvPr/>
        </p:nvPicPr>
        <p:blipFill>
          <a:blip r:embed="rId4"/>
          <a:stretch>
            <a:fillRect/>
          </a:stretch>
        </p:blipFill>
        <p:spPr>
          <a:xfrm>
            <a:off x="8505190" y="1308735"/>
            <a:ext cx="3280410" cy="2349500"/>
          </a:xfrm>
          <a:prstGeom prst="rect">
            <a:avLst/>
          </a:prstGeom>
        </p:spPr>
      </p:pic>
      <p:sp>
        <p:nvSpPr>
          <p:cNvPr id="23" name="文本框 22"/>
          <p:cNvSpPr txBox="1"/>
          <p:nvPr/>
        </p:nvSpPr>
        <p:spPr>
          <a:xfrm>
            <a:off x="8503920" y="5673090"/>
            <a:ext cx="3159125" cy="1052195"/>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p>
            <a:r>
              <a:rPr lang="zh-CN" altLang="en-US" sz="2800">
                <a:highlight>
                  <a:srgbClr val="FFFF00"/>
                </a:highlight>
              </a:rPr>
              <a:t>产生幻觉，全身高热发狂</a:t>
            </a:r>
            <a:endParaRPr lang="zh-CN" altLang="en-US" sz="2800">
              <a:highlight>
                <a:srgbClr val="FFFF00"/>
              </a:highlight>
            </a:endParaRPr>
          </a:p>
        </p:txBody>
      </p:sp>
      <p:cxnSp>
        <p:nvCxnSpPr>
          <p:cNvPr id="25" name="直接箭头连接符 24"/>
          <p:cNvCxnSpPr/>
          <p:nvPr/>
        </p:nvCxnSpPr>
        <p:spPr>
          <a:xfrm>
            <a:off x="9970135" y="3836670"/>
            <a:ext cx="10795" cy="323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曲线连接符 25"/>
          <p:cNvCxnSpPr/>
          <p:nvPr/>
        </p:nvCxnSpPr>
        <p:spPr>
          <a:xfrm rot="5400000" flipV="1">
            <a:off x="9204325" y="5464175"/>
            <a:ext cx="1013460" cy="21590"/>
          </a:xfrm>
          <a:prstGeom prst="curvedConnector3">
            <a:avLst>
              <a:gd name="adj1" fmla="val 50063"/>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000" fill="hold">
                                          <p:stCondLst>
                                            <p:cond delay="0"/>
                                          </p:stCondLst>
                                        </p:cTn>
                                        <p:tgtEl>
                                          <p:spTgt spid="15"/>
                                        </p:tgtEl>
                                        <p:attrNameLst>
                                          <p:attrName>style.visibility</p:attrName>
                                        </p:attrNameLst>
                                      </p:cBhvr>
                                      <p:to>
                                        <p:strVal val="visible"/>
                                      </p:to>
                                    </p:set>
                                    <p:animEffect transition="in" filter="box(in)">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000"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1+#ppt_w/2"/>
                                          </p:val>
                                        </p:tav>
                                        <p:tav tm="100000">
                                          <p:val>
                                            <p:strVal val="#ppt_x"/>
                                          </p:val>
                                        </p:tav>
                                      </p:tavLst>
                                    </p:anim>
                                    <p:anim calcmode="lin" valueType="num">
                                      <p:cBhvr additive="base">
                                        <p:cTn id="17"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strips(down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8"/>
          <p:cNvSpPr txBox="1"/>
          <p:nvPr/>
        </p:nvSpPr>
        <p:spPr>
          <a:xfrm>
            <a:off x="3729355" y="272415"/>
            <a:ext cx="4238625" cy="1033145"/>
          </a:xfrm>
          <a:prstGeom prst="rect">
            <a:avLst/>
          </a:prstGeom>
          <a:noFill/>
        </p:spPr>
        <p:txBody>
          <a:bodyPr wrap="square" lIns="0" tIns="0" rIns="0" bIns="0" rtlCol="0" anchor="ctr">
            <a:noAutofit/>
          </a:bodyPr>
          <a:lstStyle/>
          <a:p>
            <a:pPr algn="dist">
              <a:lnSpc>
                <a:spcPct val="140000"/>
              </a:lnSpc>
            </a:pPr>
            <a:r>
              <a:rPr lang="zh-CN" altLang="en-US" sz="4000" b="1" dirty="0">
                <a:solidFill>
                  <a:srgbClr val="FF0000"/>
                </a:solidFill>
                <a:cs typeface="+mn-ea"/>
                <a:sym typeface="+mn-lt"/>
              </a:rPr>
              <a:t>案例分析</a:t>
            </a:r>
            <a:endParaRPr lang="zh-CN" altLang="en-US" sz="4000" b="1" dirty="0">
              <a:solidFill>
                <a:srgbClr val="FF0000"/>
              </a:solidFill>
              <a:cs typeface="+mn-ea"/>
              <a:sym typeface="+mn-lt"/>
            </a:endParaRPr>
          </a:p>
        </p:txBody>
      </p:sp>
      <p:sp>
        <p:nvSpPr>
          <p:cNvPr id="2" name="文本框 1"/>
          <p:cNvSpPr txBox="1"/>
          <p:nvPr/>
        </p:nvSpPr>
        <p:spPr>
          <a:xfrm>
            <a:off x="4851400" y="1305560"/>
            <a:ext cx="7035165" cy="1464945"/>
          </a:xfrm>
          <a:prstGeom prst="rect">
            <a:avLst/>
          </a:prstGeom>
          <a:noFill/>
        </p:spPr>
        <p:txBody>
          <a:bodyPr wrap="square" rtlCol="0">
            <a:noAutofit/>
          </a:bodyPr>
          <a:p>
            <a:pPr algn="ctr"/>
            <a:r>
              <a:rPr lang="zh-CN" altLang="en-US" sz="3200" b="1">
                <a:gradFill>
                  <a:gsLst>
                    <a:gs pos="0">
                      <a:srgbClr val="FE4444"/>
                    </a:gs>
                    <a:gs pos="100000">
                      <a:srgbClr val="832B2B"/>
                    </a:gs>
                  </a:gsLst>
                  <a:lin scaled="0"/>
                </a:gradFill>
              </a:rPr>
              <a:t>两岁女孩误食</a:t>
            </a:r>
            <a:r>
              <a:rPr lang="en-US" altLang="zh-CN" sz="3200" b="1">
                <a:gradFill>
                  <a:gsLst>
                    <a:gs pos="0">
                      <a:srgbClr val="FE4444"/>
                    </a:gs>
                    <a:gs pos="100000">
                      <a:srgbClr val="832B2B"/>
                    </a:gs>
                  </a:gsLst>
                  <a:lin scaled="0"/>
                </a:gradFill>
              </a:rPr>
              <a:t>“</a:t>
            </a:r>
            <a:r>
              <a:rPr lang="zh-CN" altLang="en-US" sz="3200" b="1">
                <a:solidFill>
                  <a:srgbClr val="FF0000"/>
                </a:solidFill>
                <a:highlight>
                  <a:srgbClr val="FFFF00"/>
                </a:highlight>
              </a:rPr>
              <a:t>减肥巧克力</a:t>
            </a:r>
            <a:r>
              <a:rPr lang="en-US" altLang="zh-CN" sz="3200" b="1">
                <a:gradFill>
                  <a:gsLst>
                    <a:gs pos="0">
                      <a:srgbClr val="FE4444"/>
                    </a:gs>
                    <a:gs pos="100000">
                      <a:srgbClr val="832B2B"/>
                    </a:gs>
                  </a:gsLst>
                  <a:lin scaled="0"/>
                </a:gradFill>
              </a:rPr>
              <a:t>”</a:t>
            </a:r>
            <a:endParaRPr lang="en-US" altLang="zh-CN" sz="3200" b="1">
              <a:gradFill>
                <a:gsLst>
                  <a:gs pos="0">
                    <a:srgbClr val="FE4444"/>
                  </a:gs>
                  <a:gs pos="100000">
                    <a:srgbClr val="832B2B"/>
                  </a:gs>
                </a:gsLst>
                <a:lin scaled="0"/>
              </a:gradFill>
            </a:endParaRPr>
          </a:p>
          <a:p>
            <a:pPr algn="ctr"/>
            <a:r>
              <a:rPr lang="zh-CN" altLang="en-US" sz="3200" b="1">
                <a:gradFill>
                  <a:gsLst>
                    <a:gs pos="0">
                      <a:srgbClr val="FE4444"/>
                    </a:gs>
                    <a:gs pos="100000">
                      <a:srgbClr val="832B2B"/>
                    </a:gs>
                  </a:gsLst>
                  <a:lin scaled="0"/>
                </a:gradFill>
              </a:rPr>
              <a:t>抢救无效离世</a:t>
            </a:r>
            <a:endParaRPr lang="zh-CN" altLang="en-US" sz="3200" b="1">
              <a:gradFill>
                <a:gsLst>
                  <a:gs pos="0">
                    <a:srgbClr val="FE4444"/>
                  </a:gs>
                  <a:gs pos="100000">
                    <a:srgbClr val="832B2B"/>
                  </a:gs>
                </a:gsLst>
                <a:lin scaled="0"/>
              </a:gradFill>
            </a:endParaRPr>
          </a:p>
          <a:p>
            <a:pPr algn="ctr"/>
            <a:endParaRPr lang="zh-CN" altLang="en-US" sz="3200" b="1">
              <a:gradFill>
                <a:gsLst>
                  <a:gs pos="0">
                    <a:srgbClr val="FE4444"/>
                  </a:gs>
                  <a:gs pos="100000">
                    <a:srgbClr val="832B2B"/>
                  </a:gs>
                </a:gsLst>
                <a:lin scaled="0"/>
              </a:gradFill>
            </a:endParaRPr>
          </a:p>
          <a:p>
            <a:pPr algn="l"/>
            <a:r>
              <a:rPr lang="en-US" altLang="zh-CN" sz="3200" b="1">
                <a:gradFill>
                  <a:gsLst>
                    <a:gs pos="0">
                      <a:srgbClr val="FE4444"/>
                    </a:gs>
                    <a:gs pos="100000">
                      <a:srgbClr val="832B2B"/>
                    </a:gs>
                  </a:gsLst>
                  <a:lin scaled="0"/>
                </a:gradFill>
              </a:rPr>
              <a:t>  </a:t>
            </a:r>
            <a:endParaRPr lang="en-US" altLang="zh-CN" sz="3200" b="1">
              <a:gradFill>
                <a:gsLst>
                  <a:gs pos="0">
                    <a:srgbClr val="FE4444"/>
                  </a:gs>
                  <a:gs pos="100000">
                    <a:srgbClr val="832B2B"/>
                  </a:gs>
                </a:gsLst>
                <a:lin scaled="0"/>
              </a:gradFill>
            </a:endParaRPr>
          </a:p>
        </p:txBody>
      </p:sp>
      <p:pic>
        <p:nvPicPr>
          <p:cNvPr id="6" name="图片 5"/>
          <p:cNvPicPr>
            <a:picLocks noChangeAspect="1"/>
          </p:cNvPicPr>
          <p:nvPr/>
        </p:nvPicPr>
        <p:blipFill>
          <a:blip r:embed="rId1"/>
          <a:stretch>
            <a:fillRect/>
          </a:stretch>
        </p:blipFill>
        <p:spPr>
          <a:xfrm>
            <a:off x="487680" y="1165225"/>
            <a:ext cx="3591560" cy="2926715"/>
          </a:xfrm>
          <a:prstGeom prst="rect">
            <a:avLst/>
          </a:prstGeom>
          <a:ln>
            <a:solidFill>
              <a:srgbClr val="E7DEC8"/>
            </a:solidFill>
          </a:ln>
        </p:spPr>
      </p:pic>
      <p:sp>
        <p:nvSpPr>
          <p:cNvPr id="7" name="文本框 6"/>
          <p:cNvSpPr txBox="1"/>
          <p:nvPr/>
        </p:nvSpPr>
        <p:spPr>
          <a:xfrm>
            <a:off x="5066665" y="3084195"/>
            <a:ext cx="6391275" cy="2520950"/>
          </a:xfrm>
          <a:prstGeom prst="rect">
            <a:avLst/>
          </a:prstGeom>
          <a:noFill/>
        </p:spPr>
        <p:txBody>
          <a:bodyPr wrap="square" rtlCol="0">
            <a:noAutofit/>
          </a:bodyPr>
          <a:p>
            <a:pPr algn="l"/>
            <a:endParaRPr lang="zh-CN" altLang="en-US" b="1">
              <a:gradFill>
                <a:gsLst>
                  <a:gs pos="0">
                    <a:srgbClr val="FE4444"/>
                  </a:gs>
                  <a:gs pos="100000">
                    <a:srgbClr val="832B2B"/>
                  </a:gs>
                </a:gsLst>
                <a:lin scaled="0"/>
              </a:gradFill>
              <a:sym typeface="+mn-ea"/>
            </a:endParaRPr>
          </a:p>
          <a:p>
            <a:pPr algn="l"/>
            <a:r>
              <a:rPr lang="zh-CN" altLang="en-US" sz="2800" b="1">
                <a:solidFill>
                  <a:schemeClr val="tx1"/>
                </a:solidFill>
                <a:sym typeface="+mn-ea"/>
              </a:rPr>
              <a:t>急诊医生：</a:t>
            </a:r>
            <a:r>
              <a:rPr lang="en-US" altLang="zh-CN" sz="2800" b="1">
                <a:solidFill>
                  <a:schemeClr val="tx1"/>
                </a:solidFill>
                <a:sym typeface="+mn-ea"/>
              </a:rPr>
              <a:t>“</a:t>
            </a:r>
            <a:r>
              <a:rPr lang="zh-CN" altLang="en-US" sz="2800" b="1">
                <a:solidFill>
                  <a:schemeClr val="tx1"/>
                </a:solidFill>
                <a:sym typeface="+mn-ea"/>
              </a:rPr>
              <a:t>当时病势是烦躁，心率偏快，145次每分钟。”</a:t>
            </a:r>
            <a:endParaRPr lang="zh-CN" altLang="en-US" sz="2800" b="1">
              <a:solidFill>
                <a:schemeClr val="tx1"/>
              </a:solidFill>
            </a:endParaRPr>
          </a:p>
          <a:p>
            <a:pPr algn="l"/>
            <a:r>
              <a:rPr lang="en-US" altLang="zh-CN" sz="2800" b="1">
                <a:solidFill>
                  <a:schemeClr val="tx1"/>
                </a:solidFill>
                <a:sym typeface="+mn-ea"/>
              </a:rPr>
              <a:t>  </a:t>
            </a:r>
            <a:endParaRPr lang="en-US" altLang="zh-CN" sz="2800" b="1">
              <a:solidFill>
                <a:schemeClr val="tx1"/>
              </a:solidFill>
              <a:sym typeface="+mn-ea"/>
            </a:endParaRPr>
          </a:p>
          <a:p>
            <a:pPr algn="l"/>
            <a:r>
              <a:rPr lang="zh-CN" altLang="en-US" sz="2800" b="1">
                <a:solidFill>
                  <a:schemeClr val="tx1"/>
                </a:solidFill>
                <a:sym typeface="+mn-ea"/>
              </a:rPr>
              <a:t>而一般正常同龄孩子的心率约为每分钟110-130次。</a:t>
            </a:r>
            <a:endParaRPr lang="zh-CN" altLang="en-US" sz="2800" b="1">
              <a:solidFill>
                <a:schemeClr val="tx1"/>
              </a:solidFill>
              <a:sym typeface="+mn-ea"/>
            </a:endParaRPr>
          </a:p>
          <a:p>
            <a:pPr algn="l"/>
            <a:endParaRPr lang="zh-CN" altLang="en-US" sz="2800" b="1">
              <a:solidFill>
                <a:schemeClr val="tx1"/>
              </a:solidFill>
              <a:sym typeface="+mn-ea"/>
            </a:endParaRPr>
          </a:p>
          <a:p>
            <a:pPr algn="l"/>
            <a:r>
              <a:rPr lang="zh-CN" altLang="en-US" sz="2800" b="1">
                <a:solidFill>
                  <a:schemeClr val="tx1"/>
                </a:solidFill>
                <a:sym typeface="+mn-ea"/>
              </a:rPr>
              <a:t>西布曲明。</a:t>
            </a:r>
            <a:endParaRPr lang="en-US" altLang="zh-CN" sz="2800" b="1">
              <a:solidFill>
                <a:schemeClr val="tx1"/>
              </a:solidFill>
            </a:endParaRPr>
          </a:p>
          <a:p>
            <a:endParaRPr lang="en-US" altLang="zh-CN" sz="2800" b="1">
              <a:solidFill>
                <a:schemeClr val="tx1"/>
              </a:solidFill>
            </a:endParaRPr>
          </a:p>
        </p:txBody>
      </p:sp>
      <p:pic>
        <p:nvPicPr>
          <p:cNvPr id="11" name="图片 10"/>
          <p:cNvPicPr>
            <a:picLocks noChangeAspect="1"/>
          </p:cNvPicPr>
          <p:nvPr/>
        </p:nvPicPr>
        <p:blipFill>
          <a:blip r:embed="rId2"/>
          <a:stretch>
            <a:fillRect/>
          </a:stretch>
        </p:blipFill>
        <p:spPr>
          <a:xfrm>
            <a:off x="649605" y="4331335"/>
            <a:ext cx="3079750" cy="186817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8"/>
          <p:cNvSpPr txBox="1"/>
          <p:nvPr/>
        </p:nvSpPr>
        <p:spPr>
          <a:xfrm>
            <a:off x="560070" y="616585"/>
            <a:ext cx="2288540" cy="688975"/>
          </a:xfrm>
          <a:prstGeom prst="rect">
            <a:avLst/>
          </a:prstGeom>
          <a:noFill/>
        </p:spPr>
        <p:txBody>
          <a:bodyPr wrap="square" lIns="0" tIns="0" rIns="0" bIns="0" rtlCol="0" anchor="ctr">
            <a:spAutoFit/>
          </a:bodyPr>
          <a:lstStyle/>
          <a:p>
            <a:pPr algn="l">
              <a:lnSpc>
                <a:spcPct val="140000"/>
              </a:lnSpc>
            </a:pPr>
            <a:r>
              <a:rPr lang="zh-CN" altLang="en-US" sz="3200" b="1" dirty="0">
                <a:solidFill>
                  <a:srgbClr val="C00000"/>
                </a:solidFill>
                <a:highlight>
                  <a:srgbClr val="FFFF00"/>
                </a:highlight>
                <a:cs typeface="+mn-ea"/>
                <a:sym typeface="+mn-lt"/>
              </a:rPr>
              <a:t>新型毒品</a:t>
            </a:r>
            <a:endParaRPr lang="zh-CN" altLang="en-US" sz="3200" b="1" dirty="0">
              <a:solidFill>
                <a:srgbClr val="C00000"/>
              </a:solidFill>
              <a:highlight>
                <a:srgbClr val="FFFF00"/>
              </a:highlight>
              <a:cs typeface="+mn-ea"/>
              <a:sym typeface="+mn-lt"/>
            </a:endParaRPr>
          </a:p>
        </p:txBody>
      </p:sp>
      <p:sp>
        <p:nvSpPr>
          <p:cNvPr id="2" name="文本框 1"/>
          <p:cNvSpPr txBox="1"/>
          <p:nvPr/>
        </p:nvSpPr>
        <p:spPr>
          <a:xfrm>
            <a:off x="5389245" y="1680210"/>
            <a:ext cx="4301490" cy="957580"/>
          </a:xfrm>
          <a:prstGeom prst="rect">
            <a:avLst/>
          </a:prstGeom>
          <a:noFill/>
        </p:spPr>
        <p:txBody>
          <a:bodyPr wrap="square" rtlCol="0">
            <a:noAutofit/>
          </a:bodyPr>
          <a:p>
            <a:endParaRPr lang="zh-CN" altLang="en-US"/>
          </a:p>
        </p:txBody>
      </p:sp>
      <p:sp>
        <p:nvSpPr>
          <p:cNvPr id="6" name="圆角矩形 5"/>
          <p:cNvSpPr/>
          <p:nvPr/>
        </p:nvSpPr>
        <p:spPr>
          <a:xfrm>
            <a:off x="108585" y="1400810"/>
            <a:ext cx="7729220" cy="3869055"/>
          </a:xfrm>
          <a:prstGeom prst="roundRect">
            <a:avLst/>
          </a:prstGeom>
        </p:spPr>
        <p:style>
          <a:lnRef idx="2">
            <a:schemeClr val="dk1"/>
          </a:lnRef>
          <a:fillRef idx="1">
            <a:schemeClr val="lt1"/>
          </a:fillRef>
          <a:effectRef idx="0">
            <a:schemeClr val="dk1"/>
          </a:effectRef>
          <a:fontRef idx="minor">
            <a:schemeClr val="dk1"/>
          </a:fontRef>
        </p:style>
        <p:txBody>
          <a:bodyPr rtlCol="0" anchor="ctr"/>
          <a:p>
            <a:pPr algn="ctr"/>
            <a:endParaRPr lang="zh-CN" altLang="en-US"/>
          </a:p>
        </p:txBody>
      </p:sp>
      <p:sp>
        <p:nvSpPr>
          <p:cNvPr id="7" name="燕尾形箭头 6"/>
          <p:cNvSpPr/>
          <p:nvPr/>
        </p:nvSpPr>
        <p:spPr>
          <a:xfrm>
            <a:off x="7547610" y="3186430"/>
            <a:ext cx="1346200" cy="485775"/>
          </a:xfrm>
          <a:prstGeom prst="notchedRightArrow">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threePt" dir="t"/>
            </a:scene3d>
          </a:bodyPr>
          <a:p>
            <a:pPr algn="ctr"/>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文本框 4"/>
          <p:cNvSpPr txBox="1"/>
          <p:nvPr/>
        </p:nvSpPr>
        <p:spPr>
          <a:xfrm>
            <a:off x="301625" y="1400810"/>
            <a:ext cx="7536180" cy="3773170"/>
          </a:xfrm>
          <a:prstGeom prst="rect">
            <a:avLst/>
          </a:prstGeom>
          <a:noFill/>
        </p:spPr>
        <p:txBody>
          <a:bodyPr wrap="square" rtlCol="0">
            <a:noAutofit/>
          </a:bodyPr>
          <a:p>
            <a:pPr indent="0" fontAlgn="auto">
              <a:lnSpc>
                <a:spcPct val="150000"/>
              </a:lnSpc>
            </a:pPr>
            <a:r>
              <a:rPr lang="zh-CN" altLang="en-US" sz="2800"/>
              <a:t>新型毒品是相对鸦片、海洛因等传统毒品而言，主要指</a:t>
            </a:r>
            <a:r>
              <a:rPr lang="zh-CN" altLang="en-US" sz="2800" u="sng">
                <a:solidFill>
                  <a:srgbClr val="C00000"/>
                </a:solidFill>
              </a:rPr>
              <a:t>人工化学合成</a:t>
            </a:r>
            <a:r>
              <a:rPr lang="zh-CN" altLang="en-US" sz="2800"/>
              <a:t>的致幻剂、兴奋剂类毒品，是由国际禁毒公约和我国法律法规所规定管制的、直接作用于</a:t>
            </a:r>
            <a:r>
              <a:rPr lang="zh-CN" altLang="en-US" sz="2800">
                <a:solidFill>
                  <a:srgbClr val="C00000"/>
                </a:solidFill>
              </a:rPr>
              <a:t>人的中枢神经系统</a:t>
            </a:r>
            <a:r>
              <a:rPr lang="zh-CN" altLang="en-US" sz="2800"/>
              <a:t>，使人兴奋或抑制，连续使用能使人产生</a:t>
            </a:r>
            <a:r>
              <a:rPr lang="zh-CN" altLang="en-US" sz="2800">
                <a:solidFill>
                  <a:srgbClr val="C00000"/>
                </a:solidFill>
              </a:rPr>
              <a:t>依赖性</a:t>
            </a:r>
            <a:r>
              <a:rPr lang="zh-CN" altLang="en-US" sz="2800"/>
              <a:t>的精神药品（毒品）</a:t>
            </a:r>
            <a:endParaRPr lang="zh-CN" altLang="en-US" sz="2800"/>
          </a:p>
        </p:txBody>
      </p:sp>
      <p:sp>
        <p:nvSpPr>
          <p:cNvPr id="9" name="文本框 8"/>
          <p:cNvSpPr txBox="1"/>
          <p:nvPr/>
        </p:nvSpPr>
        <p:spPr>
          <a:xfrm>
            <a:off x="7837170" y="2637790"/>
            <a:ext cx="1226185" cy="690245"/>
          </a:xfrm>
          <a:prstGeom prst="rect">
            <a:avLst/>
          </a:prstGeom>
          <a:noFill/>
        </p:spPr>
        <p:txBody>
          <a:bodyPr wrap="square" rtlCol="0">
            <a:noAutofit/>
          </a:bodyPr>
          <a:p>
            <a:r>
              <a:rPr lang="zh-CN" altLang="en-US" sz="3200" b="1">
                <a:solidFill>
                  <a:srgbClr val="00B050"/>
                </a:solidFill>
              </a:rPr>
              <a:t>特点</a:t>
            </a:r>
            <a:endParaRPr lang="zh-CN" altLang="en-US" sz="3200" b="1">
              <a:solidFill>
                <a:srgbClr val="00B050"/>
              </a:solidFill>
            </a:endParaRPr>
          </a:p>
        </p:txBody>
      </p:sp>
      <p:sp>
        <p:nvSpPr>
          <p:cNvPr id="10" name="文本框 9"/>
          <p:cNvSpPr txBox="1"/>
          <p:nvPr/>
        </p:nvSpPr>
        <p:spPr>
          <a:xfrm>
            <a:off x="8761730" y="1778635"/>
            <a:ext cx="2662555" cy="3020060"/>
          </a:xfrm>
          <a:prstGeom prst="rect">
            <a:avLst/>
          </a:prstGeom>
          <a:noFill/>
        </p:spPr>
        <p:txBody>
          <a:bodyPr wrap="square" rtlCol="0">
            <a:noAutofit/>
          </a:bodyPr>
          <a:p>
            <a:pPr indent="0" fontAlgn="auto">
              <a:lnSpc>
                <a:spcPct val="150000"/>
              </a:lnSpc>
            </a:pPr>
            <a:r>
              <a:rPr lang="en-US" altLang="zh-CN" sz="2800">
                <a:ln w="12700" cmpd="sng">
                  <a:solidFill>
                    <a:srgbClr val="FF0000"/>
                  </a:solidFill>
                  <a:prstDash val="solid"/>
                </a:ln>
                <a:solidFill>
                  <a:srgbClr val="FF0000"/>
                </a:solidFill>
                <a:effectLst/>
              </a:rPr>
              <a:t>1</a:t>
            </a:r>
            <a:r>
              <a:rPr lang="zh-CN" altLang="en-US" sz="2800">
                <a:ln w="12700" cmpd="sng">
                  <a:solidFill>
                    <a:srgbClr val="FF0000"/>
                  </a:solidFill>
                  <a:prstDash val="solid"/>
                </a:ln>
                <a:solidFill>
                  <a:srgbClr val="FF0000"/>
                </a:solidFill>
                <a:effectLst/>
              </a:rPr>
              <a:t>、容易上瘾</a:t>
            </a:r>
            <a:endParaRPr lang="zh-CN" altLang="en-US" sz="2800">
              <a:ln w="12700" cmpd="sng">
                <a:solidFill>
                  <a:srgbClr val="FF0000"/>
                </a:solidFill>
                <a:prstDash val="solid"/>
              </a:ln>
              <a:solidFill>
                <a:srgbClr val="FF0000"/>
              </a:solidFill>
              <a:effectLst/>
            </a:endParaRPr>
          </a:p>
          <a:p>
            <a:pPr indent="0" fontAlgn="auto">
              <a:lnSpc>
                <a:spcPct val="150000"/>
              </a:lnSpc>
            </a:pPr>
            <a:r>
              <a:rPr lang="en-US" altLang="zh-CN" sz="2800">
                <a:ln w="12700" cmpd="sng">
                  <a:solidFill>
                    <a:srgbClr val="FF0000"/>
                  </a:solidFill>
                  <a:prstDash val="solid"/>
                </a:ln>
                <a:solidFill>
                  <a:srgbClr val="FF0000"/>
                </a:solidFill>
                <a:effectLst/>
              </a:rPr>
              <a:t>2</a:t>
            </a:r>
            <a:r>
              <a:rPr lang="zh-CN" altLang="en-US" sz="2800">
                <a:ln w="12700" cmpd="sng">
                  <a:solidFill>
                    <a:srgbClr val="FF0000"/>
                  </a:solidFill>
                  <a:prstDash val="solid"/>
                </a:ln>
                <a:solidFill>
                  <a:srgbClr val="FF0000"/>
                </a:solidFill>
                <a:effectLst/>
              </a:rPr>
              <a:t>、危害巨大</a:t>
            </a:r>
            <a:endParaRPr lang="zh-CN" altLang="en-US" sz="2800">
              <a:ln w="12700" cmpd="sng">
                <a:solidFill>
                  <a:srgbClr val="FF0000"/>
                </a:solidFill>
                <a:prstDash val="solid"/>
              </a:ln>
              <a:solidFill>
                <a:srgbClr val="FF0000"/>
              </a:solidFill>
              <a:effectLst/>
            </a:endParaRPr>
          </a:p>
          <a:p>
            <a:pPr indent="0" fontAlgn="auto">
              <a:lnSpc>
                <a:spcPct val="150000"/>
              </a:lnSpc>
            </a:pPr>
            <a:r>
              <a:rPr lang="en-US" altLang="zh-CN" sz="2800">
                <a:ln w="12700" cmpd="sng">
                  <a:solidFill>
                    <a:srgbClr val="FF0000"/>
                  </a:solidFill>
                  <a:prstDash val="solid"/>
                </a:ln>
                <a:solidFill>
                  <a:srgbClr val="FF0000"/>
                </a:solidFill>
                <a:effectLst/>
              </a:rPr>
              <a:t>3</a:t>
            </a:r>
            <a:r>
              <a:rPr lang="zh-CN" altLang="en-US" sz="2800">
                <a:ln w="12700" cmpd="sng">
                  <a:solidFill>
                    <a:srgbClr val="FF0000"/>
                  </a:solidFill>
                  <a:prstDash val="solid"/>
                </a:ln>
                <a:solidFill>
                  <a:srgbClr val="FF0000"/>
                </a:solidFill>
                <a:effectLst/>
              </a:rPr>
              <a:t>、迷惑性强</a:t>
            </a:r>
            <a:endParaRPr lang="zh-CN" altLang="en-US" sz="2800">
              <a:ln w="12700" cmpd="sng">
                <a:solidFill>
                  <a:srgbClr val="FF0000"/>
                </a:solidFill>
                <a:prstDash val="solid"/>
              </a:ln>
              <a:solidFill>
                <a:srgbClr val="FF0000"/>
              </a:solidFill>
              <a:effectLst/>
            </a:endParaRPr>
          </a:p>
          <a:p>
            <a:pPr indent="0" fontAlgn="auto">
              <a:lnSpc>
                <a:spcPct val="150000"/>
              </a:lnSpc>
            </a:pPr>
            <a:r>
              <a:rPr lang="en-US" altLang="zh-CN" sz="2800">
                <a:ln w="12700" cmpd="sng">
                  <a:solidFill>
                    <a:srgbClr val="FF0000"/>
                  </a:solidFill>
                  <a:prstDash val="solid"/>
                </a:ln>
                <a:solidFill>
                  <a:srgbClr val="FF0000"/>
                </a:solidFill>
                <a:effectLst/>
              </a:rPr>
              <a:t>4</a:t>
            </a:r>
            <a:r>
              <a:rPr lang="zh-CN" altLang="en-US" sz="2800">
                <a:ln w="12700" cmpd="sng">
                  <a:solidFill>
                    <a:srgbClr val="FF0000"/>
                  </a:solidFill>
                  <a:prstDash val="solid"/>
                </a:ln>
                <a:solidFill>
                  <a:srgbClr val="FF0000"/>
                </a:solidFill>
                <a:effectLst/>
              </a:rPr>
              <a:t>、人工合成</a:t>
            </a:r>
            <a:endParaRPr lang="zh-CN" altLang="en-US" sz="2800">
              <a:ln w="12700" cmpd="sng">
                <a:solidFill>
                  <a:srgbClr val="FF0000"/>
                </a:solidFill>
                <a:prstDash val="solid"/>
              </a:ln>
              <a:solidFill>
                <a:srgbClr val="FF0000"/>
              </a:solidFill>
              <a:effectLst/>
            </a:endParaRPr>
          </a:p>
        </p:txBody>
      </p:sp>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3" name="文本框 32"/>
          <p:cNvSpPr txBox="1"/>
          <p:nvPr/>
        </p:nvSpPr>
        <p:spPr>
          <a:xfrm>
            <a:off x="5364480" y="2557222"/>
            <a:ext cx="2225040" cy="953135"/>
          </a:xfrm>
          <a:prstGeom prst="rect">
            <a:avLst/>
          </a:prstGeom>
          <a:noFill/>
        </p:spPr>
        <p:txBody>
          <a:bodyPr wrap="none" rtlCol="0">
            <a:spAutoFit/>
          </a:bodyPr>
          <a:lstStyle/>
          <a:p>
            <a:pPr>
              <a:lnSpc>
                <a:spcPct val="140000"/>
              </a:lnSpc>
            </a:pPr>
            <a:r>
              <a:rPr lang="zh-CN" altLang="en-US" sz="4000" b="1" dirty="0">
                <a:solidFill>
                  <a:srgbClr val="C00000"/>
                </a:solidFill>
                <a:highlight>
                  <a:srgbClr val="FFFF00"/>
                </a:highlight>
                <a:latin typeface="思源黑体 CN Medium" panose="020B0600000000000000" pitchFamily="34" charset="-122"/>
                <a:ea typeface="思源黑体 CN Medium" panose="020B0600000000000000" pitchFamily="34" charset="-122"/>
                <a:cs typeface="+mn-ea"/>
                <a:sym typeface="+mn-lt"/>
              </a:rPr>
              <a:t>禁毒法律</a:t>
            </a:r>
            <a:endParaRPr lang="zh-CN" altLang="en-US" sz="4000" b="1" dirty="0">
              <a:solidFill>
                <a:srgbClr val="C00000"/>
              </a:solidFill>
              <a:highlight>
                <a:srgbClr val="FFFF00"/>
              </a:highlight>
              <a:latin typeface="思源黑体 CN Medium" panose="020B0600000000000000" pitchFamily="34" charset="-122"/>
              <a:ea typeface="思源黑体 CN Medium" panose="020B0600000000000000" pitchFamily="34" charset="-122"/>
              <a:cs typeface="+mn-ea"/>
              <a:sym typeface="+mn-lt"/>
            </a:endParaRPr>
          </a:p>
        </p:txBody>
      </p:sp>
      <p:sp>
        <p:nvSpPr>
          <p:cNvPr id="9" name="Freeform: Shape 10"/>
          <p:cNvSpPr/>
          <p:nvPr/>
        </p:nvSpPr>
        <p:spPr bwMode="auto">
          <a:xfrm>
            <a:off x="2868766" y="2627507"/>
            <a:ext cx="1652081" cy="1602985"/>
          </a:xfrm>
          <a:prstGeom prst="ellipse">
            <a:avLst/>
          </a:prstGeom>
          <a:solidFill>
            <a:schemeClr val="accent1">
              <a:lumMod val="100000"/>
            </a:schemeClr>
          </a:solidFill>
          <a:ln w="28575">
            <a:noFill/>
          </a:ln>
        </p:spPr>
        <p:txBody>
          <a:bodyPr vert="horz" wrap="none" lIns="91440" tIns="45720" rIns="91440" bIns="45720" anchor="ctr" anchorCtr="1" compatLnSpc="1">
            <a:normAutofit fontScale="92500" lnSpcReduction="20000"/>
          </a:bodyPr>
          <a:lstStyle/>
          <a:p>
            <a:pPr>
              <a:lnSpc>
                <a:spcPct val="150000"/>
              </a:lnSpc>
            </a:pPr>
            <a:r>
              <a:rPr lang="en-US" altLang="zh-CN" sz="6000" dirty="0">
                <a:solidFill>
                  <a:schemeClr val="bg1"/>
                </a:solidFill>
                <a:latin typeface="思源黑体 CN Heavy" panose="020B0A00000000000000" pitchFamily="34" charset="-122"/>
                <a:ea typeface="思源黑体 CN Heavy" panose="020B0A00000000000000" pitchFamily="34" charset="-122"/>
                <a:cs typeface="+mn-ea"/>
                <a:sym typeface="+mn-lt"/>
              </a:rPr>
              <a:t>03</a:t>
            </a:r>
            <a:endParaRPr lang="en-US" altLang="zh-CN" sz="6000" dirty="0">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93090" y="1073785"/>
            <a:ext cx="7507605" cy="4980940"/>
          </a:xfrm>
          <a:prstGeom prst="rect">
            <a:avLst/>
          </a:prstGeom>
          <a:noFill/>
        </p:spPr>
        <p:txBody>
          <a:bodyPr wrap="square" rtlCol="0">
            <a:noAutofit/>
          </a:bodyPr>
          <a:p>
            <a:r>
              <a:rPr lang="zh-CN" altLang="en-US" sz="3200">
                <a:solidFill>
                  <a:srgbClr val="FF0000"/>
                </a:solidFill>
              </a:rPr>
              <a:t>毒驾。</a:t>
            </a:r>
            <a:endParaRPr lang="zh-CN" altLang="en-US" sz="3200">
              <a:solidFill>
                <a:srgbClr val="FF0000"/>
              </a:solidFill>
            </a:endParaRPr>
          </a:p>
          <a:p>
            <a:pPr indent="0" fontAlgn="auto">
              <a:lnSpc>
                <a:spcPct val="150000"/>
              </a:lnSpc>
            </a:pPr>
            <a:r>
              <a:rPr lang="en-US" altLang="zh-CN" sz="2800"/>
              <a:t>   </a:t>
            </a:r>
            <a:r>
              <a:rPr lang="zh-CN" altLang="en-US" sz="2800"/>
              <a:t>是指</a:t>
            </a:r>
            <a:r>
              <a:rPr lang="zh-CN" altLang="en-US" sz="2800" u="sng">
                <a:solidFill>
                  <a:srgbClr val="FF0000"/>
                </a:solidFill>
              </a:rPr>
              <a:t>吸毒后驾驶机动车辆</a:t>
            </a:r>
            <a:r>
              <a:rPr lang="zh-CN" altLang="en-US" sz="2800"/>
              <a:t>。国家相关法律规定，对吸毒成瘾未戒除者驾驶机动车，一律注销驾驶证。一般毒驾行为处于罚款、治安拘留及注销驾照等，造成人员伤亡或者重大财产损失的等严重后果的，可按交通肇事罪或以危险方式危害公共安全罪追究刑事责任。</a:t>
            </a:r>
            <a:endParaRPr lang="zh-CN" altLang="en-US" sz="2800"/>
          </a:p>
        </p:txBody>
      </p:sp>
    </p:spTree>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42595" y="847090"/>
            <a:ext cx="7658100" cy="5207635"/>
          </a:xfrm>
          <a:prstGeom prst="rect">
            <a:avLst/>
          </a:prstGeom>
          <a:noFill/>
        </p:spPr>
        <p:txBody>
          <a:bodyPr wrap="square" rtlCol="0">
            <a:noAutofit/>
          </a:bodyPr>
          <a:p>
            <a:pPr indent="0" fontAlgn="auto">
              <a:lnSpc>
                <a:spcPct val="150000"/>
              </a:lnSpc>
            </a:pPr>
            <a:r>
              <a:rPr lang="zh-CN" altLang="en-US" sz="3200">
                <a:solidFill>
                  <a:srgbClr val="FF0000"/>
                </a:solidFill>
              </a:rPr>
              <a:t>走私制毒物品罪；非法买卖制毒物品罪。</a:t>
            </a:r>
            <a:r>
              <a:rPr lang="zh-CN" altLang="en-US" sz="2800">
                <a:solidFill>
                  <a:schemeClr val="tx1"/>
                </a:solidFill>
              </a:rPr>
              <a:t>《中华人民共和国刑法》第三百五十条：违反国家规定，非法运输、携带醋酸酐、乙醚、三氯甲烷或者其他用于制造毒品的原料或者配剂进出境的，或者违反国家规定，在境内非法买卖上述物品的，处三年以下有期徒刑、拘役或者管制，并处罚金；数量大的，处三年以上十年以下有期徒刑，并处罚金。</a:t>
            </a:r>
            <a:endParaRPr lang="zh-CN" altLang="en-US" sz="2800">
              <a:solidFill>
                <a:schemeClr val="tx1"/>
              </a:solidFill>
            </a:endParaRPr>
          </a:p>
        </p:txBody>
      </p:sp>
    </p:spTree>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 name="文本框 1"/>
          <p:cNvSpPr txBox="1"/>
          <p:nvPr/>
        </p:nvSpPr>
        <p:spPr>
          <a:xfrm>
            <a:off x="459740" y="1207770"/>
            <a:ext cx="11160125" cy="8365490"/>
          </a:xfrm>
          <a:prstGeom prst="rect">
            <a:avLst/>
          </a:prstGeom>
          <a:noFill/>
        </p:spPr>
        <p:txBody>
          <a:bodyPr wrap="square" rtlCol="0">
            <a:noAutofit/>
          </a:bodyPr>
          <a:p>
            <a:pPr indent="0" fontAlgn="auto"/>
            <a:r>
              <a:rPr lang="zh-CN" altLang="en-US"/>
              <a:t>《</a:t>
            </a:r>
            <a:r>
              <a:rPr lang="zh-CN" altLang="en-US" sz="2800"/>
              <a:t>中华人民共和国刑法》第三百五十一条规定：</a:t>
            </a:r>
            <a:endParaRPr lang="zh-CN" altLang="en-US" sz="2800"/>
          </a:p>
          <a:p>
            <a:pPr indent="0" fontAlgn="auto"/>
            <a:endParaRPr lang="zh-CN" altLang="en-US" sz="2800"/>
          </a:p>
          <a:p>
            <a:pPr marL="457200" indent="-457200" fontAlgn="auto">
              <a:buFont typeface="Wingdings" panose="05000000000000000000" charset="0"/>
              <a:buChar char="u"/>
            </a:pPr>
            <a:r>
              <a:rPr lang="zh-CN" altLang="en-US" sz="2800"/>
              <a:t>非法种植罂粟、大麻等毒品原植物的，一律强制铲除。有下列情形之一的，处五年以下有期徒刑、拘役或者管制，并处罚金：</a:t>
            </a:r>
            <a:endParaRPr lang="zh-CN" altLang="en-US" sz="2800"/>
          </a:p>
          <a:p>
            <a:pPr indent="0" fontAlgn="auto"/>
            <a:r>
              <a:rPr lang="en-US" altLang="zh-CN" sz="2800"/>
              <a:t>  </a:t>
            </a:r>
            <a:r>
              <a:rPr lang="zh-CN" altLang="en-US" sz="2800"/>
              <a:t>(一)种植罂粟</a:t>
            </a:r>
            <a:r>
              <a:rPr lang="zh-CN" altLang="en-US" sz="2800">
                <a:solidFill>
                  <a:srgbClr val="FF0000"/>
                </a:solidFill>
              </a:rPr>
              <a:t>五百株以上不满三千株</a:t>
            </a:r>
            <a:r>
              <a:rPr lang="zh-CN" altLang="en-US" sz="2800"/>
              <a:t>或者其他毒品原植物数量较大的;</a:t>
            </a:r>
            <a:endParaRPr lang="zh-CN" altLang="en-US" sz="2800"/>
          </a:p>
          <a:p>
            <a:pPr indent="0" fontAlgn="auto"/>
            <a:r>
              <a:rPr lang="en-US" altLang="zh-CN" sz="2800"/>
              <a:t>  </a:t>
            </a:r>
            <a:r>
              <a:rPr lang="zh-CN" altLang="en-US" sz="2800"/>
              <a:t>(二)经公安机关处理后又种植的;</a:t>
            </a:r>
            <a:endParaRPr lang="zh-CN" altLang="en-US" sz="2800"/>
          </a:p>
          <a:p>
            <a:pPr indent="0" fontAlgn="auto"/>
            <a:r>
              <a:rPr lang="en-US" altLang="zh-CN" sz="2800"/>
              <a:t>  </a:t>
            </a:r>
            <a:r>
              <a:rPr lang="zh-CN" altLang="en-US" sz="2800"/>
              <a:t>(三)抗拒铲除的。</a:t>
            </a:r>
            <a:endParaRPr lang="zh-CN" altLang="en-US" sz="2800"/>
          </a:p>
          <a:p>
            <a:pPr marL="457200" indent="-457200" fontAlgn="auto">
              <a:buFont typeface="Wingdings" panose="05000000000000000000" charset="0"/>
              <a:buChar char="u"/>
            </a:pPr>
            <a:r>
              <a:rPr lang="zh-CN" altLang="en-US" sz="2800"/>
              <a:t>非法种植罂粟</a:t>
            </a:r>
            <a:r>
              <a:rPr lang="zh-CN" altLang="en-US" sz="2800">
                <a:solidFill>
                  <a:srgbClr val="FF0000"/>
                </a:solidFill>
              </a:rPr>
              <a:t>三千株以上</a:t>
            </a:r>
            <a:r>
              <a:rPr lang="zh-CN" altLang="en-US" sz="2800"/>
              <a:t>或者其他毒品原植物数量大的，</a:t>
            </a:r>
            <a:r>
              <a:rPr lang="zh-CN" altLang="en-US" sz="2800">
                <a:solidFill>
                  <a:srgbClr val="FF0000"/>
                </a:solidFill>
              </a:rPr>
              <a:t>处五年以上有期徒刑，并处罚金或者没收财产。</a:t>
            </a:r>
            <a:endParaRPr lang="zh-CN" altLang="en-US" sz="2800"/>
          </a:p>
          <a:p>
            <a:pPr marL="514350" indent="-514350" fontAlgn="auto">
              <a:buFont typeface="Wingdings" panose="05000000000000000000" charset="0"/>
              <a:buChar char="u"/>
            </a:pPr>
            <a:r>
              <a:rPr lang="zh-CN" altLang="en-US" sz="2800"/>
              <a:t>非法种植罂粟或者其他毒品原植物，在收获前自动铲除的，可以免除处罚。</a:t>
            </a:r>
            <a:endParaRPr lang="zh-CN" altLang="en-US" sz="2800"/>
          </a:p>
          <a:p>
            <a:pPr indent="0" fontAlgn="auto"/>
            <a:endParaRPr lang="zh-CN" altLang="en-US" sz="2800"/>
          </a:p>
          <a:p>
            <a:pPr indent="0" fontAlgn="auto"/>
            <a:endParaRPr lang="zh-CN" altLang="en-US" sz="2800"/>
          </a:p>
          <a:p>
            <a:endParaRPr lang="zh-CN" altLang="en-US" sz="2800"/>
          </a:p>
        </p:txBody>
      </p:sp>
      <p:sp>
        <p:nvSpPr>
          <p:cNvPr id="4" name="文本框 3"/>
          <p:cNvSpPr txBox="1"/>
          <p:nvPr/>
        </p:nvSpPr>
        <p:spPr>
          <a:xfrm>
            <a:off x="459740" y="471170"/>
            <a:ext cx="4724400" cy="737235"/>
          </a:xfrm>
          <a:prstGeom prst="rect">
            <a:avLst/>
          </a:prstGeom>
          <a:noFill/>
        </p:spPr>
        <p:txBody>
          <a:bodyPr wrap="square" rtlCol="0">
            <a:noAutofit/>
          </a:bodyPr>
          <a:p>
            <a:r>
              <a:rPr lang="zh-CN" altLang="en-US" sz="3600" b="1">
                <a:solidFill>
                  <a:srgbClr val="FF0000"/>
                </a:solidFill>
              </a:rPr>
              <a:t>禁毒知识</a:t>
            </a:r>
            <a:endParaRPr lang="zh-CN" altLang="en-US" sz="3600" b="1">
              <a:solidFill>
                <a:srgbClr val="FF0000"/>
              </a:solidFill>
            </a:endParaRPr>
          </a:p>
        </p:txBody>
      </p:sp>
    </p:spTree>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3" name="文本框 32"/>
          <p:cNvSpPr txBox="1"/>
          <p:nvPr/>
        </p:nvSpPr>
        <p:spPr>
          <a:xfrm>
            <a:off x="5364480" y="2557222"/>
            <a:ext cx="2225040" cy="953135"/>
          </a:xfrm>
          <a:prstGeom prst="rect">
            <a:avLst/>
          </a:prstGeom>
          <a:noFill/>
        </p:spPr>
        <p:txBody>
          <a:bodyPr wrap="none" rtlCol="0">
            <a:spAutoFit/>
          </a:bodyPr>
          <a:lstStyle/>
          <a:p>
            <a:pPr>
              <a:lnSpc>
                <a:spcPct val="140000"/>
              </a:lnSpc>
            </a:pPr>
            <a:r>
              <a:rPr lang="zh-CN" altLang="en-US" sz="4000" b="1" dirty="0">
                <a:solidFill>
                  <a:srgbClr val="FF0000"/>
                </a:solidFill>
                <a:highlight>
                  <a:srgbClr val="FFFF00"/>
                </a:highlight>
                <a:latin typeface="思源黑体 CN Medium" panose="020B0600000000000000" pitchFamily="34" charset="-122"/>
                <a:ea typeface="思源黑体 CN Medium" panose="020B0600000000000000" pitchFamily="34" charset="-122"/>
                <a:cs typeface="+mn-ea"/>
                <a:sym typeface="+mn-lt"/>
              </a:rPr>
              <a:t>防毒措施</a:t>
            </a:r>
            <a:endParaRPr lang="zh-CN" altLang="en-US" sz="4000" b="1" dirty="0">
              <a:solidFill>
                <a:srgbClr val="FF0000"/>
              </a:solidFill>
              <a:highlight>
                <a:srgbClr val="FFFF00"/>
              </a:highlight>
              <a:latin typeface="思源黑体 CN Medium" panose="020B0600000000000000" pitchFamily="34" charset="-122"/>
              <a:ea typeface="思源黑体 CN Medium" panose="020B0600000000000000" pitchFamily="34" charset="-122"/>
              <a:cs typeface="+mn-ea"/>
              <a:sym typeface="+mn-lt"/>
            </a:endParaRPr>
          </a:p>
        </p:txBody>
      </p:sp>
      <p:sp>
        <p:nvSpPr>
          <p:cNvPr id="9" name="Freeform: Shape 10"/>
          <p:cNvSpPr/>
          <p:nvPr/>
        </p:nvSpPr>
        <p:spPr bwMode="auto">
          <a:xfrm>
            <a:off x="2868766" y="2627507"/>
            <a:ext cx="1652081" cy="1602985"/>
          </a:xfrm>
          <a:prstGeom prst="ellipse">
            <a:avLst/>
          </a:prstGeom>
          <a:solidFill>
            <a:schemeClr val="accent1">
              <a:lumMod val="100000"/>
            </a:schemeClr>
          </a:solidFill>
          <a:ln w="28575">
            <a:noFill/>
          </a:ln>
        </p:spPr>
        <p:txBody>
          <a:bodyPr vert="horz" wrap="none" lIns="91440" tIns="45720" rIns="91440" bIns="45720" anchor="ctr" anchorCtr="1" compatLnSpc="1">
            <a:normAutofit fontScale="92500" lnSpcReduction="20000"/>
          </a:bodyPr>
          <a:lstStyle/>
          <a:p>
            <a:pPr>
              <a:lnSpc>
                <a:spcPct val="150000"/>
              </a:lnSpc>
            </a:pPr>
            <a:r>
              <a:rPr lang="en-US" altLang="zh-CN" sz="6000" dirty="0">
                <a:solidFill>
                  <a:schemeClr val="bg1"/>
                </a:solidFill>
                <a:latin typeface="思源黑体 CN Heavy" panose="020B0A00000000000000" pitchFamily="34" charset="-122"/>
                <a:ea typeface="思源黑体 CN Heavy" panose="020B0A00000000000000" pitchFamily="34" charset="-122"/>
                <a:cs typeface="+mn-ea"/>
                <a:sym typeface="+mn-lt"/>
              </a:rPr>
              <a:t>04</a:t>
            </a:r>
            <a:endParaRPr lang="en-US" altLang="zh-CN" sz="6000" dirty="0">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G:\ppt\微信图片_20230320221142.jpg微信图片_20230320221142"/>
          <p:cNvPicPr>
            <a:picLocks noChangeAspect="1"/>
          </p:cNvPicPr>
          <p:nvPr/>
        </p:nvPicPr>
        <p:blipFill>
          <a:blip r:embed="rId1"/>
          <a:srcRect/>
          <a:stretch>
            <a:fillRect/>
          </a:stretch>
        </p:blipFill>
        <p:spPr>
          <a:xfrm>
            <a:off x="609600" y="0"/>
            <a:ext cx="10972800" cy="6858000"/>
          </a:xfrm>
          <a:prstGeom prst="rect">
            <a:avLst/>
          </a:prstGeom>
        </p:spPr>
      </p:pic>
      <p:sp>
        <p:nvSpPr>
          <p:cNvPr id="8" name="平行四边形 7"/>
          <p:cNvSpPr/>
          <p:nvPr/>
        </p:nvSpPr>
        <p:spPr>
          <a:xfrm>
            <a:off x="6096000" y="865167"/>
            <a:ext cx="2487922" cy="1967911"/>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sz="2365">
              <a:solidFill>
                <a:schemeClr val="tx1">
                  <a:lumMod val="85000"/>
                  <a:lumOff val="15000"/>
                </a:schemeClr>
              </a:solidFill>
              <a:cs typeface="+mn-ea"/>
              <a:sym typeface="+mn-lt"/>
            </a:endParaRPr>
          </a:p>
        </p:txBody>
      </p:sp>
      <p:sp>
        <p:nvSpPr>
          <p:cNvPr id="9" name="文本框 8"/>
          <p:cNvSpPr txBox="1"/>
          <p:nvPr/>
        </p:nvSpPr>
        <p:spPr>
          <a:xfrm>
            <a:off x="1675699" y="681322"/>
            <a:ext cx="1964773" cy="1144544"/>
          </a:xfrm>
          <a:prstGeom prst="rect">
            <a:avLst/>
          </a:prstGeom>
          <a:noFill/>
        </p:spPr>
        <p:txBody>
          <a:bodyPr wrap="square" rtlCol="0">
            <a:spAutoFit/>
          </a:bodyPr>
          <a:lstStyle/>
          <a:p>
            <a:pPr>
              <a:lnSpc>
                <a:spcPct val="140000"/>
              </a:lnSpc>
            </a:pPr>
            <a:r>
              <a:rPr lang="zh-CN" altLang="en-US" sz="54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rPr>
              <a:t>目 录</a:t>
            </a:r>
            <a:endParaRPr lang="zh-CN" altLang="en-US" sz="54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11" name="组合 10"/>
          <p:cNvGrpSpPr/>
          <p:nvPr/>
        </p:nvGrpSpPr>
        <p:grpSpPr>
          <a:xfrm>
            <a:off x="3529519" y="2461739"/>
            <a:ext cx="4577486" cy="654632"/>
            <a:chOff x="5110587" y="1100049"/>
            <a:chExt cx="4577486" cy="769470"/>
          </a:xfrm>
        </p:grpSpPr>
        <p:sp>
          <p:nvSpPr>
            <p:cNvPr id="12" name="Freeform: Shape 10"/>
            <p:cNvSpPr/>
            <p:nvPr/>
          </p:nvSpPr>
          <p:spPr bwMode="auto">
            <a:xfrm>
              <a:off x="5110587" y="1100049"/>
              <a:ext cx="674682" cy="769470"/>
            </a:xfrm>
            <a:prstGeom prst="ellipse">
              <a:avLst/>
            </a:prstGeom>
            <a:solidFill>
              <a:schemeClr val="accent1">
                <a:lumMod val="100000"/>
              </a:schemeClr>
            </a:solidFill>
            <a:ln w="28575">
              <a:noFill/>
            </a:ln>
          </p:spPr>
          <p:txBody>
            <a:bodyPr vert="horz" wrap="none" lIns="91440" tIns="45720" rIns="91440" bIns="45720" anchor="ctr" anchorCtr="1" compatLnSpc="1">
              <a:normAutofit fontScale="62500" lnSpcReduction="20000"/>
            </a:bodyPr>
            <a:lstStyle/>
            <a:p>
              <a:pPr algn="ctr">
                <a:lnSpc>
                  <a:spcPct val="150000"/>
                </a:lnSpc>
              </a:pPr>
              <a:r>
                <a:rPr lang="en-US" altLang="zh-CN" sz="3200" dirty="0">
                  <a:solidFill>
                    <a:schemeClr val="bg1"/>
                  </a:solidFill>
                  <a:cs typeface="+mn-ea"/>
                  <a:sym typeface="+mn-lt"/>
                </a:rPr>
                <a:t>01</a:t>
              </a:r>
              <a:endParaRPr lang="en-US" altLang="zh-CN" sz="3200" dirty="0">
                <a:solidFill>
                  <a:schemeClr val="bg1"/>
                </a:solidFill>
                <a:cs typeface="+mn-ea"/>
                <a:sym typeface="+mn-lt"/>
              </a:endParaRPr>
            </a:p>
          </p:txBody>
        </p:sp>
        <p:sp>
          <p:nvSpPr>
            <p:cNvPr id="15" name="TextBox 16"/>
            <p:cNvSpPr txBox="1"/>
            <p:nvPr/>
          </p:nvSpPr>
          <p:spPr>
            <a:xfrm>
              <a:off x="6122610" y="1134923"/>
              <a:ext cx="3565463" cy="345983"/>
            </a:xfrm>
            <a:prstGeom prst="rect">
              <a:avLst/>
            </a:prstGeom>
            <a:noFill/>
          </p:spPr>
          <p:txBody>
            <a:bodyPr wrap="none" lIns="0" tIns="0" rIns="0" bIns="0" anchor="b" anchorCtr="0">
              <a:noAutofit/>
            </a:bodyPr>
            <a:lstStyle/>
            <a:p>
              <a:pPr>
                <a:lnSpc>
                  <a:spcPct val="140000"/>
                </a:lnSpc>
              </a:pPr>
              <a:r>
                <a:rPr lang="zh-CN" altLang="en-US" sz="2700" b="1"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rPr>
                <a:t>禁毒历史</a:t>
              </a:r>
              <a:endParaRPr lang="zh-CN" altLang="en-US" sz="2700" b="1"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18" name="组合 17"/>
          <p:cNvGrpSpPr/>
          <p:nvPr/>
        </p:nvGrpSpPr>
        <p:grpSpPr>
          <a:xfrm>
            <a:off x="3529519" y="3540821"/>
            <a:ext cx="4577486" cy="654632"/>
            <a:chOff x="5110587" y="2396193"/>
            <a:chExt cx="4577486" cy="769470"/>
          </a:xfrm>
        </p:grpSpPr>
        <p:sp>
          <p:nvSpPr>
            <p:cNvPr id="19" name="Freeform: Shape 11"/>
            <p:cNvSpPr/>
            <p:nvPr/>
          </p:nvSpPr>
          <p:spPr bwMode="auto">
            <a:xfrm>
              <a:off x="5110587" y="2396193"/>
              <a:ext cx="674682" cy="769470"/>
            </a:xfrm>
            <a:prstGeom prst="ellipse">
              <a:avLst/>
            </a:prstGeom>
            <a:solidFill>
              <a:schemeClr val="accent2">
                <a:lumMod val="100000"/>
              </a:schemeClr>
            </a:solidFill>
            <a:ln w="28575">
              <a:noFill/>
            </a:ln>
          </p:spPr>
          <p:txBody>
            <a:bodyPr vert="horz" wrap="none" lIns="91440" tIns="45720" rIns="91440" bIns="45720" anchor="ctr" anchorCtr="1" compatLnSpc="1">
              <a:normAutofit fontScale="62500" lnSpcReduction="20000"/>
            </a:bodyPr>
            <a:lstStyle/>
            <a:p>
              <a:pPr algn="ctr">
                <a:lnSpc>
                  <a:spcPct val="150000"/>
                </a:lnSpc>
              </a:pPr>
              <a:r>
                <a:rPr lang="en-US" altLang="zh-CN" sz="3200" dirty="0">
                  <a:solidFill>
                    <a:schemeClr val="bg1"/>
                  </a:solidFill>
                  <a:cs typeface="+mn-ea"/>
                  <a:sym typeface="+mn-lt"/>
                </a:rPr>
                <a:t>02</a:t>
              </a:r>
              <a:endParaRPr lang="en-US" altLang="zh-CN" sz="3200" dirty="0">
                <a:solidFill>
                  <a:schemeClr val="bg1"/>
                </a:solidFill>
                <a:cs typeface="+mn-ea"/>
                <a:sym typeface="+mn-lt"/>
              </a:endParaRPr>
            </a:p>
          </p:txBody>
        </p:sp>
        <p:sp>
          <p:nvSpPr>
            <p:cNvPr id="25" name="TextBox 19"/>
            <p:cNvSpPr txBox="1"/>
            <p:nvPr/>
          </p:nvSpPr>
          <p:spPr>
            <a:xfrm>
              <a:off x="6122610" y="2608102"/>
              <a:ext cx="3565463" cy="345983"/>
            </a:xfrm>
            <a:prstGeom prst="rect">
              <a:avLst/>
            </a:prstGeom>
            <a:noFill/>
          </p:spPr>
          <p:txBody>
            <a:bodyPr wrap="none" lIns="0" tIns="0" rIns="0" bIns="0" anchor="b" anchorCtr="0">
              <a:noAutofit/>
            </a:bodyPr>
            <a:lstStyle/>
            <a:p>
              <a:pPr>
                <a:lnSpc>
                  <a:spcPct val="140000"/>
                </a:lnSpc>
              </a:pPr>
              <a:r>
                <a:rPr lang="zh-CN" altLang="en-US" sz="2800" b="1"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rPr>
                <a:t>毒品知识</a:t>
              </a:r>
              <a:endParaRPr lang="zh-CN" altLang="en-US" sz="2800" b="1"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27" name="组合 26"/>
          <p:cNvGrpSpPr/>
          <p:nvPr/>
        </p:nvGrpSpPr>
        <p:grpSpPr>
          <a:xfrm>
            <a:off x="7132498" y="2408882"/>
            <a:ext cx="4449851" cy="654632"/>
            <a:chOff x="5110587" y="3692337"/>
            <a:chExt cx="4449851" cy="769470"/>
          </a:xfrm>
        </p:grpSpPr>
        <p:sp>
          <p:nvSpPr>
            <p:cNvPr id="28" name="Freeform: Shape 12"/>
            <p:cNvSpPr/>
            <p:nvPr/>
          </p:nvSpPr>
          <p:spPr bwMode="auto">
            <a:xfrm>
              <a:off x="5110587" y="3692337"/>
              <a:ext cx="674682" cy="769470"/>
            </a:xfrm>
            <a:prstGeom prst="ellipse">
              <a:avLst/>
            </a:prstGeom>
            <a:solidFill>
              <a:schemeClr val="accent3">
                <a:lumMod val="100000"/>
              </a:schemeClr>
            </a:solidFill>
            <a:ln w="28575">
              <a:noFill/>
            </a:ln>
          </p:spPr>
          <p:txBody>
            <a:bodyPr vert="horz" wrap="none" lIns="91440" tIns="45720" rIns="91440" bIns="45720" anchor="ctr" anchorCtr="1" compatLnSpc="1">
              <a:normAutofit fontScale="62500" lnSpcReduction="20000"/>
            </a:bodyPr>
            <a:lstStyle/>
            <a:p>
              <a:pPr algn="ctr">
                <a:lnSpc>
                  <a:spcPct val="150000"/>
                </a:lnSpc>
              </a:pPr>
              <a:r>
                <a:rPr lang="en-US" altLang="zh-CN" sz="3200" dirty="0">
                  <a:solidFill>
                    <a:schemeClr val="bg1"/>
                  </a:solidFill>
                  <a:cs typeface="+mn-ea"/>
                  <a:sym typeface="+mn-lt"/>
                </a:rPr>
                <a:t>03</a:t>
              </a:r>
              <a:endParaRPr lang="en-US" altLang="zh-CN" sz="3200" dirty="0">
                <a:solidFill>
                  <a:schemeClr val="bg1"/>
                </a:solidFill>
                <a:cs typeface="+mn-ea"/>
                <a:sym typeface="+mn-lt"/>
              </a:endParaRPr>
            </a:p>
          </p:txBody>
        </p:sp>
        <p:sp>
          <p:nvSpPr>
            <p:cNvPr id="30" name="TextBox 22"/>
            <p:cNvSpPr txBox="1"/>
            <p:nvPr/>
          </p:nvSpPr>
          <p:spPr>
            <a:xfrm>
              <a:off x="5994975" y="3843927"/>
              <a:ext cx="3565463" cy="345983"/>
            </a:xfrm>
            <a:prstGeom prst="rect">
              <a:avLst/>
            </a:prstGeom>
            <a:noFill/>
          </p:spPr>
          <p:txBody>
            <a:bodyPr wrap="none" lIns="0" tIns="0" rIns="0" bIns="0" anchor="b" anchorCtr="0">
              <a:noAutofit/>
            </a:bodyPr>
            <a:lstStyle/>
            <a:p>
              <a:pPr>
                <a:lnSpc>
                  <a:spcPct val="140000"/>
                </a:lnSpc>
              </a:pPr>
              <a:r>
                <a:rPr lang="zh-CN" altLang="en-US" sz="2700" b="1"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rPr>
                <a:t>禁毒法律</a:t>
              </a:r>
              <a:endParaRPr lang="zh-CN" altLang="en-US" sz="2700" b="1"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32" name="组合 31"/>
          <p:cNvGrpSpPr/>
          <p:nvPr/>
        </p:nvGrpSpPr>
        <p:grpSpPr>
          <a:xfrm>
            <a:off x="7132498" y="3537449"/>
            <a:ext cx="4449851" cy="654632"/>
            <a:chOff x="5110587" y="4988481"/>
            <a:chExt cx="4449851" cy="769470"/>
          </a:xfrm>
        </p:grpSpPr>
        <p:sp>
          <p:nvSpPr>
            <p:cNvPr id="33" name="Freeform: Shape 13"/>
            <p:cNvSpPr/>
            <p:nvPr/>
          </p:nvSpPr>
          <p:spPr bwMode="auto">
            <a:xfrm>
              <a:off x="5110587" y="4988481"/>
              <a:ext cx="674682" cy="769470"/>
            </a:xfrm>
            <a:prstGeom prst="ellipse">
              <a:avLst/>
            </a:prstGeom>
            <a:solidFill>
              <a:schemeClr val="accent4">
                <a:lumMod val="100000"/>
              </a:schemeClr>
            </a:solidFill>
            <a:ln w="28575">
              <a:noFill/>
            </a:ln>
          </p:spPr>
          <p:txBody>
            <a:bodyPr vert="horz" wrap="none" lIns="91440" tIns="45720" rIns="91440" bIns="45720" anchor="ctr" anchorCtr="1" compatLnSpc="1">
              <a:normAutofit fontScale="62500" lnSpcReduction="20000"/>
            </a:bodyPr>
            <a:lstStyle/>
            <a:p>
              <a:pPr algn="ctr">
                <a:lnSpc>
                  <a:spcPct val="150000"/>
                </a:lnSpc>
              </a:pPr>
              <a:r>
                <a:rPr lang="en-US" altLang="zh-CN" sz="3200">
                  <a:solidFill>
                    <a:schemeClr val="bg1"/>
                  </a:solidFill>
                  <a:cs typeface="+mn-ea"/>
                  <a:sym typeface="+mn-lt"/>
                </a:rPr>
                <a:t>04</a:t>
              </a:r>
              <a:endParaRPr lang="en-US" altLang="zh-CN" sz="3200">
                <a:solidFill>
                  <a:schemeClr val="bg1"/>
                </a:solidFill>
                <a:cs typeface="+mn-ea"/>
                <a:sym typeface="+mn-lt"/>
              </a:endParaRPr>
            </a:p>
          </p:txBody>
        </p:sp>
        <p:sp>
          <p:nvSpPr>
            <p:cNvPr id="35" name="TextBox 25"/>
            <p:cNvSpPr txBox="1"/>
            <p:nvPr/>
          </p:nvSpPr>
          <p:spPr>
            <a:xfrm>
              <a:off x="5994975" y="5199923"/>
              <a:ext cx="3565463" cy="345983"/>
            </a:xfrm>
            <a:prstGeom prst="rect">
              <a:avLst/>
            </a:prstGeom>
            <a:noFill/>
          </p:spPr>
          <p:txBody>
            <a:bodyPr wrap="none" lIns="0" tIns="0" rIns="0" bIns="0" anchor="b" anchorCtr="0">
              <a:noAutofit/>
            </a:bodyPr>
            <a:lstStyle/>
            <a:p>
              <a:pPr>
                <a:lnSpc>
                  <a:spcPct val="140000"/>
                </a:lnSpc>
              </a:pPr>
              <a:r>
                <a:rPr lang="zh-CN" altLang="en-US" sz="2700" b="1"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rPr>
                <a:t>防毒举措</a:t>
              </a:r>
              <a:endParaRPr lang="zh-CN" altLang="en-US" sz="2700" b="1"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ea"/>
                <a:sym typeface="+mn-lt"/>
              </a:endParaRPr>
            </a:p>
          </p:txBody>
        </p:sp>
      </p:gr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4" fill="hold" nodeType="withEffect" p14:presetBounceEnd="51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1000">
                                          <p:cBhvr additive="base">
                                            <p:cTn id="23" dur="1000" fill="hold"/>
                                            <p:tgtEl>
                                              <p:spTgt spid="11"/>
                                            </p:tgtEl>
                                            <p:attrNameLst>
                                              <p:attrName>ppt_x</p:attrName>
                                            </p:attrNameLst>
                                          </p:cBhvr>
                                          <p:tavLst>
                                            <p:tav tm="0">
                                              <p:val>
                                                <p:strVal val="#ppt_x"/>
                                              </p:val>
                                            </p:tav>
                                            <p:tav tm="100000">
                                              <p:val>
                                                <p:strVal val="#ppt_x"/>
                                              </p:val>
                                            </p:tav>
                                          </p:tavLst>
                                        </p:anim>
                                        <p:anim calcmode="lin" valueType="num" p14:bounceEnd="51000">
                                          <p:cBhvr additive="base">
                                            <p:cTn id="24" dur="10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1000">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14:bounceEnd="51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51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1000">
                                      <p:stCondLst>
                                        <p:cond delay="500"/>
                                      </p:stCondLst>
                                      <p:childTnLst>
                                        <p:set>
                                          <p:cBhvr>
                                            <p:cTn id="30" dur="1" fill="hold">
                                              <p:stCondLst>
                                                <p:cond delay="0"/>
                                              </p:stCondLst>
                                            </p:cTn>
                                            <p:tgtEl>
                                              <p:spTgt spid="27"/>
                                            </p:tgtEl>
                                            <p:attrNameLst>
                                              <p:attrName>style.visibility</p:attrName>
                                            </p:attrNameLst>
                                          </p:cBhvr>
                                          <p:to>
                                            <p:strVal val="visible"/>
                                          </p:to>
                                        </p:set>
                                        <p:anim calcmode="lin" valueType="num" p14:bounceEnd="51000">
                                          <p:cBhvr additive="base">
                                            <p:cTn id="31" dur="1000" fill="hold"/>
                                            <p:tgtEl>
                                              <p:spTgt spid="27"/>
                                            </p:tgtEl>
                                            <p:attrNameLst>
                                              <p:attrName>ppt_x</p:attrName>
                                            </p:attrNameLst>
                                          </p:cBhvr>
                                          <p:tavLst>
                                            <p:tav tm="0">
                                              <p:val>
                                                <p:strVal val="#ppt_x"/>
                                              </p:val>
                                            </p:tav>
                                            <p:tav tm="100000">
                                              <p:val>
                                                <p:strVal val="#ppt_x"/>
                                              </p:val>
                                            </p:tav>
                                          </p:tavLst>
                                        </p:anim>
                                        <p:anim calcmode="lin" valueType="num" p14:bounceEnd="51000">
                                          <p:cBhvr additive="base">
                                            <p:cTn id="32" dur="10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51000">
                                      <p:stCondLst>
                                        <p:cond delay="750"/>
                                      </p:stCondLst>
                                      <p:childTnLst>
                                        <p:set>
                                          <p:cBhvr>
                                            <p:cTn id="34" dur="1" fill="hold">
                                              <p:stCondLst>
                                                <p:cond delay="0"/>
                                              </p:stCondLst>
                                            </p:cTn>
                                            <p:tgtEl>
                                              <p:spTgt spid="32"/>
                                            </p:tgtEl>
                                            <p:attrNameLst>
                                              <p:attrName>style.visibility</p:attrName>
                                            </p:attrNameLst>
                                          </p:cBhvr>
                                          <p:to>
                                            <p:strVal val="visible"/>
                                          </p:to>
                                        </p:set>
                                        <p:anim calcmode="lin" valueType="num" p14:bounceEnd="51000">
                                          <p:cBhvr additive="base">
                                            <p:cTn id="35" dur="1000" fill="hold"/>
                                            <p:tgtEl>
                                              <p:spTgt spid="32"/>
                                            </p:tgtEl>
                                            <p:attrNameLst>
                                              <p:attrName>ppt_x</p:attrName>
                                            </p:attrNameLst>
                                          </p:cBhvr>
                                          <p:tavLst>
                                            <p:tav tm="0">
                                              <p:val>
                                                <p:strVal val="#ppt_x"/>
                                              </p:val>
                                            </p:tav>
                                            <p:tav tm="100000">
                                              <p:val>
                                                <p:strVal val="#ppt_x"/>
                                              </p:val>
                                            </p:tav>
                                          </p:tavLst>
                                        </p:anim>
                                        <p:anim calcmode="lin" valueType="num" p14:bounceEnd="51000">
                                          <p:cBhvr additive="base">
                                            <p:cTn id="36"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ppt_x"/>
                                              </p:val>
                                            </p:tav>
                                            <p:tav tm="100000">
                                              <p:val>
                                                <p:strVal val="#ppt_x"/>
                                              </p:val>
                                            </p:tav>
                                          </p:tavLst>
                                        </p:anim>
                                        <p:anim calcmode="lin" valueType="num">
                                          <p:cBhvr additive="base">
                                            <p:cTn id="32" dur="10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7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ppt_x"/>
                                              </p:val>
                                            </p:tav>
                                            <p:tav tm="100000">
                                              <p:val>
                                                <p:strVal val="#ppt_x"/>
                                              </p:val>
                                            </p:tav>
                                          </p:tavLst>
                                        </p:anim>
                                        <p:anim calcmode="lin" valueType="num">
                                          <p:cBhvr additive="base">
                                            <p:cTn id="36"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8"/>
          <p:cNvSpPr txBox="1"/>
          <p:nvPr/>
        </p:nvSpPr>
        <p:spPr>
          <a:xfrm>
            <a:off x="4224485" y="573606"/>
            <a:ext cx="3743030" cy="774700"/>
          </a:xfrm>
          <a:prstGeom prst="rect">
            <a:avLst/>
          </a:prstGeom>
          <a:noFill/>
        </p:spPr>
        <p:txBody>
          <a:bodyPr wrap="square" lIns="0" tIns="0" rIns="0" bIns="0" rtlCol="0" anchor="ctr">
            <a:spAutoFit/>
          </a:bodyPr>
          <a:lstStyle/>
          <a:p>
            <a:pPr algn="dist">
              <a:lnSpc>
                <a:spcPct val="140000"/>
              </a:lnSpc>
            </a:pPr>
            <a:r>
              <a:rPr lang="zh-CN" altLang="en-US" sz="3600" b="1" dirty="0">
                <a:solidFill>
                  <a:srgbClr val="C00000"/>
                </a:solidFill>
                <a:cs typeface="+mn-ea"/>
                <a:sym typeface="+mn-lt"/>
              </a:rPr>
              <a:t>毒品与青少年</a:t>
            </a:r>
            <a:endParaRPr lang="zh-CN" altLang="en-US" sz="3600" b="1" dirty="0">
              <a:solidFill>
                <a:srgbClr val="C00000"/>
              </a:solidFill>
              <a:cs typeface="+mn-ea"/>
              <a:sym typeface="+mn-lt"/>
            </a:endParaRPr>
          </a:p>
        </p:txBody>
      </p:sp>
      <p:sp>
        <p:nvSpPr>
          <p:cNvPr id="2" name="文本框 1"/>
          <p:cNvSpPr txBox="1"/>
          <p:nvPr/>
        </p:nvSpPr>
        <p:spPr>
          <a:xfrm>
            <a:off x="5389245" y="1680210"/>
            <a:ext cx="4301490" cy="957580"/>
          </a:xfrm>
          <a:prstGeom prst="rect">
            <a:avLst/>
          </a:prstGeom>
          <a:noFill/>
        </p:spPr>
        <p:txBody>
          <a:bodyPr wrap="square" rtlCol="0">
            <a:noAutofit/>
          </a:bodyPr>
          <a:p>
            <a:endParaRPr lang="zh-CN" altLang="en-US"/>
          </a:p>
        </p:txBody>
      </p:sp>
      <p:pic>
        <p:nvPicPr>
          <p:cNvPr id="5" name="图片 4"/>
          <p:cNvPicPr>
            <a:picLocks noChangeAspect="1"/>
          </p:cNvPicPr>
          <p:nvPr>
            <p:custDataLst>
              <p:tags r:id="rId1"/>
            </p:custDataLst>
          </p:nvPr>
        </p:nvPicPr>
        <p:blipFill>
          <a:blip r:embed="rId2"/>
          <a:stretch>
            <a:fillRect/>
          </a:stretch>
        </p:blipFill>
        <p:spPr>
          <a:xfrm>
            <a:off x="8174990" y="1680210"/>
            <a:ext cx="3736975" cy="4544695"/>
          </a:xfrm>
          <a:prstGeom prst="rect">
            <a:avLst/>
          </a:prstGeom>
        </p:spPr>
      </p:pic>
      <p:sp>
        <p:nvSpPr>
          <p:cNvPr id="7" name="文本框 6"/>
          <p:cNvSpPr txBox="1"/>
          <p:nvPr/>
        </p:nvSpPr>
        <p:spPr>
          <a:xfrm>
            <a:off x="647065" y="1553210"/>
            <a:ext cx="6994525" cy="5016500"/>
          </a:xfrm>
          <a:prstGeom prst="rect">
            <a:avLst/>
          </a:prstGeom>
          <a:noFill/>
        </p:spPr>
        <p:txBody>
          <a:bodyPr wrap="square" rtlCol="0">
            <a:noAutofit/>
          </a:bodyPr>
          <a:p>
            <a:endParaRPr lang="zh-CN" altLang="en-US"/>
          </a:p>
          <a:p>
            <a:pPr fontAlgn="auto">
              <a:lnSpc>
                <a:spcPct val="150000"/>
              </a:lnSpc>
            </a:pPr>
            <a:r>
              <a:rPr lang="en-US" altLang="zh-CN" sz="2800" b="1"/>
              <a:t>  </a:t>
            </a:r>
            <a:r>
              <a:rPr lang="zh-CN" altLang="en-US" sz="2800" b="1">
                <a:solidFill>
                  <a:srgbClr val="C00000"/>
                </a:solidFill>
              </a:rPr>
              <a:t>青少年</a:t>
            </a:r>
            <a:r>
              <a:rPr lang="zh-CN" altLang="en-US" sz="2800" b="1"/>
              <a:t>处于</a:t>
            </a:r>
            <a:r>
              <a:rPr lang="zh-CN" altLang="en-US" sz="2800" b="1" u="sng"/>
              <a:t>生理、心理发育时期。</a:t>
            </a:r>
            <a:endParaRPr lang="zh-CN" altLang="en-US" sz="2800" b="1" u="sng"/>
          </a:p>
          <a:p>
            <a:pPr marL="457200" indent="-457200" fontAlgn="auto">
              <a:lnSpc>
                <a:spcPct val="150000"/>
              </a:lnSpc>
              <a:buFont typeface="Wingdings" panose="05000000000000000000" charset="0"/>
              <a:buChar char="l"/>
            </a:pPr>
            <a:r>
              <a:rPr lang="zh-CN" altLang="en-US" sz="2800" b="1"/>
              <a:t>心理防线薄弱，好奇心强。</a:t>
            </a:r>
            <a:endParaRPr lang="zh-CN" altLang="en-US" sz="2800" b="1"/>
          </a:p>
          <a:p>
            <a:pPr marL="457200" indent="-457200" fontAlgn="auto">
              <a:lnSpc>
                <a:spcPct val="150000"/>
              </a:lnSpc>
              <a:buFont typeface="Wingdings" panose="05000000000000000000" charset="0"/>
              <a:buChar char="l"/>
            </a:pPr>
            <a:r>
              <a:rPr lang="zh-CN" altLang="en-US" sz="2800" b="1"/>
              <a:t>判断是非能力差，不易抵制毒品的诱惑。</a:t>
            </a:r>
            <a:endParaRPr lang="zh-CN" altLang="en-US" sz="2800" b="1"/>
          </a:p>
          <a:p>
            <a:pPr marL="457200" indent="-457200" fontAlgn="auto">
              <a:lnSpc>
                <a:spcPct val="150000"/>
              </a:lnSpc>
              <a:buFont typeface="Wingdings" panose="05000000000000000000" charset="0"/>
              <a:buChar char="l"/>
            </a:pPr>
            <a:r>
              <a:rPr lang="zh-CN" altLang="en-US" sz="2800" b="1"/>
              <a:t>对毒品的危害性和吸毒的违法性缺乏认识。</a:t>
            </a:r>
            <a:endParaRPr lang="zh-CN" altLang="en-US" sz="2800" b="1"/>
          </a:p>
          <a:p>
            <a:pPr indent="0" fontAlgn="auto">
              <a:lnSpc>
                <a:spcPct val="150000"/>
              </a:lnSpc>
              <a:buFont typeface="Wingdings" panose="05000000000000000000" charset="0"/>
              <a:buNone/>
            </a:pPr>
            <a:r>
              <a:rPr lang="en-US" altLang="zh-CN" sz="2800" b="1"/>
              <a:t>  </a:t>
            </a:r>
            <a:r>
              <a:rPr lang="zh-CN" altLang="en-US" sz="2800" b="1">
                <a:solidFill>
                  <a:srgbClr val="C00000"/>
                </a:solidFill>
              </a:rPr>
              <a:t>使青少年成为易受毒品侵袭的人群。</a:t>
            </a:r>
            <a:endParaRPr lang="zh-CN" altLang="en-US" sz="2800" b="1">
              <a:solidFill>
                <a:srgbClr val="C00000"/>
              </a:solidFill>
            </a:endParaRPr>
          </a:p>
        </p:txBody>
      </p:sp>
    </p:spTree>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221615" y="615315"/>
            <a:ext cx="955040" cy="5605780"/>
          </a:xfrm>
          <a:prstGeom prst="rect">
            <a:avLst/>
          </a:prstGeom>
          <a:noFill/>
        </p:spPr>
        <p:txBody>
          <a:bodyPr vert="eaVert" wrap="square" rtlCol="0">
            <a:noAutofit/>
          </a:bodyPr>
          <a:p>
            <a:r>
              <a:rPr lang="zh-CN" altLang="en-US" sz="3600" b="1">
                <a:solidFill>
                  <a:srgbClr val="C00000"/>
                </a:solidFill>
              </a:rPr>
              <a:t>预防青少年吸毒的对策</a:t>
            </a:r>
            <a:endParaRPr lang="zh-CN" altLang="en-US" sz="3600" b="1">
              <a:solidFill>
                <a:srgbClr val="C00000"/>
              </a:solidFill>
            </a:endParaRPr>
          </a:p>
        </p:txBody>
      </p:sp>
      <p:sp>
        <p:nvSpPr>
          <p:cNvPr id="7" name="左大括号 6"/>
          <p:cNvSpPr/>
          <p:nvPr/>
        </p:nvSpPr>
        <p:spPr>
          <a:xfrm>
            <a:off x="1422400" y="1050925"/>
            <a:ext cx="140335" cy="394589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p>
            <a:pPr algn="ctr"/>
            <a:endParaRPr lang="zh-CN" altLang="en-US"/>
          </a:p>
        </p:txBody>
      </p:sp>
      <p:sp>
        <p:nvSpPr>
          <p:cNvPr id="8" name="文本框 7"/>
          <p:cNvSpPr txBox="1"/>
          <p:nvPr/>
        </p:nvSpPr>
        <p:spPr>
          <a:xfrm>
            <a:off x="2328545" y="1326515"/>
            <a:ext cx="1993900" cy="368300"/>
          </a:xfrm>
          <a:prstGeom prst="rect">
            <a:avLst/>
          </a:prstGeom>
          <a:noFill/>
        </p:spPr>
        <p:txBody>
          <a:bodyPr wrap="square" rtlCol="0">
            <a:spAutoFit/>
          </a:bodyPr>
          <a:p>
            <a:endParaRPr lang="zh-CN" altLang="en-US"/>
          </a:p>
        </p:txBody>
      </p:sp>
      <p:pic>
        <p:nvPicPr>
          <p:cNvPr id="11" name="图片 10"/>
          <p:cNvPicPr>
            <a:picLocks noChangeAspect="1"/>
          </p:cNvPicPr>
          <p:nvPr/>
        </p:nvPicPr>
        <p:blipFill>
          <a:blip r:embed="rId2"/>
          <a:stretch>
            <a:fillRect/>
          </a:stretch>
        </p:blipFill>
        <p:spPr>
          <a:xfrm>
            <a:off x="6639560" y="896620"/>
            <a:ext cx="4879975" cy="5118735"/>
          </a:xfrm>
          <a:prstGeom prst="rect">
            <a:avLst/>
          </a:prstGeom>
        </p:spPr>
      </p:pic>
      <p:sp>
        <p:nvSpPr>
          <p:cNvPr id="10" name="文本框 9"/>
          <p:cNvSpPr txBox="1"/>
          <p:nvPr/>
        </p:nvSpPr>
        <p:spPr>
          <a:xfrm>
            <a:off x="1885950" y="895985"/>
            <a:ext cx="5508625" cy="4722495"/>
          </a:xfrm>
          <a:prstGeom prst="rect">
            <a:avLst/>
          </a:prstGeom>
          <a:noFill/>
        </p:spPr>
        <p:txBody>
          <a:bodyPr wrap="square" rtlCol="0">
            <a:noAutofit/>
          </a:bodyPr>
          <a:p>
            <a:pPr marL="342900" indent="-342900" fontAlgn="auto">
              <a:lnSpc>
                <a:spcPct val="200000"/>
              </a:lnSpc>
              <a:buFont typeface="+mj-ea"/>
              <a:buAutoNum type="circleNumDbPlain"/>
            </a:pPr>
            <a:r>
              <a:rPr lang="zh-CN" altLang="en-US" sz="2800">
                <a:gradFill>
                  <a:gsLst>
                    <a:gs pos="0">
                      <a:srgbClr val="14CD68"/>
                    </a:gs>
                    <a:gs pos="100000">
                      <a:srgbClr val="0B6E38"/>
                    </a:gs>
                  </a:gsLst>
                  <a:lin scaled="0"/>
                </a:gradFill>
              </a:rPr>
              <a:t>接受预防吸毒的教育</a:t>
            </a:r>
            <a:endParaRPr lang="zh-CN" altLang="en-US" sz="2800">
              <a:gradFill>
                <a:gsLst>
                  <a:gs pos="0">
                    <a:srgbClr val="14CD68"/>
                  </a:gs>
                  <a:gs pos="100000">
                    <a:srgbClr val="0B6E38"/>
                  </a:gs>
                </a:gsLst>
                <a:lin scaled="0"/>
              </a:gradFill>
            </a:endParaRPr>
          </a:p>
          <a:p>
            <a:pPr marL="342900" indent="-342900" fontAlgn="auto">
              <a:lnSpc>
                <a:spcPct val="200000"/>
              </a:lnSpc>
              <a:buFont typeface="+mj-ea"/>
              <a:buAutoNum type="circleNumDbPlain"/>
            </a:pPr>
            <a:r>
              <a:rPr lang="zh-CN" altLang="en-US" sz="2800">
                <a:gradFill>
                  <a:gsLst>
                    <a:gs pos="0">
                      <a:srgbClr val="14CD68"/>
                    </a:gs>
                    <a:gs pos="100000">
                      <a:srgbClr val="0B6E38"/>
                    </a:gs>
                  </a:gsLst>
                  <a:lin scaled="0"/>
                </a:gradFill>
              </a:rPr>
              <a:t>形成独立的人格和三观</a:t>
            </a:r>
            <a:endParaRPr lang="zh-CN" altLang="en-US" sz="2800">
              <a:gradFill>
                <a:gsLst>
                  <a:gs pos="0">
                    <a:srgbClr val="14CD68"/>
                  </a:gs>
                  <a:gs pos="100000">
                    <a:srgbClr val="0B6E38"/>
                  </a:gs>
                </a:gsLst>
                <a:lin scaled="0"/>
              </a:gradFill>
            </a:endParaRPr>
          </a:p>
          <a:p>
            <a:pPr marL="342900" indent="-342900" fontAlgn="auto">
              <a:lnSpc>
                <a:spcPct val="200000"/>
              </a:lnSpc>
              <a:buFont typeface="+mj-ea"/>
              <a:buAutoNum type="circleNumDbPlain"/>
            </a:pPr>
            <a:r>
              <a:rPr lang="zh-CN" altLang="en-US" sz="2800">
                <a:gradFill>
                  <a:gsLst>
                    <a:gs pos="0">
                      <a:srgbClr val="14CD68"/>
                    </a:gs>
                    <a:gs pos="100000">
                      <a:srgbClr val="0B6E38"/>
                    </a:gs>
                  </a:gsLst>
                  <a:lin scaled="0"/>
                </a:gradFill>
              </a:rPr>
              <a:t>注意社交圈</a:t>
            </a:r>
            <a:endParaRPr lang="zh-CN" altLang="en-US" sz="2800">
              <a:gradFill>
                <a:gsLst>
                  <a:gs pos="0">
                    <a:srgbClr val="14CD68"/>
                  </a:gs>
                  <a:gs pos="100000">
                    <a:srgbClr val="0B6E38"/>
                  </a:gs>
                </a:gsLst>
                <a:lin scaled="0"/>
              </a:gradFill>
            </a:endParaRPr>
          </a:p>
          <a:p>
            <a:pPr marL="342900" indent="-342900" fontAlgn="auto">
              <a:lnSpc>
                <a:spcPct val="200000"/>
              </a:lnSpc>
              <a:buFont typeface="+mj-ea"/>
              <a:buAutoNum type="circleNumDbPlain"/>
            </a:pPr>
            <a:r>
              <a:rPr lang="zh-CN" altLang="en-US" sz="2800">
                <a:gradFill>
                  <a:gsLst>
                    <a:gs pos="0">
                      <a:srgbClr val="14CD68"/>
                    </a:gs>
                    <a:gs pos="100000">
                      <a:srgbClr val="0B6E38"/>
                    </a:gs>
                  </a:gsLst>
                  <a:lin scaled="0"/>
                </a:gradFill>
              </a:rPr>
              <a:t>社会形成良好的禁毒风尚</a:t>
            </a:r>
            <a:endParaRPr lang="zh-CN" altLang="en-US" sz="2800">
              <a:gradFill>
                <a:gsLst>
                  <a:gs pos="0">
                    <a:srgbClr val="14CD68"/>
                  </a:gs>
                  <a:gs pos="100000">
                    <a:srgbClr val="0B6E38"/>
                  </a:gs>
                </a:gsLst>
                <a:lin scaled="0"/>
              </a:gradFill>
            </a:endParaRPr>
          </a:p>
          <a:p>
            <a:pPr indent="0" fontAlgn="auto">
              <a:lnSpc>
                <a:spcPct val="200000"/>
              </a:lnSpc>
              <a:buFont typeface="+mj-ea"/>
              <a:buNone/>
            </a:pPr>
            <a:endParaRPr lang="zh-CN" altLang="en-US" sz="2800">
              <a:gradFill>
                <a:gsLst>
                  <a:gs pos="0">
                    <a:srgbClr val="14CD68"/>
                  </a:gs>
                  <a:gs pos="100000">
                    <a:srgbClr val="0B6E38"/>
                  </a:gs>
                </a:gsLst>
                <a:lin scaled="0"/>
              </a:gradFill>
            </a:endParaRPr>
          </a:p>
        </p:txBody>
      </p:sp>
    </p:spTree>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1648460" y="3949065"/>
            <a:ext cx="2649220" cy="1784350"/>
          </a:xfrm>
          <a:prstGeom prst="rect">
            <a:avLst/>
          </a:prstGeom>
        </p:spPr>
      </p:pic>
      <p:pic>
        <p:nvPicPr>
          <p:cNvPr id="25" name="图片 24"/>
          <p:cNvPicPr>
            <a:picLocks noChangeAspect="1"/>
          </p:cNvPicPr>
          <p:nvPr/>
        </p:nvPicPr>
        <p:blipFill>
          <a:blip r:embed="rId2"/>
          <a:stretch>
            <a:fillRect/>
          </a:stretch>
        </p:blipFill>
        <p:spPr>
          <a:xfrm>
            <a:off x="7686675" y="4429125"/>
            <a:ext cx="1920240" cy="1706880"/>
          </a:xfrm>
          <a:prstGeom prst="rect">
            <a:avLst/>
          </a:prstGeom>
        </p:spPr>
      </p:pic>
      <p:pic>
        <p:nvPicPr>
          <p:cNvPr id="28" name="图片 27"/>
          <p:cNvPicPr>
            <a:picLocks noChangeAspect="1"/>
          </p:cNvPicPr>
          <p:nvPr/>
        </p:nvPicPr>
        <p:blipFill>
          <a:blip r:embed="rId3"/>
          <a:stretch>
            <a:fillRect/>
          </a:stretch>
        </p:blipFill>
        <p:spPr>
          <a:xfrm>
            <a:off x="7529195" y="2304415"/>
            <a:ext cx="1919605" cy="1819910"/>
          </a:xfrm>
          <a:prstGeom prst="rect">
            <a:avLst/>
          </a:prstGeom>
        </p:spPr>
      </p:pic>
      <p:pic>
        <p:nvPicPr>
          <p:cNvPr id="24" name="图片 23"/>
          <p:cNvPicPr>
            <a:picLocks noChangeAspect="1"/>
          </p:cNvPicPr>
          <p:nvPr/>
        </p:nvPicPr>
        <p:blipFill>
          <a:blip r:embed="rId4"/>
          <a:stretch>
            <a:fillRect/>
          </a:stretch>
        </p:blipFill>
        <p:spPr>
          <a:xfrm>
            <a:off x="5083175" y="500380"/>
            <a:ext cx="2037715" cy="1740535"/>
          </a:xfrm>
          <a:prstGeom prst="rect">
            <a:avLst/>
          </a:prstGeom>
        </p:spPr>
      </p:pic>
      <p:pic>
        <p:nvPicPr>
          <p:cNvPr id="30" name="图片 29"/>
          <p:cNvPicPr>
            <a:picLocks noChangeAspect="1"/>
          </p:cNvPicPr>
          <p:nvPr/>
        </p:nvPicPr>
        <p:blipFill>
          <a:blip r:embed="rId5"/>
          <a:stretch>
            <a:fillRect/>
          </a:stretch>
        </p:blipFill>
        <p:spPr>
          <a:xfrm>
            <a:off x="2580640" y="1560830"/>
            <a:ext cx="1910080" cy="1933575"/>
          </a:xfrm>
          <a:prstGeom prst="rect">
            <a:avLst/>
          </a:prstGeom>
        </p:spPr>
      </p:pic>
      <p:sp>
        <p:nvSpPr>
          <p:cNvPr id="2" name="Freeform 5"/>
          <p:cNvSpPr/>
          <p:nvPr/>
        </p:nvSpPr>
        <p:spPr bwMode="auto">
          <a:xfrm>
            <a:off x="3870960" y="2044065"/>
            <a:ext cx="4096385" cy="4425950"/>
          </a:xfrm>
          <a:custGeom>
            <a:avLst/>
            <a:gdLst>
              <a:gd name="T0" fmla="*/ 553107085 w 5977"/>
              <a:gd name="T1" fmla="*/ 70285550 h 6949"/>
              <a:gd name="T2" fmla="*/ 487233550 w 5977"/>
              <a:gd name="T3" fmla="*/ 359685891 h 6949"/>
              <a:gd name="T4" fmla="*/ 350301198 w 5977"/>
              <a:gd name="T5" fmla="*/ 115798432 h 6949"/>
              <a:gd name="T6" fmla="*/ 336665723 w 5977"/>
              <a:gd name="T7" fmla="*/ 128664779 h 6949"/>
              <a:gd name="T8" fmla="*/ 487425501 w 5977"/>
              <a:gd name="T9" fmla="*/ 487966836 h 6949"/>
              <a:gd name="T10" fmla="*/ 426737689 w 5977"/>
              <a:gd name="T11" fmla="*/ 535784040 h 6949"/>
              <a:gd name="T12" fmla="*/ 102747252 w 5977"/>
              <a:gd name="T13" fmla="*/ 361990214 h 6949"/>
              <a:gd name="T14" fmla="*/ 72211396 w 5977"/>
              <a:gd name="T15" fmla="*/ 375625106 h 6949"/>
              <a:gd name="T16" fmla="*/ 300559805 w 5977"/>
              <a:gd name="T17" fmla="*/ 476252431 h 6949"/>
              <a:gd name="T18" fmla="*/ 458810023 w 5977"/>
              <a:gd name="T19" fmla="*/ 679236091 h 6949"/>
              <a:gd name="T20" fmla="*/ 410029258 w 5977"/>
              <a:gd name="T21" fmla="*/ 814238084 h 6949"/>
              <a:gd name="T22" fmla="*/ 2304717 w 5977"/>
              <a:gd name="T23" fmla="*/ 744144451 h 6949"/>
              <a:gd name="T24" fmla="*/ 0 w 5977"/>
              <a:gd name="T25" fmla="*/ 778519119 h 6949"/>
              <a:gd name="T26" fmla="*/ 419439638 w 5977"/>
              <a:gd name="T27" fmla="*/ 879530717 h 6949"/>
              <a:gd name="T28" fmla="*/ 430770396 w 5977"/>
              <a:gd name="T29" fmla="*/ 1158560951 h 6949"/>
              <a:gd name="T30" fmla="*/ 300559805 w 5977"/>
              <a:gd name="T31" fmla="*/ 1274167466 h 6949"/>
              <a:gd name="T32" fmla="*/ 174382360 w 5977"/>
              <a:gd name="T33" fmla="*/ 1298364383 h 6949"/>
              <a:gd name="T34" fmla="*/ 763979262 w 5977"/>
              <a:gd name="T35" fmla="*/ 1322752778 h 6949"/>
              <a:gd name="T36" fmla="*/ 853474940 w 5977"/>
              <a:gd name="T37" fmla="*/ 1303164944 h 6949"/>
              <a:gd name="T38" fmla="*/ 766283979 w 5977"/>
              <a:gd name="T39" fmla="*/ 1282233251 h 6949"/>
              <a:gd name="T40" fmla="*/ 599391621 w 5977"/>
              <a:gd name="T41" fmla="*/ 1171043463 h 6949"/>
              <a:gd name="T42" fmla="*/ 595934326 w 5977"/>
              <a:gd name="T43" fmla="*/ 916593980 h 6949"/>
              <a:gd name="T44" fmla="*/ 886123563 w 5977"/>
              <a:gd name="T45" fmla="*/ 798298870 h 6949"/>
              <a:gd name="T46" fmla="*/ 1147889272 w 5977"/>
              <a:gd name="T47" fmla="*/ 773910474 h 6949"/>
              <a:gd name="T48" fmla="*/ 1146544744 w 5977"/>
              <a:gd name="T49" fmla="*/ 735310997 h 6949"/>
              <a:gd name="T50" fmla="*/ 1096611840 w 5977"/>
              <a:gd name="T51" fmla="*/ 748561178 h 6949"/>
              <a:gd name="T52" fmla="*/ 589788853 w 5977"/>
              <a:gd name="T53" fmla="*/ 814814274 h 6949"/>
              <a:gd name="T54" fmla="*/ 635305150 w 5977"/>
              <a:gd name="T55" fmla="*/ 568238220 h 6949"/>
              <a:gd name="T56" fmla="*/ 1048982776 w 5977"/>
              <a:gd name="T57" fmla="*/ 422866120 h 6949"/>
              <a:gd name="T58" fmla="*/ 1035347301 w 5977"/>
              <a:gd name="T59" fmla="*/ 406926906 h 6949"/>
              <a:gd name="T60" fmla="*/ 734403157 w 5977"/>
              <a:gd name="T61" fmla="*/ 474524299 h 6949"/>
              <a:gd name="T62" fmla="*/ 560020797 w 5977"/>
              <a:gd name="T63" fmla="*/ 545386039 h 6949"/>
              <a:gd name="T64" fmla="*/ 592093570 w 5977"/>
              <a:gd name="T65" fmla="*/ 456472680 h 6949"/>
              <a:gd name="T66" fmla="*/ 779535115 w 5977"/>
              <a:gd name="T67" fmla="*/ 194533602 h 6949"/>
              <a:gd name="T68" fmla="*/ 656430626 w 5977"/>
              <a:gd name="T69" fmla="*/ 351812462 h 6949"/>
              <a:gd name="T70" fmla="*/ 538895321 w 5977"/>
              <a:gd name="T71" fmla="*/ 408463120 h 6949"/>
              <a:gd name="T72" fmla="*/ 572120233 w 5977"/>
              <a:gd name="T73" fmla="*/ 103700193 h 6949"/>
              <a:gd name="T74" fmla="*/ 563093753 w 5977"/>
              <a:gd name="T75" fmla="*/ 191917 h 6949"/>
              <a:gd name="T76" fmla="*/ 534862176 w 5977"/>
              <a:gd name="T77" fmla="*/ 0 h 69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977" h="6949">
                <a:moveTo>
                  <a:pt x="2785" y="0"/>
                </a:moveTo>
                <a:cubicBezTo>
                  <a:pt x="2841" y="42"/>
                  <a:pt x="2858" y="134"/>
                  <a:pt x="2880" y="366"/>
                </a:cubicBezTo>
                <a:cubicBezTo>
                  <a:pt x="2910" y="674"/>
                  <a:pt x="2891" y="857"/>
                  <a:pt x="2760" y="1513"/>
                </a:cubicBezTo>
                <a:cubicBezTo>
                  <a:pt x="2638" y="2133"/>
                  <a:pt x="2639" y="2130"/>
                  <a:pt x="2537" y="1873"/>
                </a:cubicBezTo>
                <a:cubicBezTo>
                  <a:pt x="2413" y="1562"/>
                  <a:pt x="2149" y="1060"/>
                  <a:pt x="1997" y="847"/>
                </a:cubicBezTo>
                <a:cubicBezTo>
                  <a:pt x="1912" y="730"/>
                  <a:pt x="1834" y="619"/>
                  <a:pt x="1824" y="603"/>
                </a:cubicBezTo>
                <a:cubicBezTo>
                  <a:pt x="1821" y="599"/>
                  <a:pt x="1822" y="588"/>
                  <a:pt x="1825" y="573"/>
                </a:cubicBezTo>
                <a:cubicBezTo>
                  <a:pt x="1802" y="607"/>
                  <a:pt x="1779" y="639"/>
                  <a:pt x="1753" y="670"/>
                </a:cubicBezTo>
                <a:cubicBezTo>
                  <a:pt x="1818" y="723"/>
                  <a:pt x="2054" y="1118"/>
                  <a:pt x="2190" y="1400"/>
                </a:cubicBezTo>
                <a:cubicBezTo>
                  <a:pt x="2346" y="1724"/>
                  <a:pt x="2539" y="2359"/>
                  <a:pt x="2538" y="2541"/>
                </a:cubicBezTo>
                <a:cubicBezTo>
                  <a:pt x="2537" y="2685"/>
                  <a:pt x="2494" y="2855"/>
                  <a:pt x="2446" y="2903"/>
                </a:cubicBezTo>
                <a:cubicBezTo>
                  <a:pt x="2409" y="2940"/>
                  <a:pt x="2382" y="2926"/>
                  <a:pt x="2222" y="2790"/>
                </a:cubicBezTo>
                <a:cubicBezTo>
                  <a:pt x="1978" y="2584"/>
                  <a:pt x="1756" y="2436"/>
                  <a:pt x="1436" y="2266"/>
                </a:cubicBezTo>
                <a:cubicBezTo>
                  <a:pt x="1187" y="2133"/>
                  <a:pt x="694" y="1925"/>
                  <a:pt x="535" y="1885"/>
                </a:cubicBezTo>
                <a:cubicBezTo>
                  <a:pt x="470" y="1868"/>
                  <a:pt x="435" y="1856"/>
                  <a:pt x="420" y="1823"/>
                </a:cubicBezTo>
                <a:cubicBezTo>
                  <a:pt x="408" y="1868"/>
                  <a:pt x="393" y="1913"/>
                  <a:pt x="376" y="1956"/>
                </a:cubicBezTo>
                <a:cubicBezTo>
                  <a:pt x="383" y="1953"/>
                  <a:pt x="389" y="1951"/>
                  <a:pt x="395" y="1951"/>
                </a:cubicBezTo>
                <a:cubicBezTo>
                  <a:pt x="549" y="1951"/>
                  <a:pt x="1204" y="2247"/>
                  <a:pt x="1565" y="2480"/>
                </a:cubicBezTo>
                <a:cubicBezTo>
                  <a:pt x="1801" y="2632"/>
                  <a:pt x="2168" y="2981"/>
                  <a:pt x="2287" y="3167"/>
                </a:cubicBezTo>
                <a:cubicBezTo>
                  <a:pt x="2358" y="3279"/>
                  <a:pt x="2375" y="3338"/>
                  <a:pt x="2389" y="3537"/>
                </a:cubicBezTo>
                <a:cubicBezTo>
                  <a:pt x="2407" y="3784"/>
                  <a:pt x="2356" y="4253"/>
                  <a:pt x="2309" y="4282"/>
                </a:cubicBezTo>
                <a:cubicBezTo>
                  <a:pt x="2294" y="4291"/>
                  <a:pt x="2216" y="4272"/>
                  <a:pt x="2135" y="4240"/>
                </a:cubicBezTo>
                <a:cubicBezTo>
                  <a:pt x="1771" y="4095"/>
                  <a:pt x="1129" y="3975"/>
                  <a:pt x="401" y="3915"/>
                </a:cubicBezTo>
                <a:cubicBezTo>
                  <a:pt x="234" y="3901"/>
                  <a:pt x="89" y="3886"/>
                  <a:pt x="12" y="3875"/>
                </a:cubicBezTo>
                <a:cubicBezTo>
                  <a:pt x="12" y="3877"/>
                  <a:pt x="12" y="3878"/>
                  <a:pt x="12" y="3880"/>
                </a:cubicBezTo>
                <a:cubicBezTo>
                  <a:pt x="12" y="3939"/>
                  <a:pt x="8" y="3997"/>
                  <a:pt x="0" y="4054"/>
                </a:cubicBezTo>
                <a:lnTo>
                  <a:pt x="229" y="4057"/>
                </a:lnTo>
                <a:cubicBezTo>
                  <a:pt x="1035" y="4066"/>
                  <a:pt x="1849" y="4284"/>
                  <a:pt x="2184" y="4580"/>
                </a:cubicBezTo>
                <a:cubicBezTo>
                  <a:pt x="2296" y="4678"/>
                  <a:pt x="2311" y="4707"/>
                  <a:pt x="2329" y="4848"/>
                </a:cubicBezTo>
                <a:cubicBezTo>
                  <a:pt x="2353" y="5035"/>
                  <a:pt x="2303" y="5720"/>
                  <a:pt x="2243" y="6033"/>
                </a:cubicBezTo>
                <a:cubicBezTo>
                  <a:pt x="2219" y="6155"/>
                  <a:pt x="2177" y="6286"/>
                  <a:pt x="2148" y="6324"/>
                </a:cubicBezTo>
                <a:cubicBezTo>
                  <a:pt x="2078" y="6419"/>
                  <a:pt x="1739" y="6599"/>
                  <a:pt x="1565" y="6635"/>
                </a:cubicBezTo>
                <a:cubicBezTo>
                  <a:pt x="1488" y="6651"/>
                  <a:pt x="1312" y="6682"/>
                  <a:pt x="1175" y="6704"/>
                </a:cubicBezTo>
                <a:cubicBezTo>
                  <a:pt x="1037" y="6727"/>
                  <a:pt x="917" y="6752"/>
                  <a:pt x="908" y="6761"/>
                </a:cubicBezTo>
                <a:cubicBezTo>
                  <a:pt x="846" y="6823"/>
                  <a:pt x="1154" y="6882"/>
                  <a:pt x="1733" y="6919"/>
                </a:cubicBezTo>
                <a:cubicBezTo>
                  <a:pt x="2214" y="6949"/>
                  <a:pt x="3600" y="6930"/>
                  <a:pt x="3978" y="6888"/>
                </a:cubicBezTo>
                <a:cubicBezTo>
                  <a:pt x="4141" y="6870"/>
                  <a:pt x="4313" y="6840"/>
                  <a:pt x="4359" y="6821"/>
                </a:cubicBezTo>
                <a:lnTo>
                  <a:pt x="4444" y="6786"/>
                </a:lnTo>
                <a:lnTo>
                  <a:pt x="4380" y="6752"/>
                </a:lnTo>
                <a:cubicBezTo>
                  <a:pt x="4344" y="6733"/>
                  <a:pt x="4169" y="6699"/>
                  <a:pt x="3990" y="6677"/>
                </a:cubicBezTo>
                <a:cubicBezTo>
                  <a:pt x="3636" y="6633"/>
                  <a:pt x="3384" y="6538"/>
                  <a:pt x="3223" y="6387"/>
                </a:cubicBezTo>
                <a:cubicBezTo>
                  <a:pt x="3147" y="6317"/>
                  <a:pt x="3136" y="6284"/>
                  <a:pt x="3121" y="6098"/>
                </a:cubicBezTo>
                <a:cubicBezTo>
                  <a:pt x="3098" y="5808"/>
                  <a:pt x="3092" y="5584"/>
                  <a:pt x="3098" y="5147"/>
                </a:cubicBezTo>
                <a:lnTo>
                  <a:pt x="3103" y="4773"/>
                </a:lnTo>
                <a:lnTo>
                  <a:pt x="3201" y="4665"/>
                </a:lnTo>
                <a:cubicBezTo>
                  <a:pt x="3389" y="4458"/>
                  <a:pt x="3879" y="4281"/>
                  <a:pt x="4614" y="4157"/>
                </a:cubicBezTo>
                <a:cubicBezTo>
                  <a:pt x="4997" y="4092"/>
                  <a:pt x="5912" y="4000"/>
                  <a:pt x="5966" y="4021"/>
                </a:cubicBezTo>
                <a:cubicBezTo>
                  <a:pt x="5969" y="4022"/>
                  <a:pt x="5973" y="4026"/>
                  <a:pt x="5977" y="4030"/>
                </a:cubicBezTo>
                <a:cubicBezTo>
                  <a:pt x="5971" y="3983"/>
                  <a:pt x="5968" y="3935"/>
                  <a:pt x="5968" y="3887"/>
                </a:cubicBezTo>
                <a:cubicBezTo>
                  <a:pt x="5968" y="3867"/>
                  <a:pt x="5969" y="3848"/>
                  <a:pt x="5970" y="3829"/>
                </a:cubicBezTo>
                <a:cubicBezTo>
                  <a:pt x="5961" y="3854"/>
                  <a:pt x="5951" y="3871"/>
                  <a:pt x="5942" y="3877"/>
                </a:cubicBezTo>
                <a:cubicBezTo>
                  <a:pt x="5925" y="3888"/>
                  <a:pt x="5821" y="3898"/>
                  <a:pt x="5710" y="3898"/>
                </a:cubicBezTo>
                <a:cubicBezTo>
                  <a:pt x="5247" y="3899"/>
                  <a:pt x="4355" y="4013"/>
                  <a:pt x="3586" y="4169"/>
                </a:cubicBezTo>
                <a:cubicBezTo>
                  <a:pt x="3302" y="4226"/>
                  <a:pt x="3085" y="4257"/>
                  <a:pt x="3071" y="4243"/>
                </a:cubicBezTo>
                <a:cubicBezTo>
                  <a:pt x="3043" y="4215"/>
                  <a:pt x="2962" y="3612"/>
                  <a:pt x="2962" y="3431"/>
                </a:cubicBezTo>
                <a:cubicBezTo>
                  <a:pt x="2962" y="3287"/>
                  <a:pt x="3037" y="3185"/>
                  <a:pt x="3308" y="2959"/>
                </a:cubicBezTo>
                <a:cubicBezTo>
                  <a:pt x="3708" y="2626"/>
                  <a:pt x="4264" y="2412"/>
                  <a:pt x="5130" y="2260"/>
                </a:cubicBezTo>
                <a:lnTo>
                  <a:pt x="5462" y="2202"/>
                </a:lnTo>
                <a:cubicBezTo>
                  <a:pt x="5441" y="2169"/>
                  <a:pt x="5420" y="2136"/>
                  <a:pt x="5403" y="2101"/>
                </a:cubicBezTo>
                <a:cubicBezTo>
                  <a:pt x="5400" y="2110"/>
                  <a:pt x="5397" y="2116"/>
                  <a:pt x="5391" y="2119"/>
                </a:cubicBezTo>
                <a:cubicBezTo>
                  <a:pt x="5374" y="2130"/>
                  <a:pt x="5204" y="2161"/>
                  <a:pt x="5015" y="2189"/>
                </a:cubicBezTo>
                <a:cubicBezTo>
                  <a:pt x="4603" y="2249"/>
                  <a:pt x="4090" y="2371"/>
                  <a:pt x="3824" y="2471"/>
                </a:cubicBezTo>
                <a:cubicBezTo>
                  <a:pt x="3718" y="2511"/>
                  <a:pt x="3480" y="2623"/>
                  <a:pt x="3296" y="2720"/>
                </a:cubicBezTo>
                <a:cubicBezTo>
                  <a:pt x="2967" y="2892"/>
                  <a:pt x="2959" y="2895"/>
                  <a:pt x="2916" y="2840"/>
                </a:cubicBezTo>
                <a:cubicBezTo>
                  <a:pt x="2888" y="2802"/>
                  <a:pt x="2878" y="2747"/>
                  <a:pt x="2887" y="2673"/>
                </a:cubicBezTo>
                <a:cubicBezTo>
                  <a:pt x="2899" y="2585"/>
                  <a:pt x="2938" y="2526"/>
                  <a:pt x="3083" y="2377"/>
                </a:cubicBezTo>
                <a:cubicBezTo>
                  <a:pt x="3474" y="1976"/>
                  <a:pt x="3779" y="1561"/>
                  <a:pt x="3990" y="1139"/>
                </a:cubicBezTo>
                <a:cubicBezTo>
                  <a:pt x="4014" y="1091"/>
                  <a:pt x="4038" y="1048"/>
                  <a:pt x="4059" y="1013"/>
                </a:cubicBezTo>
                <a:cubicBezTo>
                  <a:pt x="4029" y="994"/>
                  <a:pt x="4001" y="975"/>
                  <a:pt x="3973" y="953"/>
                </a:cubicBezTo>
                <a:cubicBezTo>
                  <a:pt x="3895" y="1157"/>
                  <a:pt x="3635" y="1579"/>
                  <a:pt x="3418" y="1832"/>
                </a:cubicBezTo>
                <a:cubicBezTo>
                  <a:pt x="3264" y="2012"/>
                  <a:pt x="2893" y="2318"/>
                  <a:pt x="2830" y="2318"/>
                </a:cubicBezTo>
                <a:cubicBezTo>
                  <a:pt x="2793" y="2318"/>
                  <a:pt x="2789" y="2289"/>
                  <a:pt x="2806" y="2127"/>
                </a:cubicBezTo>
                <a:cubicBezTo>
                  <a:pt x="2817" y="2022"/>
                  <a:pt x="2845" y="1835"/>
                  <a:pt x="2867" y="1711"/>
                </a:cubicBezTo>
                <a:cubicBezTo>
                  <a:pt x="2974" y="1120"/>
                  <a:pt x="2996" y="891"/>
                  <a:pt x="2979" y="540"/>
                </a:cubicBezTo>
                <a:cubicBezTo>
                  <a:pt x="2970" y="346"/>
                  <a:pt x="2955" y="140"/>
                  <a:pt x="2946" y="84"/>
                </a:cubicBezTo>
                <a:lnTo>
                  <a:pt x="2932" y="1"/>
                </a:lnTo>
                <a:cubicBezTo>
                  <a:pt x="2909" y="2"/>
                  <a:pt x="2886" y="3"/>
                  <a:pt x="2863" y="3"/>
                </a:cubicBezTo>
                <a:cubicBezTo>
                  <a:pt x="2836" y="3"/>
                  <a:pt x="2811" y="2"/>
                  <a:pt x="2785" y="0"/>
                </a:cubicBezTo>
                <a:close/>
              </a:path>
            </a:pathLst>
          </a:custGeom>
        </p:spPr>
        <p:style>
          <a:lnRef idx="1">
            <a:schemeClr val="accent3"/>
          </a:lnRef>
          <a:fillRef idx="2">
            <a:schemeClr val="accent3"/>
          </a:fillRef>
          <a:effectRef idx="1">
            <a:schemeClr val="accent3"/>
          </a:effectRef>
          <a:fontRef idx="minor">
            <a:schemeClr val="dk1"/>
          </a:fontRef>
        </p:style>
        <p:txBody>
          <a:bodyPr lIns="121908" tIns="60953" rIns="121908" bIns="60953"/>
          <a:lstStyle/>
          <a:p>
            <a:endParaRPr lang="zh-CN" altLang="en-US" sz="2400">
              <a:solidFill>
                <a:srgbClr val="92D050"/>
              </a:solidFill>
              <a:cs typeface="+mn-ea"/>
              <a:sym typeface="+mn-lt"/>
            </a:endParaRPr>
          </a:p>
          <a:p>
            <a:endParaRPr lang="zh-CN" altLang="en-US" sz="2400">
              <a:solidFill>
                <a:srgbClr val="92D050"/>
              </a:solidFill>
              <a:cs typeface="+mn-ea"/>
              <a:sym typeface="+mn-lt"/>
            </a:endParaRPr>
          </a:p>
          <a:p>
            <a:endParaRPr lang="zh-CN" altLang="en-US" sz="2400">
              <a:solidFill>
                <a:srgbClr val="92D050"/>
              </a:solidFill>
              <a:cs typeface="+mn-ea"/>
              <a:sym typeface="+mn-lt"/>
            </a:endParaRPr>
          </a:p>
          <a:p>
            <a:endParaRPr lang="zh-CN" altLang="en-US" sz="2400">
              <a:solidFill>
                <a:srgbClr val="92D050"/>
              </a:solidFill>
              <a:cs typeface="+mn-ea"/>
              <a:sym typeface="+mn-lt"/>
            </a:endParaRPr>
          </a:p>
          <a:p>
            <a:endParaRPr lang="zh-CN" altLang="en-US" sz="2400">
              <a:solidFill>
                <a:srgbClr val="92D050"/>
              </a:solidFill>
              <a:cs typeface="+mn-ea"/>
              <a:sym typeface="+mn-lt"/>
            </a:endParaRPr>
          </a:p>
          <a:p>
            <a:endParaRPr lang="zh-CN" altLang="en-US" sz="2400">
              <a:solidFill>
                <a:srgbClr val="92D050"/>
              </a:solidFill>
              <a:cs typeface="+mn-ea"/>
              <a:sym typeface="+mn-lt"/>
            </a:endParaRPr>
          </a:p>
          <a:p>
            <a:r>
              <a:rPr lang="en-US" altLang="zh-CN" sz="2400">
                <a:solidFill>
                  <a:srgbClr val="92D050"/>
                </a:solidFill>
                <a:cs typeface="+mn-ea"/>
                <a:sym typeface="+mn-lt"/>
              </a:rPr>
              <a:t>          </a:t>
            </a:r>
            <a:r>
              <a:rPr lang="zh-CN" altLang="en-US" sz="2400" b="1">
                <a:gradFill>
                  <a:gsLst>
                    <a:gs pos="0">
                      <a:srgbClr val="FBFB11"/>
                    </a:gs>
                    <a:gs pos="100000">
                      <a:srgbClr val="838309"/>
                    </a:gs>
                  </a:gsLst>
                  <a:lin scaled="0"/>
                </a:gradFill>
                <a:highlight>
                  <a:srgbClr val="00FF00"/>
                </a:highlight>
                <a:cs typeface="+mn-ea"/>
                <a:sym typeface="+mn-lt"/>
              </a:rPr>
              <a:t>防</a:t>
            </a:r>
            <a:endParaRPr lang="zh-CN" altLang="en-US" sz="2400" b="1">
              <a:gradFill>
                <a:gsLst>
                  <a:gs pos="0">
                    <a:srgbClr val="FBFB11"/>
                  </a:gs>
                  <a:gs pos="100000">
                    <a:srgbClr val="838309"/>
                  </a:gs>
                </a:gsLst>
                <a:lin scaled="0"/>
              </a:gradFill>
              <a:highlight>
                <a:srgbClr val="00FF00"/>
              </a:highlight>
              <a:cs typeface="+mn-ea"/>
              <a:sym typeface="+mn-lt"/>
            </a:endParaRPr>
          </a:p>
          <a:p>
            <a:r>
              <a:rPr lang="en-US" altLang="zh-CN" sz="2400" b="1">
                <a:gradFill>
                  <a:gsLst>
                    <a:gs pos="0">
                      <a:srgbClr val="FBFB11"/>
                    </a:gs>
                    <a:gs pos="100000">
                      <a:srgbClr val="838309"/>
                    </a:gs>
                  </a:gsLst>
                  <a:lin scaled="0"/>
                </a:gradFill>
                <a:cs typeface="+mn-ea"/>
                <a:sym typeface="+mn-lt"/>
              </a:rPr>
              <a:t>          </a:t>
            </a:r>
            <a:r>
              <a:rPr lang="zh-CN" altLang="en-US" sz="2400" b="1">
                <a:gradFill>
                  <a:gsLst>
                    <a:gs pos="0">
                      <a:srgbClr val="FBFB11"/>
                    </a:gs>
                    <a:gs pos="100000">
                      <a:srgbClr val="838309"/>
                    </a:gs>
                  </a:gsLst>
                  <a:lin scaled="0"/>
                </a:gradFill>
                <a:highlight>
                  <a:srgbClr val="00FF00"/>
                </a:highlight>
                <a:cs typeface="+mn-ea"/>
                <a:sym typeface="+mn-lt"/>
              </a:rPr>
              <a:t>毒</a:t>
            </a:r>
            <a:endParaRPr lang="zh-CN" altLang="en-US" sz="2400" b="1">
              <a:gradFill>
                <a:gsLst>
                  <a:gs pos="0">
                    <a:srgbClr val="FBFB11"/>
                  </a:gs>
                  <a:gs pos="100000">
                    <a:srgbClr val="838309"/>
                  </a:gs>
                </a:gsLst>
                <a:lin scaled="0"/>
              </a:gradFill>
              <a:highlight>
                <a:srgbClr val="00FF00"/>
              </a:highlight>
              <a:cs typeface="+mn-ea"/>
              <a:sym typeface="+mn-lt"/>
            </a:endParaRPr>
          </a:p>
          <a:p>
            <a:r>
              <a:rPr lang="zh-CN" altLang="en-US" sz="2400" b="1">
                <a:gradFill>
                  <a:gsLst>
                    <a:gs pos="0">
                      <a:srgbClr val="FBFB11"/>
                    </a:gs>
                    <a:gs pos="100000">
                      <a:srgbClr val="838309"/>
                    </a:gs>
                  </a:gsLst>
                  <a:lin scaled="0"/>
                </a:gradFill>
                <a:cs typeface="+mn-ea"/>
                <a:sym typeface="+mn-lt"/>
              </a:rPr>
              <a:t> </a:t>
            </a:r>
            <a:r>
              <a:rPr lang="en-US" altLang="zh-CN" sz="2400" b="1">
                <a:gradFill>
                  <a:gsLst>
                    <a:gs pos="0">
                      <a:srgbClr val="FBFB11"/>
                    </a:gs>
                    <a:gs pos="100000">
                      <a:srgbClr val="838309"/>
                    </a:gs>
                  </a:gsLst>
                  <a:lin scaled="0"/>
                </a:gradFill>
                <a:cs typeface="+mn-ea"/>
                <a:sym typeface="+mn-lt"/>
              </a:rPr>
              <a:t>         </a:t>
            </a:r>
            <a:r>
              <a:rPr lang="zh-CN" altLang="en-US" sz="2400" b="1">
                <a:gradFill>
                  <a:gsLst>
                    <a:gs pos="0">
                      <a:srgbClr val="FBFB11"/>
                    </a:gs>
                    <a:gs pos="100000">
                      <a:srgbClr val="838309"/>
                    </a:gs>
                  </a:gsLst>
                  <a:lin scaled="0"/>
                </a:gradFill>
                <a:highlight>
                  <a:srgbClr val="00FF00"/>
                </a:highlight>
                <a:cs typeface="+mn-ea"/>
                <a:sym typeface="+mn-lt"/>
              </a:rPr>
              <a:t>心</a:t>
            </a:r>
            <a:endParaRPr lang="zh-CN" altLang="en-US" sz="2400" b="1">
              <a:gradFill>
                <a:gsLst>
                  <a:gs pos="0">
                    <a:srgbClr val="FBFB11"/>
                  </a:gs>
                  <a:gs pos="100000">
                    <a:srgbClr val="838309"/>
                  </a:gs>
                </a:gsLst>
                <a:lin scaled="0"/>
              </a:gradFill>
              <a:highlight>
                <a:srgbClr val="00FF00"/>
              </a:highlight>
              <a:cs typeface="+mn-ea"/>
              <a:sym typeface="+mn-lt"/>
            </a:endParaRPr>
          </a:p>
          <a:p>
            <a:r>
              <a:rPr lang="en-US" altLang="zh-CN" sz="2400" b="1">
                <a:gradFill>
                  <a:gsLst>
                    <a:gs pos="0">
                      <a:srgbClr val="FBFB11"/>
                    </a:gs>
                    <a:gs pos="100000">
                      <a:srgbClr val="838309"/>
                    </a:gs>
                  </a:gsLst>
                  <a:lin scaled="0"/>
                </a:gradFill>
                <a:cs typeface="+mn-ea"/>
                <a:sym typeface="+mn-lt"/>
              </a:rPr>
              <a:t>          </a:t>
            </a:r>
            <a:r>
              <a:rPr lang="zh-CN" altLang="en-US" sz="2400" b="1">
                <a:gradFill>
                  <a:gsLst>
                    <a:gs pos="0">
                      <a:srgbClr val="FBFB11"/>
                    </a:gs>
                    <a:gs pos="100000">
                      <a:srgbClr val="838309"/>
                    </a:gs>
                  </a:gsLst>
                  <a:lin scaled="0"/>
                </a:gradFill>
                <a:highlight>
                  <a:srgbClr val="00FF00"/>
                </a:highlight>
                <a:cs typeface="+mn-ea"/>
                <a:sym typeface="+mn-lt"/>
              </a:rPr>
              <a:t>灵</a:t>
            </a:r>
            <a:endParaRPr lang="zh-CN" altLang="en-US" sz="2400" b="1">
              <a:gradFill>
                <a:gsLst>
                  <a:gs pos="0">
                    <a:srgbClr val="FBFB11"/>
                  </a:gs>
                  <a:gs pos="100000">
                    <a:srgbClr val="838309"/>
                  </a:gs>
                </a:gsLst>
                <a:lin scaled="0"/>
              </a:gradFill>
              <a:highlight>
                <a:srgbClr val="00FF00"/>
              </a:highlight>
              <a:cs typeface="+mn-ea"/>
              <a:sym typeface="+mn-lt"/>
            </a:endParaRPr>
          </a:p>
          <a:p>
            <a:r>
              <a:rPr lang="en-US" altLang="zh-CN" sz="2400" b="1">
                <a:gradFill>
                  <a:gsLst>
                    <a:gs pos="0">
                      <a:srgbClr val="FBFB11"/>
                    </a:gs>
                    <a:gs pos="100000">
                      <a:srgbClr val="838309"/>
                    </a:gs>
                  </a:gsLst>
                  <a:lin scaled="0"/>
                </a:gradFill>
                <a:cs typeface="+mn-ea"/>
                <a:sym typeface="+mn-lt"/>
              </a:rPr>
              <a:t>          </a:t>
            </a:r>
            <a:r>
              <a:rPr lang="zh-CN" altLang="en-US" sz="2400" b="1">
                <a:gradFill>
                  <a:gsLst>
                    <a:gs pos="0">
                      <a:srgbClr val="FBFB11"/>
                    </a:gs>
                    <a:gs pos="100000">
                      <a:srgbClr val="838309"/>
                    </a:gs>
                  </a:gsLst>
                  <a:lin scaled="0"/>
                </a:gradFill>
                <a:highlight>
                  <a:srgbClr val="00FF00"/>
                </a:highlight>
                <a:cs typeface="+mn-ea"/>
                <a:sym typeface="+mn-lt"/>
              </a:rPr>
              <a:t>树</a:t>
            </a:r>
            <a:endParaRPr lang="zh-CN" altLang="en-US" sz="2400" b="1">
              <a:gradFill>
                <a:gsLst>
                  <a:gs pos="0">
                    <a:srgbClr val="FBFB11"/>
                  </a:gs>
                  <a:gs pos="100000">
                    <a:srgbClr val="838309"/>
                  </a:gs>
                </a:gsLst>
                <a:lin scaled="0"/>
              </a:gradFill>
              <a:highlight>
                <a:srgbClr val="00FF00"/>
              </a:highlight>
              <a:cs typeface="+mn-ea"/>
              <a:sym typeface="+mn-lt"/>
            </a:endParaRPr>
          </a:p>
        </p:txBody>
      </p:sp>
      <p:sp>
        <p:nvSpPr>
          <p:cNvPr id="22" name="灯片编号占位符 21"/>
          <p:cNvSpPr>
            <a:spLocks noGrp="1"/>
          </p:cNvSpPr>
          <p:nvPr>
            <p:ph type="sldNum" sz="quarter" idx="4294967295"/>
          </p:nvPr>
        </p:nvSpPr>
        <p:spPr>
          <a:xfrm>
            <a:off x="9448800" y="6356350"/>
            <a:ext cx="2743200" cy="365125"/>
          </a:xfrm>
          <a:prstGeom prst="rect">
            <a:avLst/>
          </a:prstGeom>
        </p:spPr>
        <p:txBody>
          <a:bodyPr vert="horz" lIns="121908" tIns="60953" rIns="121908" bIns="60953" rtlCol="0" anchor="ctr"/>
          <a:lstStyle/>
          <a:p>
            <a:fld id="{E050F338-EFDA-4F8E-882C-DA95E7E9D7D9}" type="slidenum">
              <a:rPr lang="zh-CN" altLang="en-US" smtClean="0">
                <a:solidFill>
                  <a:schemeClr val="tx1">
                    <a:lumMod val="95000"/>
                    <a:lumOff val="5000"/>
                  </a:schemeClr>
                </a:solidFill>
                <a:cs typeface="+mn-ea"/>
                <a:sym typeface="+mn-lt"/>
              </a:rPr>
            </a:fld>
            <a:endParaRPr lang="zh-CN" altLang="en-US">
              <a:solidFill>
                <a:schemeClr val="tx1">
                  <a:lumMod val="95000"/>
                  <a:lumOff val="5000"/>
                </a:schemeClr>
              </a:solidFill>
              <a:cs typeface="+mn-ea"/>
              <a:sym typeface="+mn-lt"/>
            </a:endParaRPr>
          </a:p>
        </p:txBody>
      </p:sp>
      <p:sp>
        <p:nvSpPr>
          <p:cNvPr id="23" name="TextBox 8"/>
          <p:cNvSpPr txBox="1"/>
          <p:nvPr/>
        </p:nvSpPr>
        <p:spPr>
          <a:xfrm>
            <a:off x="624840" y="500380"/>
            <a:ext cx="3246120" cy="694690"/>
          </a:xfrm>
          <a:prstGeom prst="rect">
            <a:avLst/>
          </a:prstGeom>
          <a:noFill/>
        </p:spPr>
        <p:txBody>
          <a:bodyPr wrap="square" lIns="0" tIns="0" rIns="0" bIns="0" rtlCol="0" anchor="ctr">
            <a:noAutofit/>
          </a:bodyPr>
          <a:lstStyle/>
          <a:p>
            <a:pPr algn="dist">
              <a:lnSpc>
                <a:spcPct val="140000"/>
              </a:lnSpc>
            </a:pPr>
            <a:r>
              <a:rPr lang="zh-CN" altLang="en-US" sz="3600" b="1" dirty="0">
                <a:gradFill>
                  <a:gsLst>
                    <a:gs pos="0">
                      <a:srgbClr val="14CD68"/>
                    </a:gs>
                    <a:gs pos="100000">
                      <a:srgbClr val="0B6E38"/>
                    </a:gs>
                  </a:gsLst>
                  <a:lin scaled="0"/>
                </a:gradFill>
                <a:cs typeface="+mn-ea"/>
                <a:sym typeface="+mn-lt"/>
              </a:rPr>
              <a:t>防毒心灵树</a:t>
            </a:r>
            <a:endParaRPr lang="zh-CN" altLang="en-US" sz="3600" b="1" dirty="0">
              <a:gradFill>
                <a:gsLst>
                  <a:gs pos="0">
                    <a:srgbClr val="14CD68"/>
                  </a:gs>
                  <a:gs pos="100000">
                    <a:srgbClr val="0B6E38"/>
                  </a:gs>
                </a:gsLst>
                <a:lin scaled="0"/>
              </a:gradFill>
              <a:cs typeface="+mn-ea"/>
              <a:sym typeface="+mn-lt"/>
            </a:endParaRPr>
          </a:p>
        </p:txBody>
      </p:sp>
      <p:sp>
        <p:nvSpPr>
          <p:cNvPr id="27" name="文本框 26"/>
          <p:cNvSpPr txBox="1"/>
          <p:nvPr/>
        </p:nvSpPr>
        <p:spPr>
          <a:xfrm>
            <a:off x="10132695" y="5455285"/>
            <a:ext cx="4064000" cy="953135"/>
          </a:xfrm>
          <a:prstGeom prst="rect">
            <a:avLst/>
          </a:prstGeom>
          <a:noFill/>
        </p:spPr>
        <p:txBody>
          <a:bodyPr wrap="square" rtlCol="0">
            <a:spAutoFit/>
          </a:bodyPr>
          <a:p>
            <a:r>
              <a:rPr lang="zh-CN" altLang="en-US" sz="2800">
                <a:solidFill>
                  <a:srgbClr val="FF0000"/>
                </a:solidFill>
              </a:rPr>
              <a:t>交</a:t>
            </a:r>
            <a:endParaRPr lang="zh-CN" altLang="en-US" sz="2800">
              <a:solidFill>
                <a:srgbClr val="FF0000"/>
              </a:solidFill>
            </a:endParaRPr>
          </a:p>
          <a:p>
            <a:r>
              <a:rPr lang="zh-CN" altLang="en-US" sz="2800">
                <a:solidFill>
                  <a:srgbClr val="FF0000"/>
                </a:solidFill>
              </a:rPr>
              <a:t>流</a:t>
            </a:r>
            <a:endParaRPr lang="zh-CN" altLang="en-US" sz="2800">
              <a:solidFill>
                <a:srgbClr val="FF0000"/>
              </a:solidFill>
            </a:endParaRPr>
          </a:p>
        </p:txBody>
      </p:sp>
      <p:sp>
        <p:nvSpPr>
          <p:cNvPr id="29" name="文本框 28"/>
          <p:cNvSpPr txBox="1"/>
          <p:nvPr/>
        </p:nvSpPr>
        <p:spPr>
          <a:xfrm>
            <a:off x="9927590" y="3115945"/>
            <a:ext cx="4064000" cy="521970"/>
          </a:xfrm>
          <a:prstGeom prst="rect">
            <a:avLst/>
          </a:prstGeom>
          <a:noFill/>
        </p:spPr>
        <p:txBody>
          <a:bodyPr wrap="square" rtlCol="0">
            <a:spAutoFit/>
          </a:bodyPr>
          <a:p>
            <a:r>
              <a:rPr lang="zh-CN" altLang="en-US" sz="2800" b="1">
                <a:solidFill>
                  <a:srgbClr val="00B050"/>
                </a:solidFill>
              </a:rPr>
              <a:t>绿色</a:t>
            </a:r>
            <a:endParaRPr lang="zh-CN" altLang="en-US" sz="2800" b="1">
              <a:solidFill>
                <a:srgbClr val="00B050"/>
              </a:solidFill>
            </a:endParaRPr>
          </a:p>
        </p:txBody>
      </p:sp>
      <p:sp>
        <p:nvSpPr>
          <p:cNvPr id="33" name="文本框 32"/>
          <p:cNvSpPr txBox="1"/>
          <p:nvPr/>
        </p:nvSpPr>
        <p:spPr>
          <a:xfrm>
            <a:off x="7254240" y="1175385"/>
            <a:ext cx="4064000" cy="953135"/>
          </a:xfrm>
          <a:prstGeom prst="rect">
            <a:avLst/>
          </a:prstGeom>
          <a:noFill/>
        </p:spPr>
        <p:txBody>
          <a:bodyPr wrap="square" rtlCol="0">
            <a:spAutoFit/>
          </a:bodyPr>
          <a:p>
            <a:r>
              <a:rPr lang="zh-CN" altLang="en-US" sz="2800">
                <a:highlight>
                  <a:srgbClr val="FFFF00"/>
                </a:highlight>
              </a:rPr>
              <a:t>阅</a:t>
            </a:r>
            <a:endParaRPr lang="zh-CN" altLang="en-US" sz="2800">
              <a:highlight>
                <a:srgbClr val="FFFF00"/>
              </a:highlight>
            </a:endParaRPr>
          </a:p>
          <a:p>
            <a:r>
              <a:rPr lang="zh-CN" altLang="en-US" sz="2800">
                <a:highlight>
                  <a:srgbClr val="FFFF00"/>
                </a:highlight>
              </a:rPr>
              <a:t>读</a:t>
            </a:r>
            <a:endParaRPr lang="zh-CN" altLang="en-US" sz="2800">
              <a:highlight>
                <a:srgbClr val="FFFF00"/>
              </a:highlight>
            </a:endParaRPr>
          </a:p>
        </p:txBody>
      </p:sp>
      <p:sp>
        <p:nvSpPr>
          <p:cNvPr id="34" name="文本框 33"/>
          <p:cNvSpPr txBox="1"/>
          <p:nvPr/>
        </p:nvSpPr>
        <p:spPr>
          <a:xfrm>
            <a:off x="1421765" y="2694940"/>
            <a:ext cx="412115" cy="799465"/>
          </a:xfrm>
          <a:prstGeom prst="rect">
            <a:avLst/>
          </a:prstGeom>
          <a:noFill/>
        </p:spPr>
        <p:txBody>
          <a:bodyPr wrap="square" rtlCol="0">
            <a:noAutofit/>
          </a:bodyPr>
          <a:p>
            <a:r>
              <a:rPr lang="zh-CN" altLang="en-US" sz="2800" b="1">
                <a:solidFill>
                  <a:srgbClr val="FFC000"/>
                </a:solidFill>
                <a:highlight>
                  <a:srgbClr val="808000"/>
                </a:highlight>
              </a:rPr>
              <a:t>运动</a:t>
            </a:r>
            <a:endParaRPr lang="zh-CN" altLang="en-US" sz="2800" b="1">
              <a:solidFill>
                <a:srgbClr val="FFC000"/>
              </a:solidFill>
              <a:highlight>
                <a:srgbClr val="808000"/>
              </a:highlight>
            </a:endParaRPr>
          </a:p>
        </p:txBody>
      </p:sp>
      <p:sp>
        <p:nvSpPr>
          <p:cNvPr id="37" name="文本框 36"/>
          <p:cNvSpPr txBox="1"/>
          <p:nvPr/>
        </p:nvSpPr>
        <p:spPr>
          <a:xfrm>
            <a:off x="2317115" y="5864225"/>
            <a:ext cx="1553845" cy="443865"/>
          </a:xfrm>
          <a:prstGeom prst="rect">
            <a:avLst/>
          </a:prstGeom>
          <a:noFill/>
        </p:spPr>
        <p:txBody>
          <a:bodyPr wrap="square" rtlCol="0">
            <a:noAutofit/>
          </a:bodyPr>
          <a:p>
            <a:r>
              <a:rPr lang="zh-CN" altLang="en-US" sz="2800" b="1">
                <a:gradFill>
                  <a:gsLst>
                    <a:gs pos="0">
                      <a:srgbClr val="14CD68"/>
                    </a:gs>
                    <a:gs pos="100000">
                      <a:srgbClr val="0B6E38"/>
                    </a:gs>
                  </a:gsLst>
                  <a:lin scaled="0"/>
                </a:gradFill>
              </a:rPr>
              <a:t>音乐</a:t>
            </a:r>
            <a:endParaRPr lang="zh-CN" altLang="en-US" sz="2800" b="1">
              <a:gradFill>
                <a:gsLst>
                  <a:gs pos="0">
                    <a:srgbClr val="14CD68"/>
                  </a:gs>
                  <a:gs pos="100000">
                    <a:srgbClr val="0B6E38"/>
                  </a:gs>
                </a:gsLst>
                <a:lin scaled="0"/>
              </a:gra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000" fill="hold">
                                          <p:stCondLst>
                                            <p:cond delay="0"/>
                                          </p:stCondLst>
                                        </p:cTn>
                                        <p:tgtEl>
                                          <p:spTgt spid="36"/>
                                        </p:tgtEl>
                                        <p:attrNameLst>
                                          <p:attrName>style.visibility</p:attrName>
                                        </p:attrNameLst>
                                      </p:cBhvr>
                                      <p:to>
                                        <p:strVal val="visible"/>
                                      </p:to>
                                    </p:set>
                                    <p:animEffect transition="in" filter="blinds(horizontal)">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000" fill="hold">
                                          <p:stCondLst>
                                            <p:cond delay="0"/>
                                          </p:stCondLst>
                                        </p:cTn>
                                        <p:tgtEl>
                                          <p:spTgt spid="24"/>
                                        </p:tgtEl>
                                        <p:attrNameLst>
                                          <p:attrName>style.visibility</p:attrName>
                                        </p:attrNameLst>
                                      </p:cBhvr>
                                      <p:to>
                                        <p:strVal val="visible"/>
                                      </p:to>
                                    </p:set>
                                    <p:animEffect transition="in" filter="wheel(1)">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ox(in)">
                                      <p:cBhvr>
                                        <p:cTn id="22" dur="2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000" fill="hold">
                                          <p:stCondLst>
                                            <p:cond delay="0"/>
                                          </p:stCondLst>
                                        </p:cTn>
                                        <p:tgtEl>
                                          <p:spTgt spid="25"/>
                                        </p:tgtEl>
                                        <p:attrNameLst>
                                          <p:attrName>style.visibility</p:attrName>
                                        </p:attrNameLst>
                                      </p:cBhvr>
                                      <p:to>
                                        <p:strVal val="visible"/>
                                      </p:to>
                                    </p:set>
                                    <p:animEffect transition="in" filter="strips(downLeft)">
                                      <p:cBhvr>
                                        <p:cTn id="2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原创设计师QQ598969553                 _14"/>
          <p:cNvSpPr/>
          <p:nvPr/>
        </p:nvSpPr>
        <p:spPr>
          <a:xfrm>
            <a:off x="1467488" y="2588583"/>
            <a:ext cx="9246232" cy="1445260"/>
          </a:xfrm>
          <a:prstGeom prst="rect">
            <a:avLst/>
          </a:prstGeom>
        </p:spPr>
        <p:txBody>
          <a:bodyPr wrap="square">
            <a:spAutoFit/>
          </a:bodyPr>
          <a:lstStyle/>
          <a:p>
            <a:pPr algn="dist"/>
            <a:r>
              <a:rPr lang="zh-CN" altLang="en-US" sz="8800" b="1" dirty="0">
                <a:solidFill>
                  <a:srgbClr val="00B050"/>
                </a:solidFill>
                <a:latin typeface="思源黑体 CN Medium" panose="020B0600000000000000" pitchFamily="34" charset="-122"/>
                <a:ea typeface="思源黑体 CN Medium" panose="020B0600000000000000" pitchFamily="34" charset="-122"/>
                <a:cs typeface="+mn-ea"/>
                <a:sym typeface="+mn-lt"/>
              </a:rPr>
              <a:t>非常感谢您的聆听</a:t>
            </a:r>
            <a:endParaRPr lang="zh-CN" altLang="en-US" sz="8800" b="1" dirty="0">
              <a:solidFill>
                <a:srgbClr val="00B050"/>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0">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1" presetClass="emph" presetSubtype="0" fill="hold" nodeType="clickEffect">
                                  <p:stCondLst>
                                    <p:cond delay="0"/>
                                  </p:stCondLst>
                                  <p:childTnLst>
                                    <p:animClr clrSpc="hsl" dir="cw">
                                      <p:cBhvr override="childStyle">
                                        <p:cTn id="10" dur="500" fill="hold"/>
                                        <p:tgtEl>
                                          <p:spTgt spid="20">
                                            <p:txEl>
                                              <p:pRg st="0" end="0"/>
                                            </p:txEl>
                                          </p:spTgt>
                                        </p:tgtEl>
                                        <p:attrNameLst>
                                          <p:attrName>style.color</p:attrName>
                                        </p:attrNameLst>
                                      </p:cBhvr>
                                      <p:by>
                                        <p:hsl h="7200000" s="0" l="0"/>
                                      </p:by>
                                    </p:animClr>
                                    <p:animClr clrSpc="hsl" dir="cw">
                                      <p:cBhvr>
                                        <p:cTn id="11" dur="500" fill="hold"/>
                                        <p:tgtEl>
                                          <p:spTgt spid="20">
                                            <p:txEl>
                                              <p:pRg st="0" end="0"/>
                                            </p:txEl>
                                          </p:spTgt>
                                        </p:tgtEl>
                                        <p:attrNameLst>
                                          <p:attrName>fillcolor</p:attrName>
                                        </p:attrNameLst>
                                      </p:cBhvr>
                                      <p:by>
                                        <p:hsl h="7200000" s="0" l="0"/>
                                      </p:by>
                                    </p:animClr>
                                    <p:animClr clrSpc="hsl" dir="cw">
                                      <p:cBhvr>
                                        <p:cTn id="12" dur="500" fill="hold"/>
                                        <p:tgtEl>
                                          <p:spTgt spid="20">
                                            <p:txEl>
                                              <p:pRg st="0" end="0"/>
                                            </p:txEl>
                                          </p:spTgt>
                                        </p:tgtEl>
                                        <p:attrNameLst>
                                          <p:attrName>stroke.color</p:attrName>
                                        </p:attrNameLst>
                                      </p:cBhvr>
                                      <p:by>
                                        <p:hsl h="7200000" s="0" l="0"/>
                                      </p:by>
                                    </p:animClr>
                                    <p:set>
                                      <p:cBhvr>
                                        <p:cTn id="13" dur="500" fill="hold"/>
                                        <p:tgtEl>
                                          <p:spTgt spid="2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descr="G:\ppt\林.jpg林"/>
          <p:cNvPicPr>
            <a:picLocks noChangeAspect="1"/>
          </p:cNvPicPr>
          <p:nvPr/>
        </p:nvPicPr>
        <p:blipFill rotWithShape="1">
          <a:blip r:embed="rId1"/>
          <a:srcRect/>
          <a:stretch>
            <a:fillRect/>
          </a:stretch>
        </p:blipFill>
        <p:spPr>
          <a:xfrm>
            <a:off x="-71755" y="-10160"/>
            <a:ext cx="12263120" cy="6878320"/>
          </a:xfrm>
          <a:prstGeom prst="rect">
            <a:avLst/>
          </a:prstGeom>
        </p:spPr>
      </p:pic>
      <p:sp>
        <p:nvSpPr>
          <p:cNvPr id="33" name="文本框 32"/>
          <p:cNvSpPr txBox="1"/>
          <p:nvPr/>
        </p:nvSpPr>
        <p:spPr>
          <a:xfrm>
            <a:off x="5364480" y="2557222"/>
            <a:ext cx="2225040" cy="953135"/>
          </a:xfrm>
          <a:prstGeom prst="rect">
            <a:avLst/>
          </a:prstGeom>
          <a:noFill/>
        </p:spPr>
        <p:txBody>
          <a:bodyPr wrap="none" rtlCol="0">
            <a:spAutoFit/>
          </a:bodyPr>
          <a:lstStyle/>
          <a:p>
            <a:pPr>
              <a:lnSpc>
                <a:spcPct val="140000"/>
              </a:lnSpc>
            </a:pPr>
            <a:r>
              <a:rPr lang="zh-CN" altLang="en-US" sz="4000" b="1" dirty="0">
                <a:solidFill>
                  <a:srgbClr val="FF0000"/>
                </a:solidFill>
                <a:highlight>
                  <a:srgbClr val="FFFF00"/>
                </a:highlight>
                <a:latin typeface="思源黑体 CN Medium" panose="020B0600000000000000" pitchFamily="34" charset="-122"/>
                <a:ea typeface="思源黑体 CN Medium" panose="020B0600000000000000" pitchFamily="34" charset="-122"/>
                <a:cs typeface="+mn-ea"/>
                <a:sym typeface="+mn-lt"/>
              </a:rPr>
              <a:t>禁毒历史</a:t>
            </a:r>
            <a:endParaRPr lang="zh-CN" altLang="en-US" sz="4000" b="1" dirty="0">
              <a:solidFill>
                <a:srgbClr val="FF0000"/>
              </a:solidFill>
              <a:highlight>
                <a:srgbClr val="FFFF00"/>
              </a:highlight>
              <a:latin typeface="思源黑体 CN Medium" panose="020B0600000000000000" pitchFamily="34" charset="-122"/>
              <a:ea typeface="思源黑体 CN Medium" panose="020B0600000000000000" pitchFamily="34" charset="-122"/>
              <a:cs typeface="+mn-ea"/>
              <a:sym typeface="+mn-lt"/>
            </a:endParaRPr>
          </a:p>
        </p:txBody>
      </p:sp>
      <p:sp>
        <p:nvSpPr>
          <p:cNvPr id="9" name="Freeform: Shape 10"/>
          <p:cNvSpPr/>
          <p:nvPr/>
        </p:nvSpPr>
        <p:spPr bwMode="auto">
          <a:xfrm>
            <a:off x="2868766" y="2627507"/>
            <a:ext cx="1652081" cy="1602985"/>
          </a:xfrm>
          <a:prstGeom prst="ellipse">
            <a:avLst/>
          </a:prstGeom>
          <a:solidFill>
            <a:schemeClr val="accent1">
              <a:lumMod val="100000"/>
            </a:schemeClr>
          </a:solidFill>
          <a:ln w="28575">
            <a:noFill/>
          </a:ln>
        </p:spPr>
        <p:txBody>
          <a:bodyPr vert="horz" wrap="none" lIns="91440" tIns="45720" rIns="91440" bIns="45720" anchor="ctr" anchorCtr="1" compatLnSpc="1">
            <a:normAutofit fontScale="92500" lnSpcReduction="20000"/>
          </a:bodyPr>
          <a:lstStyle/>
          <a:p>
            <a:pPr>
              <a:lnSpc>
                <a:spcPct val="150000"/>
              </a:lnSpc>
            </a:pPr>
            <a:r>
              <a:rPr lang="en-US" altLang="zh-CN" sz="6000" dirty="0">
                <a:solidFill>
                  <a:schemeClr val="bg1"/>
                </a:solidFill>
                <a:latin typeface="思源黑体 CN Heavy" panose="020B0A00000000000000" pitchFamily="34" charset="-122"/>
                <a:ea typeface="思源黑体 CN Heavy" panose="020B0A00000000000000" pitchFamily="34" charset="-122"/>
                <a:cs typeface="+mn-ea"/>
                <a:sym typeface="+mn-lt"/>
              </a:rPr>
              <a:t>01</a:t>
            </a:r>
            <a:endParaRPr lang="en-US" altLang="zh-CN" sz="6000" dirty="0">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57835" y="2366010"/>
            <a:ext cx="5420995" cy="4031615"/>
          </a:xfrm>
          <a:prstGeom prst="rect">
            <a:avLst/>
          </a:prstGeom>
          <a:ln>
            <a:gradFill>
              <a:gsLst>
                <a:gs pos="0">
                  <a:srgbClr val="FE4444"/>
                </a:gs>
                <a:gs pos="100000">
                  <a:srgbClr val="832B2B"/>
                </a:gs>
              </a:gsLst>
            </a:gradFill>
          </a:ln>
        </p:spPr>
      </p:pic>
      <p:sp>
        <p:nvSpPr>
          <p:cNvPr id="54" name="Oval 22"/>
          <p:cNvSpPr>
            <a:spLocks noChangeArrowheads="1"/>
          </p:cNvSpPr>
          <p:nvPr/>
        </p:nvSpPr>
        <p:spPr bwMode="auto">
          <a:xfrm>
            <a:off x="5109845" y="490220"/>
            <a:ext cx="2843530" cy="1495425"/>
          </a:xfrm>
          <a:prstGeom prst="ellipse">
            <a:avLst/>
          </a:prstGeom>
          <a:solidFill>
            <a:schemeClr val="accent2"/>
          </a:solidFill>
          <a:ln w="1270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4" tIns="60941" rIns="121884" bIns="60941" rtlCol="0" anchor="ctr"/>
          <a:lstStyle/>
          <a:p>
            <a:pPr algn="ctr"/>
            <a:r>
              <a:rPr lang="zh-CN" altLang="en-US" sz="2800" b="1" dirty="0">
                <a:solidFill>
                  <a:schemeClr val="bg1"/>
                </a:solidFill>
                <a:cs typeface="+mn-ea"/>
                <a:sym typeface="+mn-lt"/>
              </a:rPr>
              <a:t>禁毒也有</a:t>
            </a:r>
            <a:endParaRPr lang="zh-CN" altLang="en-US" sz="2800" b="1" dirty="0">
              <a:solidFill>
                <a:schemeClr val="bg1"/>
              </a:solidFill>
              <a:cs typeface="+mn-ea"/>
              <a:sym typeface="+mn-lt"/>
            </a:endParaRPr>
          </a:p>
          <a:p>
            <a:pPr algn="ctr"/>
            <a:r>
              <a:rPr lang="zh-CN" altLang="en-US" sz="2800" b="1" dirty="0">
                <a:solidFill>
                  <a:schemeClr val="bg1"/>
                </a:solidFill>
                <a:cs typeface="+mn-ea"/>
                <a:sym typeface="+mn-lt"/>
              </a:rPr>
              <a:t>它的历史</a:t>
            </a:r>
            <a:endParaRPr lang="zh-CN" altLang="en-US" sz="2800" b="1" dirty="0">
              <a:solidFill>
                <a:schemeClr val="bg1"/>
              </a:solidFill>
              <a:cs typeface="+mn-ea"/>
              <a:sym typeface="+mn-lt"/>
            </a:endParaRPr>
          </a:p>
        </p:txBody>
      </p:sp>
      <p:sp>
        <p:nvSpPr>
          <p:cNvPr id="56" name="Line 23"/>
          <p:cNvSpPr>
            <a:spLocks noChangeShapeType="1"/>
          </p:cNvSpPr>
          <p:nvPr/>
        </p:nvSpPr>
        <p:spPr bwMode="auto">
          <a:xfrm flipH="1">
            <a:off x="1445016" y="2097365"/>
            <a:ext cx="3317381" cy="0"/>
          </a:xfrm>
          <a:prstGeom prst="line">
            <a:avLst/>
          </a:prstGeom>
          <a:noFill/>
          <a:ln w="5" cap="flat">
            <a:solidFill>
              <a:schemeClr val="tx1"/>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100627" tIns="50313" rIns="100627" bIns="50313" numCol="1" anchor="t" anchorCtr="0" compatLnSpc="1"/>
          <a:lstStyle/>
          <a:p>
            <a:endParaRPr lang="zh-CN" altLang="en-US" sz="2400">
              <a:cs typeface="+mn-ea"/>
              <a:sym typeface="+mn-lt"/>
            </a:endParaRPr>
          </a:p>
        </p:txBody>
      </p:sp>
      <p:sp>
        <p:nvSpPr>
          <p:cNvPr id="60" name="Freeform 27"/>
          <p:cNvSpPr/>
          <p:nvPr/>
        </p:nvSpPr>
        <p:spPr bwMode="auto">
          <a:xfrm>
            <a:off x="5109845" y="1035685"/>
            <a:ext cx="1784985" cy="1660525"/>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chemeClr val="accent1"/>
          </a:solidFill>
          <a:ln w="12700">
            <a:noFill/>
          </a:ln>
          <a:effectLst>
            <a:outerShdw blurRad="127000" dist="190500" dir="72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4" tIns="60941" rIns="121884" bIns="60941" rtlCol="0" anchor="ctr"/>
          <a:lstStyle/>
          <a:p>
            <a:pPr algn="ctr"/>
            <a:endParaRPr lang="zh-CN" altLang="en-US" sz="2400">
              <a:cs typeface="+mn-ea"/>
              <a:sym typeface="+mn-lt"/>
            </a:endParaRPr>
          </a:p>
        </p:txBody>
      </p:sp>
      <p:sp>
        <p:nvSpPr>
          <p:cNvPr id="57" name="Freeform 24"/>
          <p:cNvSpPr>
            <a:spLocks noEditPoints="1"/>
          </p:cNvSpPr>
          <p:nvPr/>
        </p:nvSpPr>
        <p:spPr bwMode="auto">
          <a:xfrm>
            <a:off x="4881401" y="1164539"/>
            <a:ext cx="385008" cy="383785"/>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chemeClr val="accent1"/>
          </a:solidFill>
          <a:ln w="12700">
            <a:noFill/>
          </a:ln>
          <a:effectLst>
            <a:outerShdw blurRad="127000" dist="190500" dir="72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4" tIns="60941" rIns="121884" bIns="60941" rtlCol="0" anchor="ctr"/>
          <a:lstStyle/>
          <a:p>
            <a:pPr algn="ctr"/>
            <a:endParaRPr lang="zh-CN" altLang="en-US" sz="2400">
              <a:cs typeface="+mn-ea"/>
              <a:sym typeface="+mn-lt"/>
            </a:endParaRPr>
          </a:p>
        </p:txBody>
      </p:sp>
      <p:sp>
        <p:nvSpPr>
          <p:cNvPr id="2" name="文本框 1"/>
          <p:cNvSpPr txBox="1"/>
          <p:nvPr>
            <p:custDataLst>
              <p:tags r:id="rId2"/>
            </p:custDataLst>
          </p:nvPr>
        </p:nvSpPr>
        <p:spPr>
          <a:xfrm>
            <a:off x="6224270" y="2205355"/>
            <a:ext cx="5535930" cy="4192270"/>
          </a:xfrm>
          <a:prstGeom prst="rect">
            <a:avLst/>
          </a:prstGeom>
          <a:noFill/>
        </p:spPr>
        <p:txBody>
          <a:bodyPr wrap="square" rtlCol="0">
            <a:noAutofit/>
          </a:bodyPr>
          <a:p>
            <a:endParaRPr lang="zh-CN" altLang="en-US" sz="3200"/>
          </a:p>
          <a:p>
            <a:r>
              <a:rPr lang="zh-CN" altLang="en-US" sz="3200"/>
              <a:t>虎门销烟（1839年6月）是指中国清朝政府委任钦差大臣林则徐在广东虎门集中销毁鸦片的历史事件。此事后来成为第一次鸦片战争的导火线，令清政府签订《南京条约》。</a:t>
            </a:r>
            <a:endParaRPr lang="zh-CN" altLang="en-US" sz="3200"/>
          </a:p>
          <a:p>
            <a:endParaRPr lang="zh-CN" altLang="en-US" sz="320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right)">
                                      <p:cBhvr>
                                        <p:cTn id="13" dur="500"/>
                                        <p:tgtEl>
                                          <p:spTgt spid="5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up)">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P spid="56" grpId="0" animBg="1"/>
      <p:bldP spid="60" grpId="0" bldLvl="0" animBg="1"/>
      <p:bldP spid="57" grpId="0" bldLvl="0" animBg="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8"/>
          <p:cNvSpPr txBox="1"/>
          <p:nvPr/>
        </p:nvSpPr>
        <p:spPr>
          <a:xfrm>
            <a:off x="3157220" y="186055"/>
            <a:ext cx="7119620" cy="1640205"/>
          </a:xfrm>
          <a:prstGeom prst="rect">
            <a:avLst/>
          </a:prstGeom>
          <a:noFill/>
        </p:spPr>
        <p:txBody>
          <a:bodyPr wrap="square" lIns="0" tIns="0" rIns="0" bIns="0" rtlCol="0" anchor="ctr">
            <a:noAutofit/>
            <a:scene3d>
              <a:camera prst="orthographicFront"/>
              <a:lightRig rig="threePt" dir="t"/>
            </a:scene3d>
          </a:bodyPr>
          <a:lstStyle/>
          <a:p>
            <a:pPr algn="dist">
              <a:lnSpc>
                <a:spcPct val="140000"/>
              </a:lnSpc>
            </a:pPr>
            <a:r>
              <a:rPr lang="zh-CN" altLang="en-US" sz="3600" b="1" dirty="0">
                <a:ln w="22225">
                  <a:solidFill>
                    <a:schemeClr val="accent2"/>
                  </a:solidFill>
                  <a:prstDash val="solid"/>
                </a:ln>
                <a:solidFill>
                  <a:schemeClr val="accent2">
                    <a:lumMod val="40000"/>
                    <a:lumOff val="60000"/>
                  </a:schemeClr>
                </a:solidFill>
                <a:effectLst/>
                <a:cs typeface="+mn-ea"/>
                <a:sym typeface="+mn-lt"/>
              </a:rPr>
              <a:t>不忘来时路，踏上新征程！</a:t>
            </a:r>
            <a:endParaRPr lang="zh-CN" altLang="en-US" sz="3600" b="1" dirty="0">
              <a:ln w="22225">
                <a:solidFill>
                  <a:schemeClr val="accent2"/>
                </a:solidFill>
                <a:prstDash val="solid"/>
              </a:ln>
              <a:solidFill>
                <a:schemeClr val="accent2">
                  <a:lumMod val="40000"/>
                  <a:lumOff val="60000"/>
                </a:schemeClr>
              </a:solidFill>
              <a:effectLst/>
              <a:cs typeface="+mn-ea"/>
              <a:sym typeface="+mn-lt"/>
            </a:endParaRPr>
          </a:p>
        </p:txBody>
      </p:sp>
      <p:sp>
        <p:nvSpPr>
          <p:cNvPr id="16" name="文本框 15"/>
          <p:cNvSpPr txBox="1"/>
          <p:nvPr/>
        </p:nvSpPr>
        <p:spPr>
          <a:xfrm>
            <a:off x="969645" y="2458085"/>
            <a:ext cx="5561965" cy="2494915"/>
          </a:xfrm>
          <a:prstGeom prst="rect">
            <a:avLst/>
          </a:prstGeom>
          <a:noFill/>
        </p:spPr>
        <p:txBody>
          <a:bodyPr wrap="square" rtlCol="0">
            <a:noAutofit/>
          </a:bodyPr>
          <a:p>
            <a:r>
              <a:rPr lang="zh-CN" altLang="en-US" sz="3200"/>
              <a:t>虎门销烟是一种不可磨灭的记忆，</a:t>
            </a:r>
            <a:endParaRPr lang="zh-CN" altLang="en-US" sz="3200"/>
          </a:p>
          <a:p>
            <a:r>
              <a:rPr lang="zh-CN" altLang="en-US" sz="3200"/>
              <a:t>而对于一名司法行政戒毒人民警察来说，</a:t>
            </a:r>
            <a:endParaRPr lang="zh-CN" altLang="en-US" sz="3200"/>
          </a:p>
          <a:p>
            <a:r>
              <a:rPr lang="zh-CN" altLang="en-US" sz="3200"/>
              <a:t>这更意味着一种不可推卸的责任。</a:t>
            </a:r>
            <a:endParaRPr lang="zh-CN" altLang="en-US" sz="3200"/>
          </a:p>
        </p:txBody>
      </p:sp>
      <p:sp>
        <p:nvSpPr>
          <p:cNvPr id="28" name="文本框 27"/>
          <p:cNvSpPr txBox="1"/>
          <p:nvPr/>
        </p:nvSpPr>
        <p:spPr>
          <a:xfrm>
            <a:off x="7351395" y="2296795"/>
            <a:ext cx="4991100" cy="1283970"/>
          </a:xfrm>
          <a:prstGeom prst="rect">
            <a:avLst/>
          </a:prstGeom>
          <a:noFill/>
        </p:spPr>
        <p:txBody>
          <a:bodyPr wrap="square" rtlCol="0">
            <a:noAutofit/>
          </a:bodyPr>
          <a:p>
            <a:endParaRPr lang="zh-CN" altLang="en-US"/>
          </a:p>
        </p:txBody>
      </p:sp>
      <p:pic>
        <p:nvPicPr>
          <p:cNvPr id="50" name="图片 12" descr="图片"/>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7965440" y="1603375"/>
            <a:ext cx="3257550" cy="1825625"/>
          </a:xfrm>
          <a:prstGeom prst="rect">
            <a:avLst/>
          </a:prstGeom>
          <a:noFill/>
          <a:ln>
            <a:noFill/>
          </a:ln>
          <a:effectLst>
            <a:innerShdw blurRad="63500" dist="50800" dir="18900000">
              <a:prstClr val="black">
                <a:alpha val="50000"/>
              </a:prstClr>
            </a:innerShdw>
          </a:effectLst>
        </p:spPr>
      </p:pic>
      <p:pic>
        <p:nvPicPr>
          <p:cNvPr id="52" name="图片 10" descr="图片"/>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6460" y="3580765"/>
            <a:ext cx="4446270" cy="2755900"/>
          </a:xfrm>
          <a:prstGeom prst="rect">
            <a:avLst/>
          </a:prstGeom>
          <a:noFill/>
          <a:ln>
            <a:no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down)">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8465" y="2200275"/>
            <a:ext cx="5887085" cy="3987800"/>
          </a:xfrm>
          <a:prstGeom prst="rect">
            <a:avLst/>
          </a:prstGeom>
          <a:noFill/>
        </p:spPr>
        <p:txBody>
          <a:bodyPr wrap="square" rtlCol="0" anchor="t">
            <a:noAutofit/>
          </a:bodyPr>
          <a:p>
            <a:r>
              <a:rPr lang="zh-CN" altLang="en-US" sz="2800"/>
              <a:t>“吸毒者掘地取土，仍得烟膏十之二三”</a:t>
            </a:r>
            <a:endParaRPr lang="zh-CN" altLang="en-US" sz="2800"/>
          </a:p>
          <a:p>
            <a:endParaRPr lang="zh-CN" altLang="en-US" sz="2800"/>
          </a:p>
          <a:p>
            <a:endParaRPr lang="zh-CN" altLang="en-US" sz="2800"/>
          </a:p>
          <a:p>
            <a:r>
              <a:rPr lang="zh-CN" altLang="en-US" sz="2800"/>
              <a:t>“官府白天烧烟，百姓夜间挖土”</a:t>
            </a:r>
            <a:endParaRPr lang="zh-CN" altLang="en-US" sz="2800"/>
          </a:p>
        </p:txBody>
      </p:sp>
      <p:sp>
        <p:nvSpPr>
          <p:cNvPr id="3" name="文本框 2"/>
          <p:cNvSpPr txBox="1"/>
          <p:nvPr/>
        </p:nvSpPr>
        <p:spPr>
          <a:xfrm>
            <a:off x="3589020" y="388620"/>
            <a:ext cx="5227320" cy="146113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oAutofit/>
          </a:bodyPr>
          <a:p>
            <a:r>
              <a:rPr lang="zh-CN" altLang="en-US" sz="4000">
                <a:ln w="22225">
                  <a:solidFill>
                    <a:schemeClr val="accent2"/>
                  </a:solidFill>
                  <a:prstDash val="solid"/>
                </a:ln>
                <a:solidFill>
                  <a:srgbClr val="FF0000"/>
                </a:solidFill>
                <a:effectLst/>
              </a:rPr>
              <a:t>古人的智慧</a:t>
            </a:r>
            <a:endParaRPr lang="zh-CN" altLang="en-US" sz="4000">
              <a:ln w="22225">
                <a:solidFill>
                  <a:schemeClr val="accent2"/>
                </a:solidFill>
                <a:prstDash val="solid"/>
              </a:ln>
              <a:solidFill>
                <a:srgbClr val="FF0000"/>
              </a:solidFill>
              <a:effectLst/>
            </a:endParaRPr>
          </a:p>
          <a:p>
            <a:r>
              <a:rPr lang="zh-CN" altLang="en-US" sz="4000">
                <a:ln w="22225">
                  <a:solidFill>
                    <a:schemeClr val="accent2"/>
                  </a:solidFill>
                  <a:prstDash val="solid"/>
                </a:ln>
                <a:solidFill>
                  <a:srgbClr val="FF0000"/>
                </a:solidFill>
                <a:effectLst/>
              </a:rPr>
              <a:t>烧毁鸦片的方法</a:t>
            </a:r>
            <a:endParaRPr lang="zh-CN" altLang="en-US" sz="4000">
              <a:ln w="22225">
                <a:solidFill>
                  <a:schemeClr val="accent2"/>
                </a:solidFill>
                <a:prstDash val="solid"/>
              </a:ln>
              <a:solidFill>
                <a:srgbClr val="FF0000"/>
              </a:solidFill>
              <a:effectLst/>
            </a:endParaRPr>
          </a:p>
        </p:txBody>
      </p:sp>
      <p:sp>
        <p:nvSpPr>
          <p:cNvPr id="5" name="文本框 4"/>
          <p:cNvSpPr txBox="1"/>
          <p:nvPr/>
        </p:nvSpPr>
        <p:spPr>
          <a:xfrm>
            <a:off x="5269865" y="3083560"/>
            <a:ext cx="6296025" cy="2846705"/>
          </a:xfrm>
          <a:prstGeom prst="rect">
            <a:avLst/>
          </a:prstGeom>
          <a:noFill/>
        </p:spPr>
        <p:txBody>
          <a:bodyPr wrap="square" rtlCol="0">
            <a:noAutofit/>
          </a:bodyPr>
          <a:p>
            <a:endParaRPr lang="zh-CN" altLang="en-US"/>
          </a:p>
        </p:txBody>
      </p:sp>
      <p:pic>
        <p:nvPicPr>
          <p:cNvPr id="6" name="图片 4" descr="图片"/>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6305550" y="2826385"/>
            <a:ext cx="5273040" cy="33616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506730" y="495935"/>
            <a:ext cx="11123295" cy="5886450"/>
          </a:xfrm>
          <a:prstGeom prst="rect">
            <a:avLst/>
          </a:prstGeom>
          <a:noFill/>
        </p:spPr>
        <p:txBody>
          <a:bodyPr wrap="square" rtlCol="0">
            <a:noAutofit/>
          </a:bodyPr>
          <a:p>
            <a:r>
              <a:rPr lang="en-US" altLang="zh-CN">
                <a:highlight>
                  <a:srgbClr val="FFFF00"/>
                </a:highlight>
              </a:rPr>
              <a:t>    </a:t>
            </a:r>
            <a:r>
              <a:rPr lang="zh-CN" altLang="en-US">
                <a:highlight>
                  <a:srgbClr val="FFFF00"/>
                </a:highlight>
              </a:rPr>
              <a:t>“</a:t>
            </a:r>
            <a:r>
              <a:rPr lang="zh-CN" altLang="en-US" sz="2800">
                <a:highlight>
                  <a:srgbClr val="FFFF00"/>
                </a:highlight>
              </a:rPr>
              <a:t>海水浸化法”</a:t>
            </a:r>
            <a:r>
              <a:rPr lang="zh-CN" altLang="en-US" sz="2800"/>
              <a:t>销毁鸦片。</a:t>
            </a:r>
            <a:endParaRPr lang="zh-CN" altLang="en-US" sz="2800"/>
          </a:p>
          <a:p>
            <a:r>
              <a:rPr lang="en-US" altLang="zh-CN" sz="2800"/>
              <a:t>    </a:t>
            </a:r>
            <a:endParaRPr lang="en-US" altLang="zh-CN" sz="2800"/>
          </a:p>
          <a:p>
            <a:r>
              <a:rPr lang="en-US" altLang="zh-CN" sz="2800"/>
              <a:t>    </a:t>
            </a:r>
            <a:r>
              <a:rPr lang="zh-CN" altLang="en-US" sz="2800">
                <a:solidFill>
                  <a:schemeClr val="tx1"/>
                </a:solidFill>
                <a:effectLst>
                  <a:outerShdw blurRad="38100" dist="19050" dir="2700000" algn="tl" rotWithShape="0">
                    <a:schemeClr val="dk1">
                      <a:alpha val="40000"/>
                    </a:schemeClr>
                  </a:outerShdw>
                </a:effectLst>
              </a:rPr>
              <a:t>先用海水浸泡鸦片，降低烟土的稳定性，再加入生石灰产生热量，使之沸腾蒸煮溶于废水，最后排到海中彻底销毁。</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en-US" altLang="zh-CN" sz="2800">
                <a:solidFill>
                  <a:schemeClr val="tx1"/>
                </a:solidFill>
                <a:effectLst>
                  <a:outerShdw blurRad="38100" dist="19050" dir="2700000" algn="tl" rotWithShape="0">
                    <a:schemeClr val="dk1">
                      <a:alpha val="40000"/>
                    </a:schemeClr>
                  </a:outerShdw>
                </a:effectLst>
              </a:rPr>
              <a:t>   </a:t>
            </a:r>
            <a:r>
              <a:rPr lang="zh-CN" altLang="en-US" sz="2800">
                <a:solidFill>
                  <a:schemeClr val="tx1"/>
                </a:solidFill>
                <a:effectLst>
                  <a:outerShdw blurRad="38100" dist="19050" dir="2700000" algn="tl" rotWithShape="0">
                    <a:schemeClr val="dk1">
                      <a:alpha val="40000"/>
                    </a:schemeClr>
                  </a:outerShdw>
                </a:effectLst>
              </a:rPr>
              <a:t>虎门销烟历时</a:t>
            </a:r>
            <a:r>
              <a:rPr lang="zh-CN" altLang="en-US" sz="2800">
                <a:solidFill>
                  <a:srgbClr val="C00000"/>
                </a:solidFill>
                <a:effectLst>
                  <a:outerShdw blurRad="38100" dist="19050" dir="2700000" algn="tl" rotWithShape="0">
                    <a:schemeClr val="dk1">
                      <a:alpha val="40000"/>
                    </a:schemeClr>
                  </a:outerShdw>
                </a:effectLst>
              </a:rPr>
              <a:t>23</a:t>
            </a:r>
            <a:r>
              <a:rPr lang="zh-CN" altLang="en-US" sz="2800">
                <a:solidFill>
                  <a:schemeClr val="tx1"/>
                </a:solidFill>
                <a:effectLst>
                  <a:outerShdw blurRad="38100" dist="19050" dir="2700000" algn="tl" rotWithShape="0">
                    <a:schemeClr val="dk1">
                      <a:alpha val="40000"/>
                    </a:schemeClr>
                  </a:outerShdw>
                </a:effectLst>
              </a:rPr>
              <a:t>天，销毁鸦片19187箱和2119袋，总重量2376254斤。虎门销烟挽救了整个中华民族的命运，使中华民族得以延续，表现了中华民族清除烟毒、反抗外国侵略的坚强决心和伟大力量。</a:t>
            </a:r>
            <a:endParaRPr lang="zh-CN" altLang="en-US" sz="2800">
              <a:solidFill>
                <a:schemeClr val="tx1"/>
              </a:solidFill>
              <a:effectLst>
                <a:outerShdw blurRad="38100" dist="19050" dir="2700000" algn="tl" rotWithShape="0">
                  <a:schemeClr val="dk1">
                    <a:alpha val="40000"/>
                  </a:schemeClr>
                </a:outerShdw>
              </a:effectLst>
            </a:endParaRPr>
          </a:p>
          <a:p>
            <a:r>
              <a:rPr lang="en-US" altLang="zh-CN" sz="2800">
                <a:solidFill>
                  <a:schemeClr val="tx1"/>
                </a:solidFill>
                <a:effectLst>
                  <a:outerShdw blurRad="38100" dist="19050" dir="2700000" algn="tl" rotWithShape="0">
                    <a:schemeClr val="dk1">
                      <a:alpha val="40000"/>
                    </a:schemeClr>
                  </a:outerShdw>
                </a:effectLst>
              </a:rPr>
              <a:t>   </a:t>
            </a:r>
            <a:endParaRPr lang="en-US" altLang="zh-CN" sz="2800">
              <a:solidFill>
                <a:schemeClr val="tx1"/>
              </a:solidFill>
              <a:effectLst>
                <a:outerShdw blurRad="38100" dist="19050" dir="2700000" algn="tl" rotWithShape="0">
                  <a:schemeClr val="dk1">
                    <a:alpha val="40000"/>
                  </a:schemeClr>
                </a:outerShdw>
              </a:effectLst>
            </a:endParaRPr>
          </a:p>
          <a:p>
            <a:r>
              <a:rPr lang="en-US" altLang="zh-CN" sz="2800">
                <a:solidFill>
                  <a:schemeClr val="tx1"/>
                </a:solidFill>
                <a:effectLst>
                  <a:outerShdw blurRad="38100" dist="19050" dir="2700000" algn="tl" rotWithShape="0">
                    <a:schemeClr val="dk1">
                      <a:alpha val="40000"/>
                    </a:schemeClr>
                  </a:outerShdw>
                </a:effectLst>
              </a:rPr>
              <a:t>    184</a:t>
            </a:r>
            <a:r>
              <a:rPr lang="zh-CN" altLang="en-US" sz="2800">
                <a:solidFill>
                  <a:schemeClr val="tx1"/>
                </a:solidFill>
                <a:effectLst>
                  <a:outerShdw blurRad="38100" dist="19050" dir="2700000" algn="tl" rotWithShape="0">
                    <a:schemeClr val="dk1">
                      <a:alpha val="40000"/>
                    </a:schemeClr>
                  </a:outerShdw>
                </a:effectLst>
              </a:rPr>
              <a:t>年前的那段历史，</a:t>
            </a:r>
            <a:endParaRPr lang="zh-CN" altLang="en-US" sz="2800">
              <a:solidFill>
                <a:schemeClr val="tx1"/>
              </a:solidFill>
              <a:effectLst>
                <a:outerShdw blurRad="38100" dist="19050" dir="2700000" algn="tl" rotWithShape="0">
                  <a:schemeClr val="dk1">
                    <a:alpha val="40000"/>
                  </a:schemeClr>
                </a:outerShdw>
              </a:effectLst>
            </a:endParaRPr>
          </a:p>
          <a:p>
            <a:r>
              <a:rPr lang="en-US" altLang="zh-CN" sz="2800">
                <a:solidFill>
                  <a:schemeClr val="tx1"/>
                </a:solidFill>
                <a:effectLst>
                  <a:outerShdw blurRad="38100" dist="19050" dir="2700000" algn="tl" rotWithShape="0">
                    <a:schemeClr val="dk1">
                      <a:alpha val="40000"/>
                    </a:schemeClr>
                  </a:outerShdw>
                </a:effectLst>
              </a:rPr>
              <a:t>    </a:t>
            </a:r>
            <a:endParaRPr lang="en-US" altLang="zh-CN" sz="2800">
              <a:solidFill>
                <a:schemeClr val="tx1"/>
              </a:solidFill>
              <a:effectLst>
                <a:outerShdw blurRad="38100" dist="19050" dir="2700000" algn="tl" rotWithShape="0">
                  <a:schemeClr val="dk1">
                    <a:alpha val="40000"/>
                  </a:schemeClr>
                </a:outerShdw>
              </a:effectLst>
            </a:endParaRPr>
          </a:p>
          <a:p>
            <a:r>
              <a:rPr lang="en-US" altLang="zh-CN" sz="2800">
                <a:solidFill>
                  <a:schemeClr val="tx1"/>
                </a:solidFill>
                <a:effectLst>
                  <a:outerShdw blurRad="38100" dist="19050" dir="2700000" algn="tl" rotWithShape="0">
                    <a:schemeClr val="dk1">
                      <a:alpha val="40000"/>
                    </a:schemeClr>
                  </a:outerShdw>
                </a:effectLst>
              </a:rPr>
              <a:t>    </a:t>
            </a:r>
            <a:r>
              <a:rPr lang="zh-CN" altLang="en-US" sz="2800">
                <a:solidFill>
                  <a:schemeClr val="tx1"/>
                </a:solidFill>
                <a:effectLst>
                  <a:outerShdw blurRad="38100" dist="19050" dir="2700000" algn="tl" rotWithShape="0">
                    <a:schemeClr val="dk1">
                      <a:alpha val="40000"/>
                    </a:schemeClr>
                  </a:outerShdw>
                </a:effectLst>
              </a:rPr>
              <a:t>值得每一个中国人永远铭记。</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p>
          <a:p>
            <a:endParaRPr lang="zh-CN" altLang="en-US" sz="2800"/>
          </a:p>
        </p:txBody>
      </p:sp>
      <p:pic>
        <p:nvPicPr>
          <p:cNvPr id="3" name="图片 2" descr="微信图片_20230320232141"/>
          <p:cNvPicPr>
            <a:picLocks noChangeAspect="1"/>
          </p:cNvPicPr>
          <p:nvPr/>
        </p:nvPicPr>
        <p:blipFill>
          <a:blip r:embed="rId1"/>
          <a:stretch>
            <a:fillRect/>
          </a:stretch>
        </p:blipFill>
        <p:spPr>
          <a:xfrm>
            <a:off x="7417435" y="3982085"/>
            <a:ext cx="4019550" cy="266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2390" y="-635"/>
            <a:ext cx="12386945" cy="6858635"/>
          </a:xfrm>
          <a:prstGeom prst="rect">
            <a:avLst/>
          </a:prstGeom>
        </p:spPr>
      </p:pic>
      <p:sp>
        <p:nvSpPr>
          <p:cNvPr id="33" name="文本框 32"/>
          <p:cNvSpPr txBox="1"/>
          <p:nvPr/>
        </p:nvSpPr>
        <p:spPr>
          <a:xfrm>
            <a:off x="5364480" y="2557222"/>
            <a:ext cx="2225040" cy="953135"/>
          </a:xfrm>
          <a:prstGeom prst="rect">
            <a:avLst/>
          </a:prstGeom>
          <a:noFill/>
        </p:spPr>
        <p:txBody>
          <a:bodyPr wrap="none" rtlCol="0">
            <a:spAutoFit/>
          </a:bodyPr>
          <a:lstStyle/>
          <a:p>
            <a:pPr algn="l">
              <a:lnSpc>
                <a:spcPct val="140000"/>
              </a:lnSpc>
              <a:buClrTx/>
              <a:buSzTx/>
              <a:buFontTx/>
            </a:pPr>
            <a:r>
              <a:rPr lang="zh-CN" altLang="en-US" sz="4000" b="1" dirty="0">
                <a:solidFill>
                  <a:srgbClr val="FF0000"/>
                </a:solidFill>
                <a:highlight>
                  <a:srgbClr val="FFFF00"/>
                </a:highlight>
                <a:latin typeface="思源黑体 CN Medium" panose="020B0600000000000000" pitchFamily="34" charset="-122"/>
                <a:ea typeface="思源黑体 CN Medium" panose="020B0600000000000000" pitchFamily="34" charset="-122"/>
                <a:cs typeface="+mn-ea"/>
                <a:sym typeface="+mn-lt"/>
              </a:rPr>
              <a:t>毒品知识</a:t>
            </a:r>
            <a:endParaRPr lang="zh-CN" altLang="en-US" sz="4000" b="1" dirty="0">
              <a:solidFill>
                <a:srgbClr val="FF0000"/>
              </a:solidFill>
              <a:highlight>
                <a:srgbClr val="FFFF00"/>
              </a:highlight>
              <a:latin typeface="思源黑体 CN Medium" panose="020B0600000000000000" pitchFamily="34" charset="-122"/>
              <a:ea typeface="思源黑体 CN Medium" panose="020B0600000000000000" pitchFamily="34" charset="-122"/>
              <a:cs typeface="+mn-ea"/>
              <a:sym typeface="+mn-lt"/>
            </a:endParaRPr>
          </a:p>
        </p:txBody>
      </p:sp>
      <p:sp>
        <p:nvSpPr>
          <p:cNvPr id="9" name="Freeform: Shape 10"/>
          <p:cNvSpPr/>
          <p:nvPr/>
        </p:nvSpPr>
        <p:spPr bwMode="auto">
          <a:xfrm>
            <a:off x="2868766" y="2627507"/>
            <a:ext cx="1652081" cy="1602985"/>
          </a:xfrm>
          <a:prstGeom prst="ellipse">
            <a:avLst/>
          </a:prstGeom>
          <a:solidFill>
            <a:schemeClr val="accent1">
              <a:lumMod val="100000"/>
            </a:schemeClr>
          </a:solidFill>
          <a:ln w="28575">
            <a:noFill/>
          </a:ln>
        </p:spPr>
        <p:txBody>
          <a:bodyPr vert="horz" wrap="none" lIns="91440" tIns="45720" rIns="91440" bIns="45720" anchor="ctr" anchorCtr="1" compatLnSpc="1">
            <a:normAutofit fontScale="92500" lnSpcReduction="20000"/>
          </a:bodyPr>
          <a:lstStyle/>
          <a:p>
            <a:pPr>
              <a:lnSpc>
                <a:spcPct val="150000"/>
              </a:lnSpc>
            </a:pPr>
            <a:r>
              <a:rPr lang="en-US" altLang="zh-CN" sz="6000" dirty="0">
                <a:solidFill>
                  <a:schemeClr val="bg1"/>
                </a:solidFill>
                <a:latin typeface="思源黑体 CN Heavy" panose="020B0A00000000000000" pitchFamily="34" charset="-122"/>
                <a:ea typeface="思源黑体 CN Heavy" panose="020B0A00000000000000" pitchFamily="34" charset="-122"/>
                <a:cs typeface="+mn-ea"/>
                <a:sym typeface="+mn-lt"/>
              </a:rPr>
              <a:t>02</a:t>
            </a:r>
            <a:endParaRPr lang="en-US" altLang="zh-CN" sz="6000" dirty="0">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曲线连接符 31"/>
          <p:cNvCxnSpPr/>
          <p:nvPr/>
        </p:nvCxnSpPr>
        <p:spPr>
          <a:xfrm rot="5400000" flipV="1">
            <a:off x="2720975" y="4274185"/>
            <a:ext cx="991870" cy="851535"/>
          </a:xfrm>
          <a:prstGeom prst="curvedConnector3">
            <a:avLst>
              <a:gd name="adj1" fmla="val 50032"/>
            </a:avLst>
          </a:prstGeom>
          <a:ln>
            <a:tailEnd type="arrow" w="med" len="med"/>
          </a:ln>
        </p:spPr>
        <p:style>
          <a:lnRef idx="3">
            <a:schemeClr val="accent4"/>
          </a:lnRef>
          <a:fillRef idx="0">
            <a:schemeClr val="accent4"/>
          </a:fillRef>
          <a:effectRef idx="2">
            <a:schemeClr val="accent4"/>
          </a:effectRef>
          <a:fontRef idx="minor">
            <a:schemeClr val="tx1"/>
          </a:fontRef>
        </p:style>
      </p:cxnSp>
      <p:sp>
        <p:nvSpPr>
          <p:cNvPr id="30" name="文本框 29"/>
          <p:cNvSpPr txBox="1"/>
          <p:nvPr/>
        </p:nvSpPr>
        <p:spPr>
          <a:xfrm>
            <a:off x="7836535" y="2657475"/>
            <a:ext cx="3600450" cy="2297430"/>
          </a:xfrm>
          <a:prstGeom prst="rect">
            <a:avLst/>
          </a:prstGeom>
          <a:noFill/>
          <a:ln>
            <a:solidFill>
              <a:schemeClr val="bg1"/>
            </a:solidFill>
          </a:ln>
        </p:spPr>
        <p:txBody>
          <a:bodyPr wrap="square" rtlCol="0">
            <a:noAutofit/>
          </a:bodyPr>
          <a:p>
            <a:endParaRPr lang="en-US" altLang="zh-CN"/>
          </a:p>
        </p:txBody>
      </p:sp>
      <p:pic>
        <p:nvPicPr>
          <p:cNvPr id="31" name="图片 30"/>
          <p:cNvPicPr>
            <a:picLocks noChangeAspect="1"/>
          </p:cNvPicPr>
          <p:nvPr/>
        </p:nvPicPr>
        <p:blipFill>
          <a:blip r:embed="rId1">
            <a:alphaModFix amt="96000"/>
          </a:blip>
          <a:stretch>
            <a:fillRect/>
          </a:stretch>
        </p:blipFill>
        <p:spPr>
          <a:xfrm>
            <a:off x="7210425" y="1018540"/>
            <a:ext cx="4648200" cy="5424170"/>
          </a:xfrm>
          <a:prstGeom prst="rect">
            <a:avLst/>
          </a:prstGeom>
          <a:ln>
            <a:solidFill>
              <a:schemeClr val="accent1"/>
            </a:solidFill>
          </a:ln>
        </p:spPr>
      </p:pic>
      <p:sp>
        <p:nvSpPr>
          <p:cNvPr id="23" name="半闭框 22"/>
          <p:cNvSpPr/>
          <p:nvPr/>
        </p:nvSpPr>
        <p:spPr>
          <a:xfrm>
            <a:off x="539115" y="1289050"/>
            <a:ext cx="862330" cy="2985770"/>
          </a:xfrm>
          <a:prstGeom prst="halfFrame">
            <a:avLst/>
          </a:prstGeom>
        </p:spPr>
        <p:style>
          <a:lnRef idx="1">
            <a:schemeClr val="accent4"/>
          </a:lnRef>
          <a:fillRef idx="2">
            <a:schemeClr val="accent4"/>
          </a:fillRef>
          <a:effectRef idx="1">
            <a:schemeClr val="accent4"/>
          </a:effectRef>
          <a:fontRef idx="minor">
            <a:schemeClr val="dk1"/>
          </a:fontRef>
        </p:style>
        <p:txBody>
          <a:bodyPr rtlCol="0" anchor="ctr"/>
          <a:p>
            <a:pPr algn="ctr"/>
            <a:endParaRPr lang="zh-CN" altLang="en-US" sz="2800">
              <a:solidFill>
                <a:schemeClr val="tx1"/>
              </a:solidFill>
            </a:endParaRPr>
          </a:p>
        </p:txBody>
      </p:sp>
      <p:sp>
        <p:nvSpPr>
          <p:cNvPr id="28" name="文本框 27"/>
          <p:cNvSpPr txBox="1"/>
          <p:nvPr/>
        </p:nvSpPr>
        <p:spPr>
          <a:xfrm>
            <a:off x="819785" y="676275"/>
            <a:ext cx="6304280" cy="5270500"/>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sz="3600">
                <a:solidFill>
                  <a:schemeClr val="accent4"/>
                </a:solidFill>
                <a:effectLst/>
              </a:rPr>
              <a:t>毒品的法律意义：</a:t>
            </a:r>
            <a:endParaRPr lang="zh-CN" altLang="en-US" sz="2800">
              <a:solidFill>
                <a:schemeClr val="accent4"/>
              </a:solidFill>
              <a:effectLst/>
            </a:endParaRPr>
          </a:p>
          <a:p>
            <a:r>
              <a:rPr lang="en-US" altLang="zh-CN" sz="3200">
                <a:solidFill>
                  <a:schemeClr val="accent4"/>
                </a:solidFill>
                <a:effectLst/>
              </a:rPr>
              <a:t>    </a:t>
            </a:r>
            <a:endParaRPr lang="en-US" altLang="zh-CN" sz="3200">
              <a:solidFill>
                <a:schemeClr val="accent4"/>
              </a:solidFill>
              <a:effectLst/>
            </a:endParaRPr>
          </a:p>
          <a:p>
            <a:r>
              <a:rPr lang="en-US" altLang="zh-CN" sz="3200">
                <a:solidFill>
                  <a:schemeClr val="accent4"/>
                </a:solidFill>
                <a:effectLst/>
              </a:rPr>
              <a:t>  </a:t>
            </a:r>
            <a:r>
              <a:rPr lang="zh-CN" altLang="en-US" sz="3200">
                <a:solidFill>
                  <a:schemeClr val="accent4"/>
                </a:solidFill>
                <a:effectLst/>
              </a:rPr>
              <a:t>根据我国《刑法》第357条的规定：毒品是指鸦片、海洛因、甲基苯丙胺（冰毒）、吗啡、大麻、可卡因以及国家规定管制的其它能够使人</a:t>
            </a:r>
            <a:r>
              <a:rPr lang="zh-CN" altLang="en-US" sz="3200" u="sng">
                <a:solidFill>
                  <a:schemeClr val="accent4"/>
                </a:solidFill>
                <a:effectLst/>
              </a:rPr>
              <a:t>形成瘾癖</a:t>
            </a:r>
            <a:r>
              <a:rPr lang="zh-CN" altLang="en-US" sz="3200">
                <a:solidFill>
                  <a:schemeClr val="accent4"/>
                </a:solidFill>
                <a:effectLst/>
              </a:rPr>
              <a:t>的麻醉药品和精神药品。</a:t>
            </a:r>
            <a:endParaRPr lang="zh-CN" altLang="en-US" sz="3200">
              <a:solidFill>
                <a:schemeClr val="accent4"/>
              </a:solidFill>
              <a:effectLst/>
            </a:endParaRPr>
          </a:p>
        </p:txBody>
      </p:sp>
      <p:pic>
        <p:nvPicPr>
          <p:cNvPr id="33" name="图片 32"/>
          <p:cNvPicPr>
            <a:picLocks noChangeAspect="1"/>
          </p:cNvPicPr>
          <p:nvPr/>
        </p:nvPicPr>
        <p:blipFill>
          <a:blip r:embed="rId2"/>
          <a:stretch>
            <a:fillRect/>
          </a:stretch>
        </p:blipFill>
        <p:spPr>
          <a:xfrm>
            <a:off x="3642995" y="4599940"/>
            <a:ext cx="2634615" cy="1842770"/>
          </a:xfrm>
          <a:prstGeom prst="rect">
            <a:avLst/>
          </a:prstGeom>
        </p:spPr>
      </p:pic>
    </p:spTree>
  </p:cSld>
  <p:clrMapOvr>
    <a:masterClrMapping/>
  </p:clrMapOvr>
  <p:transition spd="slow">
    <p:randomBar dir="vert"/>
  </p:transition>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0800,&quot;width&quot;:19200}"/>
</p:tagLst>
</file>

<file path=ppt/tags/tag2.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79324210010_1_1"/>
</p:tagLst>
</file>

<file path=ppt/tags/tag3.xml><?xml version="1.0" encoding="utf-8"?>
<p:tagLst xmlns:p="http://schemas.openxmlformats.org/presentationml/2006/main">
  <p:tag name="KSO_WM_UNIT_PLACING_PICTURE_USER_VIEWPORT" val="{&quot;height&quot;:5707,&quot;width&quot;:8306}"/>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heme/theme1.xml><?xml version="1.0" encoding="utf-8"?>
<a:theme xmlns:a="http://schemas.openxmlformats.org/drawingml/2006/main" name="0">
  <a:themeElements>
    <a:clrScheme name="自定义 1065">
      <a:dk1>
        <a:sysClr val="windowText" lastClr="000000"/>
      </a:dk1>
      <a:lt1>
        <a:sysClr val="window" lastClr="FFFFFF"/>
      </a:lt1>
      <a:dk2>
        <a:srgbClr val="44546A"/>
      </a:dk2>
      <a:lt2>
        <a:srgbClr val="E7E6E6"/>
      </a:lt2>
      <a:accent1>
        <a:srgbClr val="C00000"/>
      </a:accent1>
      <a:accent2>
        <a:srgbClr val="C00000"/>
      </a:accent2>
      <a:accent3>
        <a:srgbClr val="C00000"/>
      </a:accent3>
      <a:accent4>
        <a:srgbClr val="C00000"/>
      </a:accent4>
      <a:accent5>
        <a:srgbClr val="C00000"/>
      </a:accent5>
      <a:accent6>
        <a:srgbClr val="C00000"/>
      </a:accent6>
      <a:hlink>
        <a:srgbClr val="0563C1"/>
      </a:hlink>
      <a:folHlink>
        <a:srgbClr val="954F72"/>
      </a:folHlink>
    </a:clrScheme>
    <a:fontScheme name="e0dxi0uq">
      <a:majorFont>
        <a:latin typeface="思源黑体 CN Light"/>
        <a:ea typeface="思源黑体 CN Light"/>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1771</Words>
  <Application>WPS 演示</Application>
  <PresentationFormat>宽屏</PresentationFormat>
  <Paragraphs>218</Paragraphs>
  <Slides>23</Slides>
  <Notes>20</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微软雅黑</vt:lpstr>
      <vt:lpstr>思源黑体 CN Medium</vt:lpstr>
      <vt:lpstr>思源黑体 CN Heavy</vt:lpstr>
      <vt:lpstr>仿宋_GB2312</vt:lpstr>
      <vt:lpstr>黑体</vt:lpstr>
      <vt:lpstr>Arial Unicode MS</vt:lpstr>
      <vt:lpstr>思源黑体 CN Light</vt:lpstr>
      <vt:lpstr>等线</vt:lpstr>
      <vt:lpstr>Wingdings</vt:lpstr>
      <vt:lpstr>华文行楷</vt:lpstr>
      <vt:lpstr>Calibri</vt:lpstr>
      <vt:lpstr>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cp:lastModifiedBy>
  <cp:revision>121</cp:revision>
  <dcterms:created xsi:type="dcterms:W3CDTF">2018-04-10T08:10:00Z</dcterms:created>
  <dcterms:modified xsi:type="dcterms:W3CDTF">2025-02-26T02:18:02Z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1EF38B410C0A495788C0ACAB26C5D3DA</vt:lpwstr>
  </property>
  <property fmtid="{D5CDD505-2E9C-101B-9397-08002B2CF9AE}" pid="3" name="KSOProductBuildVer">
    <vt:lpwstr>2052-10.8.2.6613</vt:lpwstr>
  </property>
</Properties>
</file>