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18"/>
  </p:notesMasterIdLst>
  <p:handoutMasterIdLst>
    <p:handoutMasterId r:id="rId19"/>
  </p:handoutMasterIdLst>
  <p:sldIdLst>
    <p:sldId id="362" r:id="rId3"/>
    <p:sldId id="363" r:id="rId4"/>
    <p:sldId id="320" r:id="rId5"/>
    <p:sldId id="261" r:id="rId6"/>
    <p:sldId id="419" r:id="rId7"/>
    <p:sldId id="416" r:id="rId8"/>
    <p:sldId id="425" r:id="rId9"/>
    <p:sldId id="432" r:id="rId10"/>
    <p:sldId id="433" r:id="rId11"/>
    <p:sldId id="434" r:id="rId12"/>
    <p:sldId id="437" r:id="rId13"/>
    <p:sldId id="438" r:id="rId14"/>
    <p:sldId id="440" r:id="rId15"/>
    <p:sldId id="264" r:id="rId16"/>
    <p:sldId id="417" r:id="rId17"/>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54" userDrawn="1">
          <p15:clr>
            <a:srgbClr val="A4A3A4"/>
          </p15:clr>
        </p15:guide>
        <p15:guide id="2" orient="horz" pos="1742" userDrawn="1">
          <p15:clr>
            <a:srgbClr val="A4A3A4"/>
          </p15:clr>
        </p15:guide>
        <p15:guide id="3" orient="horz" pos="3558" userDrawn="1">
          <p15:clr>
            <a:srgbClr val="A4A3A4"/>
          </p15:clr>
        </p15:guide>
        <p15:guide id="4" pos="3744" userDrawn="1">
          <p15:clr>
            <a:srgbClr val="A4A3A4"/>
          </p15:clr>
        </p15:guide>
        <p15:guide id="5" pos="461" userDrawn="1">
          <p15:clr>
            <a:srgbClr val="A4A3A4"/>
          </p15:clr>
        </p15:guide>
        <p15:guide id="6" pos="7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ADBC"/>
    <a:srgbClr val="EDB96D"/>
    <a:srgbClr val="4375AF"/>
    <a:srgbClr val="438C9B"/>
    <a:srgbClr val="EEB969"/>
    <a:srgbClr val="FEA758"/>
    <a:srgbClr val="FFE5CD"/>
    <a:srgbClr val="1C8CCB"/>
    <a:srgbClr val="FE9633"/>
    <a:srgbClr val="9FD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4" autoAdjust="0"/>
    <p:restoredTop sz="81784" autoAdjust="0"/>
  </p:normalViewPr>
  <p:slideViewPr>
    <p:cSldViewPr snapToGrid="0" showGuides="1">
      <p:cViewPr>
        <p:scale>
          <a:sx n="75" d="100"/>
          <a:sy n="75" d="100"/>
        </p:scale>
        <p:origin x="-1992" y="-942"/>
      </p:cViewPr>
      <p:guideLst>
        <p:guide orient="horz" pos="2354"/>
        <p:guide orient="horz" pos="1742"/>
        <p:guide orient="horz" pos="3558"/>
        <p:guide pos="3744"/>
        <p:guide pos="461"/>
        <p:guide pos="732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2024/6/11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379257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47D11-7F6E-4854-AC8B-5D623AE157D2}" type="datetimeFigureOut">
              <a:rPr lang="zh-CN" altLang="en-US" smtClean="0"/>
              <a:pPr/>
              <a:t>2024/6/11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D04A5-D4E5-4CF9-A4C8-4797FA11758C}" type="slidenum">
              <a:rPr lang="zh-CN" altLang="en-US" smtClean="0"/>
              <a:pPr/>
              <a:t>‹#›</a:t>
            </a:fld>
            <a:endParaRPr lang="zh-CN" altLang="en-US"/>
          </a:p>
        </p:txBody>
      </p:sp>
    </p:spTree>
    <p:extLst>
      <p:ext uri="{BB962C8B-B14F-4D97-AF65-F5344CB8AC3E}">
        <p14:creationId xmlns:p14="http://schemas.microsoft.com/office/powerpoint/2010/main" val="159410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CD04A5-D4E5-4CF9-A4C8-4797FA11758C}" type="slidenum">
              <a:rPr lang="zh-CN" altLang="en-US" smtClean="0"/>
              <a:pPr/>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327E27-87FB-44CA-87BB-AFF94470623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327E27-87FB-44CA-87BB-AFF94470623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327E27-87FB-44CA-87BB-AFF94470623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327E27-87FB-44CA-87BB-AFF94470623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bg bwMode="auto">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609600" y="1600201"/>
            <a:ext cx="53848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74834580-7897-4F1C-B529-B481BEB67471}"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2024/6/11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2024/6/11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327E27-87FB-44CA-87BB-AFF94470623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327E27-87FB-44CA-87BB-AFF94470623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327E27-87FB-44CA-87BB-AFF94470623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327E27-87FB-44CA-87BB-AFF94470623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327E27-87FB-44CA-87BB-AFF94470623B}" type="slidenum">
              <a:rPr lang="zh-CN" altLang="en-US" smtClean="0"/>
              <a:pPr/>
              <a:t>‹#›</a:t>
            </a:fld>
            <a:endParaRPr lang="zh-CN" altLang="en-US"/>
          </a:p>
        </p:txBody>
      </p:sp>
      <p:sp>
        <p:nvSpPr>
          <p:cNvPr id="11" name="TextBox 10"/>
          <p:cNvSpPr txBox="1"/>
          <p:nvPr userDrawn="1"/>
        </p:nvSpPr>
        <p:spPr>
          <a:xfrm>
            <a:off x="1187624" y="67084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327E27-87FB-44CA-87BB-AFF94470623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327E27-87FB-44CA-87BB-AFF94470623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71080DD-E79C-428C-AF65-2FB68C59DD1B}" type="datetimeFigureOut">
              <a:rPr lang="zh-CN" altLang="en-US" smtClean="0"/>
              <a:pPr/>
              <a:t>2024/6/11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327E27-87FB-44CA-87BB-AFF94470623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080DD-E79C-428C-AF65-2FB68C59DD1B}" type="datetimeFigureOut">
              <a:rPr lang="zh-CN" altLang="en-US" smtClean="0"/>
              <a:pPr/>
              <a:t>2024/6/11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27E27-87FB-44CA-87BB-AFF94470623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NULL"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97330" y="3845556"/>
            <a:ext cx="9197340" cy="1560320"/>
          </a:xfrm>
        </p:spPr>
        <p:txBody>
          <a:bodyPr>
            <a:normAutofit/>
          </a:bodyPr>
          <a:lstStyle/>
          <a:p>
            <a:pPr algn="dist"/>
            <a:r>
              <a:rPr lang="zh-CN" altLang="en-US" sz="5800" b="1" dirty="0">
                <a:solidFill>
                  <a:srgbClr val="4375AF"/>
                </a:solidFill>
                <a:latin typeface="+mn-lt"/>
                <a:ea typeface="+mn-ea"/>
                <a:cs typeface="+mn-ea"/>
                <a:sym typeface="+mn-lt"/>
              </a:rPr>
              <a:t>精神麻醉药品简介</a:t>
            </a:r>
          </a:p>
        </p:txBody>
      </p:sp>
      <p:sp>
        <p:nvSpPr>
          <p:cNvPr id="3" name="副标题 2"/>
          <p:cNvSpPr>
            <a:spLocks noGrp="1"/>
          </p:cNvSpPr>
          <p:nvPr>
            <p:ph type="subTitle" idx="1"/>
          </p:nvPr>
        </p:nvSpPr>
        <p:spPr>
          <a:xfrm>
            <a:off x="1709420" y="5543550"/>
            <a:ext cx="8768080" cy="481965"/>
          </a:xfrm>
        </p:spPr>
        <p:txBody>
          <a:bodyPr>
            <a:normAutofit/>
          </a:bodyPr>
          <a:lstStyle/>
          <a:p>
            <a:r>
              <a:rPr lang="zh-CN" altLang="en-US" b="1" dirty="0">
                <a:latin typeface="微软雅黑" panose="020B0503020204020204" pitchFamily="34" charset="-122"/>
                <a:ea typeface="微软雅黑" panose="020B0503020204020204" pitchFamily="34" charset="-122"/>
              </a:rPr>
              <a:t>贵州省安顺强制隔离戒</a:t>
            </a:r>
            <a:r>
              <a:rPr lang="zh-CN" altLang="en-US" b="1">
                <a:latin typeface="微软雅黑" panose="020B0503020204020204" pitchFamily="34" charset="-122"/>
                <a:ea typeface="微软雅黑" panose="020B0503020204020204" pitchFamily="34" charset="-122"/>
              </a:rPr>
              <a:t>毒</a:t>
            </a:r>
            <a:r>
              <a:rPr lang="zh-CN" altLang="en-US" b="1" smtClean="0">
                <a:latin typeface="微软雅黑" panose="020B0503020204020204" pitchFamily="34" charset="-122"/>
                <a:ea typeface="微软雅黑" panose="020B0503020204020204" pitchFamily="34" charset="-122"/>
              </a:rPr>
              <a:t>所</a:t>
            </a:r>
            <a:endParaRPr lang="zh-CN" altLang="en-US" b="1" dirty="0">
              <a:solidFill>
                <a:srgbClr val="4375AF"/>
              </a:solidFill>
              <a:latin typeface="微软雅黑" panose="020B0503020204020204" pitchFamily="34" charset="-122"/>
              <a:ea typeface="微软雅黑" panose="020B0503020204020204" pitchFamily="34" charset="-122"/>
              <a:cs typeface="+mn-ea"/>
              <a:sym typeface="+mn-lt"/>
            </a:endParaRPr>
          </a:p>
        </p:txBody>
      </p:sp>
      <p:pic>
        <p:nvPicPr>
          <p:cNvPr id="5" name="图片 4" descr="图片包含 背景图案&#10;&#10;描述已自动生成"/>
          <p:cNvPicPr>
            <a:picLocks noChangeAspect="1"/>
          </p:cNvPicPr>
          <p:nvPr/>
        </p:nvPicPr>
        <p:blipFill rotWithShape="1">
          <a:blip r:embed="rId2" cstate="screen"/>
          <a:srcRect/>
          <a:stretch>
            <a:fillRect/>
          </a:stretch>
        </p:blipFill>
        <p:spPr>
          <a:xfrm>
            <a:off x="243840" y="256540"/>
            <a:ext cx="11704320" cy="3764276"/>
          </a:xfrm>
          <a:prstGeom prst="rect">
            <a:avLst/>
          </a:prstGeom>
        </p:spPr>
      </p:pic>
      <p:sp>
        <p:nvSpPr>
          <p:cNvPr id="4" name="图文框 3"/>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1075" y="497681"/>
            <a:ext cx="10515600" cy="1325563"/>
          </a:xfrm>
        </p:spPr>
        <p:txBody>
          <a:bodyPr rtlCol="0">
            <a:normAutofit/>
          </a:bodyPr>
          <a:lstStyle/>
          <a:p>
            <a:pPr algn="l">
              <a:buClrTx/>
              <a:buSzTx/>
              <a:buFontTx/>
              <a:defRPr/>
            </a:pPr>
            <a:r>
              <a:rPr lang="zh-CN" altLang="en-US" sz="4000" dirty="0">
                <a:sym typeface="+mn-ea"/>
              </a:rPr>
              <a:t>五、易被滥用的精神、麻醉药品</a:t>
            </a:r>
          </a:p>
        </p:txBody>
      </p:sp>
      <p:sp>
        <p:nvSpPr>
          <p:cNvPr id="14" name="矩形 13"/>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370840" y="2369185"/>
            <a:ext cx="7510780" cy="866140"/>
          </a:xfrm>
          <a:prstGeom prst="rect">
            <a:avLst/>
          </a:prstGeom>
          <a:noFill/>
        </p:spPr>
        <p:txBody>
          <a:bodyPr wrap="square" rtlCol="0" anchor="t">
            <a:noAutofit/>
          </a:bodyPr>
          <a:lstStyle/>
          <a:p>
            <a:pPr lvl="0" eaLnBrk="1" hangingPunct="1">
              <a:lnSpc>
                <a:spcPct val="200000"/>
              </a:lnSpc>
              <a:buFont typeface="Wingdings 3" pitchFamily="18" charset="2"/>
              <a:buNone/>
            </a:pPr>
            <a:r>
              <a:rPr lang="zh-CN" altLang="en-US" sz="2000" b="1" dirty="0">
                <a:solidFill>
                  <a:schemeClr val="accent1"/>
                </a:solidFill>
                <a:sym typeface="+mn-ea"/>
              </a:rPr>
              <a:t>（</a:t>
            </a:r>
            <a:r>
              <a:rPr lang="en-US" altLang="zh-CN" sz="2000" b="1" dirty="0">
                <a:solidFill>
                  <a:schemeClr val="accent1"/>
                </a:solidFill>
                <a:sym typeface="+mn-ea"/>
              </a:rPr>
              <a:t>2</a:t>
            </a:r>
            <a:r>
              <a:rPr lang="zh-CN" altLang="en-US" sz="2000" b="1" dirty="0">
                <a:solidFill>
                  <a:schemeClr val="accent1"/>
                </a:solidFill>
                <a:sym typeface="+mn-ea"/>
              </a:rPr>
              <a:t>）致幻剂类：</a:t>
            </a:r>
            <a:r>
              <a:rPr lang="en-US" altLang="zh-CN" sz="2000" b="1" dirty="0">
                <a:solidFill>
                  <a:schemeClr val="accent1"/>
                </a:solidFill>
                <a:sym typeface="+mn-ea"/>
              </a:rPr>
              <a:t>——</a:t>
            </a:r>
            <a:r>
              <a:rPr lang="zh-CN" altLang="en-US" sz="2000" b="1" dirty="0">
                <a:solidFill>
                  <a:srgbClr val="FF0000"/>
                </a:solidFill>
                <a:sym typeface="+mn-ea"/>
              </a:rPr>
              <a:t>氯胺酮（K粉）</a:t>
            </a:r>
            <a:endParaRPr lang="zh-CN" altLang="en-US" sz="2000" b="1" dirty="0">
              <a:solidFill>
                <a:schemeClr val="accent1"/>
              </a:solidFill>
              <a:sym typeface="+mn-ea"/>
            </a:endParaRPr>
          </a:p>
          <a:p>
            <a:pPr lvl="0" eaLnBrk="1" hangingPunct="1">
              <a:lnSpc>
                <a:spcPct val="200000"/>
              </a:lnSpc>
              <a:buFont typeface="Wingdings 3" pitchFamily="18" charset="2"/>
              <a:buNone/>
            </a:pPr>
            <a:endParaRPr lang="zh-CN" altLang="en-US" sz="2000" b="1" dirty="0">
              <a:solidFill>
                <a:schemeClr val="tx1"/>
              </a:solidFill>
              <a:sym typeface="+mn-ea"/>
            </a:endParaRPr>
          </a:p>
          <a:p>
            <a:pPr indent="0">
              <a:lnSpc>
                <a:spcPct val="150000"/>
              </a:lnSpc>
              <a:buFont typeface="Wingdings" panose="05000000000000000000" charset="0"/>
              <a:buNone/>
            </a:pPr>
            <a:endParaRPr lang="zh-CN" altLang="en-US" sz="2000" b="1" dirty="0">
              <a:solidFill>
                <a:schemeClr val="accent1"/>
              </a:solidFill>
              <a:sym typeface="+mn-ea"/>
            </a:endParaRPr>
          </a:p>
          <a:p>
            <a:pPr indent="0">
              <a:lnSpc>
                <a:spcPct val="150000"/>
              </a:lnSpc>
              <a:buFont typeface="Wingdings" panose="05000000000000000000" charset="0"/>
              <a:buNone/>
            </a:pPr>
            <a:endParaRPr lang="zh-CN" altLang="en-US" sz="2000" b="1" dirty="0">
              <a:solidFill>
                <a:schemeClr val="accent1"/>
              </a:solidFill>
              <a:sym typeface="+mn-ea"/>
            </a:endParaRPr>
          </a:p>
        </p:txBody>
      </p:sp>
      <p:grpSp>
        <p:nvGrpSpPr>
          <p:cNvPr id="5" name="组合 4"/>
          <p:cNvGrpSpPr/>
          <p:nvPr/>
        </p:nvGrpSpPr>
        <p:grpSpPr>
          <a:xfrm>
            <a:off x="309880" y="1751965"/>
            <a:ext cx="3462020" cy="601980"/>
            <a:chOff x="488" y="2759"/>
            <a:chExt cx="5452" cy="948"/>
          </a:xfrm>
        </p:grpSpPr>
        <p:cxnSp>
          <p:nvCxnSpPr>
            <p:cNvPr id="9" name="直接连接符 8"/>
            <p:cNvCxnSpPr/>
            <p:nvPr/>
          </p:nvCxnSpPr>
          <p:spPr>
            <a:xfrm flipV="1">
              <a:off x="739" y="3581"/>
              <a:ext cx="4896" cy="25"/>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88" y="2795"/>
              <a:ext cx="954" cy="912"/>
              <a:chOff x="1631" y="5031"/>
              <a:chExt cx="2438" cy="2309"/>
            </a:xfrm>
          </p:grpSpPr>
          <p:sp>
            <p:nvSpPr>
              <p:cNvPr id="23" name="椭圆 22"/>
              <p:cNvSpPr/>
              <p:nvPr/>
            </p:nvSpPr>
            <p:spPr>
              <a:xfrm>
                <a:off x="1876" y="5412"/>
                <a:ext cx="1928" cy="1928"/>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2</a:t>
                </a:r>
              </a:p>
            </p:txBody>
          </p:sp>
          <p:sp>
            <p:nvSpPr>
              <p:cNvPr id="15" name="箭头: 右弧形 14"/>
              <p:cNvSpPr/>
              <p:nvPr/>
            </p:nvSpPr>
            <p:spPr>
              <a:xfrm rot="16200000">
                <a:off x="2231" y="4430"/>
                <a:ext cx="1237" cy="2438"/>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442" y="2759"/>
              <a:ext cx="4498" cy="822"/>
            </a:xfrm>
            <a:prstGeom prst="rect">
              <a:avLst/>
            </a:prstGeom>
            <a:noFill/>
          </p:spPr>
          <p:txBody>
            <a:bodyPr wrap="square" rtlCol="0">
              <a:noAutofit/>
            </a:bodyPr>
            <a:lstStyle/>
            <a:p>
              <a:r>
                <a:rPr lang="zh-CN" altLang="en-US" sz="2800" b="1">
                  <a:solidFill>
                    <a:srgbClr val="C00000"/>
                  </a:solidFill>
                </a:rPr>
                <a:t>精神药品</a:t>
              </a:r>
            </a:p>
          </p:txBody>
        </p:sp>
      </p:grpSp>
      <p:grpSp>
        <p:nvGrpSpPr>
          <p:cNvPr id="18" name="组合 17"/>
          <p:cNvGrpSpPr/>
          <p:nvPr/>
        </p:nvGrpSpPr>
        <p:grpSpPr>
          <a:xfrm>
            <a:off x="7621270" y="2004060"/>
            <a:ext cx="4036695" cy="3870325"/>
            <a:chOff x="12412" y="3952"/>
            <a:chExt cx="6194" cy="5818"/>
          </a:xfrm>
        </p:grpSpPr>
        <p:sp>
          <p:nvSpPr>
            <p:cNvPr id="8" name="半闭框 7"/>
            <p:cNvSpPr/>
            <p:nvPr/>
          </p:nvSpPr>
          <p:spPr>
            <a:xfrm rot="10800000" flipV="1">
              <a:off x="17638" y="3952"/>
              <a:ext cx="968" cy="1148"/>
            </a:xfrm>
            <a:prstGeom prst="halfFrame">
              <a:avLst>
                <a:gd name="adj1" fmla="val 23696"/>
                <a:gd name="adj2" fmla="val 25312"/>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矩形 12"/>
            <p:cNvSpPr/>
            <p:nvPr/>
          </p:nvSpPr>
          <p:spPr>
            <a:xfrm>
              <a:off x="12412" y="8789"/>
              <a:ext cx="469" cy="981"/>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12881" y="4168"/>
              <a:ext cx="5538" cy="5602"/>
            </a:xfrm>
            <a:prstGeom prst="rect">
              <a:avLst/>
            </a:prstGeom>
            <a:blipFill rotWithShape="1">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文本框 16"/>
          <p:cNvSpPr txBox="1"/>
          <p:nvPr/>
        </p:nvSpPr>
        <p:spPr>
          <a:xfrm>
            <a:off x="469265" y="3013075"/>
            <a:ext cx="7152005" cy="3169285"/>
          </a:xfrm>
          <a:prstGeom prst="rect">
            <a:avLst/>
          </a:prstGeom>
          <a:noFill/>
        </p:spPr>
        <p:txBody>
          <a:bodyPr wrap="square" rtlCol="0" anchor="t">
            <a:spAutoFit/>
          </a:bodyPr>
          <a:lstStyle/>
          <a:p>
            <a:pPr lvl="0" indent="457200" fontAlgn="auto">
              <a:lnSpc>
                <a:spcPct val="200000"/>
              </a:lnSpc>
            </a:pPr>
            <a:r>
              <a:rPr lang="zh-CN" altLang="en-US" sz="2000" dirty="0">
                <a:ea typeface="+mn-lt"/>
                <a:cs typeface="+mn-lt"/>
                <a:sym typeface="+mn-ea"/>
              </a:rPr>
              <a:t>氯胺酮（</a:t>
            </a:r>
            <a:r>
              <a:rPr lang="en-US" altLang="zh-CN" sz="2000" dirty="0">
                <a:ea typeface="+mn-lt"/>
                <a:cs typeface="+mn-lt"/>
                <a:sym typeface="+mn-ea"/>
              </a:rPr>
              <a:t>K</a:t>
            </a:r>
            <a:r>
              <a:rPr lang="zh-CN" altLang="en-US" sz="2000" dirty="0">
                <a:ea typeface="+mn-lt"/>
                <a:cs typeface="+mn-lt"/>
                <a:sym typeface="+mn-ea"/>
              </a:rPr>
              <a:t>粉）及其危害性：又名凯他敏，俗称“</a:t>
            </a:r>
            <a:r>
              <a:rPr lang="en-US" altLang="zh-CN" sz="2000" dirty="0">
                <a:ea typeface="+mn-lt"/>
                <a:cs typeface="+mn-lt"/>
                <a:sym typeface="+mn-ea"/>
              </a:rPr>
              <a:t>K</a:t>
            </a:r>
            <a:r>
              <a:rPr lang="zh-CN" altLang="en-US" sz="2000" dirty="0">
                <a:ea typeface="+mn-lt"/>
                <a:cs typeface="+mn-lt"/>
                <a:sym typeface="+mn-ea"/>
              </a:rPr>
              <a:t>粉”，白色结晶性粉末。分离性麻醉剂，服用后遇快节奏音乐便会条件反射般强烈扭动，产生意识和感觉的分离状态，导致神经中毒反映和精神分裂症状，表现为幻觉、运动功能障碍，出现怪异和危险行为。同时对记忆和思维能力造成严重损害。</a:t>
            </a:r>
          </a:p>
        </p:txBody>
      </p:sp>
      <p:sp>
        <p:nvSpPr>
          <p:cNvPr id="19" name="文本框 18"/>
          <p:cNvSpPr txBox="1"/>
          <p:nvPr/>
        </p:nvSpPr>
        <p:spPr>
          <a:xfrm>
            <a:off x="8679180" y="1423035"/>
            <a:ext cx="1924685" cy="601980"/>
          </a:xfrm>
          <a:prstGeom prst="rect">
            <a:avLst/>
          </a:prstGeom>
          <a:noFill/>
        </p:spPr>
        <p:txBody>
          <a:bodyPr wrap="square" rtlCol="0" anchor="t">
            <a:noAutofit/>
          </a:bodyPr>
          <a:lstStyle/>
          <a:p>
            <a:pPr lvl="0" algn="ctr" eaLnBrk="1" hangingPunct="1">
              <a:lnSpc>
                <a:spcPct val="200000"/>
              </a:lnSpc>
              <a:buFont typeface="Wingdings 3" pitchFamily="18" charset="2"/>
              <a:buNone/>
            </a:pPr>
            <a:r>
              <a:rPr lang="zh-CN" altLang="en-US" b="1" dirty="0">
                <a:solidFill>
                  <a:srgbClr val="FF0000"/>
                </a:solidFill>
                <a:sym typeface="+mn-ea"/>
              </a:rPr>
              <a:t>氯胺酮（K粉）</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81037"/>
            <a:ext cx="10515600" cy="1325563"/>
          </a:xfrm>
        </p:spPr>
        <p:txBody>
          <a:bodyPr rtlCol="0">
            <a:normAutofit/>
          </a:bodyPr>
          <a:lstStyle/>
          <a:p>
            <a:pPr>
              <a:defRPr/>
            </a:pPr>
            <a:r>
              <a:rPr lang="zh-CN" altLang="en-US" sz="4000" dirty="0">
                <a:sym typeface="+mn-ea"/>
              </a:rPr>
              <a:t>六、麻醉药品和精神药品滥用的危害</a:t>
            </a:r>
            <a:endParaRPr lang="zh-CN" altLang="en-US" b="1" dirty="0">
              <a:solidFill>
                <a:srgbClr val="4375AF"/>
              </a:solidFill>
              <a:latin typeface="+mn-lt"/>
              <a:ea typeface="+mn-ea"/>
              <a:cs typeface="+mn-ea"/>
              <a:sym typeface="+mn-lt"/>
            </a:endParaRPr>
          </a:p>
        </p:txBody>
      </p:sp>
      <p:sp>
        <p:nvSpPr>
          <p:cNvPr id="3" name="内容占位符 2"/>
          <p:cNvSpPr>
            <a:spLocks noGrp="1"/>
          </p:cNvSpPr>
          <p:nvPr>
            <p:ph idx="1"/>
          </p:nvPr>
        </p:nvSpPr>
        <p:spPr>
          <a:xfrm>
            <a:off x="725805" y="1685290"/>
            <a:ext cx="7118350" cy="4616450"/>
          </a:xfrm>
        </p:spPr>
        <p:txBody>
          <a:bodyPr>
            <a:noAutofit/>
          </a:bodyPr>
          <a:lstStyle/>
          <a:p>
            <a:pPr marL="0" indent="0" algn="just">
              <a:lnSpc>
                <a:spcPct val="200000"/>
              </a:lnSpc>
              <a:buClr>
                <a:srgbClr val="4375AF"/>
              </a:buClr>
              <a:buSzPct val="70000"/>
              <a:buFont typeface="Wingdings" panose="05000000000000000000" pitchFamily="2" charset="2"/>
              <a:buNone/>
            </a:pPr>
            <a:r>
              <a:rPr lang="en-US" sz="2000" dirty="0">
                <a:cs typeface="+mn-ea"/>
                <a:sym typeface="+mn-lt"/>
              </a:rPr>
              <a:t>1</a:t>
            </a:r>
            <a:r>
              <a:rPr lang="zh-CN" altLang="en-US" sz="2000" dirty="0">
                <a:cs typeface="+mn-ea"/>
                <a:sym typeface="+mn-lt"/>
              </a:rPr>
              <a:t>、</a:t>
            </a:r>
            <a:r>
              <a:rPr sz="2000" dirty="0">
                <a:cs typeface="+mn-ea"/>
                <a:sym typeface="+mn-lt"/>
              </a:rPr>
              <a:t>摧毁滥用者的生理健康麻醉和精神药品是直接作用于人的中枢神经系统，久而久之，人会产生强烈的依赖性，一旦停止使用这些药品，使用者会产生多种不良反应，包括失眠多梦、急躁不安等，严重的还有急性肌张力异常、心血管系反应、椎体外系反应等情况，最严重的是猝死，这些药品的滥用严重危害了人的身体健康。</a:t>
            </a:r>
          </a:p>
        </p:txBody>
      </p:sp>
      <p:grpSp>
        <p:nvGrpSpPr>
          <p:cNvPr id="4" name="组合 3"/>
          <p:cNvGrpSpPr/>
          <p:nvPr/>
        </p:nvGrpSpPr>
        <p:grpSpPr>
          <a:xfrm>
            <a:off x="7844790" y="2870835"/>
            <a:ext cx="3508375" cy="3211830"/>
            <a:chOff x="12354" y="4521"/>
            <a:chExt cx="5525" cy="5058"/>
          </a:xfrm>
        </p:grpSpPr>
        <p:sp>
          <p:nvSpPr>
            <p:cNvPr id="6" name="半闭框 5"/>
            <p:cNvSpPr/>
            <p:nvPr/>
          </p:nvSpPr>
          <p:spPr>
            <a:xfrm rot="10800000" flipV="1">
              <a:off x="16651" y="4521"/>
              <a:ext cx="1229" cy="1419"/>
            </a:xfrm>
            <a:prstGeom prst="halfFrame">
              <a:avLst>
                <a:gd name="adj1" fmla="val 23696"/>
                <a:gd name="adj2" fmla="val 25312"/>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矩形 6"/>
            <p:cNvSpPr/>
            <p:nvPr/>
          </p:nvSpPr>
          <p:spPr>
            <a:xfrm>
              <a:off x="12354" y="8367"/>
              <a:ext cx="595" cy="1212"/>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2949" y="4785"/>
              <a:ext cx="4707" cy="4794"/>
            </a:xfrm>
            <a:prstGeom prst="rect">
              <a:avLst/>
            </a:prstGeom>
            <a:blipFill rotWithShape="1">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矩形 8"/>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平行四边形 9"/>
          <p:cNvSpPr/>
          <p:nvPr/>
        </p:nvSpPr>
        <p:spPr>
          <a:xfrm>
            <a:off x="7438390" y="-635"/>
            <a:ext cx="3321050" cy="6828790"/>
          </a:xfrm>
          <a:prstGeom prst="parallelogram">
            <a:avLst>
              <a:gd name="adj" fmla="val 4811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平行四边形 26"/>
          <p:cNvSpPr/>
          <p:nvPr/>
        </p:nvSpPr>
        <p:spPr>
          <a:xfrm>
            <a:off x="8416290" y="-635"/>
            <a:ext cx="3775710" cy="6858635"/>
          </a:xfrm>
          <a:prstGeom prst="parallelogram">
            <a:avLst>
              <a:gd name="adj" fmla="val 43299"/>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a:xfrm>
            <a:off x="838200" y="681037"/>
            <a:ext cx="10515600" cy="1325563"/>
          </a:xfrm>
        </p:spPr>
        <p:txBody>
          <a:bodyPr rtlCol="0">
            <a:normAutofit/>
          </a:bodyPr>
          <a:lstStyle/>
          <a:p>
            <a:pPr>
              <a:defRPr/>
            </a:pPr>
            <a:r>
              <a:rPr lang="zh-CN" altLang="en-US" sz="4000" dirty="0">
                <a:sym typeface="+mn-ea"/>
              </a:rPr>
              <a:t>六、麻醉药品和精神药品滥用的危害</a:t>
            </a:r>
            <a:endParaRPr lang="zh-CN" altLang="en-US" b="1" dirty="0">
              <a:solidFill>
                <a:srgbClr val="4375AF"/>
              </a:solidFill>
              <a:latin typeface="+mn-lt"/>
              <a:ea typeface="+mn-ea"/>
              <a:cs typeface="+mn-ea"/>
              <a:sym typeface="+mn-lt"/>
            </a:endParaRPr>
          </a:p>
        </p:txBody>
      </p:sp>
      <p:sp>
        <p:nvSpPr>
          <p:cNvPr id="4" name="文本框 3"/>
          <p:cNvSpPr txBox="1"/>
          <p:nvPr/>
        </p:nvSpPr>
        <p:spPr>
          <a:xfrm>
            <a:off x="828040" y="1827530"/>
            <a:ext cx="8092440" cy="4370705"/>
          </a:xfrm>
          <a:prstGeom prst="rect">
            <a:avLst/>
          </a:prstGeom>
          <a:noFill/>
        </p:spPr>
        <p:txBody>
          <a:bodyPr wrap="square" rtlCol="0" anchor="t">
            <a:noAutofit/>
          </a:bodyPr>
          <a:lstStyle/>
          <a:p>
            <a:pPr>
              <a:lnSpc>
                <a:spcPct val="150000"/>
              </a:lnSpc>
            </a:pPr>
            <a:r>
              <a:rPr sz="2000" dirty="0">
                <a:sym typeface="+mn-ea"/>
              </a:rPr>
              <a:t>2.破坏滥用者的心理健康</a:t>
            </a:r>
          </a:p>
          <a:p>
            <a:pPr>
              <a:lnSpc>
                <a:spcPct val="150000"/>
              </a:lnSpc>
            </a:pPr>
            <a:r>
              <a:rPr sz="2000" dirty="0">
                <a:sym typeface="+mn-ea"/>
              </a:rPr>
              <a:t>大量研究表明，滥用麻醉药品或精神药品，会破坏人体的高级神经组织，引起人的精神心理异常、智力下降，导致人的性情大变，扭曲了人的人格，最终导致心理变态或精神失常。</a:t>
            </a:r>
          </a:p>
          <a:p>
            <a:pPr>
              <a:lnSpc>
                <a:spcPct val="150000"/>
              </a:lnSpc>
            </a:pPr>
            <a:endParaRPr sz="2000" dirty="0">
              <a:sym typeface="+mn-ea"/>
            </a:endParaRPr>
          </a:p>
          <a:p>
            <a:pPr>
              <a:lnSpc>
                <a:spcPct val="150000"/>
              </a:lnSpc>
            </a:pPr>
            <a:r>
              <a:rPr sz="2000" dirty="0">
                <a:sym typeface="+mn-ea"/>
              </a:rPr>
              <a:t>3.滥用麻醉、精神药品诱发犯罪。</a:t>
            </a:r>
          </a:p>
          <a:p>
            <a:pPr>
              <a:lnSpc>
                <a:spcPct val="150000"/>
              </a:lnSpc>
            </a:pPr>
            <a:r>
              <a:rPr sz="2000" dirty="0">
                <a:sym typeface="+mn-ea"/>
              </a:rPr>
              <a:t>麻醉、精神药品的滥用不仅挥霍掉大量的社会财富，滥用者挥霍完财富之后，没有钱财买更多的药物，因而走上暴力或者犯罪的道路。</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男人手上拿着手机&#10;&#10;描述已自动生成"/>
          <p:cNvPicPr>
            <a:picLocks noChangeAspect="1"/>
          </p:cNvPicPr>
          <p:nvPr/>
        </p:nvPicPr>
        <p:blipFill>
          <a:blip r:embed="rId2" cstate="screen"/>
          <a:srcRect/>
          <a:stretch>
            <a:fillRect/>
          </a:stretch>
        </p:blipFill>
        <p:spPr>
          <a:xfrm>
            <a:off x="7460973" y="0"/>
            <a:ext cx="6275649" cy="6858000"/>
          </a:xfrm>
          <a:custGeom>
            <a:avLst/>
            <a:gdLst>
              <a:gd name="connsiteX0" fmla="*/ 0 w 6732105"/>
              <a:gd name="connsiteY0" fmla="*/ 0 h 6858000"/>
              <a:gd name="connsiteX1" fmla="*/ 6732105 w 6732105"/>
              <a:gd name="connsiteY1" fmla="*/ 0 h 6858000"/>
              <a:gd name="connsiteX2" fmla="*/ 6732105 w 6732105"/>
              <a:gd name="connsiteY2" fmla="*/ 6858000 h 6858000"/>
              <a:gd name="connsiteX3" fmla="*/ 0 w 67321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32105" h="6858000">
                <a:moveTo>
                  <a:pt x="0" y="0"/>
                </a:moveTo>
                <a:lnTo>
                  <a:pt x="6732105" y="0"/>
                </a:lnTo>
                <a:lnTo>
                  <a:pt x="6732105" y="6858000"/>
                </a:lnTo>
                <a:lnTo>
                  <a:pt x="0" y="6858000"/>
                </a:lnTo>
                <a:close/>
              </a:path>
            </a:pathLst>
          </a:custGeom>
        </p:spPr>
      </p:pic>
      <p:sp>
        <p:nvSpPr>
          <p:cNvPr id="9" name="矩形 8"/>
          <p:cNvSpPr/>
          <p:nvPr/>
        </p:nvSpPr>
        <p:spPr>
          <a:xfrm>
            <a:off x="558800" y="4625340"/>
            <a:ext cx="7851140" cy="1668145"/>
          </a:xfrm>
          <a:prstGeom prst="rect">
            <a:avLst/>
          </a:prstGeom>
          <a:solidFill>
            <a:srgbClr val="64AD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58800" y="1783080"/>
            <a:ext cx="7851140" cy="284226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732155" y="4698365"/>
            <a:ext cx="7548245" cy="1476375"/>
          </a:xfrm>
          <a:prstGeom prst="rect">
            <a:avLst/>
          </a:prstGeom>
        </p:spPr>
        <p:txBody>
          <a:bodyPr wrap="square">
            <a:spAutoFit/>
          </a:bodyPr>
          <a:lstStyle/>
          <a:p>
            <a:pPr indent="457200" fontAlgn="auto">
              <a:lnSpc>
                <a:spcPct val="150000"/>
              </a:lnSpc>
            </a:pPr>
            <a:r>
              <a:rPr lang="zh-CN" altLang="en-US" sz="2000" dirty="0">
                <a:solidFill>
                  <a:schemeClr val="bg1"/>
                </a:solidFill>
                <a:cs typeface="+mn-ea"/>
                <a:sym typeface="+mn-lt"/>
              </a:rPr>
              <a:t>要做到合理用药，必须谨遵医嘱服药，避免过度使用或滥用，</a:t>
            </a:r>
            <a:r>
              <a:rPr lang="zh-CN" altLang="en-US" sz="2000" dirty="0" smtClean="0">
                <a:solidFill>
                  <a:schemeClr val="bg1"/>
                </a:solidFill>
                <a:cs typeface="+mn-ea"/>
                <a:sym typeface="+mn-lt"/>
              </a:rPr>
              <a:t>也要避</a:t>
            </a:r>
            <a:r>
              <a:rPr lang="zh-CN" altLang="en-US" sz="2000" dirty="0">
                <a:solidFill>
                  <a:schemeClr val="bg1"/>
                </a:solidFill>
                <a:cs typeface="+mn-ea"/>
                <a:sym typeface="+mn-lt"/>
              </a:rPr>
              <a:t>免没有就医或医生没有建议的情况下服药。如果出现药物滥用，应积极寻求药物滥用专业治疗机构的帮助。</a:t>
            </a:r>
          </a:p>
        </p:txBody>
      </p:sp>
      <p:sp>
        <p:nvSpPr>
          <p:cNvPr id="6" name="矩形 5"/>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标题 6"/>
          <p:cNvSpPr>
            <a:spLocks noGrp="1"/>
          </p:cNvSpPr>
          <p:nvPr>
            <p:ph type="title"/>
          </p:nvPr>
        </p:nvSpPr>
        <p:spPr>
          <a:xfrm>
            <a:off x="838200" y="680720"/>
            <a:ext cx="6913245" cy="1325880"/>
          </a:xfrm>
        </p:spPr>
        <p:txBody>
          <a:bodyPr rtlCol="0">
            <a:normAutofit/>
          </a:bodyPr>
          <a:lstStyle/>
          <a:p>
            <a:pPr>
              <a:defRPr/>
            </a:pPr>
            <a:r>
              <a:rPr lang="zh-CN" altLang="en-US" sz="4000" dirty="0">
                <a:sym typeface="+mn-ea"/>
              </a:rPr>
              <a:t>七、</a:t>
            </a:r>
            <a:r>
              <a:rPr lang="zh-CN" altLang="en-US" sz="4000" dirty="0">
                <a:cs typeface="+mn-ea"/>
                <a:sym typeface="+mn-lt"/>
              </a:rPr>
              <a:t>防止药物滥用</a:t>
            </a:r>
            <a:r>
              <a:rPr lang="zh-CN" altLang="en-US" sz="4000" dirty="0">
                <a:sym typeface="+mn-ea"/>
              </a:rPr>
              <a:t>的注意事项</a:t>
            </a:r>
            <a:endParaRPr lang="zh-CN" altLang="en-US" b="1" dirty="0">
              <a:solidFill>
                <a:srgbClr val="4375AF"/>
              </a:solidFill>
              <a:latin typeface="+mn-lt"/>
              <a:ea typeface="+mn-ea"/>
              <a:cs typeface="+mn-ea"/>
              <a:sym typeface="+mn-lt"/>
            </a:endParaRPr>
          </a:p>
        </p:txBody>
      </p:sp>
      <p:sp>
        <p:nvSpPr>
          <p:cNvPr id="13" name="矩形 12"/>
          <p:cNvSpPr/>
          <p:nvPr/>
        </p:nvSpPr>
        <p:spPr>
          <a:xfrm>
            <a:off x="732155" y="1783080"/>
            <a:ext cx="7548245" cy="2861310"/>
          </a:xfrm>
          <a:prstGeom prst="rect">
            <a:avLst/>
          </a:prstGeom>
        </p:spPr>
        <p:txBody>
          <a:bodyPr wrap="square">
            <a:spAutoFit/>
          </a:bodyPr>
          <a:lstStyle/>
          <a:p>
            <a:pPr indent="0" fontAlgn="auto">
              <a:lnSpc>
                <a:spcPct val="150000"/>
              </a:lnSpc>
            </a:pPr>
            <a:r>
              <a:rPr lang="zh-CN" altLang="en-US" sz="2000" dirty="0">
                <a:solidFill>
                  <a:schemeClr val="tx1"/>
                </a:solidFill>
                <a:cs typeface="+mn-ea"/>
                <a:sym typeface="+mn-lt"/>
              </a:rPr>
              <a:t>防止药物滥用，日常生活注意以下几点：</a:t>
            </a:r>
          </a:p>
          <a:p>
            <a:pPr indent="0" fontAlgn="auto">
              <a:lnSpc>
                <a:spcPct val="150000"/>
              </a:lnSpc>
            </a:pPr>
            <a:r>
              <a:rPr lang="en-US" altLang="zh-CN" sz="2000" dirty="0">
                <a:solidFill>
                  <a:schemeClr val="tx1"/>
                </a:solidFill>
                <a:cs typeface="+mn-ea"/>
                <a:sym typeface="+mn-lt"/>
              </a:rPr>
              <a:t>1.</a:t>
            </a:r>
            <a:r>
              <a:rPr lang="zh-CN" altLang="en-US" sz="2000" dirty="0">
                <a:solidFill>
                  <a:schemeClr val="tx1"/>
                </a:solidFill>
                <a:cs typeface="+mn-ea"/>
                <a:sym typeface="+mn-lt"/>
              </a:rPr>
              <a:t>自己的药品不可给他人服用，不代替医生指导他人用药；</a:t>
            </a:r>
          </a:p>
          <a:p>
            <a:pPr indent="0" fontAlgn="auto">
              <a:lnSpc>
                <a:spcPct val="150000"/>
              </a:lnSpc>
            </a:pPr>
            <a:r>
              <a:rPr lang="en-US" altLang="zh-CN" sz="2000" dirty="0">
                <a:solidFill>
                  <a:schemeClr val="tx1"/>
                </a:solidFill>
                <a:cs typeface="+mn-ea"/>
                <a:sym typeface="+mn-lt"/>
              </a:rPr>
              <a:t>2.</a:t>
            </a:r>
            <a:r>
              <a:rPr lang="zh-CN" altLang="en-US" sz="2000" dirty="0">
                <a:solidFill>
                  <a:schemeClr val="tx1"/>
                </a:solidFill>
                <a:cs typeface="+mn-ea"/>
                <a:sym typeface="+mn-lt"/>
              </a:rPr>
              <a:t>服用处方药需严格遵守医嘱；</a:t>
            </a:r>
          </a:p>
          <a:p>
            <a:pPr indent="0" fontAlgn="auto">
              <a:lnSpc>
                <a:spcPct val="150000"/>
              </a:lnSpc>
            </a:pPr>
            <a:r>
              <a:rPr lang="en-US" altLang="zh-CN" sz="2000" dirty="0">
                <a:solidFill>
                  <a:schemeClr val="tx1"/>
                </a:solidFill>
                <a:cs typeface="+mn-ea"/>
                <a:sym typeface="+mn-lt"/>
              </a:rPr>
              <a:t>3.</a:t>
            </a:r>
            <a:r>
              <a:rPr lang="zh-CN" altLang="en-US" sz="2000" dirty="0">
                <a:solidFill>
                  <a:schemeClr val="tx1"/>
                </a:solidFill>
                <a:cs typeface="+mn-ea"/>
                <a:sym typeface="+mn-lt"/>
              </a:rPr>
              <a:t>不可擅自延长药物使用时间，或增加药物使用量；</a:t>
            </a:r>
          </a:p>
          <a:p>
            <a:pPr indent="0" fontAlgn="auto">
              <a:lnSpc>
                <a:spcPct val="150000"/>
              </a:lnSpc>
            </a:pPr>
            <a:r>
              <a:rPr lang="en-US" altLang="zh-CN" sz="2000" dirty="0">
                <a:solidFill>
                  <a:schemeClr val="tx1"/>
                </a:solidFill>
                <a:cs typeface="+mn-ea"/>
                <a:sym typeface="+mn-lt"/>
              </a:rPr>
              <a:t>4.</a:t>
            </a:r>
            <a:r>
              <a:rPr lang="zh-CN" altLang="en-US" sz="2000" dirty="0">
                <a:solidFill>
                  <a:schemeClr val="tx1"/>
                </a:solidFill>
                <a:cs typeface="+mn-ea"/>
                <a:sym typeface="+mn-lt"/>
              </a:rPr>
              <a:t>不可随意混用药物，尤其是处方药；</a:t>
            </a:r>
          </a:p>
          <a:p>
            <a:pPr indent="0" fontAlgn="auto">
              <a:lnSpc>
                <a:spcPct val="150000"/>
              </a:lnSpc>
            </a:pPr>
            <a:r>
              <a:rPr lang="en-US" altLang="zh-CN" sz="2000" dirty="0">
                <a:solidFill>
                  <a:schemeClr val="tx1"/>
                </a:solidFill>
                <a:cs typeface="+mn-ea"/>
                <a:sym typeface="+mn-lt"/>
              </a:rPr>
              <a:t>5.</a:t>
            </a:r>
            <a:r>
              <a:rPr lang="zh-CN" altLang="en-US" sz="2000" dirty="0">
                <a:solidFill>
                  <a:schemeClr val="tx1"/>
                </a:solidFill>
                <a:cs typeface="+mn-ea"/>
                <a:sym typeface="+mn-lt"/>
              </a:rPr>
              <a:t>家人一旦出现药物依赖情况，需及时到医院就诊。</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596831" y="799686"/>
            <a:ext cx="11131344" cy="5455339"/>
          </a:xfrm>
          <a:prstGeom prst="roundRect">
            <a:avLst>
              <a:gd name="adj" fmla="val 65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401" name="标题 1"/>
          <p:cNvSpPr>
            <a:spLocks noGrp="1" noChangeArrowheads="1"/>
          </p:cNvSpPr>
          <p:nvPr>
            <p:ph type="title"/>
          </p:nvPr>
        </p:nvSpPr>
        <p:spPr>
          <a:xfrm>
            <a:off x="904875" y="1089025"/>
            <a:ext cx="11010900" cy="562610"/>
          </a:xfrm>
        </p:spPr>
        <p:txBody>
          <a:bodyPr>
            <a:noAutofit/>
          </a:bodyPr>
          <a:lstStyle/>
          <a:p>
            <a:pPr algn="l"/>
            <a:r>
              <a:rPr lang="zh-CN" altLang="en-US" sz="4000" dirty="0">
                <a:sym typeface="+mn-ea"/>
              </a:rPr>
              <a:t>八、我国麻醉药品和精神药品管理的法律法规</a:t>
            </a:r>
            <a:br>
              <a:rPr lang="zh-CN" altLang="en-US" sz="4000" dirty="0">
                <a:sym typeface="+mn-ea"/>
              </a:rPr>
            </a:br>
            <a:r>
              <a:rPr lang="zh-CN" altLang="en-US" sz="4000" dirty="0">
                <a:sym typeface="+mn-ea"/>
              </a:rPr>
              <a:t>及有关规定</a:t>
            </a:r>
            <a:endParaRPr lang="zh-CN" altLang="en-US" sz="4000" dirty="0">
              <a:solidFill>
                <a:srgbClr val="4375AF"/>
              </a:solidFill>
              <a:latin typeface="+mn-lt"/>
              <a:ea typeface="+mn-ea"/>
              <a:cs typeface="+mn-ea"/>
              <a:sym typeface="+mn-lt"/>
            </a:endParaRPr>
          </a:p>
        </p:txBody>
      </p:sp>
      <p:sp>
        <p:nvSpPr>
          <p:cNvPr id="3" name="内容占位符 2"/>
          <p:cNvSpPr>
            <a:spLocks noGrp="1"/>
          </p:cNvSpPr>
          <p:nvPr>
            <p:ph idx="1"/>
          </p:nvPr>
        </p:nvSpPr>
        <p:spPr>
          <a:xfrm>
            <a:off x="767246" y="1906960"/>
            <a:ext cx="4943475" cy="2362200"/>
          </a:xfrm>
        </p:spPr>
        <p:txBody>
          <a:bodyPr rtlCol="0">
            <a:noAutofit/>
          </a:bodyPr>
          <a:lstStyle/>
          <a:p>
            <a:pPr marL="0" indent="0">
              <a:lnSpc>
                <a:spcPct val="250000"/>
              </a:lnSpc>
              <a:buFont typeface="Wingdings 2"/>
              <a:buNone/>
              <a:defRPr/>
            </a:pPr>
            <a:r>
              <a:rPr lang="zh-CN" altLang="en-US" sz="2200" dirty="0">
                <a:sym typeface="+mn-ea"/>
              </a:rPr>
              <a:t>（一）</a:t>
            </a:r>
            <a:r>
              <a:rPr lang="en-US" altLang="zh-CN" sz="2200">
                <a:sym typeface="+mn-ea"/>
              </a:rPr>
              <a:t>《</a:t>
            </a:r>
            <a:r>
              <a:rPr lang="zh-CN" altLang="en-US" sz="2200" dirty="0">
                <a:sym typeface="+mn-ea"/>
              </a:rPr>
              <a:t>中华人民共和国药品管理法</a:t>
            </a:r>
            <a:r>
              <a:rPr lang="en-US" altLang="zh-CN" sz="2200">
                <a:sym typeface="+mn-ea"/>
              </a:rPr>
              <a:t>》</a:t>
            </a:r>
            <a:endParaRPr lang="en-US" altLang="zh-CN" sz="2200"/>
          </a:p>
          <a:p>
            <a:pPr marL="0" indent="0">
              <a:lnSpc>
                <a:spcPct val="250000"/>
              </a:lnSpc>
              <a:buFont typeface="Wingdings 2"/>
              <a:buNone/>
              <a:defRPr/>
            </a:pPr>
            <a:r>
              <a:rPr lang="zh-CN" altLang="en-US" sz="2200" dirty="0">
                <a:sym typeface="+mn-ea"/>
              </a:rPr>
              <a:t>（二）</a:t>
            </a:r>
            <a:r>
              <a:rPr lang="zh-CN" altLang="zh-CN" sz="2200" dirty="0">
                <a:sym typeface="+mn-ea"/>
              </a:rPr>
              <a:t>《</a:t>
            </a:r>
            <a:r>
              <a:rPr lang="zh-CN" altLang="en-US" sz="2200" dirty="0">
                <a:sym typeface="+mn-ea"/>
              </a:rPr>
              <a:t>麻醉药品和精神药品管理条例</a:t>
            </a:r>
            <a:r>
              <a:rPr lang="zh-CN" altLang="zh-CN" sz="2200" dirty="0">
                <a:sym typeface="+mn-ea"/>
              </a:rPr>
              <a:t>》</a:t>
            </a:r>
            <a:endParaRPr lang="zh-CN" altLang="en-US" sz="2200" dirty="0">
              <a:cs typeface="+mn-ea"/>
              <a:sym typeface="+mn-lt"/>
            </a:endParaRPr>
          </a:p>
        </p:txBody>
      </p:sp>
      <p:sp>
        <p:nvSpPr>
          <p:cNvPr id="5" name="内容占位符 2"/>
          <p:cNvSpPr txBox="1"/>
          <p:nvPr/>
        </p:nvSpPr>
        <p:spPr>
          <a:xfrm>
            <a:off x="794771" y="4102929"/>
            <a:ext cx="5181600" cy="2985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a:buNone/>
              <a:defRPr/>
            </a:pPr>
            <a:r>
              <a:rPr lang="zh-CN" altLang="en-US" sz="2200" dirty="0">
                <a:sym typeface="+mn-ea"/>
              </a:rPr>
              <a:t>（三）其他规范性文件</a:t>
            </a:r>
            <a:endParaRPr lang="zh-CN" altLang="en-US" sz="2200" dirty="0"/>
          </a:p>
          <a:p>
            <a:pPr marL="0" indent="0">
              <a:buFont typeface="Wingdings 2"/>
              <a:buNone/>
              <a:defRPr/>
            </a:pPr>
            <a:r>
              <a:rPr lang="en-US" altLang="zh-CN" sz="2200">
                <a:sym typeface="+mn-ea"/>
              </a:rPr>
              <a:t>《</a:t>
            </a:r>
            <a:r>
              <a:rPr lang="zh-CN" altLang="en-US" sz="2200" dirty="0">
                <a:sym typeface="+mn-ea"/>
              </a:rPr>
              <a:t>麻醉药品和精神药品邮寄管理办法</a:t>
            </a:r>
            <a:r>
              <a:rPr lang="en-US" altLang="zh-CN" sz="2200">
                <a:sym typeface="+mn-ea"/>
              </a:rPr>
              <a:t>》</a:t>
            </a:r>
            <a:endParaRPr lang="en-US" altLang="zh-CN" sz="2200"/>
          </a:p>
          <a:p>
            <a:pPr marL="0" indent="0">
              <a:buFont typeface="Wingdings 2"/>
              <a:buNone/>
              <a:defRPr/>
            </a:pPr>
            <a:r>
              <a:rPr lang="en-US" altLang="zh-CN" sz="2200">
                <a:sym typeface="+mn-ea"/>
              </a:rPr>
              <a:t>《</a:t>
            </a:r>
            <a:r>
              <a:rPr lang="zh-CN" altLang="en-US" sz="2200" dirty="0">
                <a:sym typeface="+mn-ea"/>
              </a:rPr>
              <a:t>麻醉药品和精神药品经营管理办法</a:t>
            </a:r>
            <a:r>
              <a:rPr lang="en-US" altLang="zh-CN" sz="2200">
                <a:sym typeface="+mn-ea"/>
              </a:rPr>
              <a:t>》</a:t>
            </a:r>
            <a:endParaRPr lang="en-US" altLang="zh-CN" sz="2200"/>
          </a:p>
          <a:p>
            <a:pPr marL="0" indent="0">
              <a:buFont typeface="Wingdings 2"/>
              <a:buNone/>
              <a:defRPr/>
            </a:pPr>
            <a:r>
              <a:rPr lang="en-US" altLang="zh-CN" sz="2200">
                <a:sym typeface="+mn-ea"/>
              </a:rPr>
              <a:t>《</a:t>
            </a:r>
            <a:r>
              <a:rPr lang="zh-CN" altLang="en-US" sz="2200" dirty="0">
                <a:sym typeface="+mn-ea"/>
              </a:rPr>
              <a:t>麻醉药品和精神药品生产管理办法</a:t>
            </a:r>
            <a:r>
              <a:rPr lang="en-US" altLang="zh-CN" sz="2200">
                <a:sym typeface="+mn-ea"/>
              </a:rPr>
              <a:t>》</a:t>
            </a:r>
            <a:endParaRPr lang="zh-CN" altLang="en-US" sz="2200" dirty="0">
              <a:cs typeface="+mn-ea"/>
              <a:sym typeface="+mn-lt"/>
            </a:endParaRPr>
          </a:p>
        </p:txBody>
      </p:sp>
      <p:sp>
        <p:nvSpPr>
          <p:cNvPr id="11" name="矩形 10"/>
          <p:cNvSpPr/>
          <p:nvPr/>
        </p:nvSpPr>
        <p:spPr>
          <a:xfrm>
            <a:off x="5976523" y="799685"/>
            <a:ext cx="198092" cy="5455340"/>
          </a:xfrm>
          <a:prstGeom prst="rect">
            <a:avLst/>
          </a:prstGeom>
          <a:gradFill flip="none" rotWithShape="1">
            <a:gsLst>
              <a:gs pos="0">
                <a:schemeClr val="tx1">
                  <a:lumMod val="50000"/>
                  <a:lumOff val="50000"/>
                  <a:alpha val="0"/>
                </a:schemeClr>
              </a:gs>
              <a:gs pos="100000">
                <a:schemeClr val="tx1">
                  <a:lumMod val="50000"/>
                  <a:lumOff val="50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TextBox 12"/>
          <p:cNvSpPr txBox="1"/>
          <p:nvPr/>
        </p:nvSpPr>
        <p:spPr>
          <a:xfrm>
            <a:off x="993304" y="65433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
        <p:nvSpPr>
          <p:cNvPr id="2" name="内容占位符 2"/>
          <p:cNvSpPr txBox="1"/>
          <p:nvPr/>
        </p:nvSpPr>
        <p:spPr>
          <a:xfrm>
            <a:off x="6440805" y="1651635"/>
            <a:ext cx="5365750" cy="4291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a:buNone/>
              <a:defRPr/>
            </a:pPr>
            <a:r>
              <a:rPr lang="en-US" altLang="zh-CN" sz="2200">
                <a:sym typeface="+mn-ea"/>
              </a:rPr>
              <a:t>《</a:t>
            </a:r>
            <a:r>
              <a:rPr lang="zh-CN" altLang="en-US" sz="2200" dirty="0">
                <a:sym typeface="+mn-ea"/>
              </a:rPr>
              <a:t>麻醉药品和精神药品实验研究管理规定</a:t>
            </a:r>
            <a:r>
              <a:rPr lang="en-US" altLang="zh-CN" sz="2200">
                <a:sym typeface="+mn-ea"/>
              </a:rPr>
              <a:t>》</a:t>
            </a:r>
            <a:endParaRPr lang="en-US" altLang="zh-CN" sz="2200"/>
          </a:p>
          <a:p>
            <a:pPr marL="0" indent="0">
              <a:buFont typeface="Wingdings 2"/>
              <a:buNone/>
              <a:defRPr/>
            </a:pPr>
            <a:r>
              <a:rPr lang="en-US" altLang="zh-CN" sz="2200">
                <a:sym typeface="+mn-ea"/>
              </a:rPr>
              <a:t>《</a:t>
            </a:r>
            <a:r>
              <a:rPr lang="zh-CN" altLang="en-US" sz="2200" dirty="0">
                <a:sym typeface="+mn-ea"/>
              </a:rPr>
              <a:t>麻醉药品和精神药品运输管理办法</a:t>
            </a:r>
            <a:r>
              <a:rPr lang="en-US" altLang="zh-CN" sz="2200">
                <a:sym typeface="+mn-ea"/>
              </a:rPr>
              <a:t>》</a:t>
            </a:r>
            <a:endParaRPr lang="en-US" altLang="zh-CN" sz="2200"/>
          </a:p>
          <a:p>
            <a:pPr marL="0" indent="0">
              <a:buFont typeface="Wingdings 2"/>
              <a:buNone/>
              <a:defRPr/>
            </a:pPr>
            <a:r>
              <a:rPr lang="en-US" altLang="zh-CN" sz="2200">
                <a:sym typeface="+mn-ea"/>
              </a:rPr>
              <a:t>《</a:t>
            </a:r>
            <a:r>
              <a:rPr lang="zh-CN" altLang="en-US" sz="2200" dirty="0">
                <a:sym typeface="+mn-ea"/>
              </a:rPr>
              <a:t>戒毒治疗中使用麻醉药品和精神药品的规定</a:t>
            </a:r>
            <a:r>
              <a:rPr lang="en-US" altLang="zh-CN" sz="2200">
                <a:sym typeface="+mn-ea"/>
              </a:rPr>
              <a:t>》</a:t>
            </a:r>
            <a:endParaRPr lang="en-US" altLang="zh-CN" sz="2200"/>
          </a:p>
          <a:p>
            <a:pPr marL="0" indent="0">
              <a:buFont typeface="Wingdings 2"/>
              <a:buNone/>
              <a:defRPr/>
            </a:pPr>
            <a:r>
              <a:rPr lang="en-US" altLang="zh-CN" sz="2200">
                <a:sym typeface="+mn-ea"/>
              </a:rPr>
              <a:t>《</a:t>
            </a:r>
            <a:r>
              <a:rPr lang="zh-CN" altLang="en-US" sz="2200" dirty="0">
                <a:sym typeface="+mn-ea"/>
              </a:rPr>
              <a:t>处方管理办法</a:t>
            </a:r>
            <a:r>
              <a:rPr lang="en-US" altLang="zh-CN" sz="2200">
                <a:sym typeface="+mn-ea"/>
              </a:rPr>
              <a:t>》</a:t>
            </a:r>
            <a:endParaRPr lang="en-US" altLang="zh-CN" sz="2200"/>
          </a:p>
          <a:p>
            <a:pPr marL="0" indent="0">
              <a:buFont typeface="Wingdings 2"/>
              <a:buNone/>
              <a:defRPr/>
            </a:pPr>
            <a:r>
              <a:rPr lang="en-US" altLang="zh-CN" sz="2200">
                <a:sym typeface="+mn-ea"/>
              </a:rPr>
              <a:t>《</a:t>
            </a:r>
            <a:r>
              <a:rPr lang="zh-CN" altLang="en-US" sz="2200" dirty="0">
                <a:sym typeface="+mn-ea"/>
              </a:rPr>
              <a:t>麻醉药品、第一类精神药品购用印鉴卡管理规定</a:t>
            </a:r>
            <a:r>
              <a:rPr lang="en-US" altLang="zh-CN" sz="2200">
                <a:sym typeface="+mn-ea"/>
              </a:rPr>
              <a:t>》</a:t>
            </a:r>
            <a:endParaRPr lang="en-US" altLang="zh-CN" sz="2200"/>
          </a:p>
          <a:p>
            <a:pPr marL="0" indent="0">
              <a:buFont typeface="Wingdings 2"/>
              <a:buNone/>
              <a:defRPr/>
            </a:pPr>
            <a:r>
              <a:rPr lang="en-US" altLang="zh-CN" sz="2200">
                <a:sym typeface="+mn-ea"/>
              </a:rPr>
              <a:t>《</a:t>
            </a:r>
            <a:r>
              <a:rPr lang="zh-CN" altLang="en-US" sz="2200" dirty="0">
                <a:sym typeface="+mn-ea"/>
              </a:rPr>
              <a:t>医疗机构麻醉药品、第一类精神药品管理规定</a:t>
            </a:r>
            <a:r>
              <a:rPr lang="en-US" altLang="zh-CN" sz="2200">
                <a:sym typeface="+mn-ea"/>
              </a:rPr>
              <a:t>》</a:t>
            </a:r>
            <a:endParaRPr lang="en-US" altLang="zh-CN" sz="2200"/>
          </a:p>
          <a:p>
            <a:pPr marL="0" indent="0">
              <a:buFont typeface="Wingdings 2"/>
              <a:buNone/>
              <a:defRPr/>
            </a:pPr>
            <a:r>
              <a:rPr lang="zh-CN" altLang="en-US" sz="2200" dirty="0">
                <a:sym typeface="+mn-ea"/>
              </a:rPr>
              <a:t>《麻醉药品和精神药品临床应用指导原则</a:t>
            </a:r>
            <a:r>
              <a:rPr lang="en-US" altLang="zh-CN" sz="2200">
                <a:sym typeface="+mn-ea"/>
              </a:rPr>
              <a:t>》</a:t>
            </a:r>
            <a:endParaRPr lang="en-US" altLang="zh-CN" sz="2200"/>
          </a:p>
          <a:p>
            <a:pPr>
              <a:buFont typeface="Wingdings 2"/>
              <a:buChar char="ß"/>
              <a:defRPr/>
            </a:pPr>
            <a:endParaRPr lang="zh-CN" altLang="en-US" sz="2200" dirty="0">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97330" y="4368796"/>
            <a:ext cx="9197340" cy="1560320"/>
          </a:xfrm>
        </p:spPr>
        <p:txBody>
          <a:bodyPr>
            <a:normAutofit/>
          </a:bodyPr>
          <a:lstStyle/>
          <a:p>
            <a:pPr algn="dist"/>
            <a:r>
              <a:rPr lang="zh-CN" altLang="en-US" sz="5800" b="1" dirty="0">
                <a:solidFill>
                  <a:srgbClr val="4375AF"/>
                </a:solidFill>
                <a:latin typeface="+mn-lt"/>
                <a:ea typeface="+mn-ea"/>
                <a:cs typeface="+mn-ea"/>
                <a:sym typeface="+mn-lt"/>
              </a:rPr>
              <a:t>谢谢观看！</a:t>
            </a:r>
          </a:p>
        </p:txBody>
      </p:sp>
      <p:pic>
        <p:nvPicPr>
          <p:cNvPr id="5" name="图片 4" descr="图片包含 背景图案&#10;&#10;描述已自动生成"/>
          <p:cNvPicPr>
            <a:picLocks noChangeAspect="1"/>
          </p:cNvPicPr>
          <p:nvPr/>
        </p:nvPicPr>
        <p:blipFill rotWithShape="1">
          <a:blip r:embed="rId2" cstate="screen"/>
          <a:srcRect/>
          <a:stretch>
            <a:fillRect/>
          </a:stretch>
        </p:blipFill>
        <p:spPr>
          <a:xfrm>
            <a:off x="243840" y="256540"/>
            <a:ext cx="11704320" cy="3764276"/>
          </a:xfrm>
          <a:prstGeom prst="rect">
            <a:avLst/>
          </a:prstGeom>
        </p:spPr>
      </p:pic>
      <p:sp>
        <p:nvSpPr>
          <p:cNvPr id="4" name="图文框 3"/>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9223" y="564645"/>
            <a:ext cx="10488547" cy="1190912"/>
          </a:xfrm>
        </p:spPr>
        <p:txBody>
          <a:bodyPr rtlCol="0">
            <a:normAutofit/>
          </a:bodyPr>
          <a:lstStyle/>
          <a:p>
            <a:pPr>
              <a:defRPr/>
            </a:pPr>
            <a:r>
              <a:rPr lang="zh-CN" altLang="en-US" sz="4000" dirty="0">
                <a:sym typeface="+mn-ea"/>
              </a:rPr>
              <a:t>一、什么是麻醉药品、精神药品</a:t>
            </a:r>
            <a:endParaRPr lang="zh-CN" altLang="en-US" sz="4000" dirty="0">
              <a:solidFill>
                <a:srgbClr val="4375AF"/>
              </a:solidFill>
              <a:latin typeface="+mn-lt"/>
              <a:ea typeface="+mn-ea"/>
              <a:cs typeface="+mn-ea"/>
              <a:sym typeface="+mn-lt"/>
            </a:endParaRPr>
          </a:p>
        </p:txBody>
      </p:sp>
      <p:sp>
        <p:nvSpPr>
          <p:cNvPr id="6" name="矩形 5"/>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4349115" y="1550670"/>
            <a:ext cx="7148830" cy="4661535"/>
          </a:xfrm>
          <a:prstGeom prst="rect">
            <a:avLst/>
          </a:prstGeom>
        </p:spPr>
        <p:txBody>
          <a:bodyPr wrap="square">
            <a:spAutoFit/>
          </a:bodyPr>
          <a:lstStyle/>
          <a:p>
            <a:pPr>
              <a:lnSpc>
                <a:spcPct val="150000"/>
              </a:lnSpc>
              <a:buClr>
                <a:srgbClr val="EBC298"/>
              </a:buClr>
              <a:buFont typeface="Wingdings" panose="05000000000000000000" pitchFamily="2" charset="2"/>
              <a:buChar char="l"/>
              <a:defRPr/>
            </a:pPr>
            <a:r>
              <a:rPr lang="en-US" altLang="zh-CN" sz="2200" dirty="0">
                <a:sym typeface="+mn-ea"/>
              </a:rPr>
              <a:t> </a:t>
            </a:r>
            <a:r>
              <a:rPr lang="zh-CN" altLang="en-US" sz="2200" b="1" dirty="0">
                <a:solidFill>
                  <a:srgbClr val="0070C0"/>
                </a:solidFill>
                <a:sym typeface="+mn-ea"/>
              </a:rPr>
              <a:t>麻醉药品：</a:t>
            </a:r>
            <a:r>
              <a:rPr lang="zh-CN" altLang="en-US" sz="2200" dirty="0">
                <a:sym typeface="+mn-ea"/>
              </a:rPr>
              <a:t>是指具有依赖性潜力，不合理使用或者滥用可以产生身体依赖性和精神依赖性（即成瘾性）的药品、药用原植物或者物质，包括天然、半合成的阿片类、可卡因类、大麻类等。</a:t>
            </a:r>
            <a:endParaRPr lang="zh-CN" altLang="en-US" sz="2200" dirty="0"/>
          </a:p>
          <a:p>
            <a:pPr>
              <a:lnSpc>
                <a:spcPct val="150000"/>
              </a:lnSpc>
              <a:buClr>
                <a:srgbClr val="EBC298"/>
              </a:buClr>
              <a:buFont typeface="Wingdings" panose="05000000000000000000" pitchFamily="2" charset="2"/>
              <a:buChar char="l"/>
              <a:defRPr/>
            </a:pPr>
            <a:r>
              <a:rPr lang="zh-CN" altLang="en-US" sz="2200" b="1" dirty="0">
                <a:solidFill>
                  <a:srgbClr val="0070C0"/>
                </a:solidFill>
                <a:sym typeface="+mn-ea"/>
              </a:rPr>
              <a:t> 精神药品：</a:t>
            </a:r>
            <a:r>
              <a:rPr lang="zh-CN" altLang="en-US" sz="2200" dirty="0">
                <a:sym typeface="+mn-ea"/>
              </a:rPr>
              <a:t>是指作用于中枢神经系统使之兴奋或者抑制，具有依赖性潜力，不合理使用或者滥用可以产生药物依赖性的药品或者物质，包括兴奋剂、致幻剂、镇静催眠剂等。</a:t>
            </a:r>
            <a:endParaRPr lang="zh-CN" altLang="en-US" sz="2200" dirty="0"/>
          </a:p>
          <a:p>
            <a:pPr>
              <a:lnSpc>
                <a:spcPct val="150000"/>
              </a:lnSpc>
              <a:buClr>
                <a:srgbClr val="EBC298"/>
              </a:buClr>
              <a:buFont typeface="Wingdings" panose="05000000000000000000" pitchFamily="2" charset="2"/>
              <a:buChar char="l"/>
              <a:defRPr/>
            </a:pPr>
            <a:r>
              <a:rPr lang="zh-CN" altLang="en-US" sz="2200" dirty="0">
                <a:sym typeface="+mn-ea"/>
              </a:rPr>
              <a:t>精神药品分为第一类精神药品和第二类精神药品。</a:t>
            </a:r>
            <a:endParaRPr lang="zh-CN" altLang="en-US" sz="2200" dirty="0">
              <a:cs typeface="+mn-ea"/>
              <a:sym typeface="+mn-lt"/>
            </a:endParaRPr>
          </a:p>
        </p:txBody>
      </p:sp>
      <p:sp>
        <p:nvSpPr>
          <p:cNvPr id="10" name="矩形 9"/>
          <p:cNvSpPr/>
          <p:nvPr/>
        </p:nvSpPr>
        <p:spPr>
          <a:xfrm>
            <a:off x="643255" y="2150745"/>
            <a:ext cx="3545840" cy="3583305"/>
          </a:xfrm>
          <a:prstGeom prst="rect">
            <a:avLst/>
          </a:prstGeom>
          <a:blipFill rotWithShape="1">
            <a:blip r:embed="rId2" cstate="screen"/>
            <a:stretch>
              <a:fillRect/>
            </a:stretch>
          </a:blipFill>
          <a:ln w="635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1"/>
          <p:cNvSpPr>
            <a:spLocks noGrp="1" noChangeArrowheads="1"/>
          </p:cNvSpPr>
          <p:nvPr>
            <p:ph type="title"/>
          </p:nvPr>
        </p:nvSpPr>
        <p:spPr>
          <a:xfrm>
            <a:off x="1076960" y="758190"/>
            <a:ext cx="7557770" cy="791845"/>
          </a:xfrm>
        </p:spPr>
        <p:txBody>
          <a:bodyPr>
            <a:normAutofit fontScale="90000"/>
          </a:bodyPr>
          <a:lstStyle/>
          <a:p>
            <a:r>
              <a:rPr lang="zh-CN" altLang="en-US" sz="4000" dirty="0">
                <a:solidFill>
                  <a:schemeClr val="tx1"/>
                </a:solidFill>
                <a:sym typeface="+mn-ea"/>
              </a:rPr>
              <a:t>二、</a:t>
            </a:r>
            <a:r>
              <a:rPr lang="zh-CN" altLang="en-US" sz="4000" dirty="0">
                <a:sym typeface="+mn-ea"/>
              </a:rPr>
              <a:t>麻醉药品和精神药品的特殊性</a:t>
            </a:r>
            <a:endParaRPr lang="zh-CN" altLang="en-US" sz="4000" dirty="0">
              <a:solidFill>
                <a:schemeClr val="tx1"/>
              </a:solidFill>
              <a:latin typeface="+mn-lt"/>
              <a:ea typeface="+mn-ea"/>
              <a:cs typeface="+mn-ea"/>
              <a:sym typeface="+mn-lt"/>
            </a:endParaRPr>
          </a:p>
        </p:txBody>
      </p:sp>
      <p:sp>
        <p:nvSpPr>
          <p:cNvPr id="10" name="文本框 9"/>
          <p:cNvSpPr txBox="1"/>
          <p:nvPr/>
        </p:nvSpPr>
        <p:spPr>
          <a:xfrm>
            <a:off x="1080886" y="1683099"/>
            <a:ext cx="6303743" cy="368300"/>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90000"/>
              </a:lnSpc>
              <a:buNone/>
            </a:pPr>
            <a:r>
              <a:rPr lang="zh-CN" altLang="en-US" sz="2000" dirty="0">
                <a:latin typeface="+mn-lt"/>
                <a:ea typeface="+mn-lt"/>
                <a:sym typeface="+mn-ea"/>
              </a:rPr>
              <a:t>麻醉药品和精神药品的共同特性都具有依赖性潜力。</a:t>
            </a:r>
            <a:endParaRPr lang="zh-CN" altLang="en-US" sz="2000" dirty="0">
              <a:latin typeface="+mn-lt"/>
              <a:ea typeface="+mn-lt"/>
              <a:cs typeface="+mn-ea"/>
              <a:sym typeface="+mn-ea"/>
            </a:endParaRPr>
          </a:p>
        </p:txBody>
      </p:sp>
      <p:sp>
        <p:nvSpPr>
          <p:cNvPr id="20" name="椭圆 19"/>
          <p:cNvSpPr/>
          <p:nvPr/>
        </p:nvSpPr>
        <p:spPr>
          <a:xfrm>
            <a:off x="760774" y="1787360"/>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7543496" y="1947254"/>
            <a:ext cx="4108817" cy="4401417"/>
          </a:xfrm>
          <a:prstGeom prst="rect">
            <a:avLst/>
          </a:prstGeom>
          <a:blipFill rotWithShape="1">
            <a:blip r:embed="rId3" cstate="print"/>
            <a:stretch>
              <a:fillRect/>
            </a:stretch>
          </a:blipFill>
          <a:ln w="635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框 1"/>
          <p:cNvSpPr txBox="1"/>
          <p:nvPr/>
        </p:nvSpPr>
        <p:spPr>
          <a:xfrm>
            <a:off x="1080886" y="4548219"/>
            <a:ext cx="6303743" cy="1938020"/>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lgn="just">
              <a:lnSpc>
                <a:spcPct val="150000"/>
              </a:lnSpc>
              <a:buNone/>
            </a:pPr>
            <a:r>
              <a:rPr lang="zh-CN" altLang="en-US" sz="2000" dirty="0">
                <a:latin typeface="+mn-lt"/>
                <a:ea typeface="+mn-lt"/>
                <a:cs typeface="+mn-lt"/>
                <a:sym typeface="+mn-ea"/>
              </a:rPr>
              <a:t>因此麻醉药品和精神药品具有两重性，合理使用是医疗必需品，能解除患者病痛，使用不当或滥用会影响到公众身心健康和生命安全。当非医疗目的使用（即滥用）时，可导致使用者成瘾。</a:t>
            </a:r>
            <a:endParaRPr lang="zh-CN" altLang="en-US" sz="2000" dirty="0">
              <a:latin typeface="+mn-lt"/>
              <a:ea typeface="+mn-lt"/>
              <a:cs typeface="+mn-lt"/>
              <a:sym typeface="+mn-lt"/>
            </a:endParaRPr>
          </a:p>
        </p:txBody>
      </p:sp>
      <p:sp>
        <p:nvSpPr>
          <p:cNvPr id="3" name="椭圆 2"/>
          <p:cNvSpPr/>
          <p:nvPr/>
        </p:nvSpPr>
        <p:spPr>
          <a:xfrm>
            <a:off x="761409" y="4778845"/>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60774" y="2350605"/>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80886" y="2133314"/>
            <a:ext cx="6303743" cy="2399665"/>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just">
              <a:lnSpc>
                <a:spcPct val="150000"/>
              </a:lnSpc>
              <a:buNone/>
            </a:pPr>
            <a:r>
              <a:rPr lang="zh-CN" altLang="en-US" sz="2000" dirty="0">
                <a:latin typeface="+mn-lt"/>
                <a:ea typeface="+mn-lt"/>
                <a:sym typeface="+mn-ea"/>
              </a:rPr>
              <a:t>麻醉药品和精神药品最初大多都是作为药品而被开发研制出来的。麻醉药品在临床医疗中主要用于镇痛等作用。精神药品主要用于镇静催眠、兴奋等，是治疗癫痫、失眠、抑郁症等精神疾病的主要药品，在临床医学中应用广泛。</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标题 1"/>
          <p:cNvSpPr>
            <a:spLocks noGrp="1" noChangeArrowheads="1"/>
          </p:cNvSpPr>
          <p:nvPr>
            <p:ph type="title"/>
          </p:nvPr>
        </p:nvSpPr>
        <p:spPr>
          <a:xfrm>
            <a:off x="1090234" y="423000"/>
            <a:ext cx="10515600" cy="1325563"/>
          </a:xfrm>
        </p:spPr>
        <p:txBody>
          <a:bodyPr>
            <a:normAutofit/>
          </a:bodyPr>
          <a:lstStyle/>
          <a:p>
            <a:r>
              <a:rPr lang="zh-CN" altLang="en-US" sz="4000" dirty="0">
                <a:sym typeface="+mn-ea"/>
              </a:rPr>
              <a:t>三、我国规定管制的麻醉药品和精神药品品种</a:t>
            </a:r>
            <a:endParaRPr lang="zh-CN" altLang="en-US" sz="4000" dirty="0">
              <a:solidFill>
                <a:srgbClr val="4375AF"/>
              </a:solidFill>
              <a:latin typeface="+mn-lt"/>
              <a:ea typeface="+mn-ea"/>
              <a:cs typeface="+mn-ea"/>
              <a:sym typeface="+mn-lt"/>
            </a:endParaRPr>
          </a:p>
        </p:txBody>
      </p:sp>
      <p:sp>
        <p:nvSpPr>
          <p:cNvPr id="8" name="矩形 7"/>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4493260" y="1550670"/>
            <a:ext cx="7112635" cy="5169535"/>
          </a:xfrm>
          <a:prstGeom prst="rect">
            <a:avLst/>
          </a:prstGeom>
          <a:noFill/>
        </p:spPr>
        <p:txBody>
          <a:bodyPr wrap="square" rtlCol="0" anchor="t">
            <a:spAutoFit/>
          </a:bodyPr>
          <a:lstStyle/>
          <a:p>
            <a:pPr>
              <a:lnSpc>
                <a:spcPct val="150000"/>
              </a:lnSpc>
            </a:pPr>
            <a:r>
              <a:rPr lang="zh-CN" altLang="en-US" sz="2000" dirty="0">
                <a:sym typeface="+mn-ea"/>
              </a:rPr>
              <a:t>目前我国规定管制的麻醉药品有</a:t>
            </a:r>
            <a:r>
              <a:rPr lang="en-US" altLang="zh-CN" sz="2000">
                <a:sym typeface="+mn-ea"/>
              </a:rPr>
              <a:t>121</a:t>
            </a:r>
            <a:r>
              <a:rPr lang="zh-CN" altLang="en-US" sz="2000" dirty="0">
                <a:sym typeface="+mn-ea"/>
              </a:rPr>
              <a:t>种，精神药品有</a:t>
            </a:r>
            <a:r>
              <a:rPr lang="en-US" altLang="zh-CN" sz="2000">
                <a:sym typeface="+mn-ea"/>
              </a:rPr>
              <a:t>130</a:t>
            </a:r>
            <a:r>
              <a:rPr lang="zh-CN" altLang="en-US" sz="2000" dirty="0">
                <a:sym typeface="+mn-ea"/>
              </a:rPr>
              <a:t>种。国际药物管制公约列入管制的麻醉药品有</a:t>
            </a:r>
            <a:r>
              <a:rPr lang="en-US" altLang="zh-CN" sz="2000">
                <a:sym typeface="+mn-ea"/>
              </a:rPr>
              <a:t>118</a:t>
            </a:r>
            <a:r>
              <a:rPr lang="zh-CN" altLang="en-US" sz="2000" dirty="0">
                <a:sym typeface="+mn-ea"/>
              </a:rPr>
              <a:t>种，精神药品有</a:t>
            </a:r>
            <a:r>
              <a:rPr lang="en-US" altLang="zh-CN" sz="2000">
                <a:sym typeface="+mn-ea"/>
              </a:rPr>
              <a:t>116</a:t>
            </a:r>
            <a:r>
              <a:rPr lang="zh-CN" altLang="en-US" sz="2000" dirty="0">
                <a:sym typeface="+mn-ea"/>
              </a:rPr>
              <a:t>种，以上品种在我国均纳入麻醉药品或精神药品管制。另外，我国还将罂粟壳、布桂嗪、复方樟脑酊</a:t>
            </a:r>
            <a:r>
              <a:rPr lang="en-US" altLang="zh-CN" sz="2000">
                <a:sym typeface="+mn-ea"/>
              </a:rPr>
              <a:t>3</a:t>
            </a:r>
            <a:r>
              <a:rPr lang="zh-CN" altLang="en-US" sz="2000" dirty="0">
                <a:sym typeface="+mn-ea"/>
              </a:rPr>
              <a:t>个品种增列为麻醉药品管理；将氯胺酮、咖啡因、扎来普隆等</a:t>
            </a:r>
            <a:r>
              <a:rPr lang="en-US" altLang="zh-CN" sz="2000">
                <a:sym typeface="+mn-ea"/>
              </a:rPr>
              <a:t>14</a:t>
            </a:r>
            <a:r>
              <a:rPr lang="zh-CN" altLang="en-US" sz="2000" dirty="0">
                <a:sym typeface="+mn-ea"/>
              </a:rPr>
              <a:t>个品种增列为精神药品管理。</a:t>
            </a:r>
            <a:endParaRPr lang="zh-CN" altLang="en-US" sz="2000" dirty="0"/>
          </a:p>
          <a:p>
            <a:pPr>
              <a:lnSpc>
                <a:spcPct val="150000"/>
              </a:lnSpc>
            </a:pPr>
            <a:r>
              <a:rPr lang="zh-CN" altLang="en-US" sz="2000" dirty="0">
                <a:sym typeface="+mn-ea"/>
              </a:rPr>
              <a:t>我国医疗使用的麻醉药品有：吗啡、可待因、哌替啶（度冷丁）芬太尼、美沙酮、羟考酮、可卡因、罂粟秆浓缩物、二氢埃托啡、地芬诺酯、阿片、罂粟壳、瑞芬太尼、舒芬太尼、蒂巴因、布桂嗪、复方樟脑酊、右丙氧芬、双氢可待因、乙基吗啡、福尔可定，共</a:t>
            </a:r>
            <a:r>
              <a:rPr lang="en-US" altLang="zh-CN" sz="2000">
                <a:sym typeface="+mn-ea"/>
              </a:rPr>
              <a:t>21</a:t>
            </a:r>
            <a:r>
              <a:rPr lang="zh-CN" altLang="en-US" sz="2000" dirty="0">
                <a:sym typeface="+mn-ea"/>
              </a:rPr>
              <a:t>个品种。</a:t>
            </a:r>
          </a:p>
        </p:txBody>
      </p:sp>
      <p:sp>
        <p:nvSpPr>
          <p:cNvPr id="5" name="六边形 4"/>
          <p:cNvSpPr/>
          <p:nvPr/>
        </p:nvSpPr>
        <p:spPr>
          <a:xfrm>
            <a:off x="4206875" y="1748790"/>
            <a:ext cx="286385" cy="24638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4206875" y="4474845"/>
            <a:ext cx="286385" cy="24638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03555" y="2850515"/>
            <a:ext cx="3769360" cy="3352165"/>
            <a:chOff x="793" y="4489"/>
            <a:chExt cx="5936" cy="5279"/>
          </a:xfrm>
        </p:grpSpPr>
        <p:sp>
          <p:nvSpPr>
            <p:cNvPr id="7" name="矩形 6"/>
            <p:cNvSpPr/>
            <p:nvPr/>
          </p:nvSpPr>
          <p:spPr>
            <a:xfrm>
              <a:off x="6135" y="4489"/>
              <a:ext cx="595" cy="1212"/>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C:\Users\Administrator\Desktop\35069d06631a44f8a6621c7b8f09d95c.jpeg35069d06631a44f8a6621c7b8f09d95c"/>
            <p:cNvPicPr>
              <a:picLocks noChangeAspect="1"/>
            </p:cNvPicPr>
            <p:nvPr/>
          </p:nvPicPr>
          <p:blipFill>
            <a:blip r:embed="rId2" cstate="print"/>
            <a:srcRect/>
            <a:stretch>
              <a:fillRect/>
            </a:stretch>
          </p:blipFill>
          <p:spPr>
            <a:xfrm>
              <a:off x="1095" y="4490"/>
              <a:ext cx="5040" cy="5278"/>
            </a:xfrm>
            <a:prstGeom prst="rect">
              <a:avLst/>
            </a:prstGeom>
          </p:spPr>
        </p:pic>
        <p:sp>
          <p:nvSpPr>
            <p:cNvPr id="6" name="半闭框 5"/>
            <p:cNvSpPr/>
            <p:nvPr/>
          </p:nvSpPr>
          <p:spPr>
            <a:xfrm flipV="1">
              <a:off x="793" y="8349"/>
              <a:ext cx="1229" cy="1419"/>
            </a:xfrm>
            <a:prstGeom prst="halfFrame">
              <a:avLst>
                <a:gd name="adj1" fmla="val 23696"/>
                <a:gd name="adj2" fmla="val 25312"/>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平行四边形 9"/>
          <p:cNvSpPr/>
          <p:nvPr/>
        </p:nvSpPr>
        <p:spPr>
          <a:xfrm>
            <a:off x="7438390" y="-635"/>
            <a:ext cx="3321050" cy="6828790"/>
          </a:xfrm>
          <a:prstGeom prst="parallelogram">
            <a:avLst>
              <a:gd name="adj" fmla="val 4811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平行四边形 26"/>
          <p:cNvSpPr/>
          <p:nvPr/>
        </p:nvSpPr>
        <p:spPr>
          <a:xfrm>
            <a:off x="8416290" y="-635"/>
            <a:ext cx="3775710" cy="6858635"/>
          </a:xfrm>
          <a:prstGeom prst="parallelogram">
            <a:avLst>
              <a:gd name="adj" fmla="val 43299"/>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a:xfrm>
            <a:off x="838200" y="681037"/>
            <a:ext cx="10515600" cy="1325563"/>
          </a:xfrm>
        </p:spPr>
        <p:txBody>
          <a:bodyPr rtlCol="0">
            <a:normAutofit/>
          </a:bodyPr>
          <a:lstStyle/>
          <a:p>
            <a:pPr>
              <a:defRPr/>
            </a:pPr>
            <a:r>
              <a:rPr lang="zh-CN" altLang="en-US" sz="4000" dirty="0">
                <a:sym typeface="+mn-ea"/>
              </a:rPr>
              <a:t>三、我国规定管制的麻醉药品和精神药品品种</a:t>
            </a:r>
            <a:endParaRPr lang="zh-CN" altLang="en-US" b="1" dirty="0">
              <a:solidFill>
                <a:srgbClr val="4375AF"/>
              </a:solidFill>
              <a:latin typeface="+mn-lt"/>
              <a:ea typeface="+mn-ea"/>
              <a:cs typeface="+mn-ea"/>
              <a:sym typeface="+mn-lt"/>
            </a:endParaRPr>
          </a:p>
        </p:txBody>
      </p:sp>
      <p:sp>
        <p:nvSpPr>
          <p:cNvPr id="4" name="文本框 3"/>
          <p:cNvSpPr txBox="1"/>
          <p:nvPr/>
        </p:nvSpPr>
        <p:spPr>
          <a:xfrm>
            <a:off x="5243195" y="1905635"/>
            <a:ext cx="6574790" cy="3820795"/>
          </a:xfrm>
          <a:prstGeom prst="rect">
            <a:avLst/>
          </a:prstGeom>
          <a:noFill/>
        </p:spPr>
        <p:txBody>
          <a:bodyPr wrap="square" rtlCol="0" anchor="t">
            <a:noAutofit/>
          </a:bodyPr>
          <a:lstStyle/>
          <a:p>
            <a:pPr>
              <a:lnSpc>
                <a:spcPct val="200000"/>
              </a:lnSpc>
            </a:pPr>
            <a:r>
              <a:rPr lang="zh-CN" altLang="en-US" sz="2000" dirty="0">
                <a:sym typeface="+mn-ea"/>
              </a:rPr>
              <a:t>我国医疗使用的精神药品有：丁丙诺啡、氯胺酮、马吲哚、哌醋甲酯（利他林）、司可巴比妥、三唑仑、异戊巴比妥、布托啡诺、咖啡因、去甲伪麻黄碱、安钠咖、地唑辛、芬氟拉明、喷他佐辛、阿普唑仑、巴比妥、氯氮卓、地西泮、艾司唑仑、氟西泮、</a:t>
            </a:r>
            <a:r>
              <a:rPr lang="en-US" altLang="zh-CN" sz="2000">
                <a:sym typeface="+mn-ea"/>
              </a:rPr>
              <a:t>γ-</a:t>
            </a:r>
            <a:r>
              <a:rPr lang="zh-CN" altLang="en-US" sz="2000" dirty="0">
                <a:sym typeface="+mn-ea"/>
              </a:rPr>
              <a:t>羟丁酸、劳拉西泮、甲丙氨酯、咪达唑仑、纳布啡、硝西泮、匹莫林、苯巴比妥、唑吡坦、扎来普隆、麦角胺咖啡因，共</a:t>
            </a:r>
            <a:r>
              <a:rPr lang="en-US" altLang="zh-CN" sz="2000">
                <a:sym typeface="+mn-ea"/>
              </a:rPr>
              <a:t>31</a:t>
            </a:r>
            <a:r>
              <a:rPr lang="zh-CN" altLang="en-US" sz="2000" dirty="0">
                <a:sym typeface="+mn-ea"/>
              </a:rPr>
              <a:t>个品种。</a:t>
            </a:r>
            <a:endParaRPr sz="2000">
              <a:sym typeface="+mn-ea"/>
            </a:endParaRPr>
          </a:p>
        </p:txBody>
      </p:sp>
      <p:sp>
        <p:nvSpPr>
          <p:cNvPr id="3" name="六边形 2"/>
          <p:cNvSpPr/>
          <p:nvPr/>
        </p:nvSpPr>
        <p:spPr>
          <a:xfrm>
            <a:off x="4946015" y="2230755"/>
            <a:ext cx="254000" cy="224155"/>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63525" y="1905635"/>
            <a:ext cx="4133850" cy="4890770"/>
            <a:chOff x="1256623" y="1412579"/>
            <a:chExt cx="4671670" cy="5383526"/>
          </a:xfrm>
        </p:grpSpPr>
        <p:pic>
          <p:nvPicPr>
            <p:cNvPr id="53" name="图片 52" descr="C:\Users\Administrator\Desktop\图片3.png图片3"/>
            <p:cNvPicPr>
              <a:picLocks noChangeAspect="1"/>
            </p:cNvPicPr>
            <p:nvPr/>
          </p:nvPicPr>
          <p:blipFill>
            <a:blip r:embed="rId2" cstate="print"/>
            <a:srcRect/>
            <a:stretch>
              <a:fillRect/>
            </a:stretch>
          </p:blipFill>
          <p:spPr>
            <a:xfrm>
              <a:off x="2271330" y="1412579"/>
              <a:ext cx="1747391" cy="2008163"/>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52" name="图片 51" descr="C:\Users\Administrator\Desktop\图片5.png图片5"/>
            <p:cNvPicPr>
              <a:picLocks noChangeAspect="1"/>
            </p:cNvPicPr>
            <p:nvPr/>
          </p:nvPicPr>
          <p:blipFill>
            <a:blip r:embed="rId3" cstate="print"/>
            <a:srcRect/>
            <a:stretch>
              <a:fillRect/>
            </a:stretch>
          </p:blipFill>
          <p:spPr>
            <a:xfrm>
              <a:off x="4180902" y="1413278"/>
              <a:ext cx="1747391" cy="2007464"/>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8" name="图片 47" descr="C:\Users\Administrator\Desktop\图片6.png图片6"/>
            <p:cNvPicPr>
              <a:picLocks noChangeAspect="1"/>
            </p:cNvPicPr>
            <p:nvPr/>
          </p:nvPicPr>
          <p:blipFill>
            <a:blip r:embed="rId4" cstate="print"/>
            <a:srcRect/>
            <a:stretch>
              <a:fillRect/>
            </a:stretch>
          </p:blipFill>
          <p:spPr>
            <a:xfrm>
              <a:off x="1256623" y="3117386"/>
              <a:ext cx="1747391" cy="2008163"/>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7" name="图片 46" descr="C:\Users\Administrator\Desktop\图片7.png图片7"/>
            <p:cNvPicPr>
              <a:picLocks noChangeAspect="1"/>
            </p:cNvPicPr>
            <p:nvPr/>
          </p:nvPicPr>
          <p:blipFill>
            <a:blip r:embed="rId5" cstate="print"/>
            <a:srcRect/>
            <a:stretch>
              <a:fillRect/>
            </a:stretch>
          </p:blipFill>
          <p:spPr>
            <a:xfrm>
              <a:off x="3100892" y="3117386"/>
              <a:ext cx="2017932" cy="2008862"/>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6" name="图片 45" descr="C:\Users\Administrator\Desktop\图片8.png图片8"/>
            <p:cNvPicPr>
              <a:picLocks noChangeAspect="1"/>
            </p:cNvPicPr>
            <p:nvPr/>
          </p:nvPicPr>
          <p:blipFill>
            <a:blip r:embed="rId6" cstate="print"/>
            <a:srcRect/>
            <a:stretch>
              <a:fillRect/>
            </a:stretch>
          </p:blipFill>
          <p:spPr>
            <a:xfrm>
              <a:off x="2271330" y="4822192"/>
              <a:ext cx="1747391" cy="1973913"/>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5" name="图片 44" descr="C:\Users\Administrator\Desktop\图片9.png图片9"/>
            <p:cNvPicPr>
              <a:picLocks noChangeAspect="1"/>
            </p:cNvPicPr>
            <p:nvPr/>
          </p:nvPicPr>
          <p:blipFill>
            <a:blip r:embed="rId7" cstate="print"/>
            <a:srcRect/>
            <a:stretch>
              <a:fillRect/>
            </a:stretch>
          </p:blipFill>
          <p:spPr>
            <a:xfrm>
              <a:off x="4158656" y="4822192"/>
              <a:ext cx="1747391" cy="1973913"/>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grpSp>
      <p:sp>
        <p:nvSpPr>
          <p:cNvPr id="20" name="矩形 19"/>
          <p:cNvSpPr/>
          <p:nvPr/>
        </p:nvSpPr>
        <p:spPr>
          <a:xfrm>
            <a:off x="1978025" y="2950210"/>
            <a:ext cx="1919605" cy="10953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21" name="任意多边形: 形状 12"/>
          <p:cNvSpPr/>
          <p:nvPr/>
        </p:nvSpPr>
        <p:spPr>
          <a:xfrm>
            <a:off x="2105025" y="3077210"/>
            <a:ext cx="1919605" cy="1095375"/>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zh-CN" altLang="en-US" sz="3600" kern="1200">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1075" y="497681"/>
            <a:ext cx="10515600" cy="1325563"/>
          </a:xfrm>
        </p:spPr>
        <p:txBody>
          <a:bodyPr rtlCol="0">
            <a:normAutofit/>
          </a:bodyPr>
          <a:lstStyle/>
          <a:p>
            <a:pPr>
              <a:defRPr/>
            </a:pPr>
            <a:r>
              <a:rPr lang="zh-CN" altLang="en-US" sz="4000" dirty="0">
                <a:sym typeface="+mn-ea"/>
              </a:rPr>
              <a:t>四、新型毒品与精神麻醉药品的关系</a:t>
            </a:r>
          </a:p>
        </p:txBody>
      </p:sp>
      <p:sp>
        <p:nvSpPr>
          <p:cNvPr id="14" name="矩形 13"/>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981075" y="1550670"/>
            <a:ext cx="10515600" cy="4707890"/>
          </a:xfrm>
          <a:prstGeom prst="rect">
            <a:avLst/>
          </a:prstGeom>
          <a:noFill/>
        </p:spPr>
        <p:txBody>
          <a:bodyPr wrap="square" rtlCol="0" anchor="t">
            <a:spAutoFit/>
          </a:bodyPr>
          <a:lstStyle/>
          <a:p>
            <a:pPr marL="342900" indent="-342900">
              <a:lnSpc>
                <a:spcPct val="150000"/>
              </a:lnSpc>
              <a:buFont typeface="Wingdings" panose="05000000000000000000" charset="0"/>
              <a:buChar char="l"/>
            </a:pPr>
            <a:r>
              <a:rPr lang="zh-CN" altLang="en-US" sz="2000" dirty="0"/>
              <a:t>新型毒品是相对鸦片、海洛因等传统毒品而言，主要指人工化学合成的致幻剂、兴奋剂类毒品，是由国际禁毒公约和我国法律法规规定管制、直接作用于人的中枢神经系统、使人兴奋或抑制、连续使用会使人产生依赖性的精神药品（毒品）。</a:t>
            </a:r>
          </a:p>
          <a:p>
            <a:pPr marL="342900" indent="-342900">
              <a:lnSpc>
                <a:spcPct val="150000"/>
              </a:lnSpc>
              <a:buFont typeface="Wingdings" panose="05000000000000000000" charset="0"/>
              <a:buChar char="l"/>
            </a:pPr>
            <a:r>
              <a:rPr lang="zh-CN" altLang="en-US" sz="2000" dirty="0"/>
              <a:t>第一类以中枢兴奋作用为主，代表物质是包括</a:t>
            </a:r>
            <a:r>
              <a:rPr lang="zh-CN" altLang="en-US" sz="2000" u="sng" dirty="0">
                <a:solidFill>
                  <a:schemeClr val="accent1"/>
                </a:solidFill>
              </a:rPr>
              <a:t>甲基苯丙胺（俗称冰毒）</a:t>
            </a:r>
            <a:r>
              <a:rPr lang="zh-CN" altLang="en-US" sz="2000" dirty="0"/>
              <a:t>在内的</a:t>
            </a:r>
            <a:r>
              <a:rPr lang="zh-CN" altLang="en-US" sz="2000" b="1" dirty="0">
                <a:solidFill>
                  <a:schemeClr val="accent1"/>
                </a:solidFill>
              </a:rPr>
              <a:t>苯丙胺类兴奋剂</a:t>
            </a:r>
            <a:r>
              <a:rPr lang="zh-CN" altLang="en-US" sz="2000" dirty="0"/>
              <a:t>；</a:t>
            </a:r>
          </a:p>
          <a:p>
            <a:pPr marL="342900" indent="-342900">
              <a:lnSpc>
                <a:spcPct val="150000"/>
              </a:lnSpc>
              <a:buFont typeface="Wingdings" panose="05000000000000000000" charset="0"/>
              <a:buChar char="l"/>
            </a:pPr>
            <a:r>
              <a:rPr lang="zh-CN" altLang="en-US" sz="2000" dirty="0"/>
              <a:t>第二类是致幻剂，代表物质有麦角乙二胺（LSD）、麦司卡林和分离性麻醉剂（苯环利定和氯胺酮）；</a:t>
            </a:r>
          </a:p>
          <a:p>
            <a:pPr marL="342900" indent="-342900">
              <a:lnSpc>
                <a:spcPct val="150000"/>
              </a:lnSpc>
              <a:buFont typeface="Wingdings" panose="05000000000000000000" charset="0"/>
              <a:buChar char="l"/>
            </a:pPr>
            <a:r>
              <a:rPr lang="zh-CN" altLang="en-US" sz="2000" dirty="0"/>
              <a:t>第三类兼具兴奋和致幻作用，代表物质是二亚甲基双氧安非他明（MDMA，我国俗称摇头丸）；</a:t>
            </a:r>
          </a:p>
          <a:p>
            <a:pPr marL="342900" indent="-342900">
              <a:lnSpc>
                <a:spcPct val="150000"/>
              </a:lnSpc>
              <a:buFont typeface="Wingdings" panose="05000000000000000000" charset="0"/>
              <a:buChar char="l"/>
            </a:pPr>
            <a:r>
              <a:rPr lang="zh-CN" altLang="en-US" sz="2000" dirty="0"/>
              <a:t>第四类是一些以中枢抑制作用为主的物质，包括三唑仑、氟硝安定和γ-羟丁酸等。</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1075" y="497681"/>
            <a:ext cx="10515600" cy="1325563"/>
          </a:xfrm>
        </p:spPr>
        <p:txBody>
          <a:bodyPr rtlCol="0">
            <a:normAutofit/>
          </a:bodyPr>
          <a:lstStyle/>
          <a:p>
            <a:pPr algn="l">
              <a:buClrTx/>
              <a:buSzTx/>
              <a:buFontTx/>
              <a:defRPr/>
            </a:pPr>
            <a:r>
              <a:rPr lang="zh-CN" altLang="en-US" sz="4000" dirty="0">
                <a:sym typeface="+mn-ea"/>
              </a:rPr>
              <a:t>五、易被滥用的精神、麻醉药品</a:t>
            </a:r>
          </a:p>
        </p:txBody>
      </p:sp>
      <p:sp>
        <p:nvSpPr>
          <p:cNvPr id="14" name="矩形 13"/>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602615" y="2353945"/>
            <a:ext cx="4373880" cy="4233545"/>
          </a:xfrm>
          <a:prstGeom prst="rect">
            <a:avLst/>
          </a:prstGeom>
          <a:noFill/>
        </p:spPr>
        <p:txBody>
          <a:bodyPr wrap="square" rtlCol="0" anchor="t">
            <a:noAutofit/>
          </a:bodyPr>
          <a:lstStyle/>
          <a:p>
            <a:pPr indent="0">
              <a:lnSpc>
                <a:spcPct val="200000"/>
              </a:lnSpc>
              <a:buFont typeface="Wingdings" panose="05000000000000000000" charset="0"/>
              <a:buNone/>
            </a:pPr>
            <a:r>
              <a:rPr lang="zh-CN" altLang="en-US" sz="2000" b="1" dirty="0">
                <a:solidFill>
                  <a:schemeClr val="accent1"/>
                </a:solidFill>
                <a:sym typeface="+mn-ea"/>
              </a:rPr>
              <a:t>（</a:t>
            </a:r>
            <a:r>
              <a:rPr lang="en-US" altLang="zh-CN" sz="2000" b="1" dirty="0">
                <a:solidFill>
                  <a:schemeClr val="accent1"/>
                </a:solidFill>
                <a:sym typeface="+mn-ea"/>
              </a:rPr>
              <a:t>1</a:t>
            </a:r>
            <a:r>
              <a:rPr lang="zh-CN" altLang="en-US" sz="2000" b="1" dirty="0">
                <a:solidFill>
                  <a:schemeClr val="accent1"/>
                </a:solidFill>
                <a:sym typeface="+mn-ea"/>
              </a:rPr>
              <a:t>）阿片类：</a:t>
            </a:r>
            <a:r>
              <a:rPr lang="zh-CN" altLang="en-US" sz="2000" dirty="0">
                <a:solidFill>
                  <a:schemeClr val="tx1"/>
                </a:solidFill>
                <a:sym typeface="+mn-ea"/>
              </a:rPr>
              <a:t>海洛因、美沙酮、吗啡、鸦片、哌替啶、可待因等</a:t>
            </a:r>
          </a:p>
          <a:p>
            <a:pPr indent="0">
              <a:lnSpc>
                <a:spcPct val="150000"/>
              </a:lnSpc>
              <a:buFont typeface="Wingdings" panose="05000000000000000000" charset="0"/>
              <a:buNone/>
            </a:pPr>
            <a:endParaRPr lang="zh-CN" altLang="en-US" sz="2000" dirty="0">
              <a:solidFill>
                <a:schemeClr val="tx1"/>
              </a:solidFill>
              <a:sym typeface="+mn-ea"/>
            </a:endParaRPr>
          </a:p>
          <a:p>
            <a:pPr indent="0">
              <a:lnSpc>
                <a:spcPct val="150000"/>
              </a:lnSpc>
              <a:buFont typeface="Wingdings" panose="05000000000000000000" charset="0"/>
              <a:buNone/>
            </a:pPr>
            <a:r>
              <a:rPr lang="zh-CN" altLang="en-US" sz="2000" b="1" dirty="0">
                <a:solidFill>
                  <a:schemeClr val="accent1"/>
                </a:solidFill>
                <a:sym typeface="+mn-ea"/>
              </a:rPr>
              <a:t>（</a:t>
            </a:r>
            <a:r>
              <a:rPr lang="en-US" altLang="zh-CN" sz="2000" b="1" dirty="0">
                <a:solidFill>
                  <a:schemeClr val="accent1"/>
                </a:solidFill>
                <a:sym typeface="+mn-ea"/>
              </a:rPr>
              <a:t>2</a:t>
            </a:r>
            <a:r>
              <a:rPr lang="zh-CN" altLang="en-US" sz="2000" b="1" dirty="0">
                <a:solidFill>
                  <a:schemeClr val="accent1"/>
                </a:solidFill>
                <a:sym typeface="+mn-ea"/>
              </a:rPr>
              <a:t>）大麻类：</a:t>
            </a:r>
            <a:r>
              <a:rPr lang="zh-CN" altLang="en-US" sz="2000" dirty="0">
                <a:solidFill>
                  <a:schemeClr val="tx1"/>
                </a:solidFill>
                <a:sym typeface="+mn-ea"/>
              </a:rPr>
              <a:t>以大麻为代表</a:t>
            </a:r>
          </a:p>
          <a:p>
            <a:pPr indent="0">
              <a:lnSpc>
                <a:spcPct val="150000"/>
              </a:lnSpc>
              <a:buFont typeface="Wingdings" panose="05000000000000000000" charset="0"/>
              <a:buNone/>
            </a:pPr>
            <a:endParaRPr lang="zh-CN" altLang="en-US" sz="2000" b="1" dirty="0">
              <a:solidFill>
                <a:schemeClr val="accent1"/>
              </a:solidFill>
              <a:sym typeface="+mn-ea"/>
            </a:endParaRPr>
          </a:p>
          <a:p>
            <a:pPr indent="0">
              <a:lnSpc>
                <a:spcPct val="150000"/>
              </a:lnSpc>
              <a:buFont typeface="Wingdings" panose="05000000000000000000" charset="0"/>
              <a:buNone/>
            </a:pPr>
            <a:r>
              <a:rPr lang="zh-CN" altLang="en-US" sz="2000" b="1" dirty="0">
                <a:solidFill>
                  <a:schemeClr val="accent1"/>
                </a:solidFill>
                <a:sym typeface="+mn-ea"/>
              </a:rPr>
              <a:t>（</a:t>
            </a:r>
            <a:r>
              <a:rPr lang="en-US" altLang="zh-CN" sz="2000" b="1" dirty="0">
                <a:solidFill>
                  <a:schemeClr val="accent1"/>
                </a:solidFill>
                <a:sym typeface="+mn-ea"/>
              </a:rPr>
              <a:t>3</a:t>
            </a:r>
            <a:r>
              <a:rPr lang="zh-CN" altLang="en-US" sz="2000" b="1" dirty="0">
                <a:solidFill>
                  <a:schemeClr val="accent1"/>
                </a:solidFill>
                <a:sym typeface="+mn-ea"/>
              </a:rPr>
              <a:t>）可卡因类：</a:t>
            </a:r>
            <a:r>
              <a:rPr lang="zh-CN" altLang="en-US" sz="2000" dirty="0">
                <a:solidFill>
                  <a:schemeClr val="tx1"/>
                </a:solidFill>
                <a:sym typeface="+mn-ea"/>
              </a:rPr>
              <a:t>可卡因</a:t>
            </a:r>
          </a:p>
          <a:p>
            <a:pPr indent="0">
              <a:lnSpc>
                <a:spcPct val="150000"/>
              </a:lnSpc>
              <a:buFont typeface="Wingdings" panose="05000000000000000000" charset="0"/>
              <a:buNone/>
            </a:pPr>
            <a:endParaRPr lang="zh-CN" altLang="en-US" sz="2000" b="1" dirty="0">
              <a:solidFill>
                <a:schemeClr val="tx1"/>
              </a:solidFill>
              <a:sym typeface="+mn-ea"/>
            </a:endParaRPr>
          </a:p>
          <a:p>
            <a:pPr indent="0">
              <a:lnSpc>
                <a:spcPct val="150000"/>
              </a:lnSpc>
              <a:buFont typeface="Wingdings" panose="05000000000000000000" charset="0"/>
              <a:buNone/>
            </a:pPr>
            <a:endParaRPr lang="zh-CN" altLang="en-US" sz="2000" b="1" dirty="0">
              <a:solidFill>
                <a:schemeClr val="accent1"/>
              </a:solidFill>
              <a:sym typeface="+mn-ea"/>
            </a:endParaRPr>
          </a:p>
          <a:p>
            <a:pPr indent="0">
              <a:lnSpc>
                <a:spcPct val="150000"/>
              </a:lnSpc>
              <a:buFont typeface="Wingdings" panose="05000000000000000000" charset="0"/>
              <a:buNone/>
            </a:pPr>
            <a:endParaRPr lang="zh-CN" altLang="en-US" sz="2000" b="1" dirty="0">
              <a:solidFill>
                <a:schemeClr val="accent1"/>
              </a:solidFill>
              <a:sym typeface="+mn-ea"/>
            </a:endParaRPr>
          </a:p>
        </p:txBody>
      </p:sp>
      <p:grpSp>
        <p:nvGrpSpPr>
          <p:cNvPr id="10" name="组合 9"/>
          <p:cNvGrpSpPr/>
          <p:nvPr/>
        </p:nvGrpSpPr>
        <p:grpSpPr>
          <a:xfrm>
            <a:off x="310128" y="1774825"/>
            <a:ext cx="3461772" cy="579245"/>
            <a:chOff x="2168" y="2795"/>
            <a:chExt cx="5452" cy="912"/>
          </a:xfrm>
        </p:grpSpPr>
        <p:cxnSp>
          <p:nvCxnSpPr>
            <p:cNvPr id="9" name="直接连接符 8"/>
            <p:cNvCxnSpPr/>
            <p:nvPr/>
          </p:nvCxnSpPr>
          <p:spPr>
            <a:xfrm>
              <a:off x="2419" y="3606"/>
              <a:ext cx="3656" cy="1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168" y="2795"/>
              <a:ext cx="954" cy="912"/>
              <a:chOff x="1631" y="5031"/>
              <a:chExt cx="2438" cy="2309"/>
            </a:xfrm>
          </p:grpSpPr>
          <p:sp>
            <p:nvSpPr>
              <p:cNvPr id="23" name="椭圆 22"/>
              <p:cNvSpPr/>
              <p:nvPr/>
            </p:nvSpPr>
            <p:spPr>
              <a:xfrm>
                <a:off x="1876" y="5412"/>
                <a:ext cx="1928" cy="1928"/>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1</a:t>
                </a:r>
              </a:p>
            </p:txBody>
          </p:sp>
          <p:sp>
            <p:nvSpPr>
              <p:cNvPr id="15" name="箭头: 右弧形 14"/>
              <p:cNvSpPr/>
              <p:nvPr/>
            </p:nvSpPr>
            <p:spPr>
              <a:xfrm rot="16200000">
                <a:off x="2231" y="4430"/>
                <a:ext cx="1237" cy="2438"/>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3122" y="2795"/>
              <a:ext cx="4498" cy="822"/>
            </a:xfrm>
            <a:prstGeom prst="rect">
              <a:avLst/>
            </a:prstGeom>
            <a:noFill/>
          </p:spPr>
          <p:txBody>
            <a:bodyPr wrap="square" rtlCol="0">
              <a:spAutoFit/>
            </a:bodyPr>
            <a:lstStyle/>
            <a:p>
              <a:r>
                <a:rPr lang="zh-CN" altLang="en-US" sz="2800" b="1">
                  <a:solidFill>
                    <a:srgbClr val="C00000"/>
                  </a:solidFill>
                </a:rPr>
                <a:t>麻醉药品</a:t>
              </a:r>
            </a:p>
          </p:txBody>
        </p:sp>
      </p:grpSp>
      <p:pic>
        <p:nvPicPr>
          <p:cNvPr id="8198" name="Picture 5" descr="ArticleEdit_158348_1264033181726"/>
          <p:cNvPicPr>
            <a:picLocks noChangeAspect="1"/>
          </p:cNvPicPr>
          <p:nvPr/>
        </p:nvPicPr>
        <p:blipFill>
          <a:blip r:embed="rId2" cstate="print">
            <a:lum contrast="17998"/>
          </a:blip>
          <a:stretch>
            <a:fillRect/>
          </a:stretch>
        </p:blipFill>
        <p:spPr>
          <a:xfrm>
            <a:off x="5071110" y="2085340"/>
            <a:ext cx="2192020" cy="2047875"/>
          </a:xfrm>
          <a:prstGeom prst="rect">
            <a:avLst/>
          </a:prstGeom>
          <a:solidFill>
            <a:srgbClr val="64ADBC"/>
          </a:solidFill>
          <a:ln w="41275">
            <a:solidFill>
              <a:srgbClr val="64ADBC"/>
            </a:solidFill>
          </a:ln>
        </p:spPr>
      </p:pic>
      <p:pic>
        <p:nvPicPr>
          <p:cNvPr id="8201" name="Picture 5" descr="ArticleEdit_158355_1264033327238"/>
          <p:cNvPicPr>
            <a:picLocks noChangeAspect="1"/>
          </p:cNvPicPr>
          <p:nvPr/>
        </p:nvPicPr>
        <p:blipFill>
          <a:blip r:embed="rId3" cstate="print"/>
          <a:stretch>
            <a:fillRect/>
          </a:stretch>
        </p:blipFill>
        <p:spPr>
          <a:xfrm>
            <a:off x="7358380" y="2085340"/>
            <a:ext cx="2192020" cy="2047875"/>
          </a:xfrm>
          <a:prstGeom prst="rect">
            <a:avLst/>
          </a:prstGeom>
          <a:noFill/>
          <a:ln w="41275">
            <a:solidFill>
              <a:srgbClr val="64ADBC"/>
            </a:solidFill>
          </a:ln>
        </p:spPr>
      </p:pic>
      <p:pic>
        <p:nvPicPr>
          <p:cNvPr id="8199" name="Picture 5" descr="ArticleEdit_158361_1264033416229"/>
          <p:cNvPicPr>
            <a:picLocks noChangeAspect="1"/>
          </p:cNvPicPr>
          <p:nvPr/>
        </p:nvPicPr>
        <p:blipFill>
          <a:blip r:embed="rId4" cstate="print">
            <a:lum contrast="17998"/>
          </a:blip>
          <a:stretch>
            <a:fillRect/>
          </a:stretch>
        </p:blipFill>
        <p:spPr>
          <a:xfrm>
            <a:off x="5942330" y="4680585"/>
            <a:ext cx="2192020" cy="2047240"/>
          </a:xfrm>
          <a:prstGeom prst="rect">
            <a:avLst/>
          </a:prstGeom>
          <a:noFill/>
          <a:ln w="41275">
            <a:solidFill>
              <a:srgbClr val="64ADBC"/>
            </a:solidFill>
          </a:ln>
        </p:spPr>
      </p:pic>
      <p:pic>
        <p:nvPicPr>
          <p:cNvPr id="8200" name="Picture 9" descr="http://10.166.69.6/news/images/284-3.jpg"/>
          <p:cNvPicPr>
            <a:picLocks noChangeAspect="1"/>
          </p:cNvPicPr>
          <p:nvPr/>
        </p:nvPicPr>
        <p:blipFill>
          <a:blip r:embed="rId5" r:link="rId6" cstate="print"/>
          <a:stretch>
            <a:fillRect/>
          </a:stretch>
        </p:blipFill>
        <p:spPr>
          <a:xfrm>
            <a:off x="8781415" y="4680585"/>
            <a:ext cx="2191385" cy="2047240"/>
          </a:xfrm>
          <a:prstGeom prst="rect">
            <a:avLst/>
          </a:prstGeom>
          <a:noFill/>
          <a:ln w="41275">
            <a:solidFill>
              <a:srgbClr val="64ADBC"/>
            </a:solidFill>
          </a:ln>
        </p:spPr>
      </p:pic>
      <p:pic>
        <p:nvPicPr>
          <p:cNvPr id="23557" name="图片 8" descr="getimage.jpg"/>
          <p:cNvPicPr>
            <a:picLocks noChangeAspect="1"/>
          </p:cNvPicPr>
          <p:nvPr/>
        </p:nvPicPr>
        <p:blipFill>
          <a:blip r:embed="rId7" cstate="print"/>
          <a:stretch>
            <a:fillRect/>
          </a:stretch>
        </p:blipFill>
        <p:spPr>
          <a:xfrm>
            <a:off x="9645650" y="2085340"/>
            <a:ext cx="2199640" cy="2047875"/>
          </a:xfrm>
          <a:prstGeom prst="rect">
            <a:avLst/>
          </a:prstGeom>
          <a:noFill/>
          <a:ln w="41275">
            <a:solidFill>
              <a:srgbClr val="64ADBC"/>
            </a:solidFill>
          </a:ln>
        </p:spPr>
      </p:pic>
      <p:sp>
        <p:nvSpPr>
          <p:cNvPr id="11" name="文本框 10"/>
          <p:cNvSpPr txBox="1"/>
          <p:nvPr/>
        </p:nvSpPr>
        <p:spPr>
          <a:xfrm>
            <a:off x="5454015" y="1778635"/>
            <a:ext cx="1412240" cy="306705"/>
          </a:xfrm>
          <a:prstGeom prst="rect">
            <a:avLst/>
          </a:prstGeom>
          <a:noFill/>
        </p:spPr>
        <p:txBody>
          <a:bodyPr wrap="square" rtlCol="0">
            <a:spAutoFit/>
          </a:bodyPr>
          <a:lstStyle/>
          <a:p>
            <a:pPr algn="ctr"/>
            <a:r>
              <a:rPr lang="zh-CN" altLang="en-US" sz="1400" b="1">
                <a:solidFill>
                  <a:srgbClr val="FF0000"/>
                </a:solidFill>
              </a:rPr>
              <a:t>海洛因</a:t>
            </a:r>
          </a:p>
        </p:txBody>
      </p:sp>
      <p:sp>
        <p:nvSpPr>
          <p:cNvPr id="12" name="文本框 11"/>
          <p:cNvSpPr txBox="1"/>
          <p:nvPr/>
        </p:nvSpPr>
        <p:spPr>
          <a:xfrm>
            <a:off x="7748270" y="1774825"/>
            <a:ext cx="1412240" cy="306705"/>
          </a:xfrm>
          <a:prstGeom prst="rect">
            <a:avLst/>
          </a:prstGeom>
          <a:noFill/>
        </p:spPr>
        <p:txBody>
          <a:bodyPr wrap="square" rtlCol="0">
            <a:spAutoFit/>
          </a:bodyPr>
          <a:lstStyle/>
          <a:p>
            <a:pPr algn="ctr"/>
            <a:r>
              <a:rPr lang="zh-CN" altLang="en-US" sz="1400" b="1">
                <a:solidFill>
                  <a:srgbClr val="FF0000"/>
                </a:solidFill>
              </a:rPr>
              <a:t>吗啡</a:t>
            </a:r>
          </a:p>
        </p:txBody>
      </p:sp>
      <p:sp>
        <p:nvSpPr>
          <p:cNvPr id="13" name="文本框 12"/>
          <p:cNvSpPr txBox="1"/>
          <p:nvPr/>
        </p:nvSpPr>
        <p:spPr>
          <a:xfrm>
            <a:off x="9935210" y="1774825"/>
            <a:ext cx="1659255" cy="306705"/>
          </a:xfrm>
          <a:prstGeom prst="rect">
            <a:avLst/>
          </a:prstGeom>
          <a:noFill/>
        </p:spPr>
        <p:txBody>
          <a:bodyPr wrap="square" rtlCol="0">
            <a:spAutoFit/>
          </a:bodyPr>
          <a:lstStyle/>
          <a:p>
            <a:pPr algn="ctr"/>
            <a:r>
              <a:rPr lang="zh-CN" altLang="en-US" sz="1400" b="1" dirty="0">
                <a:solidFill>
                  <a:srgbClr val="FF0000"/>
                </a:solidFill>
                <a:sym typeface="+mn-ea"/>
              </a:rPr>
              <a:t>哌替啶（杜冷丁）</a:t>
            </a:r>
          </a:p>
        </p:txBody>
      </p:sp>
      <p:sp>
        <p:nvSpPr>
          <p:cNvPr id="16" name="文本框 15"/>
          <p:cNvSpPr txBox="1"/>
          <p:nvPr/>
        </p:nvSpPr>
        <p:spPr>
          <a:xfrm>
            <a:off x="6336030" y="4341495"/>
            <a:ext cx="1412240" cy="306705"/>
          </a:xfrm>
          <a:prstGeom prst="rect">
            <a:avLst/>
          </a:prstGeom>
          <a:noFill/>
        </p:spPr>
        <p:txBody>
          <a:bodyPr wrap="square" rtlCol="0">
            <a:spAutoFit/>
          </a:bodyPr>
          <a:lstStyle/>
          <a:p>
            <a:pPr algn="ctr"/>
            <a:r>
              <a:rPr lang="zh-CN" altLang="en-US" sz="1400" b="1">
                <a:solidFill>
                  <a:srgbClr val="FF0000"/>
                </a:solidFill>
              </a:rPr>
              <a:t>大麻</a:t>
            </a:r>
          </a:p>
        </p:txBody>
      </p:sp>
      <p:sp>
        <p:nvSpPr>
          <p:cNvPr id="17" name="文本框 16"/>
          <p:cNvSpPr txBox="1"/>
          <p:nvPr/>
        </p:nvSpPr>
        <p:spPr>
          <a:xfrm>
            <a:off x="9170670" y="4341495"/>
            <a:ext cx="1412240" cy="306705"/>
          </a:xfrm>
          <a:prstGeom prst="rect">
            <a:avLst/>
          </a:prstGeom>
          <a:noFill/>
        </p:spPr>
        <p:txBody>
          <a:bodyPr wrap="square" rtlCol="0">
            <a:spAutoFit/>
          </a:bodyPr>
          <a:lstStyle/>
          <a:p>
            <a:pPr algn="ctr"/>
            <a:r>
              <a:rPr lang="zh-CN" altLang="en-US" sz="1400" b="1">
                <a:solidFill>
                  <a:srgbClr val="FF0000"/>
                </a:solidFill>
              </a:rPr>
              <a:t>可卡因</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1075" y="497681"/>
            <a:ext cx="10515600" cy="1325563"/>
          </a:xfrm>
        </p:spPr>
        <p:txBody>
          <a:bodyPr rtlCol="0">
            <a:normAutofit/>
          </a:bodyPr>
          <a:lstStyle/>
          <a:p>
            <a:pPr algn="l">
              <a:buClrTx/>
              <a:buSzTx/>
              <a:buFontTx/>
              <a:defRPr/>
            </a:pPr>
            <a:r>
              <a:rPr lang="zh-CN" altLang="en-US" sz="4000" dirty="0">
                <a:sym typeface="+mn-ea"/>
              </a:rPr>
              <a:t>五、易被滥用的精神、麻醉药品</a:t>
            </a:r>
          </a:p>
        </p:txBody>
      </p:sp>
      <p:sp>
        <p:nvSpPr>
          <p:cNvPr id="14" name="矩形 13"/>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309245" y="2385060"/>
            <a:ext cx="8493760" cy="4470400"/>
          </a:xfrm>
          <a:prstGeom prst="rect">
            <a:avLst/>
          </a:prstGeom>
          <a:noFill/>
        </p:spPr>
        <p:txBody>
          <a:bodyPr wrap="square" rtlCol="0" anchor="t">
            <a:noAutofit/>
          </a:bodyPr>
          <a:lstStyle/>
          <a:p>
            <a:pPr indent="0">
              <a:lnSpc>
                <a:spcPct val="150000"/>
              </a:lnSpc>
              <a:buFont typeface="Wingdings" panose="05000000000000000000" charset="0"/>
              <a:buNone/>
            </a:pPr>
            <a:r>
              <a:rPr lang="zh-CN" altLang="en-US" sz="2000" b="1" dirty="0">
                <a:solidFill>
                  <a:schemeClr val="accent1"/>
                </a:solidFill>
                <a:sym typeface="+mn-ea"/>
              </a:rPr>
              <a:t>（</a:t>
            </a:r>
            <a:r>
              <a:rPr lang="en-US" altLang="zh-CN" sz="2000" b="1" dirty="0">
                <a:solidFill>
                  <a:schemeClr val="accent1"/>
                </a:solidFill>
                <a:sym typeface="+mn-ea"/>
              </a:rPr>
              <a:t>1</a:t>
            </a:r>
            <a:r>
              <a:rPr lang="zh-CN" altLang="en-US" sz="2000" b="1" dirty="0">
                <a:solidFill>
                  <a:schemeClr val="accent1"/>
                </a:solidFill>
                <a:sym typeface="+mn-ea"/>
              </a:rPr>
              <a:t>）苯丙胺类：</a:t>
            </a:r>
            <a:r>
              <a:rPr lang="en-US" altLang="zh-CN" sz="2000" b="1" dirty="0">
                <a:solidFill>
                  <a:schemeClr val="accent1"/>
                </a:solidFill>
                <a:sym typeface="+mn-ea"/>
              </a:rPr>
              <a:t>——</a:t>
            </a:r>
            <a:r>
              <a:rPr lang="zh-CN" altLang="en-US" sz="2000" b="1" dirty="0">
                <a:solidFill>
                  <a:srgbClr val="FF0000"/>
                </a:solidFill>
                <a:sym typeface="+mn-ea"/>
              </a:rPr>
              <a:t>甲基苯丙胺（冰毒）</a:t>
            </a:r>
            <a:endParaRPr lang="zh-CN" altLang="en-US" sz="2000" b="1" dirty="0">
              <a:solidFill>
                <a:schemeClr val="accent1"/>
              </a:solidFill>
              <a:sym typeface="+mn-ea"/>
            </a:endParaRPr>
          </a:p>
          <a:p>
            <a:pPr marL="342900" indent="-342900">
              <a:lnSpc>
                <a:spcPct val="180000"/>
              </a:lnSpc>
              <a:spcBef>
                <a:spcPts val="0"/>
              </a:spcBef>
              <a:spcAft>
                <a:spcPts val="0"/>
              </a:spcAft>
              <a:buFont typeface="Wingdings" panose="05000000000000000000" charset="0"/>
              <a:buChar char="l"/>
            </a:pPr>
            <a:r>
              <a:rPr lang="zh-CN" altLang="en-US" sz="1600" dirty="0">
                <a:sym typeface="+mn-ea"/>
              </a:rPr>
              <a:t>性状：外观为纯白结晶体，晶莹剔透，故被吸毒、贩毒者称为“冰”（</a:t>
            </a:r>
            <a:r>
              <a:rPr lang="en-US" altLang="zh-CN" sz="1600" dirty="0">
                <a:sym typeface="+mn-ea"/>
              </a:rPr>
              <a:t>lce</a:t>
            </a:r>
            <a:r>
              <a:rPr lang="zh-CN" altLang="en-US" sz="1600" dirty="0">
                <a:sym typeface="+mn-ea"/>
              </a:rPr>
              <a:t>）。由于对人体的中枢神经系统具有极强的刺激作用，且毒性剧烈，又称之为“冰毒”。苯丙胺（</a:t>
            </a:r>
            <a:r>
              <a:rPr lang="en-US" altLang="zh-CN" sz="1600" dirty="0">
                <a:sym typeface="+mn-ea"/>
              </a:rPr>
              <a:t>Amphetamine</a:t>
            </a:r>
            <a:r>
              <a:rPr lang="zh-CN" altLang="en-US" sz="1600" dirty="0">
                <a:sym typeface="+mn-ea"/>
              </a:rPr>
              <a:t>）有其译音名安非明或安非它命之称，所以甲基苯丙胺也有甲基安非他明之称。此外，甲基苯丙胺是在麻黄素化学结构基础上改造而来，故又称去氧麻黄素。</a:t>
            </a:r>
          </a:p>
          <a:p>
            <a:pPr marL="342900" indent="-342900">
              <a:lnSpc>
                <a:spcPct val="180000"/>
              </a:lnSpc>
              <a:spcBef>
                <a:spcPts val="0"/>
              </a:spcBef>
              <a:spcAft>
                <a:spcPts val="0"/>
              </a:spcAft>
              <a:buFont typeface="Wingdings" panose="05000000000000000000" charset="0"/>
              <a:buChar char="l"/>
            </a:pPr>
            <a:r>
              <a:rPr lang="zh-CN" altLang="en-US" sz="1600" dirty="0">
                <a:sym typeface="+mn-ea"/>
              </a:rPr>
              <a:t>冰毒的精神依赖性极强，已成为目前国际上危害最大的毒品之一。</a:t>
            </a:r>
          </a:p>
          <a:p>
            <a:pPr marL="342900" indent="-342900">
              <a:lnSpc>
                <a:spcPct val="180000"/>
              </a:lnSpc>
              <a:spcBef>
                <a:spcPts val="0"/>
              </a:spcBef>
              <a:spcAft>
                <a:spcPts val="0"/>
              </a:spcAft>
              <a:buFont typeface="Wingdings" panose="05000000000000000000" charset="0"/>
              <a:buChar char="l"/>
            </a:pPr>
            <a:r>
              <a:rPr lang="zh-CN" altLang="en-US" sz="1600" dirty="0">
                <a:sym typeface="+mn-ea"/>
              </a:rPr>
              <a:t>滥用方式：口服、鼻吸。</a:t>
            </a:r>
          </a:p>
          <a:p>
            <a:pPr marL="342900" indent="-342900">
              <a:lnSpc>
                <a:spcPct val="180000"/>
              </a:lnSpc>
              <a:spcBef>
                <a:spcPts val="0"/>
              </a:spcBef>
              <a:spcAft>
                <a:spcPts val="0"/>
              </a:spcAft>
              <a:buFont typeface="Wingdings" panose="05000000000000000000" charset="0"/>
              <a:buChar char="l"/>
            </a:pPr>
            <a:r>
              <a:rPr lang="zh-CN" altLang="en-US" sz="1600" dirty="0">
                <a:sym typeface="+mn-ea"/>
              </a:rPr>
              <a:t>吸食危害：吸食后会产生强烈的生理兴奋，能大量消耗人的体力和降低免疫功能，严重损害心脏、大脑组织甚至导致死亡。吸食成瘾者还会造成精神障碍，表现出妄想、好斗等。</a:t>
            </a:r>
            <a:endParaRPr lang="zh-CN" altLang="en-US" sz="1600"/>
          </a:p>
          <a:p>
            <a:pPr indent="0">
              <a:lnSpc>
                <a:spcPct val="150000"/>
              </a:lnSpc>
              <a:buFont typeface="Wingdings" panose="05000000000000000000" charset="0"/>
              <a:buNone/>
            </a:pPr>
            <a:endParaRPr lang="zh-CN" altLang="en-US" sz="2000" b="1" dirty="0">
              <a:solidFill>
                <a:schemeClr val="tx1"/>
              </a:solidFill>
              <a:sym typeface="+mn-ea"/>
            </a:endParaRPr>
          </a:p>
          <a:p>
            <a:pPr indent="0">
              <a:lnSpc>
                <a:spcPct val="150000"/>
              </a:lnSpc>
              <a:buFont typeface="Wingdings" panose="05000000000000000000" charset="0"/>
              <a:buNone/>
            </a:pPr>
            <a:endParaRPr lang="zh-CN" altLang="en-US" sz="2000" b="1" dirty="0">
              <a:solidFill>
                <a:schemeClr val="accent1"/>
              </a:solidFill>
              <a:sym typeface="+mn-ea"/>
            </a:endParaRPr>
          </a:p>
          <a:p>
            <a:pPr indent="0">
              <a:lnSpc>
                <a:spcPct val="150000"/>
              </a:lnSpc>
              <a:buFont typeface="Wingdings" panose="05000000000000000000" charset="0"/>
              <a:buNone/>
            </a:pPr>
            <a:endParaRPr lang="zh-CN" altLang="en-US" sz="2000" b="1" dirty="0">
              <a:solidFill>
                <a:schemeClr val="accent1"/>
              </a:solidFill>
              <a:sym typeface="+mn-ea"/>
            </a:endParaRPr>
          </a:p>
        </p:txBody>
      </p:sp>
      <p:grpSp>
        <p:nvGrpSpPr>
          <p:cNvPr id="5" name="组合 4"/>
          <p:cNvGrpSpPr/>
          <p:nvPr/>
        </p:nvGrpSpPr>
        <p:grpSpPr>
          <a:xfrm>
            <a:off x="309880" y="1751965"/>
            <a:ext cx="3462020" cy="601980"/>
            <a:chOff x="488" y="2759"/>
            <a:chExt cx="5452" cy="948"/>
          </a:xfrm>
        </p:grpSpPr>
        <p:cxnSp>
          <p:nvCxnSpPr>
            <p:cNvPr id="9" name="直接连接符 8"/>
            <p:cNvCxnSpPr/>
            <p:nvPr/>
          </p:nvCxnSpPr>
          <p:spPr>
            <a:xfrm flipV="1">
              <a:off x="739" y="3581"/>
              <a:ext cx="4896" cy="25"/>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88" y="2795"/>
              <a:ext cx="954" cy="912"/>
              <a:chOff x="1631" y="5031"/>
              <a:chExt cx="2438" cy="2309"/>
            </a:xfrm>
          </p:grpSpPr>
          <p:sp>
            <p:nvSpPr>
              <p:cNvPr id="23" name="椭圆 22"/>
              <p:cNvSpPr/>
              <p:nvPr/>
            </p:nvSpPr>
            <p:spPr>
              <a:xfrm>
                <a:off x="1876" y="5412"/>
                <a:ext cx="1928" cy="1928"/>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2</a:t>
                </a:r>
              </a:p>
            </p:txBody>
          </p:sp>
          <p:sp>
            <p:nvSpPr>
              <p:cNvPr id="15" name="箭头: 右弧形 14"/>
              <p:cNvSpPr/>
              <p:nvPr/>
            </p:nvSpPr>
            <p:spPr>
              <a:xfrm rot="16200000">
                <a:off x="2231" y="4430"/>
                <a:ext cx="1237" cy="2438"/>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442" y="2759"/>
              <a:ext cx="4498" cy="822"/>
            </a:xfrm>
            <a:prstGeom prst="rect">
              <a:avLst/>
            </a:prstGeom>
            <a:noFill/>
          </p:spPr>
          <p:txBody>
            <a:bodyPr wrap="square" rtlCol="0">
              <a:noAutofit/>
            </a:bodyPr>
            <a:lstStyle/>
            <a:p>
              <a:r>
                <a:rPr lang="zh-CN" altLang="en-US" sz="2800" b="1">
                  <a:solidFill>
                    <a:srgbClr val="C00000"/>
                  </a:solidFill>
                </a:rPr>
                <a:t>精神药品</a:t>
              </a:r>
            </a:p>
          </p:txBody>
        </p:sp>
      </p:grpSp>
      <p:sp>
        <p:nvSpPr>
          <p:cNvPr id="8" name="椭圆 7"/>
          <p:cNvSpPr/>
          <p:nvPr/>
        </p:nvSpPr>
        <p:spPr>
          <a:xfrm>
            <a:off x="8899525" y="2574925"/>
            <a:ext cx="3083560" cy="3334385"/>
          </a:xfrm>
          <a:prstGeom prst="ellipse">
            <a:avLst/>
          </a:prstGeom>
          <a:blipFill rotWithShape="1">
            <a:blip r:embed="rId2" cstate="print"/>
            <a:stretch>
              <a:fillRect/>
            </a:stretch>
          </a:blipFill>
          <a:ln w="10795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392920" y="5995670"/>
            <a:ext cx="2334895" cy="368300"/>
          </a:xfrm>
          <a:prstGeom prst="rect">
            <a:avLst/>
          </a:prstGeom>
          <a:noFill/>
        </p:spPr>
        <p:txBody>
          <a:bodyPr wrap="square" rtlCol="0" anchor="t">
            <a:spAutoFit/>
          </a:bodyPr>
          <a:lstStyle/>
          <a:p>
            <a:r>
              <a:rPr lang="zh-CN" altLang="en-US" b="1" dirty="0">
                <a:solidFill>
                  <a:srgbClr val="FF0000"/>
                </a:solidFill>
                <a:sym typeface="+mn-ea"/>
              </a:rPr>
              <a:t>甲基苯丙胺（冰毒）</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1075" y="497681"/>
            <a:ext cx="10515600" cy="1325563"/>
          </a:xfrm>
        </p:spPr>
        <p:txBody>
          <a:bodyPr rtlCol="0">
            <a:normAutofit/>
          </a:bodyPr>
          <a:lstStyle/>
          <a:p>
            <a:pPr algn="l">
              <a:buClrTx/>
              <a:buSzTx/>
              <a:buFontTx/>
              <a:defRPr/>
            </a:pPr>
            <a:r>
              <a:rPr lang="zh-CN" altLang="en-US" sz="4000" dirty="0">
                <a:sym typeface="+mn-ea"/>
              </a:rPr>
              <a:t>五、易被滥用的精神、麻醉药品</a:t>
            </a:r>
          </a:p>
        </p:txBody>
      </p:sp>
      <p:sp>
        <p:nvSpPr>
          <p:cNvPr id="14" name="矩形 13"/>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3215005" y="2479040"/>
            <a:ext cx="8976995" cy="3724910"/>
          </a:xfrm>
          <a:prstGeom prst="rect">
            <a:avLst/>
          </a:prstGeom>
          <a:noFill/>
        </p:spPr>
        <p:txBody>
          <a:bodyPr wrap="square" rtlCol="0" anchor="t">
            <a:noAutofit/>
          </a:bodyPr>
          <a:lstStyle/>
          <a:p>
            <a:pPr lvl="0" eaLnBrk="1" hangingPunct="1">
              <a:lnSpc>
                <a:spcPct val="200000"/>
              </a:lnSpc>
              <a:buFont typeface="Wingdings 3" pitchFamily="18" charset="2"/>
              <a:buNone/>
            </a:pPr>
            <a:r>
              <a:rPr lang="zh-CN" altLang="en-US" sz="2000" b="1" dirty="0">
                <a:solidFill>
                  <a:schemeClr val="accent1"/>
                </a:solidFill>
                <a:sym typeface="+mn-ea"/>
              </a:rPr>
              <a:t>（</a:t>
            </a:r>
            <a:r>
              <a:rPr lang="en-US" altLang="zh-CN" sz="2000" b="1" dirty="0">
                <a:solidFill>
                  <a:schemeClr val="accent1"/>
                </a:solidFill>
                <a:sym typeface="+mn-ea"/>
              </a:rPr>
              <a:t>1</a:t>
            </a:r>
            <a:r>
              <a:rPr lang="zh-CN" altLang="en-US" sz="2000" b="1" dirty="0">
                <a:solidFill>
                  <a:schemeClr val="accent1"/>
                </a:solidFill>
                <a:sym typeface="+mn-ea"/>
              </a:rPr>
              <a:t>）苯丙胺类：</a:t>
            </a:r>
            <a:r>
              <a:rPr lang="en-US" altLang="zh-CN" sz="2000" b="1" dirty="0">
                <a:solidFill>
                  <a:schemeClr val="accent1"/>
                </a:solidFill>
                <a:sym typeface="+mn-ea"/>
              </a:rPr>
              <a:t>——</a:t>
            </a:r>
            <a:r>
              <a:rPr lang="zh-CN" altLang="en-US" sz="2000" b="1" dirty="0">
                <a:solidFill>
                  <a:srgbClr val="FF0000"/>
                </a:solidFill>
                <a:sym typeface="+mn-ea"/>
              </a:rPr>
              <a:t>摇头丸</a:t>
            </a:r>
            <a:endParaRPr lang="zh-CN" altLang="en-US" sz="2000" dirty="0">
              <a:solidFill>
                <a:schemeClr val="accent1"/>
              </a:solidFill>
              <a:sym typeface="+mn-ea"/>
            </a:endParaRPr>
          </a:p>
          <a:p>
            <a:pPr marL="342900" lvl="0" indent="-342900" eaLnBrk="1" hangingPunct="1">
              <a:lnSpc>
                <a:spcPct val="200000"/>
              </a:lnSpc>
              <a:buFont typeface="Wingdings" panose="05000000000000000000" charset="0"/>
              <a:buChar char="l"/>
            </a:pPr>
            <a:r>
              <a:rPr lang="zh-CN" altLang="en-US" sz="2000" dirty="0">
                <a:sym typeface="+mn-ea"/>
              </a:rPr>
              <a:t>是甲基苯丙胺类兴奋剂中的一种，是由</a:t>
            </a:r>
            <a:r>
              <a:rPr lang="zh-CN" altLang="en-US" sz="2000" b="1" dirty="0">
                <a:solidFill>
                  <a:srgbClr val="FF0000"/>
                </a:solidFill>
                <a:sym typeface="+mn-ea"/>
              </a:rPr>
              <a:t>冰毒衍生物及其他化学物质合成</a:t>
            </a:r>
            <a:r>
              <a:rPr lang="zh-CN" altLang="en-US" sz="2000" dirty="0">
                <a:sym typeface="+mn-ea"/>
              </a:rPr>
              <a:t>的。</a:t>
            </a:r>
            <a:endParaRPr lang="zh-CN" altLang="en-US" sz="2000" dirty="0"/>
          </a:p>
          <a:p>
            <a:pPr marL="342900" lvl="0" indent="-342900" eaLnBrk="1" hangingPunct="1">
              <a:lnSpc>
                <a:spcPct val="200000"/>
              </a:lnSpc>
              <a:buFont typeface="Wingdings" panose="05000000000000000000" charset="0"/>
              <a:buChar char="l"/>
            </a:pPr>
            <a:r>
              <a:rPr lang="zh-CN" altLang="en-US" sz="2000" dirty="0">
                <a:sym typeface="+mn-ea"/>
              </a:rPr>
              <a:t>摇头丸的危害：具有兴奋和致幻作用。因滥用后可出现长时间难以控制随音乐剧烈摆动头部的现象，故称摇头丸。</a:t>
            </a:r>
            <a:r>
              <a:rPr lang="en-US" altLang="zh-CN" sz="2000" dirty="0">
                <a:sym typeface="+mn-ea"/>
              </a:rPr>
              <a:t>MDAM</a:t>
            </a:r>
            <a:r>
              <a:rPr lang="zh-CN" altLang="en-US" sz="2000" dirty="0">
                <a:sym typeface="+mn-ea"/>
              </a:rPr>
              <a:t>用药者的时间概念和认识出现混乱，表现出超乎异常的活跃，整夜狂舞，不知疲劳，在幻觉作用下常引发集体淫乱、自残与攻击行为，并可诱发精神分裂及急性心脑疾病</a:t>
            </a:r>
            <a:endParaRPr lang="zh-CN" altLang="en-US" sz="1600"/>
          </a:p>
          <a:p>
            <a:pPr indent="0">
              <a:lnSpc>
                <a:spcPct val="150000"/>
              </a:lnSpc>
              <a:buFont typeface="Wingdings" panose="05000000000000000000" charset="0"/>
              <a:buNone/>
            </a:pPr>
            <a:endParaRPr lang="zh-CN" altLang="en-US" sz="2000" b="1" dirty="0">
              <a:solidFill>
                <a:schemeClr val="tx1"/>
              </a:solidFill>
              <a:sym typeface="+mn-ea"/>
            </a:endParaRPr>
          </a:p>
          <a:p>
            <a:pPr indent="0">
              <a:lnSpc>
                <a:spcPct val="150000"/>
              </a:lnSpc>
              <a:buFont typeface="Wingdings" panose="05000000000000000000" charset="0"/>
              <a:buNone/>
            </a:pPr>
            <a:endParaRPr lang="zh-CN" altLang="en-US" sz="2000" b="1" dirty="0">
              <a:solidFill>
                <a:schemeClr val="accent1"/>
              </a:solidFill>
              <a:sym typeface="+mn-ea"/>
            </a:endParaRPr>
          </a:p>
          <a:p>
            <a:pPr indent="0">
              <a:lnSpc>
                <a:spcPct val="150000"/>
              </a:lnSpc>
              <a:buFont typeface="Wingdings" panose="05000000000000000000" charset="0"/>
              <a:buNone/>
            </a:pPr>
            <a:endParaRPr lang="zh-CN" altLang="en-US" sz="2000" b="1" dirty="0">
              <a:solidFill>
                <a:schemeClr val="accent1"/>
              </a:solidFill>
              <a:sym typeface="+mn-ea"/>
            </a:endParaRPr>
          </a:p>
        </p:txBody>
      </p:sp>
      <p:grpSp>
        <p:nvGrpSpPr>
          <p:cNvPr id="5" name="组合 4"/>
          <p:cNvGrpSpPr/>
          <p:nvPr/>
        </p:nvGrpSpPr>
        <p:grpSpPr>
          <a:xfrm>
            <a:off x="309880" y="1751965"/>
            <a:ext cx="3462020" cy="601980"/>
            <a:chOff x="488" y="2759"/>
            <a:chExt cx="5452" cy="948"/>
          </a:xfrm>
        </p:grpSpPr>
        <p:cxnSp>
          <p:nvCxnSpPr>
            <p:cNvPr id="9" name="直接连接符 8"/>
            <p:cNvCxnSpPr/>
            <p:nvPr/>
          </p:nvCxnSpPr>
          <p:spPr>
            <a:xfrm flipV="1">
              <a:off x="739" y="3581"/>
              <a:ext cx="4896" cy="25"/>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88" y="2795"/>
              <a:ext cx="954" cy="912"/>
              <a:chOff x="1631" y="5031"/>
              <a:chExt cx="2438" cy="2309"/>
            </a:xfrm>
          </p:grpSpPr>
          <p:sp>
            <p:nvSpPr>
              <p:cNvPr id="23" name="椭圆 22"/>
              <p:cNvSpPr/>
              <p:nvPr/>
            </p:nvSpPr>
            <p:spPr>
              <a:xfrm>
                <a:off x="1876" y="5412"/>
                <a:ext cx="1928" cy="1928"/>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2</a:t>
                </a:r>
              </a:p>
            </p:txBody>
          </p:sp>
          <p:sp>
            <p:nvSpPr>
              <p:cNvPr id="15" name="箭头: 右弧形 14"/>
              <p:cNvSpPr/>
              <p:nvPr/>
            </p:nvSpPr>
            <p:spPr>
              <a:xfrm rot="16200000">
                <a:off x="2231" y="4430"/>
                <a:ext cx="1237" cy="2438"/>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442" y="2759"/>
              <a:ext cx="4498" cy="822"/>
            </a:xfrm>
            <a:prstGeom prst="rect">
              <a:avLst/>
            </a:prstGeom>
            <a:noFill/>
          </p:spPr>
          <p:txBody>
            <a:bodyPr wrap="square" rtlCol="0">
              <a:noAutofit/>
            </a:bodyPr>
            <a:lstStyle/>
            <a:p>
              <a:r>
                <a:rPr lang="zh-CN" altLang="en-US" sz="2800" b="1">
                  <a:solidFill>
                    <a:srgbClr val="C00000"/>
                  </a:solidFill>
                </a:rPr>
                <a:t>精神药品</a:t>
              </a:r>
            </a:p>
          </p:txBody>
        </p:sp>
      </p:grpSp>
      <p:grpSp>
        <p:nvGrpSpPr>
          <p:cNvPr id="10" name="组合 9"/>
          <p:cNvGrpSpPr/>
          <p:nvPr/>
        </p:nvGrpSpPr>
        <p:grpSpPr>
          <a:xfrm>
            <a:off x="216535" y="3354705"/>
            <a:ext cx="3028315" cy="2841625"/>
            <a:chOff x="793" y="4489"/>
            <a:chExt cx="5937" cy="5279"/>
          </a:xfrm>
        </p:grpSpPr>
        <p:sp>
          <p:nvSpPr>
            <p:cNvPr id="3" name="矩形 2"/>
            <p:cNvSpPr/>
            <p:nvPr/>
          </p:nvSpPr>
          <p:spPr>
            <a:xfrm>
              <a:off x="6135" y="4489"/>
              <a:ext cx="595" cy="1212"/>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descr="C:\Users\Administrator\Desktop\图片2.png图片2"/>
            <p:cNvPicPr>
              <a:picLocks noChangeAspect="1"/>
            </p:cNvPicPr>
            <p:nvPr/>
          </p:nvPicPr>
          <p:blipFill>
            <a:blip r:embed="rId2" cstate="print"/>
            <a:srcRect/>
            <a:stretch>
              <a:fillRect/>
            </a:stretch>
          </p:blipFill>
          <p:spPr>
            <a:xfrm>
              <a:off x="1095" y="4489"/>
              <a:ext cx="5040" cy="5008"/>
            </a:xfrm>
            <a:prstGeom prst="rect">
              <a:avLst/>
            </a:prstGeom>
          </p:spPr>
        </p:pic>
        <p:sp>
          <p:nvSpPr>
            <p:cNvPr id="12" name="半闭框 11"/>
            <p:cNvSpPr/>
            <p:nvPr/>
          </p:nvSpPr>
          <p:spPr>
            <a:xfrm flipV="1">
              <a:off x="793" y="8349"/>
              <a:ext cx="1229" cy="1419"/>
            </a:xfrm>
            <a:prstGeom prst="halfFrame">
              <a:avLst>
                <a:gd name="adj1" fmla="val 23696"/>
                <a:gd name="adj2" fmla="val 25312"/>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20b3b988-a91a-4df6-bec1-475d72026610"/>
  <p:tag name="COMMONDATA" val="eyJoZGlkIjoiYWE2ZTFhYzJlMTRkYWMwM2I4ZjMwYzVhZTA3ZGNjN2Y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wjeskw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2510</Words>
  <Application>Microsoft Office PowerPoint</Application>
  <PresentationFormat>自定义</PresentationFormat>
  <Paragraphs>92</Paragraphs>
  <Slides>15</Slides>
  <Notes>1</Notes>
  <HiddenSlides>0</HiddenSlides>
  <MMClips>0</MMClips>
  <ScaleCrop>false</ScaleCrop>
  <HeadingPairs>
    <vt:vector size="4" baseType="variant">
      <vt:variant>
        <vt:lpstr>主题</vt:lpstr>
      </vt:variant>
      <vt:variant>
        <vt:i4>2</vt:i4>
      </vt:variant>
      <vt:variant>
        <vt:lpstr>幻灯片标题</vt:lpstr>
      </vt:variant>
      <vt:variant>
        <vt:i4>15</vt:i4>
      </vt:variant>
    </vt:vector>
  </HeadingPairs>
  <TitlesOfParts>
    <vt:vector size="17" baseType="lpstr">
      <vt:lpstr>第一PPT，www.1ppt.com​</vt:lpstr>
      <vt:lpstr>自定义设计方案</vt:lpstr>
      <vt:lpstr>精神麻醉药品简介</vt:lpstr>
      <vt:lpstr>一、什么是麻醉药品、精神药品</vt:lpstr>
      <vt:lpstr>二、麻醉药品和精神药品的特殊性</vt:lpstr>
      <vt:lpstr>三、我国规定管制的麻醉药品和精神药品品种</vt:lpstr>
      <vt:lpstr>三、我国规定管制的麻醉药品和精神药品品种</vt:lpstr>
      <vt:lpstr>四、新型毒品与精神麻醉药品的关系</vt:lpstr>
      <vt:lpstr>五、易被滥用的精神、麻醉药品</vt:lpstr>
      <vt:lpstr>五、易被滥用的精神、麻醉药品</vt:lpstr>
      <vt:lpstr>五、易被滥用的精神、麻醉药品</vt:lpstr>
      <vt:lpstr>五、易被滥用的精神、麻醉药品</vt:lpstr>
      <vt:lpstr>六、麻醉药品和精神药品滥用的危害</vt:lpstr>
      <vt:lpstr>六、麻醉药品和精神药品滥用的危害</vt:lpstr>
      <vt:lpstr>七、防止药物滥用的注意事项</vt:lpstr>
      <vt:lpstr>八、我国麻醉药品和精神药品管理的法律法规 及有关规定</vt:lpstr>
      <vt:lpstr>谢谢观看！</vt:lpstr>
    </vt:vector>
  </TitlesOfParts>
  <Manager>第一PPT</Manager>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医院感染控制知识培训</dc:title>
  <dc:creator>第一PPT</dc:creator>
  <cp:keywords>www.1ppt.com</cp:keywords>
  <dc:description>www.1ppt.com</dc:description>
  <cp:lastModifiedBy>xb21cn</cp:lastModifiedBy>
  <cp:revision>203</cp:revision>
  <dcterms:created xsi:type="dcterms:W3CDTF">2021-07-05T09:26:00Z</dcterms:created>
  <dcterms:modified xsi:type="dcterms:W3CDTF">2024-06-11T08:38:03Z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99F193071C0A4D9CA26CBB2C5CFD9450</vt:lpwstr>
  </property>
  <property fmtid="{D5CDD505-2E9C-101B-9397-08002B2CF9AE}" pid="3" name="KSOProductBuildVer">
    <vt:lpwstr>2052-11.1.0.12970</vt:lpwstr>
  </property>
</Properties>
</file>