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28"/>
  </p:notesMasterIdLst>
  <p:handoutMasterIdLst>
    <p:handoutMasterId r:id="rId29"/>
  </p:handoutMasterIdLst>
  <p:sldIdLst>
    <p:sldId id="256" r:id="rId4"/>
    <p:sldId id="349" r:id="rId5"/>
    <p:sldId id="374" r:id="rId6"/>
    <p:sldId id="260" r:id="rId7"/>
    <p:sldId id="379" r:id="rId8"/>
    <p:sldId id="380" r:id="rId9"/>
    <p:sldId id="381" r:id="rId10"/>
    <p:sldId id="382" r:id="rId11"/>
    <p:sldId id="375" r:id="rId12"/>
    <p:sldId id="383" r:id="rId13"/>
    <p:sldId id="384" r:id="rId14"/>
    <p:sldId id="385" r:id="rId15"/>
    <p:sldId id="376" r:id="rId16"/>
    <p:sldId id="386" r:id="rId17"/>
    <p:sldId id="387" r:id="rId18"/>
    <p:sldId id="388" r:id="rId19"/>
    <p:sldId id="377" r:id="rId20"/>
    <p:sldId id="389" r:id="rId21"/>
    <p:sldId id="390" r:id="rId22"/>
    <p:sldId id="391" r:id="rId23"/>
    <p:sldId id="392" r:id="rId24"/>
    <p:sldId id="393" r:id="rId25"/>
    <p:sldId id="394" r:id="rId26"/>
    <p:sldId id="373" r:id="rId27"/>
  </p:sldIdLst>
  <p:sldSz cx="12192000" cy="6858000"/>
  <p:notesSz cx="6858000" cy="9144000"/>
  <p:embeddedFontLst>
    <p:embeddedFont>
      <p:font typeface="印品招牌体 中黑（非商用）" panose="02000500000000000000"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7D23"/>
    <a:srgbClr val="FFFFFF"/>
    <a:srgbClr val="00CA75"/>
    <a:srgbClr val="4BA937"/>
    <a:srgbClr val="00CB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4" d="100"/>
          <a:sy n="104" d="100"/>
        </p:scale>
        <p:origin x="438"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gs" Target="tags/tag188.xml"/><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notesMaster" Target="notesMasters/notes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阿里巴巴普惠体" panose="00020600040101010101" charset="-122"/>
                <a:ea typeface="阿里巴巴普惠体" panose="00020600040101010101" charset="-122"/>
                <a:cs typeface="阿里巴巴普惠体" panose="00020600040101010101" charset="-122"/>
              </a:rPr>
            </a:fld>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阿里巴巴普惠体" panose="00020600040101010101" charset="-122"/>
                <a:ea typeface="阿里巴巴普惠体" panose="00020600040101010101" charset="-122"/>
                <a:cs typeface="阿里巴巴普惠体" panose="00020600040101010101" charset="-122"/>
              </a:rPr>
            </a:fld>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4572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9144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3716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18288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AF663DF-39A4-4636-8A54-B8A27E62876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7AEBE-C8C5-4E0E-A693-5A9E000ADDD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阿里巴巴普惠体" panose="00020600040101010101" charset="-122"/>
                <a:ea typeface="阿里巴巴普惠体" panose="00020600040101010101" charset="-122"/>
                <a:cs typeface="阿里巴巴普惠体" panose="00020600040101010101" charset="-122"/>
              </a:defRPr>
            </a:lvl1pPr>
          </a:lstStyle>
          <a:p>
            <a:fld id="{FAF663DF-39A4-4636-8A54-B8A27E62876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阿里巴巴普惠体" panose="00020600040101010101" charset="-122"/>
                <a:ea typeface="阿里巴巴普惠体" panose="00020600040101010101" charset="-122"/>
                <a:cs typeface="阿里巴巴普惠体" panose="00020600040101010101" charset="-122"/>
              </a:defRPr>
            </a:lvl1pPr>
          </a:lstStyle>
          <a:p>
            <a:fld id="{1327AEBE-C8C5-4E0E-A693-5A9E000ADDD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阿里巴巴普惠体" panose="00020600040101010101" charset="-122"/>
                <a:ea typeface="阿里巴巴普惠体" panose="00020600040101010101" charset="-122"/>
                <a:cs typeface="阿里巴巴普惠体" panose="00020600040101010101" charset="-122"/>
              </a:defRPr>
            </a:lvl1pPr>
          </a:lstStyle>
          <a:p>
            <a:fld id="{FAF663DF-39A4-4636-8A54-B8A27E62876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阿里巴巴普惠体" panose="00020600040101010101" charset="-122"/>
                <a:ea typeface="阿里巴巴普惠体" panose="00020600040101010101" charset="-122"/>
                <a:cs typeface="阿里巴巴普惠体" panose="00020600040101010101" charset="-122"/>
              </a:defRPr>
            </a:lvl1pPr>
          </a:lstStyle>
          <a:p>
            <a:fld id="{1327AEBE-C8C5-4E0E-A693-5A9E000ADDD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7.png"/><Relationship Id="rId13" Type="http://schemas.openxmlformats.org/officeDocument/2006/relationships/slideLayout" Target="../slideLayouts/slideLayout7.xml"/><Relationship Id="rId12" Type="http://schemas.openxmlformats.org/officeDocument/2006/relationships/image" Target="../media/image3.png"/><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2.png"/><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7.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7.png"/><Relationship Id="rId15" Type="http://schemas.openxmlformats.org/officeDocument/2006/relationships/slideLayout" Target="../slideLayouts/slideLayout7.xml"/><Relationship Id="rId14" Type="http://schemas.openxmlformats.org/officeDocument/2006/relationships/image" Target="../media/image13.png"/><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image" Target="../media/image14.png"/><Relationship Id="rId3" Type="http://schemas.openxmlformats.org/officeDocument/2006/relationships/tags" Target="../tags/tag92.xml"/><Relationship Id="rId2" Type="http://schemas.openxmlformats.org/officeDocument/2006/relationships/image" Target="../media/image7.png"/><Relationship Id="rId12" Type="http://schemas.openxmlformats.org/officeDocument/2006/relationships/slideLayout" Target="../slideLayouts/slideLayout7.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7.png"/><Relationship Id="rId14" Type="http://schemas.openxmlformats.org/officeDocument/2006/relationships/slideLayout" Target="../slideLayouts/slideLayout7.xml"/><Relationship Id="rId13" Type="http://schemas.openxmlformats.org/officeDocument/2006/relationships/image" Target="../media/image15.png"/><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image" Target="../media/image7.png"/><Relationship Id="rId14" Type="http://schemas.openxmlformats.org/officeDocument/2006/relationships/slideLayout" Target="../slideLayouts/slideLayout7.xml"/><Relationship Id="rId13" Type="http://schemas.openxmlformats.org/officeDocument/2006/relationships/image" Target="../media/image17.png"/><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0" Type="http://schemas.openxmlformats.org/officeDocument/2006/relationships/slideLayout" Target="../slideLayouts/slideLayout12.xml"/><Relationship Id="rId2" Type="http://schemas.openxmlformats.org/officeDocument/2006/relationships/tags" Target="../tags/tag1.xml"/><Relationship Id="rId19" Type="http://schemas.openxmlformats.org/officeDocument/2006/relationships/image" Target="../media/image5.png"/><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0" Type="http://schemas.openxmlformats.org/officeDocument/2006/relationships/slideLayout" Target="../slideLayouts/slideLayout7.xml"/><Relationship Id="rId2" Type="http://schemas.openxmlformats.org/officeDocument/2006/relationships/image" Target="../media/image7.png"/><Relationship Id="rId19" Type="http://schemas.openxmlformats.org/officeDocument/2006/relationships/tags" Target="../tags/tag143.xml"/><Relationship Id="rId18" Type="http://schemas.openxmlformats.org/officeDocument/2006/relationships/tags" Target="../tags/tag142.xml"/><Relationship Id="rId17" Type="http://schemas.openxmlformats.org/officeDocument/2006/relationships/tags" Target="../tags/tag141.xml"/><Relationship Id="rId16" Type="http://schemas.openxmlformats.org/officeDocument/2006/relationships/tags" Target="../tags/tag140.xml"/><Relationship Id="rId15" Type="http://schemas.openxmlformats.org/officeDocument/2006/relationships/image" Target="../media/image18.png"/><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3" Type="http://schemas.openxmlformats.org/officeDocument/2006/relationships/slideLayout" Target="../slideLayouts/slideLayout7.xml"/><Relationship Id="rId22" Type="http://schemas.openxmlformats.org/officeDocument/2006/relationships/tags" Target="../tags/tag163.xml"/><Relationship Id="rId21" Type="http://schemas.openxmlformats.org/officeDocument/2006/relationships/tags" Target="../tags/tag162.xml"/><Relationship Id="rId20" Type="http://schemas.openxmlformats.org/officeDocument/2006/relationships/tags" Target="../tags/tag161.xml"/><Relationship Id="rId2" Type="http://schemas.openxmlformats.org/officeDocument/2006/relationships/image" Target="../media/image7.png"/><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image" Target="../media/image7.png"/><Relationship Id="rId14" Type="http://schemas.openxmlformats.org/officeDocument/2006/relationships/slideLayout" Target="../slideLayouts/slideLayout7.xml"/><Relationship Id="rId13" Type="http://schemas.openxmlformats.org/officeDocument/2006/relationships/image" Target="../media/image5.png"/><Relationship Id="rId12" Type="http://schemas.openxmlformats.org/officeDocument/2006/relationships/tags" Target="../tags/tag173.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7.png"/><Relationship Id="rId16" Type="http://schemas.openxmlformats.org/officeDocument/2006/relationships/slideLayout" Target="../slideLayouts/slideLayout7.xml"/><Relationship Id="rId15" Type="http://schemas.openxmlformats.org/officeDocument/2006/relationships/image" Target="../media/image19.png"/><Relationship Id="rId14" Type="http://schemas.openxmlformats.org/officeDocument/2006/relationships/tags" Target="../tags/tag18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 Id="rId3" Type="http://schemas.openxmlformats.org/officeDocument/2006/relationships/tags" Target="../tags/tag187.xml"/><Relationship Id="rId2" Type="http://schemas.openxmlformats.org/officeDocument/2006/relationships/image" Target="../media/image4.jpeg"/><Relationship Id="rId1" Type="http://schemas.openxmlformats.org/officeDocument/2006/relationships/tags" Target="../tags/tag186.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7.png"/><Relationship Id="rId18" Type="http://schemas.openxmlformats.org/officeDocument/2006/relationships/slideLayout" Target="../slideLayouts/slideLayout7.xml"/><Relationship Id="rId17" Type="http://schemas.openxmlformats.org/officeDocument/2006/relationships/image" Target="../media/image2.png"/><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01"/>
          <p:cNvPicPr>
            <a:picLocks noChangeAspect="1"/>
          </p:cNvPicPr>
          <p:nvPr/>
        </p:nvPicPr>
        <p:blipFill>
          <a:blip r:embed="rId1"/>
          <a:srcRect l="975" t="3747" r="975"/>
          <a:stretch>
            <a:fillRect/>
          </a:stretch>
        </p:blipFill>
        <p:spPr>
          <a:xfrm>
            <a:off x="-356235" y="1273810"/>
            <a:ext cx="12192000" cy="6851015"/>
          </a:xfrm>
          <a:prstGeom prst="rect">
            <a:avLst/>
          </a:prstGeom>
        </p:spPr>
      </p:pic>
      <p:sp>
        <p:nvSpPr>
          <p:cNvPr id="6" name="文本框 5"/>
          <p:cNvSpPr txBox="1"/>
          <p:nvPr/>
        </p:nvSpPr>
        <p:spPr>
          <a:xfrm>
            <a:off x="3048000" y="1746250"/>
            <a:ext cx="6096000" cy="1088390"/>
          </a:xfrm>
          <a:prstGeom prst="rect">
            <a:avLst/>
          </a:prstGeom>
          <a:noFill/>
        </p:spPr>
        <p:txBody>
          <a:bodyPr wrap="square" lIns="91440" tIns="45720" rIns="91440" bIns="45720" rtlCol="0" anchor="t">
            <a:spAutoFit/>
          </a:bodyPr>
          <a:p>
            <a:pPr lvl="0" algn="ctr">
              <a:lnSpc>
                <a:spcPct val="90000"/>
              </a:lnSpc>
              <a:buClrTx/>
              <a:buSzTx/>
              <a:buFontTx/>
            </a:pPr>
            <a:r>
              <a:rPr lang="zh-CN" altLang="en-US" sz="72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识毒禁毒</a:t>
            </a:r>
            <a:endParaRPr lang="zh-CN" altLang="en-US" sz="72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sp>
        <p:nvSpPr>
          <p:cNvPr id="11" name="副标题 10"/>
          <p:cNvSpPr>
            <a:spLocks noGrp="1"/>
          </p:cNvSpPr>
          <p:nvPr>
            <p:ph type="subTitle" idx="1"/>
          </p:nvPr>
        </p:nvSpPr>
        <p:spPr>
          <a:xfrm>
            <a:off x="3215640" y="3968115"/>
            <a:ext cx="5791200" cy="457200"/>
          </a:xfrm>
        </p:spPr>
        <p:txBody>
          <a:bodyPr>
            <a:noAutofit/>
          </a:bodyPr>
          <a:p>
            <a:pPr algn="ctr"/>
            <a:r>
              <a:rPr lang="en-US" altLang="zh-CN" sz="2300" b="1" dirty="0">
                <a:solidFill>
                  <a:srgbClr val="3B7D23">
                    <a:alpha val="85000"/>
                  </a:srgbClr>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2300" b="1" dirty="0">
                <a:solidFill>
                  <a:srgbClr val="3B7D23">
                    <a:alpha val="85000"/>
                  </a:srgbClr>
                </a:solidFill>
                <a:latin typeface="阿里巴巴普惠体" panose="00020600040101010101" charset="-122"/>
                <a:ea typeface="阿里巴巴普惠体" panose="00020600040101010101" charset="-122"/>
                <a:cs typeface="阿里巴巴普惠体" panose="00020600040101010101" charset="-122"/>
                <a:sym typeface="+mn-ea"/>
              </a:rPr>
              <a:t>识/毒/禁/毒/宣/传/进/校/园</a:t>
            </a:r>
            <a:r>
              <a:rPr lang="en-US" altLang="zh-CN" sz="2300" b="1" dirty="0">
                <a:solidFill>
                  <a:srgbClr val="3B7D23">
                    <a:alpha val="85000"/>
                  </a:srgbClr>
                </a:solidFill>
                <a:latin typeface="阿里巴巴普惠体" panose="00020600040101010101" charset="-122"/>
                <a:ea typeface="阿里巴巴普惠体" panose="00020600040101010101" charset="-122"/>
                <a:cs typeface="阿里巴巴普惠体" panose="00020600040101010101" charset="-122"/>
                <a:sym typeface="+mn-ea"/>
              </a:rPr>
              <a:t> ——</a:t>
            </a:r>
            <a:endParaRPr lang="en-US" altLang="zh-CN" sz="2300" b="1" dirty="0">
              <a:solidFill>
                <a:srgbClr val="3B7D23">
                  <a:alpha val="85000"/>
                </a:srgb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圆角矩形 23"/>
          <p:cNvSpPr/>
          <p:nvPr/>
        </p:nvSpPr>
        <p:spPr>
          <a:xfrm>
            <a:off x="3691255" y="4756150"/>
            <a:ext cx="2078990" cy="503555"/>
          </a:xfrm>
          <a:prstGeom prst="roundRect">
            <a:avLst>
              <a:gd name="adj" fmla="val 50000"/>
            </a:avLst>
          </a:prstGeom>
          <a:gradFill>
            <a:gsLst>
              <a:gs pos="100000">
                <a:schemeClr val="accent6"/>
              </a:gs>
              <a:gs pos="0">
                <a:srgbClr val="00B05B"/>
              </a:gs>
            </a:gsLst>
            <a:lin ang="16200000" scaled="0"/>
          </a:gradFill>
          <a:ln w="25400">
            <a:solidFill>
              <a:schemeClr val="bg1"/>
            </a:solidFill>
          </a:ln>
          <a:effectLst>
            <a:outerShdw blurRad="38100" dist="25400" dir="5400000" algn="t"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p>
            <a:pPr algn="ctr"/>
            <a:r>
              <a:rPr lang="zh-CN" altLang="en-US"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rPr>
              <a:t>授课人：周彰炜</a:t>
            </a:r>
            <a:endPar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endParaRPr>
          </a:p>
        </p:txBody>
      </p:sp>
      <p:sp>
        <p:nvSpPr>
          <p:cNvPr id="15" name="圆角矩形 14"/>
          <p:cNvSpPr/>
          <p:nvPr/>
        </p:nvSpPr>
        <p:spPr>
          <a:xfrm>
            <a:off x="6605270" y="4756150"/>
            <a:ext cx="2078990" cy="503555"/>
          </a:xfrm>
          <a:prstGeom prst="roundRect">
            <a:avLst>
              <a:gd name="adj" fmla="val 50000"/>
            </a:avLst>
          </a:prstGeom>
          <a:gradFill>
            <a:gsLst>
              <a:gs pos="100000">
                <a:schemeClr val="accent6"/>
              </a:gs>
              <a:gs pos="0">
                <a:srgbClr val="00B05B"/>
              </a:gs>
            </a:gsLst>
            <a:lin ang="16200000" scaled="0"/>
          </a:gradFill>
          <a:ln w="25400">
            <a:solidFill>
              <a:schemeClr val="bg1"/>
            </a:solidFill>
          </a:ln>
          <a:effectLst>
            <a:outerShdw blurRad="38100" dist="25400" dir="5400000" algn="t"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p>
            <a:pPr lvl="0" algn="ctr">
              <a:buClrTx/>
              <a:buSzTx/>
              <a:buFontTx/>
            </a:pPr>
            <a:r>
              <a:rPr lang="zh-CN" altLang="en-US"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sym typeface="+mn-ea"/>
              </a:rPr>
              <a:t>时 间：</a:t>
            </a:r>
            <a:r>
              <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sym typeface="+mn-ea"/>
              </a:rPr>
              <a:t>12</a:t>
            </a:r>
            <a:r>
              <a:rPr lang="zh-CN" altLang="en-US"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sym typeface="+mn-ea"/>
              </a:rPr>
              <a:t>月</a:t>
            </a:r>
            <a:r>
              <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sym typeface="+mn-ea"/>
              </a:rPr>
              <a:t>20</a:t>
            </a:r>
            <a:r>
              <a:rPr lang="zh-CN" altLang="en-US"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sym typeface="+mn-ea"/>
              </a:rPr>
              <a:t>日</a:t>
            </a:r>
            <a:endParaRPr lang="zh-CN" altLang="en-US"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7" name="文本框 6"/>
          <p:cNvSpPr txBox="1"/>
          <p:nvPr/>
        </p:nvSpPr>
        <p:spPr>
          <a:xfrm>
            <a:off x="2000250" y="2880360"/>
            <a:ext cx="7479665" cy="922020"/>
          </a:xfrm>
          <a:prstGeom prst="rect">
            <a:avLst/>
          </a:prstGeom>
          <a:noFill/>
        </p:spPr>
        <p:txBody>
          <a:bodyPr wrap="square" lIns="91440" tIns="45720" rIns="91440" bIns="45720" rtlCol="0" anchor="t">
            <a:spAutoFit/>
          </a:bodyPr>
          <a:p>
            <a:pPr lvl="0" algn="ctr">
              <a:lnSpc>
                <a:spcPct val="90000"/>
              </a:lnSpc>
              <a:buClrTx/>
              <a:buSzTx/>
              <a:buFontTx/>
            </a:pPr>
            <a:r>
              <a:rPr lang="zh-CN" altLang="en-US" sz="6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让我们一起对毒品说</a:t>
            </a:r>
            <a:endParaRPr lang="zh-CN" altLang="en-US" sz="6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sp>
        <p:nvSpPr>
          <p:cNvPr id="14" name="文本框 13"/>
          <p:cNvSpPr txBox="1"/>
          <p:nvPr/>
        </p:nvSpPr>
        <p:spPr>
          <a:xfrm>
            <a:off x="9052560" y="2880360"/>
            <a:ext cx="2040890" cy="922020"/>
          </a:xfrm>
          <a:prstGeom prst="rect">
            <a:avLst/>
          </a:prstGeom>
          <a:noFill/>
        </p:spPr>
        <p:txBody>
          <a:bodyPr wrap="square" rtlCol="0" anchor="t">
            <a:spAutoFit/>
          </a:bodyPr>
          <a:p>
            <a:pPr lvl="0" algn="ctr">
              <a:lnSpc>
                <a:spcPct val="90000"/>
              </a:lnSpc>
              <a:buClrTx/>
              <a:buSzTx/>
              <a:buFontTx/>
            </a:pPr>
            <a:r>
              <a:rPr lang="zh-CN" altLang="en-US" sz="6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“不”</a:t>
            </a:r>
            <a:endParaRPr lang="zh-CN" altLang="en-US" sz="6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grpSp>
        <p:nvGrpSpPr>
          <p:cNvPr id="4" name="组合 3"/>
          <p:cNvGrpSpPr/>
          <p:nvPr/>
        </p:nvGrpSpPr>
        <p:grpSpPr>
          <a:xfrm>
            <a:off x="3069908" y="1694815"/>
            <a:ext cx="6003925" cy="826770"/>
            <a:chOff x="4800" y="2693"/>
            <a:chExt cx="9455" cy="1302"/>
          </a:xfrm>
        </p:grpSpPr>
        <p:pic>
          <p:nvPicPr>
            <p:cNvPr id="2" name="图片 1" descr="51miz-E1262338-1D8A2580"/>
            <p:cNvPicPr>
              <a:picLocks noChangeAspect="1"/>
            </p:cNvPicPr>
            <p:nvPr/>
          </p:nvPicPr>
          <p:blipFill>
            <a:blip r:embed="rId2"/>
            <a:srcRect l="11473" t="15306" r="60678" b="49768"/>
            <a:stretch>
              <a:fillRect/>
            </a:stretch>
          </p:blipFill>
          <p:spPr>
            <a:xfrm>
              <a:off x="12871" y="2693"/>
              <a:ext cx="1385" cy="1303"/>
            </a:xfrm>
            <a:prstGeom prst="rect">
              <a:avLst/>
            </a:prstGeom>
          </p:spPr>
        </p:pic>
        <p:pic>
          <p:nvPicPr>
            <p:cNvPr id="3" name="图片 2" descr="51miz-E1262338-1D8A2580"/>
            <p:cNvPicPr>
              <a:picLocks noChangeAspect="1"/>
            </p:cNvPicPr>
            <p:nvPr/>
          </p:nvPicPr>
          <p:blipFill>
            <a:blip r:embed="rId2"/>
            <a:srcRect l="11473" t="15306" r="60678" b="49768"/>
            <a:stretch>
              <a:fillRect/>
            </a:stretch>
          </p:blipFill>
          <p:spPr>
            <a:xfrm>
              <a:off x="4800" y="2693"/>
              <a:ext cx="1385" cy="1303"/>
            </a:xfrm>
            <a:prstGeom prst="rect">
              <a:avLst/>
            </a:prstGeom>
          </p:spPr>
        </p:pic>
      </p:grpSp>
      <p:pic>
        <p:nvPicPr>
          <p:cNvPr id="13" name="图片 12" descr="51miz-E1264280-F8CF7624"/>
          <p:cNvPicPr>
            <a:picLocks noChangeAspect="1"/>
          </p:cNvPicPr>
          <p:nvPr/>
        </p:nvPicPr>
        <p:blipFill>
          <a:blip r:embed="rId3">
            <a:lum contrast="6000"/>
          </a:blip>
          <a:srcRect l="14396" t="5641" r="12139" b="5315"/>
          <a:stretch>
            <a:fillRect/>
          </a:stretch>
        </p:blipFill>
        <p:spPr>
          <a:xfrm>
            <a:off x="9121140" y="4288155"/>
            <a:ext cx="2783840" cy="2532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set>
                                      <p:cBhvr>
                                        <p:cTn id="14" dur="228" fill="hold">
                                          <p:stCondLst>
                                            <p:cond delay="0"/>
                                          </p:stCondLst>
                                        </p:cTn>
                                        <p:tgtEl>
                                          <p:spTgt spid="6"/>
                                        </p:tgtEl>
                                        <p:attrNameLst>
                                          <p:attrName>style.rotation</p:attrName>
                                        </p:attrNameLst>
                                      </p:cBhvr>
                                      <p:to>
                                        <p:strVal val="-45.0"/>
                                      </p:to>
                                    </p:set>
                                    <p:anim calcmode="lin" valueType="num">
                                      <p:cBhvr>
                                        <p:cTn id="15"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6"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12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7"/>
                                        </p:tgtEl>
                                      </p:cBhvr>
                                    </p:animEffect>
                                  </p:childTnLst>
                                </p:cTn>
                              </p:par>
                            </p:childTnLst>
                          </p:cTn>
                        </p:par>
                        <p:par>
                          <p:cTn id="27" fill="hold">
                            <p:stCondLst>
                              <p:cond delay="21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par>
                                <p:cTn id="35" presetID="16" presetClass="entr" presetSubtype="37"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outVertical)">
                                      <p:cBhvr>
                                        <p:cTn id="37" dur="500"/>
                                        <p:tgtEl>
                                          <p:spTgt spid="4"/>
                                        </p:tgtEl>
                                      </p:cBhvr>
                                    </p:animEffect>
                                  </p:childTnLst>
                                </p:cTn>
                              </p:par>
                            </p:childTnLst>
                          </p:cTn>
                        </p:par>
                        <p:par>
                          <p:cTn id="38" fill="hold">
                            <p:stCondLst>
                              <p:cond delay="2750"/>
                            </p:stCondLst>
                            <p:childTnLst>
                              <p:par>
                                <p:cTn id="39" presetID="16" presetClass="entr" presetSubtype="37" fill="hold" grpId="1"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barn(outVertical)">
                                      <p:cBhvr>
                                        <p:cTn id="41" dur="500"/>
                                        <p:tgtEl>
                                          <p:spTgt spid="11">
                                            <p:txEl>
                                              <p:pRg st="0" end="0"/>
                                            </p:txEl>
                                          </p:spTgt>
                                        </p:tgtEl>
                                      </p:cBhvr>
                                    </p:animEffect>
                                  </p:childTnLst>
                                </p:cTn>
                              </p:par>
                            </p:childTnLst>
                          </p:cTn>
                        </p:par>
                        <p:par>
                          <p:cTn id="42" fill="hold">
                            <p:stCondLst>
                              <p:cond delay="3250"/>
                            </p:stCondLst>
                            <p:childTnLst>
                              <p:par>
                                <p:cTn id="43" presetID="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3750"/>
                            </p:stCondLst>
                            <p:childTnLst>
                              <p:par>
                                <p:cTn id="48" presetID="2" presetClass="entr" presetSubtype="4"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uild="p"/>
      <p:bldP spid="6" grpId="0"/>
      <p:bldP spid="7" grpId="0"/>
      <p:bldP spid="14" grpId="0"/>
      <p:bldP spid="2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吸毒为何会上瘾</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Why drug addiction occurs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353185" y="1788795"/>
            <a:ext cx="345757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关于毒品的七个谎言</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3" name="矩形: 圆角 279"/>
          <p:cNvSpPr/>
          <p:nvPr/>
        </p:nvSpPr>
        <p:spPr>
          <a:xfrm>
            <a:off x="5664200" y="250952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可以治病</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4" name="矩形: 圆角 279"/>
          <p:cNvSpPr/>
          <p:nvPr/>
        </p:nvSpPr>
        <p:spPr>
          <a:xfrm>
            <a:off x="5664200" y="327279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可以</a:t>
            </a: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减肥</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5" name="矩形: 圆角 279"/>
          <p:cNvSpPr/>
          <p:nvPr/>
        </p:nvSpPr>
        <p:spPr>
          <a:xfrm>
            <a:off x="8483600" y="2841625"/>
            <a:ext cx="227393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可以</a:t>
            </a: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摆脱烦恼</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6" name="矩形: 圆角 279"/>
          <p:cNvSpPr/>
          <p:nvPr/>
        </p:nvSpPr>
        <p:spPr>
          <a:xfrm>
            <a:off x="8483600" y="3623945"/>
            <a:ext cx="227393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可以</a:t>
            </a: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提神解乏</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7" name="矩形: 圆角 279"/>
          <p:cNvSpPr/>
          <p:nvPr/>
        </p:nvSpPr>
        <p:spPr>
          <a:xfrm>
            <a:off x="5671185" y="4799330"/>
            <a:ext cx="2274570"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不要钱</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3" name="矩形: 圆角 279"/>
          <p:cNvSpPr/>
          <p:nvPr/>
        </p:nvSpPr>
        <p:spPr>
          <a:xfrm>
            <a:off x="8483600" y="4406265"/>
            <a:ext cx="227393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不会上瘾</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7" name="矩形: 圆角 279"/>
          <p:cNvSpPr/>
          <p:nvPr/>
        </p:nvSpPr>
        <p:spPr>
          <a:xfrm>
            <a:off x="5664200" y="403606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不会丧命</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19" name="图片 18" descr="51miz-E1035116-957EB1D3"/>
          <p:cNvPicPr>
            <a:picLocks noChangeAspect="1"/>
          </p:cNvPicPr>
          <p:nvPr/>
        </p:nvPicPr>
        <p:blipFill>
          <a:blip r:embed="rId9">
            <a:lum bright="-6000" contrast="24000"/>
          </a:blip>
          <a:stretch>
            <a:fillRect/>
          </a:stretch>
        </p:blipFill>
        <p:spPr>
          <a:xfrm>
            <a:off x="1506220" y="2201545"/>
            <a:ext cx="3319780" cy="33197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6" presetClass="entr" presetSubtype="32" fill="hold" nodeType="afterEffect">
                                  <p:stCondLst>
                                    <p:cond delay="0"/>
                                  </p:stCondLst>
                                  <p:childTnLst>
                                    <p:set>
                                      <p:cBhvr>
                                        <p:cTn id="25" dur="500" fill="hold">
                                          <p:stCondLst>
                                            <p:cond delay="0"/>
                                          </p:stCondLst>
                                        </p:cTn>
                                        <p:tgtEl>
                                          <p:spTgt spid="19"/>
                                        </p:tgtEl>
                                        <p:attrNameLst>
                                          <p:attrName>style.visibility</p:attrName>
                                        </p:attrNameLst>
                                      </p:cBhvr>
                                      <p:to>
                                        <p:strVal val="visible"/>
                                      </p:to>
                                    </p:set>
                                    <p:animEffect transition="in" filter="circle(out)">
                                      <p:cBhvr>
                                        <p:cTn id="26" dur="500"/>
                                        <p:tgtEl>
                                          <p:spTgt spid="19"/>
                                        </p:tgtEl>
                                      </p:cBhvr>
                                    </p:animEffect>
                                  </p:childTnLst>
                                </p:cTn>
                              </p:par>
                            </p:childTnLst>
                          </p:cTn>
                        </p:par>
                        <p:par>
                          <p:cTn id="27" fill="hold">
                            <p:stCondLst>
                              <p:cond delay="2500"/>
                            </p:stCondLst>
                            <p:childTnLst>
                              <p:par>
                                <p:cTn id="28" presetID="18" presetClass="entr" presetSubtype="6"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strips(downRight)">
                                      <p:cBhvr>
                                        <p:cTn id="30" dur="500"/>
                                        <p:tgtEl>
                                          <p:spTgt spid="3"/>
                                        </p:tgtEl>
                                      </p:cBhvr>
                                    </p:animEffect>
                                  </p:childTnLst>
                                </p:cTn>
                              </p:par>
                              <p:par>
                                <p:cTn id="31" presetID="18" presetClass="entr" presetSubtype="6"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Right)">
                                      <p:cBhvr>
                                        <p:cTn id="33" dur="500"/>
                                        <p:tgtEl>
                                          <p:spTgt spid="4"/>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Right)">
                                      <p:cBhvr>
                                        <p:cTn id="36" dur="500"/>
                                        <p:tgtEl>
                                          <p:spTgt spid="7"/>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strips(downRight)">
                                      <p:cBhvr>
                                        <p:cTn id="39" dur="500"/>
                                        <p:tgtEl>
                                          <p:spTgt spid="17"/>
                                        </p:tgtEl>
                                      </p:cBhvr>
                                    </p:animEffect>
                                  </p:childTnLst>
                                </p:cTn>
                              </p:par>
                            </p:childTnLst>
                          </p:cTn>
                        </p:par>
                        <p:par>
                          <p:cTn id="40" fill="hold">
                            <p:stCondLst>
                              <p:cond delay="3000"/>
                            </p:stCondLst>
                            <p:childTnLst>
                              <p:par>
                                <p:cTn id="41" presetID="18" presetClass="entr" presetSubtype="6"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strips(downRight)">
                                      <p:cBhvr>
                                        <p:cTn id="43" dur="500"/>
                                        <p:tgtEl>
                                          <p:spTgt spid="5"/>
                                        </p:tgtEl>
                                      </p:cBhvr>
                                    </p:animEffect>
                                  </p:childTnLst>
                                </p:cTn>
                              </p:par>
                              <p:par>
                                <p:cTn id="44" presetID="18" presetClass="entr" presetSubtype="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strips(downRight)">
                                      <p:cBhvr>
                                        <p:cTn id="46" dur="500"/>
                                        <p:tgtEl>
                                          <p:spTgt spid="6"/>
                                        </p:tgtEl>
                                      </p:cBhvr>
                                    </p:animEffect>
                                  </p:childTnLst>
                                </p:cTn>
                              </p:par>
                              <p:par>
                                <p:cTn id="47" presetID="18" presetClass="entr" presetSubtype="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strips(downRight)">
                                      <p:cBhvr>
                                        <p:cTn id="49" dur="500"/>
                                        <p:tgtEl>
                                          <p:spTgt spid="13"/>
                                        </p:tgtEl>
                                      </p:cBhvr>
                                    </p:animEffect>
                                  </p:childTnLst>
                                </p:cTn>
                              </p:par>
                              <p:par>
                                <p:cTn id="50" presetID="22" presetClass="entr" presetSubtype="8"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3" grpId="0" bldLvl="0" animBg="1"/>
      <p:bldP spid="4" grpId="0" bldLvl="0" animBg="1"/>
      <p:bldP spid="5" grpId="0" bldLvl="0" animBg="1"/>
      <p:bldP spid="7" grpId="0" bldLvl="0" animBg="1"/>
      <p:bldP spid="17" grpId="0" bldLvl="0" animBg="1"/>
      <p:bldP spid="6" grpId="0" bldLvl="0" animBg="1"/>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吸毒为何会上瘾</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Why drug addiction occurs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353185" y="1864995"/>
            <a:ext cx="275018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毒品为何会上瘾</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280" name="矩形: 圆角 279"/>
          <p:cNvSpPr/>
          <p:nvPr>
            <p:custDataLst>
              <p:tags r:id="rId9"/>
            </p:custDataLst>
          </p:nvPr>
        </p:nvSpPr>
        <p:spPr>
          <a:xfrm>
            <a:off x="1390650" y="2699385"/>
            <a:ext cx="9365615" cy="2734310"/>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1" name="文本框 10"/>
          <p:cNvSpPr txBox="1"/>
          <p:nvPr>
            <p:custDataLst>
              <p:tags r:id="rId10"/>
            </p:custDataLst>
          </p:nvPr>
        </p:nvSpPr>
        <p:spPr>
          <a:xfrm>
            <a:off x="1642110" y="3033395"/>
            <a:ext cx="7153275" cy="530860"/>
          </a:xfrm>
          <a:prstGeom prst="rect">
            <a:avLst/>
          </a:prstGeom>
          <a:noFill/>
        </p:spPr>
        <p:txBody>
          <a:bodyPr wrap="square" rtlCol="0">
            <a:spAutoFit/>
          </a:bodyPr>
          <a:p>
            <a:pPr>
              <a:lnSpc>
                <a:spcPct val="130000"/>
              </a:lnSpc>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总的来说，吸毒会成瘾是毒品与人体相互作用的结果。</a:t>
            </a:r>
            <a:endPar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sp>
        <p:nvSpPr>
          <p:cNvPr id="288" name="矩形 287"/>
          <p:cNvSpPr/>
          <p:nvPr>
            <p:custDataLst>
              <p:tags r:id="rId11"/>
            </p:custDataLst>
          </p:nvPr>
        </p:nvSpPr>
        <p:spPr>
          <a:xfrm>
            <a:off x="1642110" y="3560445"/>
            <a:ext cx="7392670" cy="1417320"/>
          </a:xfrm>
          <a:prstGeom prst="rect">
            <a:avLst/>
          </a:prstGeom>
        </p:spPr>
        <p:txBody>
          <a:bodyPr wrap="square" anchor="ctr" anchorCtr="0">
            <a:noAutofit/>
          </a:bodyPr>
          <a:p>
            <a:pPr>
              <a:lnSpc>
                <a:spcPct val="140000"/>
              </a:lnSpc>
            </a:pPr>
            <a:r>
              <a:rPr lang="en-US" altLang="zh-CN" sz="19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19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一方面</a:t>
            </a:r>
            <a:r>
              <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毒品有个共同的特性，就是进入人体后作用于人的脑内与学习记忆有关的神经系统，逐渐产生精神依赖（心瘾），进而形成追求使用该药物的行为。</a:t>
            </a:r>
            <a:endParaRPr lang="en-US" altLang="zh-CN"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14" name="图片 13" descr="51miz-E1264280-F8CF7624"/>
          <p:cNvPicPr>
            <a:picLocks noChangeAspect="1"/>
          </p:cNvPicPr>
          <p:nvPr/>
        </p:nvPicPr>
        <p:blipFill>
          <a:blip r:embed="rId12"/>
          <a:srcRect l="13612" r="13679"/>
          <a:stretch>
            <a:fillRect/>
          </a:stretch>
        </p:blipFill>
        <p:spPr>
          <a:xfrm>
            <a:off x="8601075" y="2898140"/>
            <a:ext cx="2980690" cy="30740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280"/>
                                        </p:tgtEl>
                                        <p:attrNameLst>
                                          <p:attrName>style.visibility</p:attrName>
                                        </p:attrNameLst>
                                      </p:cBhvr>
                                      <p:to>
                                        <p:strVal val="visible"/>
                                      </p:to>
                                    </p:set>
                                    <p:animEffect transition="in" filter="barn(outVertical)">
                                      <p:cBhvr>
                                        <p:cTn id="26" dur="500"/>
                                        <p:tgtEl>
                                          <p:spTgt spid="280"/>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500"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18" presetClass="entr" presetSubtype="6" fill="hold" grpId="0" nodeType="afterEffect">
                                  <p:stCondLst>
                                    <p:cond delay="0"/>
                                  </p:stCondLst>
                                  <p:childTnLst>
                                    <p:set>
                                      <p:cBhvr>
                                        <p:cTn id="35" dur="1" fill="hold">
                                          <p:stCondLst>
                                            <p:cond delay="0"/>
                                          </p:stCondLst>
                                        </p:cTn>
                                        <p:tgtEl>
                                          <p:spTgt spid="288"/>
                                        </p:tgtEl>
                                        <p:attrNameLst>
                                          <p:attrName>style.visibility</p:attrName>
                                        </p:attrNameLst>
                                      </p:cBhvr>
                                      <p:to>
                                        <p:strVal val="visible"/>
                                      </p:to>
                                    </p:set>
                                    <p:animEffect transition="in" filter="strips(downRight)">
                                      <p:cBhvr>
                                        <p:cTn id="36" dur="500"/>
                                        <p:tgtEl>
                                          <p:spTgt spid="288"/>
                                        </p:tgtEl>
                                      </p:cBhvr>
                                    </p:animEffect>
                                  </p:childTnLst>
                                </p:cTn>
                              </p:par>
                            </p:childTnLst>
                          </p:cTn>
                        </p:par>
                        <p:par>
                          <p:cTn id="37" fill="hold">
                            <p:stCondLst>
                              <p:cond delay="3500"/>
                            </p:stCondLst>
                            <p:childTnLst>
                              <p:par>
                                <p:cTn id="38" presetID="6" presetClass="entr" presetSubtype="32" fill="hold" nodeType="afterEffect">
                                  <p:stCondLst>
                                    <p:cond delay="0"/>
                                  </p:stCondLst>
                                  <p:childTnLst>
                                    <p:set>
                                      <p:cBhvr>
                                        <p:cTn id="39" dur="500" fill="hold">
                                          <p:stCondLst>
                                            <p:cond delay="0"/>
                                          </p:stCondLst>
                                        </p:cTn>
                                        <p:tgtEl>
                                          <p:spTgt spid="14"/>
                                        </p:tgtEl>
                                        <p:attrNameLst>
                                          <p:attrName>style.visibility</p:attrName>
                                        </p:attrNameLst>
                                      </p:cBhvr>
                                      <p:to>
                                        <p:strVal val="visible"/>
                                      </p:to>
                                    </p:set>
                                    <p:animEffect transition="in" filter="circle(out)">
                                      <p:cBhvr>
                                        <p:cTn id="40" dur="500"/>
                                        <p:tgtEl>
                                          <p:spTgt spid="14"/>
                                        </p:tgtEl>
                                      </p:cBhvr>
                                    </p:animEffect>
                                  </p:childTnLst>
                                </p:cTn>
                              </p:par>
                              <p:par>
                                <p:cTn id="41" presetID="22" presetClass="entr" presetSubtype="8"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11" grpId="0"/>
      <p:bldP spid="280" grpId="0" bldLvl="0" animBg="1"/>
      <p:bldP spid="2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吸毒为何会上瘾</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Why drug addiction occurs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sp>
        <p:nvSpPr>
          <p:cNvPr id="12" name="圆角矩形 11"/>
          <p:cNvSpPr/>
          <p:nvPr/>
        </p:nvSpPr>
        <p:spPr>
          <a:xfrm>
            <a:off x="1170305" y="1864995"/>
            <a:ext cx="275018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毒品为何会上瘾</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280" name="矩形: 圆角 279"/>
          <p:cNvSpPr/>
          <p:nvPr>
            <p:custDataLst>
              <p:tags r:id="rId5"/>
            </p:custDataLst>
          </p:nvPr>
        </p:nvSpPr>
        <p:spPr>
          <a:xfrm>
            <a:off x="1207770" y="2699385"/>
            <a:ext cx="6768465" cy="2734310"/>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88" name="矩形 287"/>
          <p:cNvSpPr/>
          <p:nvPr>
            <p:custDataLst>
              <p:tags r:id="rId6"/>
            </p:custDataLst>
          </p:nvPr>
        </p:nvSpPr>
        <p:spPr>
          <a:xfrm>
            <a:off x="1459230" y="3145790"/>
            <a:ext cx="6164580" cy="1831975"/>
          </a:xfrm>
          <a:prstGeom prst="rect">
            <a:avLst/>
          </a:prstGeom>
        </p:spPr>
        <p:txBody>
          <a:bodyPr wrap="square" anchor="ctr" anchorCtr="0">
            <a:noAutofit/>
          </a:bodyPr>
          <a:p>
            <a:pPr lvl="0" algn="l">
              <a:lnSpc>
                <a:spcPct val="140000"/>
              </a:lnSpc>
              <a:buClrTx/>
              <a:buSzTx/>
              <a:buFontTx/>
            </a:pPr>
            <a:r>
              <a:rPr lang="en-US" altLang="zh-CN"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 </a:t>
            </a:r>
            <a:r>
              <a:rPr lang="en-US" altLang="zh-CN"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19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另一方面</a:t>
            </a:r>
            <a:r>
              <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，毒品进入人体后，破坏人体正常的平衡，产生在毒品作用下新的平衡状态（身体依赖）。</a:t>
            </a:r>
            <a:endPar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a:p>
            <a:pPr lvl="0" algn="l">
              <a:lnSpc>
                <a:spcPct val="140000"/>
              </a:lnSpc>
              <a:buClrTx/>
              <a:buSzTx/>
              <a:buFontTx/>
            </a:pPr>
            <a:r>
              <a:rPr lang="en-US" altLang="zh-CN"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一旦停止吸毒，就会感到不适。只有连续不断地吸入更大剂量的毒品，才能保持人体新的平衡。</a:t>
            </a:r>
            <a:endPar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3" name="图片 2" descr="51miz-E1263605-F790867A"/>
          <p:cNvPicPr>
            <a:picLocks noChangeAspect="1"/>
          </p:cNvPicPr>
          <p:nvPr/>
        </p:nvPicPr>
        <p:blipFill>
          <a:blip r:embed="rId7"/>
          <a:srcRect r="8940"/>
          <a:stretch>
            <a:fillRect/>
          </a:stretch>
        </p:blipFill>
        <p:spPr>
          <a:xfrm>
            <a:off x="7119620" y="1683385"/>
            <a:ext cx="4340225" cy="47663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280"/>
                                        </p:tgtEl>
                                        <p:attrNameLst>
                                          <p:attrName>style.visibility</p:attrName>
                                        </p:attrNameLst>
                                      </p:cBhvr>
                                      <p:to>
                                        <p:strVal val="visible"/>
                                      </p:to>
                                    </p:set>
                                    <p:animEffect transition="in" filter="barn(outVertical)">
                                      <p:cBhvr>
                                        <p:cTn id="26" dur="500"/>
                                        <p:tgtEl>
                                          <p:spTgt spid="280"/>
                                        </p:tgtEl>
                                      </p:cBhvr>
                                    </p:animEffect>
                                  </p:childTnLst>
                                </p:cTn>
                              </p:par>
                            </p:childTnLst>
                          </p:cTn>
                        </p:par>
                        <p:par>
                          <p:cTn id="27" fill="hold">
                            <p:stCondLst>
                              <p:cond delay="2500"/>
                            </p:stCondLst>
                            <p:childTnLst>
                              <p:par>
                                <p:cTn id="28" presetID="18" presetClass="entr" presetSubtype="6" fill="hold" grpId="0" nodeType="afterEffect">
                                  <p:stCondLst>
                                    <p:cond delay="0"/>
                                  </p:stCondLst>
                                  <p:childTnLst>
                                    <p:set>
                                      <p:cBhvr>
                                        <p:cTn id="29" dur="1" fill="hold">
                                          <p:stCondLst>
                                            <p:cond delay="0"/>
                                          </p:stCondLst>
                                        </p:cTn>
                                        <p:tgtEl>
                                          <p:spTgt spid="288"/>
                                        </p:tgtEl>
                                        <p:attrNameLst>
                                          <p:attrName>style.visibility</p:attrName>
                                        </p:attrNameLst>
                                      </p:cBhvr>
                                      <p:to>
                                        <p:strVal val="visible"/>
                                      </p:to>
                                    </p:set>
                                    <p:animEffect transition="in" filter="strips(downRight)">
                                      <p:cBhvr>
                                        <p:cTn id="30" dur="500"/>
                                        <p:tgtEl>
                                          <p:spTgt spid="288"/>
                                        </p:tgtEl>
                                      </p:cBhvr>
                                    </p:animEffect>
                                  </p:childTnLst>
                                </p:cTn>
                              </p:par>
                            </p:childTnLst>
                          </p:cTn>
                        </p:par>
                        <p:par>
                          <p:cTn id="31" fill="hold">
                            <p:stCondLst>
                              <p:cond delay="3000"/>
                            </p:stCondLst>
                            <p:childTnLst>
                              <p:par>
                                <p:cTn id="32" presetID="18" presetClass="entr" presetSubtype="9"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strips(up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280" grpId="0" bldLvl="0" animBg="1"/>
      <p:bldP spid="28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01"/>
          <p:cNvPicPr>
            <a:picLocks noChangeAspect="1"/>
          </p:cNvPicPr>
          <p:nvPr/>
        </p:nvPicPr>
        <p:blipFill>
          <a:blip r:embed="rId1"/>
          <a:srcRect l="975" t="3747" r="975"/>
          <a:stretch>
            <a:fillRect/>
          </a:stretch>
        </p:blipFill>
        <p:spPr>
          <a:xfrm>
            <a:off x="0" y="0"/>
            <a:ext cx="12192000" cy="6851015"/>
          </a:xfrm>
          <a:prstGeom prst="rect">
            <a:avLst/>
          </a:prstGeom>
        </p:spPr>
      </p:pic>
      <p:sp>
        <p:nvSpPr>
          <p:cNvPr id="6" name="文本框 5"/>
          <p:cNvSpPr txBox="1"/>
          <p:nvPr/>
        </p:nvSpPr>
        <p:spPr>
          <a:xfrm>
            <a:off x="2994660" y="2576195"/>
            <a:ext cx="6202680" cy="1005840"/>
          </a:xfrm>
          <a:prstGeom prst="rect">
            <a:avLst/>
          </a:prstGeom>
          <a:noFill/>
        </p:spPr>
        <p:txBody>
          <a:bodyPr wrap="square" lIns="91440" tIns="45720" rIns="91440" bIns="45720" rtlCol="0" anchor="t">
            <a:noAutofit/>
          </a:bodyPr>
          <a:p>
            <a:pPr lvl="0" algn="dist">
              <a:lnSpc>
                <a:spcPct val="90000"/>
              </a:lnSpc>
              <a:buClrTx/>
              <a:buSzTx/>
              <a:buFontTx/>
            </a:pPr>
            <a:r>
              <a:rPr lang="zh-CN" altLang="en-US" sz="88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吸毒的危害</a:t>
            </a:r>
            <a:endParaRPr lang="zh-CN" altLang="en-US" sz="88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sp>
        <p:nvSpPr>
          <p:cNvPr id="11" name="副标题 10"/>
          <p:cNvSpPr>
            <a:spLocks noGrp="1"/>
          </p:cNvSpPr>
          <p:nvPr>
            <p:ph type="subTitle" idx="1"/>
          </p:nvPr>
        </p:nvSpPr>
        <p:spPr>
          <a:xfrm>
            <a:off x="3200400" y="1750060"/>
            <a:ext cx="5791200" cy="457200"/>
          </a:xfrm>
        </p:spPr>
        <p:txBody>
          <a:bodyPr>
            <a:noAutofit/>
          </a:bodyPr>
          <a:p>
            <a:pPr algn="ct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第</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三部分</a:t>
            </a: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endPar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圆角矩形 23"/>
          <p:cNvSpPr/>
          <p:nvPr/>
        </p:nvSpPr>
        <p:spPr>
          <a:xfrm>
            <a:off x="5163820" y="4479290"/>
            <a:ext cx="1864360" cy="503555"/>
          </a:xfrm>
          <a:prstGeom prst="roundRect">
            <a:avLst>
              <a:gd name="adj" fmla="val 50000"/>
            </a:avLst>
          </a:prstGeom>
          <a:gradFill>
            <a:gsLst>
              <a:gs pos="100000">
                <a:schemeClr val="accent6"/>
              </a:gs>
              <a:gs pos="0">
                <a:srgbClr val="00B05B">
                  <a:alpha val="100000"/>
                </a:srgbClr>
              </a:gs>
              <a:gs pos="50000">
                <a:srgbClr val="00B05B"/>
              </a:gs>
            </a:gsLst>
            <a:lin ang="16200000" scaled="0"/>
          </a:gradFill>
          <a:ln w="25400">
            <a:solidFill>
              <a:schemeClr val="bg1"/>
            </a:solidFill>
          </a:ln>
          <a:effectLst>
            <a:outerShdw blurRad="38100" dist="25400" dir="5400000" algn="t"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p>
            <a:pPr algn="ctr"/>
            <a:r>
              <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rPr>
              <a:t>PART THREE</a:t>
            </a:r>
            <a:endPar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endParaRPr>
          </a:p>
        </p:txBody>
      </p:sp>
      <p:sp>
        <p:nvSpPr>
          <p:cNvPr id="3" name="副标题 10"/>
          <p:cNvSpPr>
            <a:spLocks noGrp="1"/>
          </p:cNvSpPr>
          <p:nvPr>
            <p:custDataLst>
              <p:tags r:id="rId2"/>
            </p:custDataLst>
          </p:nvPr>
        </p:nvSpPr>
        <p:spPr>
          <a:xfrm>
            <a:off x="2916238" y="3735705"/>
            <a:ext cx="6359525" cy="457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spcBef>
                <a:spcPts val="0"/>
              </a:spcBef>
            </a:pPr>
            <a:r>
              <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rPr>
              <a:t>The hazards of drug use</a:t>
            </a:r>
            <a:endPar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endParaRPr>
          </a:p>
        </p:txBody>
      </p:sp>
      <p:pic>
        <p:nvPicPr>
          <p:cNvPr id="13" name="图片 12" descr="51miz-E1264280-F8CF7624"/>
          <p:cNvPicPr>
            <a:picLocks noChangeAspect="1"/>
          </p:cNvPicPr>
          <p:nvPr>
            <p:custDataLst>
              <p:tags r:id="rId3"/>
            </p:custDataLst>
          </p:nvPr>
        </p:nvPicPr>
        <p:blipFill>
          <a:blip r:embed="rId4">
            <a:lum contrast="6000"/>
          </a:blip>
          <a:srcRect l="14396" t="5641" r="12139" b="5315"/>
          <a:stretch>
            <a:fillRect/>
          </a:stretch>
        </p:blipFill>
        <p:spPr>
          <a:xfrm>
            <a:off x="9121140" y="4288155"/>
            <a:ext cx="2783840" cy="2532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16" presetClass="entr" presetSubtype="37" fill="hold" grpId="1"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outVertical)">
                                      <p:cBhvr>
                                        <p:cTn id="14" dur="500"/>
                                        <p:tgtEl>
                                          <p:spTgt spid="11">
                                            <p:txEl>
                                              <p:pRg st="0" end="0"/>
                                            </p:txEl>
                                          </p:spTgt>
                                        </p:tgtEl>
                                      </p:cBhvr>
                                    </p:animEffect>
                                  </p:childTnLst>
                                </p:cTn>
                              </p:par>
                            </p:childTnLst>
                          </p:cTn>
                        </p:par>
                        <p:par>
                          <p:cTn id="15" fill="hold">
                            <p:stCondLst>
                              <p:cond delay="10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set>
                                      <p:cBhvr>
                                        <p:cTn id="18" dur="228" fill="hold">
                                          <p:stCondLst>
                                            <p:cond delay="0"/>
                                          </p:stCondLst>
                                        </p:cTn>
                                        <p:tgtEl>
                                          <p:spTgt spid="6"/>
                                        </p:tgtEl>
                                        <p:attrNameLst>
                                          <p:attrName>style.rotation</p:attrName>
                                        </p:attrNameLst>
                                      </p:cBhvr>
                                      <p:to>
                                        <p:strVal val="-45.0"/>
                                      </p:to>
                                    </p:set>
                                    <p:anim calcmode="lin" valueType="num">
                                      <p:cBhvr>
                                        <p:cTn id="19"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0"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1"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2"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2000"/>
                            </p:stCondLst>
                            <p:childTnLst>
                              <p:par>
                                <p:cTn id="24" presetID="16" presetClass="entr" presetSubtype="37" fill="hold" grpId="1"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outVertical)">
                                      <p:cBhvr>
                                        <p:cTn id="26" dur="500"/>
                                        <p:tgtEl>
                                          <p:spTgt spid="3">
                                            <p:txEl>
                                              <p:pRg st="0" end="0"/>
                                            </p:txEl>
                                          </p:spTgt>
                                        </p:tgtEl>
                                      </p:cBhvr>
                                    </p:animEffect>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uild="p"/>
      <p:bldP spid="6" grpId="0"/>
      <p:bldP spid="24" grpId="0" bldLvl="0" animBg="1"/>
      <p:bldP spid="3"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吸毒的危害</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The hazards of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445895" y="1945005"/>
            <a:ext cx="298132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吸毒对个人的危害</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11" name="矩形: 圆角 279"/>
          <p:cNvSpPr/>
          <p:nvPr>
            <p:custDataLst>
              <p:tags r:id="rId9"/>
            </p:custDataLst>
          </p:nvPr>
        </p:nvSpPr>
        <p:spPr>
          <a:xfrm>
            <a:off x="1445895" y="286131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摧毁健康</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5" name="矩形: 圆角 279"/>
          <p:cNvSpPr/>
          <p:nvPr>
            <p:custDataLst>
              <p:tags r:id="rId10"/>
            </p:custDataLst>
          </p:nvPr>
        </p:nvSpPr>
        <p:spPr>
          <a:xfrm>
            <a:off x="1445895" y="3752215"/>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备受歧视</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7" name="矩形: 圆角 279"/>
          <p:cNvSpPr/>
          <p:nvPr>
            <p:custDataLst>
              <p:tags r:id="rId11"/>
            </p:custDataLst>
          </p:nvPr>
        </p:nvSpPr>
        <p:spPr>
          <a:xfrm>
            <a:off x="4319270" y="286131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心理变态</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矩形: 圆角 279"/>
          <p:cNvSpPr/>
          <p:nvPr>
            <p:custDataLst>
              <p:tags r:id="rId12"/>
            </p:custDataLst>
          </p:nvPr>
        </p:nvSpPr>
        <p:spPr>
          <a:xfrm>
            <a:off x="4319270" y="3752215"/>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神经失常</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5" name="矩形: 圆角 279"/>
          <p:cNvSpPr/>
          <p:nvPr>
            <p:custDataLst>
              <p:tags r:id="rId13"/>
            </p:custDataLst>
          </p:nvPr>
        </p:nvSpPr>
        <p:spPr>
          <a:xfrm>
            <a:off x="1445895" y="464312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走上绝路</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26" name="图片 25" descr="51miz-E1262281-1D700009"/>
          <p:cNvPicPr>
            <a:picLocks noChangeAspect="1"/>
          </p:cNvPicPr>
          <p:nvPr/>
        </p:nvPicPr>
        <p:blipFill>
          <a:blip r:embed="rId14"/>
          <a:stretch>
            <a:fillRect/>
          </a:stretch>
        </p:blipFill>
        <p:spPr>
          <a:xfrm>
            <a:off x="6442075" y="2098675"/>
            <a:ext cx="4613910" cy="3460750"/>
          </a:xfrm>
          <a:prstGeom prst="rect">
            <a:avLst/>
          </a:prstGeom>
        </p:spPr>
      </p:pic>
      <p:sp>
        <p:nvSpPr>
          <p:cNvPr id="27" name="文本框 26"/>
          <p:cNvSpPr txBox="1"/>
          <p:nvPr/>
        </p:nvSpPr>
        <p:spPr>
          <a:xfrm>
            <a:off x="8154670" y="771652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Right)">
                                      <p:cBhvr>
                                        <p:cTn id="26" dur="500"/>
                                        <p:tgtEl>
                                          <p:spTgt spid="11"/>
                                        </p:tgtEl>
                                      </p:cBhvr>
                                    </p:animEffect>
                                  </p:childTnLst>
                                </p:cTn>
                              </p:par>
                              <p:par>
                                <p:cTn id="27" presetID="18" presetClass="entr" presetSubtype="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Right)">
                                      <p:cBhvr>
                                        <p:cTn id="29" dur="500"/>
                                        <p:tgtEl>
                                          <p:spTgt spid="15"/>
                                        </p:tgtEl>
                                      </p:cBhvr>
                                    </p:animEffect>
                                  </p:childTnLst>
                                </p:cTn>
                              </p:par>
                            </p:childTnLst>
                          </p:cTn>
                        </p:par>
                        <p:par>
                          <p:cTn id="30" fill="hold">
                            <p:stCondLst>
                              <p:cond delay="2500"/>
                            </p:stCondLst>
                            <p:childTnLst>
                              <p:par>
                                <p:cTn id="31" presetID="18" presetClass="entr" presetSubtype="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trips(downRight)">
                                      <p:cBhvr>
                                        <p:cTn id="33" dur="500"/>
                                        <p:tgtEl>
                                          <p:spTgt spid="17"/>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strips(downRight)">
                                      <p:cBhvr>
                                        <p:cTn id="36" dur="500"/>
                                        <p:tgtEl>
                                          <p:spTgt spid="24"/>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strips(downRight)">
                                      <p:cBhvr>
                                        <p:cTn id="39" dur="500"/>
                                        <p:tgtEl>
                                          <p:spTgt spid="25"/>
                                        </p:tgtEl>
                                      </p:cBhvr>
                                    </p:animEffect>
                                  </p:childTnLst>
                                </p:cTn>
                              </p:par>
                            </p:childTnLst>
                          </p:cTn>
                        </p:par>
                        <p:par>
                          <p:cTn id="40" fill="hold">
                            <p:stCondLst>
                              <p:cond delay="3000"/>
                            </p:stCondLst>
                            <p:childTnLst>
                              <p:par>
                                <p:cTn id="41" presetID="6" presetClass="entr" presetSubtype="32" fill="hold" nodeType="afterEffect">
                                  <p:stCondLst>
                                    <p:cond delay="0"/>
                                  </p:stCondLst>
                                  <p:childTnLst>
                                    <p:set>
                                      <p:cBhvr>
                                        <p:cTn id="42" dur="500" fill="hold">
                                          <p:stCondLst>
                                            <p:cond delay="0"/>
                                          </p:stCondLst>
                                        </p:cTn>
                                        <p:tgtEl>
                                          <p:spTgt spid="26"/>
                                        </p:tgtEl>
                                        <p:attrNameLst>
                                          <p:attrName>style.visibility</p:attrName>
                                        </p:attrNameLst>
                                      </p:cBhvr>
                                      <p:to>
                                        <p:strVal val="visible"/>
                                      </p:to>
                                    </p:set>
                                    <p:animEffect transition="in" filter="circle(out)">
                                      <p:cBhvr>
                                        <p:cTn id="43" dur="500"/>
                                        <p:tgtEl>
                                          <p:spTgt spid="26"/>
                                        </p:tgtEl>
                                      </p:cBhvr>
                                    </p:animEffect>
                                  </p:childTnLst>
                                </p:cTn>
                              </p:par>
                              <p:par>
                                <p:cTn id="44" presetID="22" presetClass="entr" presetSubtype="8"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11" grpId="0" bldLvl="0" animBg="1"/>
      <p:bldP spid="15" grpId="0" bldLvl="0" animBg="1"/>
      <p:bldP spid="17" grpId="0" bldLvl="0" animBg="1"/>
      <p:bldP spid="24" grpId="0" bldLvl="0" animBg="1"/>
      <p:bldP spid="2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吸毒的危害</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3" name="图片 2" descr="51miz-E1264336-50B6053B"/>
          <p:cNvPicPr>
            <a:picLocks noChangeAspect="1"/>
          </p:cNvPicPr>
          <p:nvPr/>
        </p:nvPicPr>
        <p:blipFill>
          <a:blip r:embed="rId4"/>
          <a:stretch>
            <a:fillRect/>
          </a:stretch>
        </p:blipFill>
        <p:spPr>
          <a:xfrm>
            <a:off x="514350" y="1511935"/>
            <a:ext cx="5892800" cy="4419600"/>
          </a:xfrm>
          <a:prstGeom prst="rect">
            <a:avLst/>
          </a:prstGeom>
        </p:spPr>
      </p:pic>
      <p:sp>
        <p:nvSpPr>
          <p:cNvPr id="10" name="文本框 9"/>
          <p:cNvSpPr txBox="1"/>
          <p:nvPr>
            <p:custDataLst>
              <p:tags r:id="rId5"/>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The hazards of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6"/>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7"/>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8"/>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9"/>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6826885" y="2083435"/>
            <a:ext cx="298132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对家庭造成的危害</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280" name="矩形: 圆角 279"/>
          <p:cNvSpPr/>
          <p:nvPr>
            <p:custDataLst>
              <p:tags r:id="rId10"/>
            </p:custDataLst>
          </p:nvPr>
        </p:nvSpPr>
        <p:spPr>
          <a:xfrm>
            <a:off x="6840220" y="3010535"/>
            <a:ext cx="3907155" cy="2143125"/>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88" name="矩形 287"/>
          <p:cNvSpPr/>
          <p:nvPr>
            <p:custDataLst>
              <p:tags r:id="rId11"/>
            </p:custDataLst>
          </p:nvPr>
        </p:nvSpPr>
        <p:spPr>
          <a:xfrm>
            <a:off x="7062470" y="3135630"/>
            <a:ext cx="3558540" cy="1831975"/>
          </a:xfrm>
          <a:prstGeom prst="rect">
            <a:avLst/>
          </a:prstGeom>
        </p:spPr>
        <p:txBody>
          <a:bodyPr wrap="square" anchor="ctr" anchorCtr="0">
            <a:noAutofit/>
          </a:bodyPr>
          <a:p>
            <a:pPr algn="ctr">
              <a:lnSpc>
                <a:spcPct val="130000"/>
              </a:lnSpc>
            </a:pPr>
            <a:r>
              <a:rPr lang="zh-CN" altLang="en-US" sz="24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倾家荡产，妻离子散，</a:t>
            </a:r>
            <a:endParaRPr lang="zh-CN" altLang="en-US" sz="24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endParaRPr>
          </a:p>
          <a:p>
            <a:pPr algn="ctr">
              <a:lnSpc>
                <a:spcPct val="130000"/>
              </a:lnSpc>
            </a:pPr>
            <a:r>
              <a:rPr lang="zh-CN" altLang="en-US" sz="24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家破人亡，危及后代。</a:t>
            </a:r>
            <a:endParaRPr lang="zh-CN" altLang="en-US" sz="24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6" presetClass="entr" presetSubtype="32" fill="hold" nodeType="afterEffect">
                                  <p:stCondLst>
                                    <p:cond delay="0"/>
                                  </p:stCondLst>
                                  <p:childTnLst>
                                    <p:set>
                                      <p:cBhvr>
                                        <p:cTn id="21" dur="500" fill="hold">
                                          <p:stCondLst>
                                            <p:cond delay="0"/>
                                          </p:stCondLst>
                                        </p:cTn>
                                        <p:tgtEl>
                                          <p:spTgt spid="3"/>
                                        </p:tgtEl>
                                        <p:attrNameLst>
                                          <p:attrName>style.visibility</p:attrName>
                                        </p:attrNameLst>
                                      </p:cBhvr>
                                      <p:to>
                                        <p:strVal val="visible"/>
                                      </p:to>
                                    </p:set>
                                    <p:animEffect transition="in" filter="circle(out)">
                                      <p:cBhvr>
                                        <p:cTn id="22" dur="500"/>
                                        <p:tgtEl>
                                          <p:spTgt spid="3"/>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2500"/>
                            </p:stCondLst>
                            <p:childTnLst>
                              <p:par>
                                <p:cTn id="28" presetID="16" presetClass="entr" presetSubtype="37"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barn(outVertical)">
                                      <p:cBhvr>
                                        <p:cTn id="30" dur="500"/>
                                        <p:tgtEl>
                                          <p:spTgt spid="280"/>
                                        </p:tgtEl>
                                      </p:cBhvr>
                                    </p:animEffect>
                                  </p:childTnLst>
                                </p:cTn>
                              </p:par>
                            </p:childTnLst>
                          </p:cTn>
                        </p:par>
                        <p:par>
                          <p:cTn id="31" fill="hold">
                            <p:stCondLst>
                              <p:cond delay="3000"/>
                            </p:stCondLst>
                            <p:childTnLst>
                              <p:par>
                                <p:cTn id="32" presetID="18" presetClass="entr" presetSubtype="6" fill="hold" grpId="0" nodeType="afterEffect">
                                  <p:stCondLst>
                                    <p:cond delay="0"/>
                                  </p:stCondLst>
                                  <p:childTnLst>
                                    <p:set>
                                      <p:cBhvr>
                                        <p:cTn id="33" dur="1" fill="hold">
                                          <p:stCondLst>
                                            <p:cond delay="0"/>
                                          </p:stCondLst>
                                        </p:cTn>
                                        <p:tgtEl>
                                          <p:spTgt spid="288"/>
                                        </p:tgtEl>
                                        <p:attrNameLst>
                                          <p:attrName>style.visibility</p:attrName>
                                        </p:attrNameLst>
                                      </p:cBhvr>
                                      <p:to>
                                        <p:strVal val="visible"/>
                                      </p:to>
                                    </p:set>
                                    <p:animEffect transition="in" filter="strips(downRight)">
                                      <p:cBhvr>
                                        <p:cTn id="34" dur="500"/>
                                        <p:tgtEl>
                                          <p:spTgt spid="288"/>
                                        </p:tgtEl>
                                      </p:cBhvr>
                                    </p:animEffect>
                                  </p:childTnLst>
                                </p:cTn>
                              </p:par>
                              <p:par>
                                <p:cTn id="35" presetID="22" presetClass="entr" presetSubtype="8"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280" grpId="0" bldLvl="0" animBg="1"/>
      <p:bldP spid="2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吸毒的危害</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The hazards of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445895" y="1790700"/>
            <a:ext cx="298132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对社会造成的危害</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11" name="矩形: 圆角 279"/>
          <p:cNvSpPr/>
          <p:nvPr>
            <p:custDataLst>
              <p:tags r:id="rId9"/>
            </p:custDataLst>
          </p:nvPr>
        </p:nvSpPr>
        <p:spPr>
          <a:xfrm>
            <a:off x="1445895" y="2600325"/>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342900" lvl="0" indent="-342900" algn="ctr">
              <a:buClrTx/>
              <a:buSzTx/>
              <a:buFont typeface="Wingdings" panose="05000000000000000000" charset="0"/>
              <a:buChar char="ü"/>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偷盗抢劫</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5" name="矩形: 圆角 279"/>
          <p:cNvSpPr/>
          <p:nvPr>
            <p:custDataLst>
              <p:tags r:id="rId10"/>
            </p:custDataLst>
          </p:nvPr>
        </p:nvSpPr>
        <p:spPr>
          <a:xfrm>
            <a:off x="1445895" y="335788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342900" lvl="0" indent="-342900" algn="ctr">
              <a:buClrTx/>
              <a:buSzTx/>
              <a:buFont typeface="Wingdings" panose="05000000000000000000" charset="0"/>
              <a:buChar char="ü"/>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杀人放火</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7" name="矩形: 圆角 279"/>
          <p:cNvSpPr/>
          <p:nvPr>
            <p:custDataLst>
              <p:tags r:id="rId11"/>
            </p:custDataLst>
          </p:nvPr>
        </p:nvSpPr>
        <p:spPr>
          <a:xfrm>
            <a:off x="1445895" y="4115435"/>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342900" lvl="0" indent="-342900" algn="ctr">
              <a:buClrTx/>
              <a:buSzTx/>
              <a:buFont typeface="Wingdings" panose="05000000000000000000" charset="0"/>
              <a:buChar char="ü"/>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传播疾病</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矩形: 圆角 279"/>
          <p:cNvSpPr/>
          <p:nvPr>
            <p:custDataLst>
              <p:tags r:id="rId12"/>
            </p:custDataLst>
          </p:nvPr>
        </p:nvSpPr>
        <p:spPr>
          <a:xfrm>
            <a:off x="1445895" y="4872990"/>
            <a:ext cx="2281555" cy="537845"/>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342900" lvl="0" indent="-342900" algn="ctr">
              <a:buClrTx/>
              <a:buSzTx/>
              <a:buFont typeface="Wingdings" panose="05000000000000000000" charset="0"/>
              <a:buChar char="ü"/>
            </a:pP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累及他人</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4" name="图片 3" descr="51miz-E1268086-F2FE6AF0"/>
          <p:cNvPicPr>
            <a:picLocks noChangeAspect="1"/>
          </p:cNvPicPr>
          <p:nvPr/>
        </p:nvPicPr>
        <p:blipFill>
          <a:blip r:embed="rId13"/>
          <a:stretch>
            <a:fillRect/>
          </a:stretch>
        </p:blipFill>
        <p:spPr>
          <a:xfrm>
            <a:off x="3515995" y="908685"/>
            <a:ext cx="8180070" cy="61353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Right)">
                                      <p:cBhvr>
                                        <p:cTn id="26" dur="500"/>
                                        <p:tgtEl>
                                          <p:spTgt spid="11"/>
                                        </p:tgtEl>
                                      </p:cBhvr>
                                    </p:animEffect>
                                  </p:childTnLst>
                                </p:cTn>
                              </p:par>
                              <p:par>
                                <p:cTn id="27" presetID="18" presetClass="entr" presetSubtype="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Right)">
                                      <p:cBhvr>
                                        <p:cTn id="29" dur="500"/>
                                        <p:tgtEl>
                                          <p:spTgt spid="15"/>
                                        </p:tgtEl>
                                      </p:cBhvr>
                                    </p:animEffect>
                                  </p:childTnLst>
                                </p:cTn>
                              </p:par>
                            </p:childTnLst>
                          </p:cTn>
                        </p:par>
                        <p:par>
                          <p:cTn id="30" fill="hold">
                            <p:stCondLst>
                              <p:cond delay="2500"/>
                            </p:stCondLst>
                            <p:childTnLst>
                              <p:par>
                                <p:cTn id="31" presetID="18" presetClass="entr" presetSubtype="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trips(downRight)">
                                      <p:cBhvr>
                                        <p:cTn id="33" dur="500"/>
                                        <p:tgtEl>
                                          <p:spTgt spid="17"/>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strips(downRight)">
                                      <p:cBhvr>
                                        <p:cTn id="36" dur="500"/>
                                        <p:tgtEl>
                                          <p:spTgt spid="24"/>
                                        </p:tgtEl>
                                      </p:cBhvr>
                                    </p:animEffect>
                                  </p:childTnLst>
                                </p:cTn>
                              </p:par>
                            </p:childTnLst>
                          </p:cTn>
                        </p:par>
                        <p:par>
                          <p:cTn id="37" fill="hold">
                            <p:stCondLst>
                              <p:cond delay="3000"/>
                            </p:stCondLst>
                            <p:childTnLst>
                              <p:par>
                                <p:cTn id="38" presetID="6" presetClass="entr" presetSubtype="32" fill="hold" nodeType="afterEffect">
                                  <p:stCondLst>
                                    <p:cond delay="0"/>
                                  </p:stCondLst>
                                  <p:childTnLst>
                                    <p:set>
                                      <p:cBhvr>
                                        <p:cTn id="39" dur="500" fill="hold">
                                          <p:stCondLst>
                                            <p:cond delay="0"/>
                                          </p:stCondLst>
                                        </p:cTn>
                                        <p:tgtEl>
                                          <p:spTgt spid="4"/>
                                        </p:tgtEl>
                                        <p:attrNameLst>
                                          <p:attrName>style.visibility</p:attrName>
                                        </p:attrNameLst>
                                      </p:cBhvr>
                                      <p:to>
                                        <p:strVal val="visible"/>
                                      </p:to>
                                    </p:set>
                                    <p:animEffect transition="in" filter="circle(out)">
                                      <p:cBhvr>
                                        <p:cTn id="40" dur="500"/>
                                        <p:tgtEl>
                                          <p:spTgt spid="4"/>
                                        </p:tgtEl>
                                      </p:cBhvr>
                                    </p:animEffect>
                                  </p:childTnLst>
                                </p:cTn>
                              </p:par>
                              <p:par>
                                <p:cTn id="41" presetID="22" presetClass="entr" presetSubtype="8"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11" grpId="0" bldLvl="0" animBg="1"/>
      <p:bldP spid="15" grpId="0" bldLvl="0" animBg="1"/>
      <p:bldP spid="17" grpId="0" bldLvl="0" animBg="1"/>
      <p:bldP spid="2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01"/>
          <p:cNvPicPr>
            <a:picLocks noChangeAspect="1"/>
          </p:cNvPicPr>
          <p:nvPr/>
        </p:nvPicPr>
        <p:blipFill>
          <a:blip r:embed="rId1"/>
          <a:srcRect l="975" t="3747" r="975"/>
          <a:stretch>
            <a:fillRect/>
          </a:stretch>
        </p:blipFill>
        <p:spPr>
          <a:xfrm>
            <a:off x="0" y="0"/>
            <a:ext cx="12192000" cy="6851015"/>
          </a:xfrm>
          <a:prstGeom prst="rect">
            <a:avLst/>
          </a:prstGeom>
        </p:spPr>
      </p:pic>
      <p:sp>
        <p:nvSpPr>
          <p:cNvPr id="6" name="文本框 5"/>
          <p:cNvSpPr txBox="1"/>
          <p:nvPr/>
        </p:nvSpPr>
        <p:spPr>
          <a:xfrm>
            <a:off x="1088390" y="2576195"/>
            <a:ext cx="10275570" cy="1005840"/>
          </a:xfrm>
          <a:prstGeom prst="rect">
            <a:avLst/>
          </a:prstGeom>
          <a:noFill/>
        </p:spPr>
        <p:txBody>
          <a:bodyPr wrap="square" lIns="0" tIns="45720" rIns="0" bIns="45720" rtlCol="0" anchor="t">
            <a:noAutofit/>
          </a:bodyPr>
          <a:p>
            <a:pPr lvl="0" algn="ctr">
              <a:lnSpc>
                <a:spcPct val="90000"/>
              </a:lnSpc>
              <a:buClrTx/>
              <a:buSzTx/>
              <a:buFontTx/>
            </a:pPr>
            <a:r>
              <a:rPr lang="zh-CN" altLang="en-US" sz="72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青少年如何防止吸毒</a:t>
            </a:r>
            <a:endParaRPr lang="zh-CN" altLang="en-US" sz="72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sp>
        <p:nvSpPr>
          <p:cNvPr id="11" name="副标题 10"/>
          <p:cNvSpPr>
            <a:spLocks noGrp="1"/>
          </p:cNvSpPr>
          <p:nvPr>
            <p:ph type="subTitle" idx="1"/>
          </p:nvPr>
        </p:nvSpPr>
        <p:spPr>
          <a:xfrm>
            <a:off x="3200400" y="1750060"/>
            <a:ext cx="5791200" cy="457200"/>
          </a:xfrm>
        </p:spPr>
        <p:txBody>
          <a:bodyPr>
            <a:noAutofit/>
          </a:bodyPr>
          <a:p>
            <a:pPr algn="ct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第</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四部分</a:t>
            </a: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endPar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圆角矩形 23"/>
          <p:cNvSpPr/>
          <p:nvPr/>
        </p:nvSpPr>
        <p:spPr>
          <a:xfrm>
            <a:off x="5163820" y="4479290"/>
            <a:ext cx="1864360" cy="503555"/>
          </a:xfrm>
          <a:prstGeom prst="roundRect">
            <a:avLst>
              <a:gd name="adj" fmla="val 50000"/>
            </a:avLst>
          </a:prstGeom>
          <a:gradFill>
            <a:gsLst>
              <a:gs pos="100000">
                <a:schemeClr val="accent6"/>
              </a:gs>
              <a:gs pos="0">
                <a:srgbClr val="00B05B">
                  <a:alpha val="100000"/>
                </a:srgbClr>
              </a:gs>
              <a:gs pos="50000">
                <a:srgbClr val="00B05B"/>
              </a:gs>
            </a:gsLst>
            <a:lin ang="16200000" scaled="0"/>
          </a:gradFill>
          <a:ln w="25400">
            <a:solidFill>
              <a:schemeClr val="bg1"/>
            </a:solidFill>
          </a:ln>
          <a:effectLst>
            <a:outerShdw blurRad="38100" dist="25400" dir="5400000" algn="t"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p>
            <a:pPr algn="ctr"/>
            <a:r>
              <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rPr>
              <a:t>PART FOUR</a:t>
            </a:r>
            <a:endPar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endParaRPr>
          </a:p>
        </p:txBody>
      </p:sp>
      <p:sp>
        <p:nvSpPr>
          <p:cNvPr id="3" name="副标题 10"/>
          <p:cNvSpPr>
            <a:spLocks noGrp="1"/>
          </p:cNvSpPr>
          <p:nvPr>
            <p:custDataLst>
              <p:tags r:id="rId2"/>
            </p:custDataLst>
          </p:nvPr>
        </p:nvSpPr>
        <p:spPr>
          <a:xfrm>
            <a:off x="2916238" y="3735705"/>
            <a:ext cx="6359525" cy="457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spcBef>
                <a:spcPts val="0"/>
              </a:spcBef>
            </a:pPr>
            <a:r>
              <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rPr>
              <a:t>How teenagers can prevent drug use</a:t>
            </a:r>
            <a:endPar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endParaRPr>
          </a:p>
        </p:txBody>
      </p:sp>
      <p:pic>
        <p:nvPicPr>
          <p:cNvPr id="13" name="图片 12" descr="51miz-E1264280-F8CF7624"/>
          <p:cNvPicPr>
            <a:picLocks noChangeAspect="1"/>
          </p:cNvPicPr>
          <p:nvPr>
            <p:custDataLst>
              <p:tags r:id="rId3"/>
            </p:custDataLst>
          </p:nvPr>
        </p:nvPicPr>
        <p:blipFill>
          <a:blip r:embed="rId4">
            <a:lum contrast="6000"/>
          </a:blip>
          <a:srcRect l="14396" t="5641" r="12139" b="5315"/>
          <a:stretch>
            <a:fillRect/>
          </a:stretch>
        </p:blipFill>
        <p:spPr>
          <a:xfrm>
            <a:off x="9121140" y="4288155"/>
            <a:ext cx="2783840" cy="2532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16" presetClass="entr" presetSubtype="37" fill="hold" grpId="1"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outVertical)">
                                      <p:cBhvr>
                                        <p:cTn id="14" dur="500"/>
                                        <p:tgtEl>
                                          <p:spTgt spid="11">
                                            <p:txEl>
                                              <p:pRg st="0" end="0"/>
                                            </p:txEl>
                                          </p:spTgt>
                                        </p:tgtEl>
                                      </p:cBhvr>
                                    </p:animEffect>
                                  </p:childTnLst>
                                </p:cTn>
                              </p:par>
                            </p:childTnLst>
                          </p:cTn>
                        </p:par>
                        <p:par>
                          <p:cTn id="15" fill="hold">
                            <p:stCondLst>
                              <p:cond delay="10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set>
                                      <p:cBhvr>
                                        <p:cTn id="18" dur="228" fill="hold">
                                          <p:stCondLst>
                                            <p:cond delay="0"/>
                                          </p:stCondLst>
                                        </p:cTn>
                                        <p:tgtEl>
                                          <p:spTgt spid="6"/>
                                        </p:tgtEl>
                                        <p:attrNameLst>
                                          <p:attrName>style.rotation</p:attrName>
                                        </p:attrNameLst>
                                      </p:cBhvr>
                                      <p:to>
                                        <p:strVal val="-45.0"/>
                                      </p:to>
                                    </p:set>
                                    <p:anim calcmode="lin" valueType="num">
                                      <p:cBhvr>
                                        <p:cTn id="19"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0"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1"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2"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3000"/>
                            </p:stCondLst>
                            <p:childTnLst>
                              <p:par>
                                <p:cTn id="24" presetID="16" presetClass="entr" presetSubtype="37" fill="hold" grpId="1"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outVertical)">
                                      <p:cBhvr>
                                        <p:cTn id="26" dur="500"/>
                                        <p:tgtEl>
                                          <p:spTgt spid="3">
                                            <p:txEl>
                                              <p:pRg st="0" end="0"/>
                                            </p:txEl>
                                          </p:spTgt>
                                        </p:tgtEl>
                                      </p:cBhvr>
                                    </p:animEffect>
                                  </p:childTnLst>
                                </p:cTn>
                              </p:par>
                            </p:childTnLst>
                          </p:cTn>
                        </p:par>
                        <p:par>
                          <p:cTn id="27" fill="hold">
                            <p:stCondLst>
                              <p:cond delay="3500"/>
                            </p:stCondLst>
                            <p:childTnLst>
                              <p:par>
                                <p:cTn id="28" presetID="2" presetClass="entr" presetSubtype="4"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uild="p"/>
      <p:bldP spid="6" grpId="0"/>
      <p:bldP spid="24" grpId="0" bldLvl="0" animBg="1"/>
      <p:bldP spid="3"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How teenagers can prevent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329690" y="1667510"/>
            <a:ext cx="2749550"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牢记“四知道”</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4" name="组合 3"/>
          <p:cNvGrpSpPr/>
          <p:nvPr/>
        </p:nvGrpSpPr>
        <p:grpSpPr>
          <a:xfrm rot="0">
            <a:off x="1278255" y="2486025"/>
            <a:ext cx="5998845" cy="625475"/>
            <a:chOff x="1878" y="4415"/>
            <a:chExt cx="9447" cy="1163"/>
          </a:xfrm>
        </p:grpSpPr>
        <p:sp>
          <p:nvSpPr>
            <p:cNvPr id="280" name="矩形: 圆角 279"/>
            <p:cNvSpPr/>
            <p:nvPr/>
          </p:nvSpPr>
          <p:spPr>
            <a:xfrm>
              <a:off x="1878" y="4415"/>
              <a:ext cx="9447"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1" name="文本框 10"/>
            <p:cNvSpPr txBox="1"/>
            <p:nvPr/>
          </p:nvSpPr>
          <p:spPr>
            <a:xfrm>
              <a:off x="2220" y="4560"/>
              <a:ext cx="5078" cy="861"/>
            </a:xfrm>
            <a:prstGeom prst="rect">
              <a:avLst/>
            </a:prstGeom>
            <a:noFill/>
          </p:spPr>
          <p:txBody>
            <a:bodyPr wrap="square" rtlCol="0">
              <a:spAutoFit/>
            </a:bodyPr>
            <a:lstStyle/>
            <a:p>
              <a:pPr lvl="0" algn="l">
                <a:lnSpc>
                  <a:spcPct val="110000"/>
                </a:lnSpc>
                <a:buClrTx/>
                <a:buSzTx/>
                <a:buFontTx/>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1</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知道</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什么是毒品</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5" name="组合 4"/>
          <p:cNvGrpSpPr/>
          <p:nvPr/>
        </p:nvGrpSpPr>
        <p:grpSpPr>
          <a:xfrm rot="0">
            <a:off x="1278255" y="3331845"/>
            <a:ext cx="5998845" cy="625475"/>
            <a:chOff x="1878" y="4415"/>
            <a:chExt cx="9447" cy="1163"/>
          </a:xfrm>
        </p:grpSpPr>
        <p:sp>
          <p:nvSpPr>
            <p:cNvPr id="6" name="矩形: 圆角 279"/>
            <p:cNvSpPr/>
            <p:nvPr/>
          </p:nvSpPr>
          <p:spPr>
            <a:xfrm>
              <a:off x="1878" y="4415"/>
              <a:ext cx="9447"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7" name="文本框 6"/>
            <p:cNvSpPr txBox="1"/>
            <p:nvPr/>
          </p:nvSpPr>
          <p:spPr>
            <a:xfrm>
              <a:off x="2220" y="4533"/>
              <a:ext cx="8901" cy="861"/>
            </a:xfrm>
            <a:prstGeom prst="rect">
              <a:avLst/>
            </a:prstGeom>
            <a:noFill/>
          </p:spPr>
          <p:txBody>
            <a:bodyPr wrap="square" rtlCol="0">
              <a:spAutoFit/>
            </a:bodyPr>
            <a:lstStyle/>
            <a:p>
              <a:pPr lvl="0" algn="l">
                <a:lnSpc>
                  <a:spcPct val="110000"/>
                </a:lnSpc>
                <a:buClrTx/>
                <a:buSzTx/>
                <a:buFontTx/>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2.</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知道</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吸毒极易成瘾，难以戒断</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3" name="组合 12"/>
          <p:cNvGrpSpPr/>
          <p:nvPr/>
        </p:nvGrpSpPr>
        <p:grpSpPr>
          <a:xfrm rot="0">
            <a:off x="1278255" y="4177665"/>
            <a:ext cx="5998845" cy="625475"/>
            <a:chOff x="1878" y="4415"/>
            <a:chExt cx="9447" cy="1163"/>
          </a:xfrm>
        </p:grpSpPr>
        <p:sp>
          <p:nvSpPr>
            <p:cNvPr id="14" name="矩形: 圆角 279"/>
            <p:cNvSpPr/>
            <p:nvPr/>
          </p:nvSpPr>
          <p:spPr>
            <a:xfrm>
              <a:off x="1878" y="4415"/>
              <a:ext cx="9447"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5" name="文本框 14"/>
            <p:cNvSpPr txBox="1"/>
            <p:nvPr/>
          </p:nvSpPr>
          <p:spPr>
            <a:xfrm>
              <a:off x="2220" y="4560"/>
              <a:ext cx="5078" cy="861"/>
            </a:xfrm>
            <a:prstGeom prst="rect">
              <a:avLst/>
            </a:prstGeom>
            <a:noFill/>
          </p:spPr>
          <p:txBody>
            <a:bodyPr wrap="square" rtlCol="0">
              <a:spAutoFit/>
            </a:bodyPr>
            <a:lstStyle/>
            <a:p>
              <a:pPr lvl="0" algn="l">
                <a:lnSpc>
                  <a:spcPct val="110000"/>
                </a:lnSpc>
                <a:buClrTx/>
                <a:buSzTx/>
                <a:buFontTx/>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3.</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知道</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的危害</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6" name="组合 15"/>
          <p:cNvGrpSpPr/>
          <p:nvPr/>
        </p:nvGrpSpPr>
        <p:grpSpPr>
          <a:xfrm rot="0">
            <a:off x="1278255" y="5023485"/>
            <a:ext cx="5998845" cy="625475"/>
            <a:chOff x="1878" y="4415"/>
            <a:chExt cx="9447" cy="1163"/>
          </a:xfrm>
        </p:grpSpPr>
        <p:sp>
          <p:nvSpPr>
            <p:cNvPr id="17" name="矩形: 圆角 279"/>
            <p:cNvSpPr/>
            <p:nvPr/>
          </p:nvSpPr>
          <p:spPr>
            <a:xfrm>
              <a:off x="1878" y="4415"/>
              <a:ext cx="9447"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8" name="文本框 17"/>
            <p:cNvSpPr txBox="1"/>
            <p:nvPr/>
          </p:nvSpPr>
          <p:spPr>
            <a:xfrm>
              <a:off x="2220" y="4533"/>
              <a:ext cx="8901" cy="861"/>
            </a:xfrm>
            <a:prstGeom prst="rect">
              <a:avLst/>
            </a:prstGeom>
            <a:noFill/>
          </p:spPr>
          <p:txBody>
            <a:bodyPr wrap="square" rtlCol="0">
              <a:spAutoFit/>
            </a:bodyPr>
            <a:lstStyle/>
            <a:p>
              <a:pPr lvl="0" algn="l">
                <a:lnSpc>
                  <a:spcPct val="110000"/>
                </a:lnSpc>
                <a:buClrTx/>
                <a:buSzTx/>
                <a:buFontTx/>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4.</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知道</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毒品违法犯罪要受到法律制裁</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20" name="图片 19" descr="51miz-E1262433-DDC6A475"/>
          <p:cNvPicPr>
            <a:picLocks noChangeAspect="1"/>
          </p:cNvPicPr>
          <p:nvPr/>
        </p:nvPicPr>
        <p:blipFill>
          <a:blip r:embed="rId9"/>
          <a:stretch>
            <a:fillRect/>
          </a:stretch>
        </p:blipFill>
        <p:spPr>
          <a:xfrm>
            <a:off x="7147560" y="1717040"/>
            <a:ext cx="4347845" cy="43478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childTnLst>
                          </p:cTn>
                        </p:par>
                        <p:par>
                          <p:cTn id="27" fill="hold">
                            <p:stCondLst>
                              <p:cond delay="25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500"/>
                                        <p:tgtEl>
                                          <p:spTgt spid="5"/>
                                        </p:tgtEl>
                                      </p:cBhvr>
                                    </p:animEffect>
                                  </p:childTnLst>
                                </p:cTn>
                              </p:par>
                            </p:childTnLst>
                          </p:cTn>
                        </p:par>
                        <p:par>
                          <p:cTn id="31" fill="hold">
                            <p:stCondLst>
                              <p:cond delay="3000"/>
                            </p:stCondLst>
                            <p:childTnLst>
                              <p:par>
                                <p:cTn id="32" presetID="18" presetClass="entr" presetSubtype="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trips(downRight)">
                                      <p:cBhvr>
                                        <p:cTn id="34" dur="500"/>
                                        <p:tgtEl>
                                          <p:spTgt spid="13"/>
                                        </p:tgtEl>
                                      </p:cBhvr>
                                    </p:animEffect>
                                  </p:childTnLst>
                                </p:cTn>
                              </p:par>
                            </p:childTnLst>
                          </p:cTn>
                        </p:par>
                        <p:par>
                          <p:cTn id="35" fill="hold">
                            <p:stCondLst>
                              <p:cond delay="3500"/>
                            </p:stCondLst>
                            <p:childTnLst>
                              <p:par>
                                <p:cTn id="36" presetID="18" presetClass="entr" presetSubtype="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Right)">
                                      <p:cBhvr>
                                        <p:cTn id="38" dur="500"/>
                                        <p:tgtEl>
                                          <p:spTgt spid="16"/>
                                        </p:tgtEl>
                                      </p:cBhvr>
                                    </p:animEffect>
                                  </p:childTnLst>
                                </p:cTn>
                              </p:par>
                            </p:childTnLst>
                          </p:cTn>
                        </p:par>
                        <p:par>
                          <p:cTn id="39" fill="hold">
                            <p:stCondLst>
                              <p:cond delay="4000"/>
                            </p:stCondLst>
                            <p:childTnLst>
                              <p:par>
                                <p:cTn id="40" presetID="6" presetClass="entr" presetSubtype="32" fill="hold" nodeType="afterEffect">
                                  <p:stCondLst>
                                    <p:cond delay="0"/>
                                  </p:stCondLst>
                                  <p:childTnLst>
                                    <p:set>
                                      <p:cBhvr>
                                        <p:cTn id="41" dur="500" fill="hold">
                                          <p:stCondLst>
                                            <p:cond delay="0"/>
                                          </p:stCondLst>
                                        </p:cTn>
                                        <p:tgtEl>
                                          <p:spTgt spid="20"/>
                                        </p:tgtEl>
                                        <p:attrNameLst>
                                          <p:attrName>style.visibility</p:attrName>
                                        </p:attrNameLst>
                                      </p:cBhvr>
                                      <p:to>
                                        <p:strVal val="visible"/>
                                      </p:to>
                                    </p:set>
                                    <p:animEffect transition="in" filter="circle(out)">
                                      <p:cBhvr>
                                        <p:cTn id="42" dur="500"/>
                                        <p:tgtEl>
                                          <p:spTgt spid="20"/>
                                        </p:tgtEl>
                                      </p:cBhvr>
                                    </p:animEffect>
                                  </p:childTnLst>
                                </p:cTn>
                              </p:par>
                              <p:par>
                                <p:cTn id="43" presetID="22" presetClass="entr" presetSubtype="8"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How teenagers can prevent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527810" y="1849120"/>
            <a:ext cx="3390900"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青少年如何防止吸毒</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3" name="组合 2"/>
          <p:cNvGrpSpPr/>
          <p:nvPr/>
        </p:nvGrpSpPr>
        <p:grpSpPr>
          <a:xfrm rot="0">
            <a:off x="1527810" y="2818765"/>
            <a:ext cx="3925570" cy="2596515"/>
            <a:chOff x="1878" y="4415"/>
            <a:chExt cx="6182" cy="3642"/>
          </a:xfrm>
        </p:grpSpPr>
        <p:sp>
          <p:nvSpPr>
            <p:cNvPr id="19" name="矩形: 圆角 279"/>
            <p:cNvSpPr/>
            <p:nvPr>
              <p:custDataLst>
                <p:tags r:id="rId9"/>
              </p:custDataLst>
            </p:nvPr>
          </p:nvSpPr>
          <p:spPr>
            <a:xfrm>
              <a:off x="1878" y="4415"/>
              <a:ext cx="6182" cy="3642"/>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1" name="文本框 20"/>
            <p:cNvSpPr txBox="1"/>
            <p:nvPr>
              <p:custDataLst>
                <p:tags r:id="rId10"/>
              </p:custDataLst>
            </p:nvPr>
          </p:nvSpPr>
          <p:spPr>
            <a:xfrm>
              <a:off x="2220" y="4742"/>
              <a:ext cx="5381" cy="3240"/>
            </a:xfrm>
            <a:prstGeom prst="rect">
              <a:avLst/>
            </a:prstGeom>
            <a:noFill/>
          </p:spPr>
          <p:txBody>
            <a:bodyPr wrap="square" rtlCol="0">
              <a:noAutofit/>
            </a:bodyPr>
            <a:lstStyle/>
            <a:p>
              <a:pPr marL="342900" lvl="0" indent="-342900" algn="l">
                <a:lnSpc>
                  <a:spcPct val="130000"/>
                </a:lnSpc>
                <a:buClr>
                  <a:srgbClr val="3B7D23"/>
                </a:buClr>
                <a:buSzTx/>
                <a:buFont typeface="Wingdings" panose="05000000000000000000" charset="0"/>
                <a:buChar char="Ø"/>
              </a:pPr>
              <a:r>
                <a:rPr lang="zh-CN" altLang="en-US" sz="20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养成良好的行为，杜绝吸烟饮酒等不良嗜好，不涉足青少年不宜进入的场所，决不吸食摇头丸、</a:t>
              </a:r>
              <a:r>
                <a:rPr lang="zh-CN" altLang="en-US" sz="20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K</a:t>
              </a:r>
              <a:r>
                <a:rPr lang="zh-CN" altLang="en-US" sz="20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粉等兴奋剂。</a:t>
              </a:r>
              <a:endParaRPr lang="zh-CN" altLang="en-US" sz="20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23" name="组合 22"/>
          <p:cNvGrpSpPr/>
          <p:nvPr/>
        </p:nvGrpSpPr>
        <p:grpSpPr>
          <a:xfrm rot="0">
            <a:off x="5832475" y="2818765"/>
            <a:ext cx="3925570" cy="2596515"/>
            <a:chOff x="1878" y="4415"/>
            <a:chExt cx="6182" cy="3642"/>
          </a:xfrm>
        </p:grpSpPr>
        <p:sp>
          <p:nvSpPr>
            <p:cNvPr id="24" name="矩形: 圆角 279"/>
            <p:cNvSpPr/>
            <p:nvPr>
              <p:custDataLst>
                <p:tags r:id="rId11"/>
              </p:custDataLst>
            </p:nvPr>
          </p:nvSpPr>
          <p:spPr>
            <a:xfrm>
              <a:off x="1878" y="4415"/>
              <a:ext cx="6182" cy="3642"/>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5" name="文本框 24"/>
            <p:cNvSpPr txBox="1"/>
            <p:nvPr>
              <p:custDataLst>
                <p:tags r:id="rId12"/>
              </p:custDataLst>
            </p:nvPr>
          </p:nvSpPr>
          <p:spPr>
            <a:xfrm>
              <a:off x="2220" y="4742"/>
              <a:ext cx="5381" cy="3240"/>
            </a:xfrm>
            <a:prstGeom prst="rect">
              <a:avLst/>
            </a:prstGeom>
            <a:noFill/>
          </p:spPr>
          <p:txBody>
            <a:bodyPr wrap="square" rtlCol="0">
              <a:noAutofit/>
            </a:bodyPr>
            <a:lstStyle/>
            <a:p>
              <a:pPr marL="342900" lvl="0" indent="-342900" algn="l">
                <a:lnSpc>
                  <a:spcPct val="130000"/>
                </a:lnSpc>
                <a:buClr>
                  <a:srgbClr val="3B7D23"/>
                </a:buClr>
                <a:buSzTx/>
                <a:buFont typeface="Wingdings" panose="05000000000000000000" charset="0"/>
                <a:buChar char="Ø"/>
              </a:pPr>
              <a:r>
                <a:rPr lang="zh-CN" altLang="en-US" sz="20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即使自己在不知情的情况下，被引诱、欺骗吸毒一次，也要珍惜自己的生命，坚决不再吸第二次。</a:t>
              </a:r>
              <a:endParaRPr lang="zh-CN" altLang="en-US" sz="20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28" name="图片 27" descr="51miz-E1262735-261B9F48"/>
          <p:cNvPicPr>
            <a:picLocks noChangeAspect="1"/>
          </p:cNvPicPr>
          <p:nvPr/>
        </p:nvPicPr>
        <p:blipFill>
          <a:blip r:embed="rId13"/>
          <a:stretch>
            <a:fillRect/>
          </a:stretch>
        </p:blipFill>
        <p:spPr>
          <a:xfrm>
            <a:off x="8206740" y="1569085"/>
            <a:ext cx="4137660" cy="41376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strips(downRight)">
                                      <p:cBhvr>
                                        <p:cTn id="26" dur="500"/>
                                        <p:tgtEl>
                                          <p:spTgt spid="3"/>
                                        </p:tgtEl>
                                      </p:cBhvr>
                                    </p:animEffect>
                                  </p:childTnLst>
                                </p:cTn>
                              </p:par>
                            </p:childTnLst>
                          </p:cTn>
                        </p:par>
                        <p:par>
                          <p:cTn id="27" fill="hold">
                            <p:stCondLst>
                              <p:cond delay="2500"/>
                            </p:stCondLst>
                            <p:childTnLst>
                              <p:par>
                                <p:cTn id="28" presetID="18" presetClass="entr" presetSubtype="6"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strips(downRight)">
                                      <p:cBhvr>
                                        <p:cTn id="30" dur="500"/>
                                        <p:tgtEl>
                                          <p:spTgt spid="23"/>
                                        </p:tgtEl>
                                      </p:cBhvr>
                                    </p:animEffect>
                                  </p:childTnLst>
                                </p:cTn>
                              </p:par>
                            </p:childTnLst>
                          </p:cTn>
                        </p:par>
                        <p:par>
                          <p:cTn id="31" fill="hold">
                            <p:stCondLst>
                              <p:cond delay="3000"/>
                            </p:stCondLst>
                            <p:childTnLst>
                              <p:par>
                                <p:cTn id="32" presetID="9"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500"/>
                                        <p:tgtEl>
                                          <p:spTgt spid="28"/>
                                        </p:tgtEl>
                                      </p:cBhvr>
                                    </p:animEffect>
                                  </p:childTnLst>
                                </p:cTn>
                              </p:par>
                              <p:par>
                                <p:cTn id="35" presetID="22" presetClass="entr" presetSubtype="8"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0"/>
          <p:cNvPicPr>
            <a:picLocks noChangeAspect="1"/>
          </p:cNvPicPr>
          <p:nvPr/>
        </p:nvPicPr>
        <p:blipFill>
          <a:blip r:embed="rId1"/>
          <a:stretch>
            <a:fillRect/>
          </a:stretch>
        </p:blipFill>
        <p:spPr>
          <a:xfrm>
            <a:off x="0" y="10795"/>
            <a:ext cx="12192000" cy="6847205"/>
          </a:xfrm>
          <a:prstGeom prst="rect">
            <a:avLst/>
          </a:prstGeom>
        </p:spPr>
      </p:pic>
      <p:sp>
        <p:nvSpPr>
          <p:cNvPr id="36" name="标题"/>
          <p:cNvSpPr txBox="1"/>
          <p:nvPr>
            <p:custDataLst>
              <p:tags r:id="rId2"/>
            </p:custDataLst>
          </p:nvPr>
        </p:nvSpPr>
        <p:spPr>
          <a:xfrm>
            <a:off x="1254125" y="2278380"/>
            <a:ext cx="1474470" cy="2853690"/>
          </a:xfrm>
          <a:prstGeom prst="rect">
            <a:avLst/>
          </a:prstGeom>
          <a:noFill/>
        </p:spPr>
        <p:txBody>
          <a:bodyPr wrap="square" lIns="91440" tIns="45720" rIns="91440" bIns="45720" rtlCol="0" anchor="t">
            <a:noAutofit/>
          </a:bodyPr>
          <a:p>
            <a:pPr lvl="0" algn="ctr">
              <a:lnSpc>
                <a:spcPct val="90000"/>
              </a:lnSpc>
              <a:buClrTx/>
              <a:buSzTx/>
              <a:buFontTx/>
            </a:pPr>
            <a:r>
              <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目</a:t>
            </a:r>
            <a:endPar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a:p>
            <a:pPr lvl="0" algn="ctr">
              <a:lnSpc>
                <a:spcPct val="90000"/>
              </a:lnSpc>
              <a:buClrTx/>
              <a:buSzTx/>
              <a:buFontTx/>
            </a:pPr>
            <a:r>
              <a:rPr lang="zh-CN" altLang="en-US" sz="2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 </a:t>
            </a:r>
            <a:endParaRPr lang="zh-CN" altLang="en-US" sz="2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a:p>
            <a:pPr lvl="0" algn="ctr">
              <a:lnSpc>
                <a:spcPct val="90000"/>
              </a:lnSpc>
              <a:buClrTx/>
              <a:buSzTx/>
              <a:buFontTx/>
            </a:pPr>
            <a:r>
              <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录</a:t>
            </a:r>
            <a:endPar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grpSp>
        <p:nvGrpSpPr>
          <p:cNvPr id="85" name="组合 84"/>
          <p:cNvGrpSpPr/>
          <p:nvPr/>
        </p:nvGrpSpPr>
        <p:grpSpPr>
          <a:xfrm>
            <a:off x="3872230" y="1919605"/>
            <a:ext cx="6014085" cy="645160"/>
            <a:chOff x="7777" y="1482"/>
            <a:chExt cx="9471" cy="1016"/>
          </a:xfrm>
        </p:grpSpPr>
        <p:grpSp>
          <p:nvGrpSpPr>
            <p:cNvPr id="40" name="组合 39"/>
            <p:cNvGrpSpPr/>
            <p:nvPr/>
          </p:nvGrpSpPr>
          <p:grpSpPr>
            <a:xfrm rot="0">
              <a:off x="8550" y="1482"/>
              <a:ext cx="8699" cy="1016"/>
              <a:chOff x="8550" y="1233"/>
              <a:chExt cx="8699" cy="1054"/>
            </a:xfrm>
          </p:grpSpPr>
          <p:sp>
            <p:nvSpPr>
              <p:cNvPr id="4" name="矩形 3"/>
              <p:cNvSpPr/>
              <p:nvPr>
                <p:custDataLst>
                  <p:tags r:id="rId3"/>
                </p:custDataLst>
              </p:nvPr>
            </p:nvSpPr>
            <p:spPr>
              <a:xfrm>
                <a:off x="10011" y="1330"/>
                <a:ext cx="7238" cy="853"/>
              </a:xfrm>
              <a:prstGeom prst="rect">
                <a:avLst/>
              </a:prstGeom>
              <a:noFill/>
              <a:ln>
                <a:noFill/>
              </a:ln>
            </p:spPr>
            <p:txBody>
              <a:bodyPr wrap="square" rtlCol="0">
                <a:spAutoFit/>
              </a:bodyPr>
              <a:lstStyle/>
              <a:p>
                <a:pPr marL="0" lvl="0" algn="l">
                  <a:lnSpc>
                    <a:spcPct val="100000"/>
                  </a:lnSpc>
                  <a:buClrTx/>
                  <a:buSzTx/>
                  <a:buFontTx/>
                  <a:buNone/>
                </a:pPr>
                <a:r>
                  <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毒品定义及分类</a:t>
                </a:r>
                <a:endPar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7" name="文本框 16"/>
              <p:cNvSpPr txBox="1"/>
              <p:nvPr>
                <p:custDataLst>
                  <p:tags r:id="rId4"/>
                </p:custDataLst>
              </p:nvPr>
            </p:nvSpPr>
            <p:spPr>
              <a:xfrm>
                <a:off x="8550" y="1233"/>
                <a:ext cx="1463" cy="1054"/>
              </a:xfrm>
              <a:prstGeom prst="rect">
                <a:avLst/>
              </a:prstGeom>
              <a:noFill/>
              <a:ln>
                <a:noFill/>
              </a:ln>
            </p:spPr>
            <p:txBody>
              <a:bodyPr wrap="square" rtlCol="0">
                <a:spAutoFit/>
              </a:bodyPr>
              <a:lstStyle>
                <a:defPPr>
                  <a:defRPr lang="en-US"/>
                </a:defPPr>
                <a:lvl1pPr algn="dist">
                  <a:defRPr sz="2000" spc="-30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algn="ctr"/>
                <a:r>
                  <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rPr>
                  <a:t>01</a:t>
                </a:r>
                <a:endPar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endParaRPr>
              </a:p>
            </p:txBody>
          </p:sp>
          <p:cxnSp>
            <p:nvCxnSpPr>
              <p:cNvPr id="10" name="直接连接符 9"/>
              <p:cNvCxnSpPr/>
              <p:nvPr>
                <p:custDataLst>
                  <p:tags r:id="rId5"/>
                </p:custDataLst>
              </p:nvPr>
            </p:nvCxnSpPr>
            <p:spPr>
              <a:xfrm>
                <a:off x="9941" y="1562"/>
                <a:ext cx="0" cy="35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9" name="椭圆 78"/>
            <p:cNvSpPr/>
            <p:nvPr>
              <p:custDataLst>
                <p:tags r:id="rId6"/>
              </p:custDataLst>
            </p:nvPr>
          </p:nvSpPr>
          <p:spPr>
            <a:xfrm>
              <a:off x="7777" y="1724"/>
              <a:ext cx="532" cy="532"/>
            </a:xfrm>
            <a:prstGeom prst="ellipse">
              <a:avLst/>
            </a:prstGeom>
            <a:solidFill>
              <a:srgbClr val="FFF2F0">
                <a:alpha val="50000"/>
              </a:srgbClr>
            </a:solidFill>
            <a:ln>
              <a:gradFill>
                <a:gsLst>
                  <a:gs pos="0">
                    <a:schemeClr val="accent1">
                      <a:lumMod val="5000"/>
                      <a:lumOff val="95000"/>
                      <a:alpha val="0"/>
                    </a:schemeClr>
                  </a:gs>
                  <a:gs pos="100000">
                    <a:srgbClr val="42BF95"/>
                  </a:gs>
                </a:gsLst>
                <a:lin ang="13500000" scaled="1"/>
              </a:gradFill>
            </a:ln>
            <a:effectLst>
              <a:innerShdw blurRad="25400" dist="12700" dir="13500000">
                <a:schemeClr val="accent3">
                  <a:lumMod val="40000"/>
                  <a:lumOff val="60000"/>
                  <a:alpha val="10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grpSp>
        <p:nvGrpSpPr>
          <p:cNvPr id="86" name="组合 85"/>
          <p:cNvGrpSpPr/>
          <p:nvPr/>
        </p:nvGrpSpPr>
        <p:grpSpPr>
          <a:xfrm>
            <a:off x="3872230" y="2790825"/>
            <a:ext cx="6026150" cy="645160"/>
            <a:chOff x="7777" y="2854"/>
            <a:chExt cx="9490" cy="1016"/>
          </a:xfrm>
        </p:grpSpPr>
        <p:grpSp>
          <p:nvGrpSpPr>
            <p:cNvPr id="41" name="组合 40"/>
            <p:cNvGrpSpPr/>
            <p:nvPr/>
          </p:nvGrpSpPr>
          <p:grpSpPr>
            <a:xfrm rot="0">
              <a:off x="8550" y="2854"/>
              <a:ext cx="8717" cy="1016"/>
              <a:chOff x="8550" y="1233"/>
              <a:chExt cx="8717" cy="1054"/>
            </a:xfrm>
          </p:grpSpPr>
          <p:sp>
            <p:nvSpPr>
              <p:cNvPr id="42" name="矩形 41"/>
              <p:cNvSpPr/>
              <p:nvPr>
                <p:custDataLst>
                  <p:tags r:id="rId7"/>
                </p:custDataLst>
              </p:nvPr>
            </p:nvSpPr>
            <p:spPr>
              <a:xfrm>
                <a:off x="10011" y="1331"/>
                <a:ext cx="7256" cy="853"/>
              </a:xfrm>
              <a:prstGeom prst="rect">
                <a:avLst/>
              </a:prstGeom>
              <a:noFill/>
              <a:ln>
                <a:noFill/>
              </a:ln>
            </p:spPr>
            <p:txBody>
              <a:bodyPr wrap="square" rtlCol="0">
                <a:spAutoFit/>
              </a:bodyPr>
              <a:lstStyle/>
              <a:p>
                <a:pPr marL="0" lvl="0" algn="l">
                  <a:lnSpc>
                    <a:spcPct val="100000"/>
                  </a:lnSpc>
                  <a:buClrTx/>
                  <a:buSzTx/>
                  <a:buFontTx/>
                  <a:buNone/>
                </a:pPr>
                <a:r>
                  <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吸毒为何会上瘾</a:t>
                </a:r>
                <a:endPar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43" name="文本框 42"/>
              <p:cNvSpPr txBox="1"/>
              <p:nvPr>
                <p:custDataLst>
                  <p:tags r:id="rId8"/>
                </p:custDataLst>
              </p:nvPr>
            </p:nvSpPr>
            <p:spPr>
              <a:xfrm>
                <a:off x="8550" y="1233"/>
                <a:ext cx="1463" cy="1054"/>
              </a:xfrm>
              <a:prstGeom prst="rect">
                <a:avLst/>
              </a:prstGeom>
              <a:noFill/>
              <a:ln>
                <a:noFill/>
              </a:ln>
            </p:spPr>
            <p:txBody>
              <a:bodyPr wrap="square" rtlCol="0">
                <a:spAutoFit/>
              </a:bodyPr>
              <a:lstStyle>
                <a:defPPr>
                  <a:defRPr lang="en-US"/>
                </a:defPPr>
                <a:lvl1pPr algn="dist">
                  <a:defRPr sz="2000" spc="-30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lvl="0" algn="ctr">
                  <a:buClrTx/>
                  <a:buSzTx/>
                  <a:buFontTx/>
                </a:pPr>
                <a:r>
                  <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sym typeface="+mn-ea"/>
                  </a:rPr>
                  <a:t>02</a:t>
                </a:r>
                <a:endPar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sym typeface="+mn-ea"/>
                </a:endParaRPr>
              </a:p>
            </p:txBody>
          </p:sp>
          <p:cxnSp>
            <p:nvCxnSpPr>
              <p:cNvPr id="44" name="直接连接符 43"/>
              <p:cNvCxnSpPr/>
              <p:nvPr>
                <p:custDataLst>
                  <p:tags r:id="rId9"/>
                </p:custDataLst>
              </p:nvPr>
            </p:nvCxnSpPr>
            <p:spPr>
              <a:xfrm>
                <a:off x="9941" y="1562"/>
                <a:ext cx="0" cy="35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80" name="椭圆 79"/>
            <p:cNvSpPr/>
            <p:nvPr>
              <p:custDataLst>
                <p:tags r:id="rId10"/>
              </p:custDataLst>
            </p:nvPr>
          </p:nvSpPr>
          <p:spPr>
            <a:xfrm>
              <a:off x="7777" y="3096"/>
              <a:ext cx="532" cy="532"/>
            </a:xfrm>
            <a:prstGeom prst="ellipse">
              <a:avLst/>
            </a:prstGeom>
            <a:solidFill>
              <a:srgbClr val="FFF2F0">
                <a:alpha val="50000"/>
              </a:srgbClr>
            </a:solidFill>
            <a:ln>
              <a:gradFill>
                <a:gsLst>
                  <a:gs pos="0">
                    <a:schemeClr val="accent1">
                      <a:lumMod val="5000"/>
                      <a:lumOff val="95000"/>
                      <a:alpha val="0"/>
                    </a:schemeClr>
                  </a:gs>
                  <a:gs pos="100000">
                    <a:srgbClr val="42BF95"/>
                  </a:gs>
                </a:gsLst>
                <a:lin ang="13500000" scaled="1"/>
              </a:gradFill>
            </a:ln>
            <a:effectLst>
              <a:innerShdw blurRad="25400" dist="12700" dir="13500000">
                <a:schemeClr val="accent3">
                  <a:lumMod val="40000"/>
                  <a:lumOff val="60000"/>
                  <a:alpha val="10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grpSp>
        <p:nvGrpSpPr>
          <p:cNvPr id="88" name="组合 87"/>
          <p:cNvGrpSpPr/>
          <p:nvPr/>
        </p:nvGrpSpPr>
        <p:grpSpPr>
          <a:xfrm>
            <a:off x="3872230" y="3662045"/>
            <a:ext cx="6014085" cy="645160"/>
            <a:chOff x="7777" y="4225"/>
            <a:chExt cx="9471" cy="1016"/>
          </a:xfrm>
        </p:grpSpPr>
        <p:grpSp>
          <p:nvGrpSpPr>
            <p:cNvPr id="45" name="组合 44"/>
            <p:cNvGrpSpPr/>
            <p:nvPr/>
          </p:nvGrpSpPr>
          <p:grpSpPr>
            <a:xfrm rot="0">
              <a:off x="8550" y="4225"/>
              <a:ext cx="8699" cy="1016"/>
              <a:chOff x="8550" y="1233"/>
              <a:chExt cx="8699" cy="1054"/>
            </a:xfrm>
          </p:grpSpPr>
          <p:sp>
            <p:nvSpPr>
              <p:cNvPr id="46" name="矩形 45"/>
              <p:cNvSpPr/>
              <p:nvPr>
                <p:custDataLst>
                  <p:tags r:id="rId11"/>
                </p:custDataLst>
              </p:nvPr>
            </p:nvSpPr>
            <p:spPr>
              <a:xfrm>
                <a:off x="10011" y="1330"/>
                <a:ext cx="7238" cy="853"/>
              </a:xfrm>
              <a:prstGeom prst="rect">
                <a:avLst/>
              </a:prstGeom>
              <a:noFill/>
              <a:ln>
                <a:noFill/>
              </a:ln>
            </p:spPr>
            <p:txBody>
              <a:bodyPr wrap="square" rtlCol="0">
                <a:spAutoFit/>
              </a:bodyPr>
              <a:lstStyle/>
              <a:p>
                <a:pPr marL="0" lvl="0" algn="l">
                  <a:lnSpc>
                    <a:spcPct val="100000"/>
                  </a:lnSpc>
                  <a:buClrTx/>
                  <a:buSzTx/>
                  <a:buFontTx/>
                  <a:buNone/>
                </a:pPr>
                <a:r>
                  <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吸毒的危害</a:t>
                </a:r>
                <a:endPar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47" name="文本框 46"/>
              <p:cNvSpPr txBox="1"/>
              <p:nvPr>
                <p:custDataLst>
                  <p:tags r:id="rId12"/>
                </p:custDataLst>
              </p:nvPr>
            </p:nvSpPr>
            <p:spPr>
              <a:xfrm>
                <a:off x="8550" y="1233"/>
                <a:ext cx="1463" cy="1054"/>
              </a:xfrm>
              <a:prstGeom prst="rect">
                <a:avLst/>
              </a:prstGeom>
              <a:noFill/>
              <a:ln>
                <a:noFill/>
              </a:ln>
            </p:spPr>
            <p:txBody>
              <a:bodyPr wrap="square" rtlCol="0">
                <a:spAutoFit/>
              </a:bodyPr>
              <a:lstStyle>
                <a:defPPr>
                  <a:defRPr lang="en-US"/>
                </a:defPPr>
                <a:lvl1pPr algn="dist">
                  <a:defRPr sz="2000" spc="-30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lvl="0" algn="ctr">
                  <a:buClrTx/>
                  <a:buSzTx/>
                  <a:buFontTx/>
                </a:pPr>
                <a:r>
                  <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sym typeface="+mn-ea"/>
                  </a:rPr>
                  <a:t>03</a:t>
                </a:r>
                <a:endPar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sym typeface="+mn-ea"/>
                </a:endParaRPr>
              </a:p>
            </p:txBody>
          </p:sp>
          <p:cxnSp>
            <p:nvCxnSpPr>
              <p:cNvPr id="48" name="直接连接符 47"/>
              <p:cNvCxnSpPr/>
              <p:nvPr>
                <p:custDataLst>
                  <p:tags r:id="rId13"/>
                </p:custDataLst>
              </p:nvPr>
            </p:nvCxnSpPr>
            <p:spPr>
              <a:xfrm>
                <a:off x="9941" y="1562"/>
                <a:ext cx="0" cy="35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81" name="椭圆 80"/>
            <p:cNvSpPr/>
            <p:nvPr>
              <p:custDataLst>
                <p:tags r:id="rId14"/>
              </p:custDataLst>
            </p:nvPr>
          </p:nvSpPr>
          <p:spPr>
            <a:xfrm>
              <a:off x="7777" y="4467"/>
              <a:ext cx="532" cy="532"/>
            </a:xfrm>
            <a:prstGeom prst="ellipse">
              <a:avLst/>
            </a:prstGeom>
            <a:solidFill>
              <a:srgbClr val="FFF2F0">
                <a:alpha val="50000"/>
              </a:srgbClr>
            </a:solidFill>
            <a:ln>
              <a:gradFill>
                <a:gsLst>
                  <a:gs pos="0">
                    <a:schemeClr val="accent1">
                      <a:lumMod val="5000"/>
                      <a:lumOff val="95000"/>
                      <a:alpha val="0"/>
                    </a:schemeClr>
                  </a:gs>
                  <a:gs pos="100000">
                    <a:srgbClr val="42BF95"/>
                  </a:gs>
                </a:gsLst>
                <a:lin ang="13500000" scaled="1"/>
              </a:gradFill>
            </a:ln>
            <a:effectLst>
              <a:innerShdw blurRad="25400" dist="12700" dir="13500000">
                <a:schemeClr val="accent3">
                  <a:lumMod val="40000"/>
                  <a:lumOff val="60000"/>
                  <a:alpha val="10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grpSp>
        <p:nvGrpSpPr>
          <p:cNvPr id="90" name="组合 89"/>
          <p:cNvGrpSpPr/>
          <p:nvPr/>
        </p:nvGrpSpPr>
        <p:grpSpPr>
          <a:xfrm>
            <a:off x="3872230" y="4533265"/>
            <a:ext cx="6014085" cy="645160"/>
            <a:chOff x="7777" y="5597"/>
            <a:chExt cx="9471" cy="1016"/>
          </a:xfrm>
        </p:grpSpPr>
        <p:grpSp>
          <p:nvGrpSpPr>
            <p:cNvPr id="49" name="组合 48"/>
            <p:cNvGrpSpPr/>
            <p:nvPr/>
          </p:nvGrpSpPr>
          <p:grpSpPr>
            <a:xfrm rot="0">
              <a:off x="8550" y="5597"/>
              <a:ext cx="8699" cy="1016"/>
              <a:chOff x="8550" y="1233"/>
              <a:chExt cx="8699" cy="1054"/>
            </a:xfrm>
          </p:grpSpPr>
          <p:sp>
            <p:nvSpPr>
              <p:cNvPr id="50" name="矩形 49"/>
              <p:cNvSpPr/>
              <p:nvPr>
                <p:custDataLst>
                  <p:tags r:id="rId15"/>
                </p:custDataLst>
              </p:nvPr>
            </p:nvSpPr>
            <p:spPr>
              <a:xfrm>
                <a:off x="10011" y="1330"/>
                <a:ext cx="7238" cy="853"/>
              </a:xfrm>
              <a:prstGeom prst="rect">
                <a:avLst/>
              </a:prstGeom>
              <a:noFill/>
              <a:ln>
                <a:noFill/>
              </a:ln>
            </p:spPr>
            <p:txBody>
              <a:bodyPr wrap="square" rtlCol="0">
                <a:spAutoFit/>
              </a:bodyPr>
              <a:lstStyle/>
              <a:p>
                <a:pPr marL="0" lvl="0" algn="l">
                  <a:lnSpc>
                    <a:spcPct val="100000"/>
                  </a:lnSpc>
                  <a:buClrTx/>
                  <a:buSzTx/>
                  <a:buFontTx/>
                  <a:buNone/>
                </a:pPr>
                <a:r>
                  <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2800" b="1">
                  <a:ln w="38100">
                    <a:noFill/>
                  </a:ln>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51" name="文本框 50"/>
              <p:cNvSpPr txBox="1"/>
              <p:nvPr>
                <p:custDataLst>
                  <p:tags r:id="rId16"/>
                </p:custDataLst>
              </p:nvPr>
            </p:nvSpPr>
            <p:spPr>
              <a:xfrm>
                <a:off x="8550" y="1233"/>
                <a:ext cx="1463" cy="1054"/>
              </a:xfrm>
              <a:prstGeom prst="rect">
                <a:avLst/>
              </a:prstGeom>
              <a:noFill/>
              <a:ln>
                <a:noFill/>
              </a:ln>
            </p:spPr>
            <p:txBody>
              <a:bodyPr wrap="square" rtlCol="0">
                <a:spAutoFit/>
              </a:bodyPr>
              <a:lstStyle>
                <a:defPPr>
                  <a:defRPr lang="en-US"/>
                </a:defPPr>
                <a:lvl1pPr algn="dist">
                  <a:defRPr sz="2000" spc="-30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lvl="0" algn="ctr">
                  <a:buClrTx/>
                  <a:buSzTx/>
                  <a:buFontTx/>
                </a:pPr>
                <a:r>
                  <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sym typeface="+mn-ea"/>
                  </a:rPr>
                  <a:t>04</a:t>
                </a:r>
                <a:endParaRPr lang="en-US" altLang="zh-CN" sz="3600" spc="0">
                  <a:solidFill>
                    <a:schemeClr val="accent6">
                      <a:lumMod val="75000"/>
                    </a:schemeClr>
                  </a:solidFill>
                  <a:effectLst/>
                  <a:latin typeface="阿里巴巴普惠体 Heavy" panose="00020600040101010101" charset="-122"/>
                  <a:ea typeface="阿里巴巴普惠体 Heavy" panose="00020600040101010101" charset="-122"/>
                  <a:cs typeface="阿里巴巴普惠体" panose="00020600040101010101" charset="-122"/>
                  <a:sym typeface="+mn-ea"/>
                </a:endParaRPr>
              </a:p>
            </p:txBody>
          </p:sp>
          <p:cxnSp>
            <p:nvCxnSpPr>
              <p:cNvPr id="54" name="直接连接符 53"/>
              <p:cNvCxnSpPr/>
              <p:nvPr>
                <p:custDataLst>
                  <p:tags r:id="rId17"/>
                </p:custDataLst>
              </p:nvPr>
            </p:nvCxnSpPr>
            <p:spPr>
              <a:xfrm>
                <a:off x="9941" y="1562"/>
                <a:ext cx="0" cy="35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82" name="椭圆 81"/>
            <p:cNvSpPr/>
            <p:nvPr>
              <p:custDataLst>
                <p:tags r:id="rId18"/>
              </p:custDataLst>
            </p:nvPr>
          </p:nvSpPr>
          <p:spPr>
            <a:xfrm>
              <a:off x="7777" y="5839"/>
              <a:ext cx="532" cy="532"/>
            </a:xfrm>
            <a:prstGeom prst="ellipse">
              <a:avLst/>
            </a:prstGeom>
            <a:solidFill>
              <a:srgbClr val="FFF2F0">
                <a:alpha val="50000"/>
              </a:srgbClr>
            </a:solidFill>
            <a:ln>
              <a:gradFill>
                <a:gsLst>
                  <a:gs pos="0">
                    <a:schemeClr val="accent1">
                      <a:lumMod val="5000"/>
                      <a:lumOff val="95000"/>
                      <a:alpha val="0"/>
                    </a:schemeClr>
                  </a:gs>
                  <a:gs pos="100000">
                    <a:srgbClr val="42BF95"/>
                  </a:gs>
                </a:gsLst>
                <a:lin ang="13500000" scaled="1"/>
              </a:gradFill>
            </a:ln>
            <a:effectLst>
              <a:innerShdw blurRad="25400" dist="12700" dir="13500000">
                <a:schemeClr val="accent3">
                  <a:lumMod val="40000"/>
                  <a:lumOff val="60000"/>
                  <a:alpha val="10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pic>
        <p:nvPicPr>
          <p:cNvPr id="8" name="图片 7" descr="图层 108"/>
          <p:cNvPicPr>
            <a:picLocks noChangeAspect="1"/>
          </p:cNvPicPr>
          <p:nvPr/>
        </p:nvPicPr>
        <p:blipFill>
          <a:blip r:embed="rId19"/>
          <a:stretch>
            <a:fillRect/>
          </a:stretch>
        </p:blipFill>
        <p:spPr>
          <a:xfrm flipH="1">
            <a:off x="8982710" y="2489835"/>
            <a:ext cx="3244850" cy="4413885"/>
          </a:xfrm>
          <a:prstGeom prst="rect">
            <a:avLst/>
          </a:prstGeom>
        </p:spPr>
      </p:pic>
      <p:sp>
        <p:nvSpPr>
          <p:cNvPr id="9" name="文本框 8"/>
          <p:cNvSpPr txBox="1"/>
          <p:nvPr/>
        </p:nvSpPr>
        <p:spPr>
          <a:xfrm rot="16200000">
            <a:off x="1609725" y="3030220"/>
            <a:ext cx="2777490" cy="923290"/>
          </a:xfrm>
          <a:prstGeom prst="rect">
            <a:avLst/>
          </a:prstGeom>
          <a:noFill/>
        </p:spPr>
        <p:txBody>
          <a:bodyPr wrap="square" lIns="91440" tIns="45720" rIns="91440" bIns="45720" rtlCol="0" anchor="t">
            <a:noAutofit/>
          </a:bodyPr>
          <a:p>
            <a:pPr lvl="0" algn="ctr">
              <a:lnSpc>
                <a:spcPct val="90000"/>
              </a:lnSpc>
              <a:buClrTx/>
              <a:buSzTx/>
              <a:buFontTx/>
            </a:pPr>
            <a:r>
              <a:rPr lang="zh-CN" altLang="en-US" sz="3800" cap="all" dirty="0">
                <a:ln w="22225">
                  <a:noFill/>
                </a:ln>
                <a:solidFill>
                  <a:schemeClr val="accent6">
                    <a:lumMod val="75000"/>
                    <a:alpha val="40000"/>
                  </a:schemeClr>
                </a:solidFill>
                <a:effectLst/>
                <a:uFillTx/>
                <a:latin typeface="阿里巴巴普惠体 Heavy" panose="00020600040101010101" charset="-122"/>
                <a:ea typeface="阿里巴巴普惠体 Heavy" panose="00020600040101010101" charset="-122"/>
                <a:cs typeface="阿里巴巴普惠体" panose="00020600040101010101" charset="-122"/>
                <a:sym typeface="+mn-ea"/>
              </a:rPr>
              <a:t>content</a:t>
            </a:r>
            <a:endParaRPr lang="zh-CN" altLang="en-US" sz="3800" cap="all" dirty="0">
              <a:ln w="22225">
                <a:noFill/>
              </a:ln>
              <a:solidFill>
                <a:schemeClr val="accent6">
                  <a:lumMod val="75000"/>
                  <a:alpha val="40000"/>
                </a:schemeClr>
              </a:solidFill>
              <a:effectLst/>
              <a:uFillTx/>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Horizontal)">
                                      <p:cBhvr>
                                        <p:cTn id="16" dur="500"/>
                                        <p:tgtEl>
                                          <p:spTgt spid="9"/>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wipe(left)">
                                      <p:cBhvr>
                                        <p:cTn id="20" dur="500"/>
                                        <p:tgtEl>
                                          <p:spTgt spid="8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wipe(left)">
                                      <p:cBhvr>
                                        <p:cTn id="24" dur="500"/>
                                        <p:tgtEl>
                                          <p:spTgt spid="86"/>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500"/>
                                        <p:tgtEl>
                                          <p:spTgt spid="90"/>
                                        </p:tgtEl>
                                      </p:cBhvr>
                                    </p:animEffect>
                                  </p:childTnLst>
                                </p:cTn>
                              </p:par>
                            </p:childTnLst>
                          </p:cTn>
                        </p:par>
                        <p:par>
                          <p:cTn id="33" fill="hold">
                            <p:stCondLst>
                              <p:cond delay="3500"/>
                            </p:stCondLst>
                            <p:childTnLst>
                              <p:par>
                                <p:cTn id="34" presetID="18" presetClass="entr" presetSubtype="9"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trips(up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How teenagers can prevent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sp>
        <p:nvSpPr>
          <p:cNvPr id="12" name="圆角矩形 11"/>
          <p:cNvSpPr/>
          <p:nvPr/>
        </p:nvSpPr>
        <p:spPr>
          <a:xfrm>
            <a:off x="1141095" y="1689100"/>
            <a:ext cx="592391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我国</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刑法</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规定的毒品犯罪的罪名有哪些</a:t>
            </a:r>
            <a:endPar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4" name="组合 3"/>
          <p:cNvGrpSpPr/>
          <p:nvPr/>
        </p:nvGrpSpPr>
        <p:grpSpPr>
          <a:xfrm rot="0">
            <a:off x="1141095" y="2468880"/>
            <a:ext cx="5721894" cy="531495"/>
            <a:chOff x="1878" y="4415"/>
            <a:chExt cx="10546" cy="927"/>
          </a:xfrm>
        </p:grpSpPr>
        <p:sp>
          <p:nvSpPr>
            <p:cNvPr id="20" name="矩形: 圆角 279"/>
            <p:cNvSpPr/>
            <p:nvPr>
              <p:custDataLst>
                <p:tags r:id="rId5"/>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5" name="文本框 4"/>
            <p:cNvSpPr txBox="1"/>
            <p:nvPr>
              <p:custDataLst>
                <p:tags r:id="rId6"/>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1．走私、贩卖、运输、制造毒品罪（第347条）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6" name="组合 5"/>
          <p:cNvGrpSpPr/>
          <p:nvPr/>
        </p:nvGrpSpPr>
        <p:grpSpPr>
          <a:xfrm rot="0">
            <a:off x="1141095" y="3187700"/>
            <a:ext cx="5721894" cy="531495"/>
            <a:chOff x="1878" y="4415"/>
            <a:chExt cx="10546" cy="927"/>
          </a:xfrm>
        </p:grpSpPr>
        <p:sp>
          <p:nvSpPr>
            <p:cNvPr id="7" name="矩形: 圆角 279"/>
            <p:cNvSpPr/>
            <p:nvPr>
              <p:custDataLst>
                <p:tags r:id="rId7"/>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1" name="文本框 10"/>
            <p:cNvSpPr txBox="1"/>
            <p:nvPr>
              <p:custDataLst>
                <p:tags r:id="rId8"/>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2</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．非法持有毒品罪（第</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348</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3" name="组合 12"/>
          <p:cNvGrpSpPr/>
          <p:nvPr/>
        </p:nvGrpSpPr>
        <p:grpSpPr>
          <a:xfrm rot="0">
            <a:off x="1141095" y="3906520"/>
            <a:ext cx="5721894" cy="531495"/>
            <a:chOff x="1878" y="4415"/>
            <a:chExt cx="10546" cy="927"/>
          </a:xfrm>
        </p:grpSpPr>
        <p:sp>
          <p:nvSpPr>
            <p:cNvPr id="14" name="矩形: 圆角 279"/>
            <p:cNvSpPr/>
            <p:nvPr>
              <p:custDataLst>
                <p:tags r:id="rId9"/>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5" name="文本框 14"/>
            <p:cNvSpPr txBox="1"/>
            <p:nvPr>
              <p:custDataLst>
                <p:tags r:id="rId10"/>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．包庇毒品犯罪分子罪（第</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349</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6" name="组合 15"/>
          <p:cNvGrpSpPr/>
          <p:nvPr/>
        </p:nvGrpSpPr>
        <p:grpSpPr>
          <a:xfrm rot="0">
            <a:off x="1141095" y="4625340"/>
            <a:ext cx="5721894" cy="531495"/>
            <a:chOff x="1878" y="4415"/>
            <a:chExt cx="10546" cy="927"/>
          </a:xfrm>
        </p:grpSpPr>
        <p:sp>
          <p:nvSpPr>
            <p:cNvPr id="17" name="矩形: 圆角 279"/>
            <p:cNvSpPr/>
            <p:nvPr>
              <p:custDataLst>
                <p:tags r:id="rId11"/>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8" name="文本框 17"/>
            <p:cNvSpPr txBox="1"/>
            <p:nvPr>
              <p:custDataLst>
                <p:tags r:id="rId12"/>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4</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．窝藏、转移、隐瞒毒品、毒赃罪（第</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349</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38" name="组合 37"/>
          <p:cNvGrpSpPr/>
          <p:nvPr/>
        </p:nvGrpSpPr>
        <p:grpSpPr>
          <a:xfrm rot="0">
            <a:off x="1141095" y="5344160"/>
            <a:ext cx="5721894" cy="531495"/>
            <a:chOff x="1878" y="4415"/>
            <a:chExt cx="10546" cy="927"/>
          </a:xfrm>
        </p:grpSpPr>
        <p:sp>
          <p:nvSpPr>
            <p:cNvPr id="39" name="矩形: 圆角 279"/>
            <p:cNvSpPr/>
            <p:nvPr>
              <p:custDataLst>
                <p:tags r:id="rId13"/>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40" name="文本框 39"/>
            <p:cNvSpPr txBox="1"/>
            <p:nvPr>
              <p:custDataLst>
                <p:tags r:id="rId14"/>
              </p:custDataLst>
            </p:nvPr>
          </p:nvSpPr>
          <p:spPr>
            <a:xfrm>
              <a:off x="2220" y="4512"/>
              <a:ext cx="10028" cy="786"/>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5</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．走私制毒物品罪（</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350</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44" name="图片 43" descr="51miz-E1263091-0FA8D6D1"/>
          <p:cNvPicPr>
            <a:picLocks noChangeAspect="1"/>
          </p:cNvPicPr>
          <p:nvPr/>
        </p:nvPicPr>
        <p:blipFill>
          <a:blip r:embed="rId15"/>
          <a:stretch>
            <a:fillRect/>
          </a:stretch>
        </p:blipFill>
        <p:spPr>
          <a:xfrm>
            <a:off x="6141720" y="1393825"/>
            <a:ext cx="5367020" cy="5367020"/>
          </a:xfrm>
          <a:prstGeom prst="rect">
            <a:avLst/>
          </a:prstGeom>
        </p:spPr>
      </p:pic>
      <p:grpSp>
        <p:nvGrpSpPr>
          <p:cNvPr id="45" name="组合 44"/>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46" name="燕尾形 45"/>
            <p:cNvSpPr/>
            <p:nvPr>
              <p:custDataLst>
                <p:tags r:id="rId16"/>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7" name="燕尾形 46"/>
            <p:cNvSpPr/>
            <p:nvPr>
              <p:custDataLst>
                <p:tags r:id="rId17"/>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8" name="燕尾形 47"/>
            <p:cNvSpPr/>
            <p:nvPr>
              <p:custDataLst>
                <p:tags r:id="rId18"/>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9" name="燕尾形 48"/>
            <p:cNvSpPr/>
            <p:nvPr>
              <p:custDataLst>
                <p:tags r:id="rId19"/>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trips(downRight)">
                                      <p:cBhvr>
                                        <p:cTn id="29" dur="500"/>
                                        <p:tgtEl>
                                          <p:spTgt spid="6"/>
                                        </p:tgtEl>
                                      </p:cBhvr>
                                    </p:animEffect>
                                  </p:childTnLst>
                                </p:cTn>
                              </p:par>
                              <p:par>
                                <p:cTn id="30" presetID="18" presetClass="entr" presetSubtype="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Right)">
                                      <p:cBhvr>
                                        <p:cTn id="32" dur="500"/>
                                        <p:tgtEl>
                                          <p:spTgt spid="13"/>
                                        </p:tgtEl>
                                      </p:cBhvr>
                                    </p:animEffect>
                                  </p:childTnLst>
                                </p:cTn>
                              </p:par>
                              <p:par>
                                <p:cTn id="33" presetID="18" presetClass="entr" presetSubtype="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strips(downRight)">
                                      <p:cBhvr>
                                        <p:cTn id="35" dur="500"/>
                                        <p:tgtEl>
                                          <p:spTgt spid="16"/>
                                        </p:tgtEl>
                                      </p:cBhvr>
                                    </p:animEffect>
                                  </p:childTnLst>
                                </p:cTn>
                              </p:par>
                              <p:par>
                                <p:cTn id="36" presetID="18" presetClass="entr" presetSubtype="6"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strips(downRight)">
                                      <p:cBhvr>
                                        <p:cTn id="38" dur="500"/>
                                        <p:tgtEl>
                                          <p:spTgt spid="38"/>
                                        </p:tgtEl>
                                      </p:cBhvr>
                                    </p:animEffect>
                                  </p:childTnLst>
                                </p:cTn>
                              </p:par>
                            </p:childTnLst>
                          </p:cTn>
                        </p:par>
                        <p:par>
                          <p:cTn id="39" fill="hold">
                            <p:stCondLst>
                              <p:cond delay="2500"/>
                            </p:stCondLst>
                            <p:childTnLst>
                              <p:par>
                                <p:cTn id="40" presetID="6" presetClass="entr" presetSubtype="32" fill="hold" nodeType="afterEffect">
                                  <p:stCondLst>
                                    <p:cond delay="0"/>
                                  </p:stCondLst>
                                  <p:childTnLst>
                                    <p:set>
                                      <p:cBhvr>
                                        <p:cTn id="41" dur="500" fill="hold">
                                          <p:stCondLst>
                                            <p:cond delay="0"/>
                                          </p:stCondLst>
                                        </p:cTn>
                                        <p:tgtEl>
                                          <p:spTgt spid="44"/>
                                        </p:tgtEl>
                                        <p:attrNameLst>
                                          <p:attrName>style.visibility</p:attrName>
                                        </p:attrNameLst>
                                      </p:cBhvr>
                                      <p:to>
                                        <p:strVal val="visible"/>
                                      </p:to>
                                    </p:set>
                                    <p:animEffect transition="in" filter="circle(out)">
                                      <p:cBhvr>
                                        <p:cTn id="42" dur="500"/>
                                        <p:tgtEl>
                                          <p:spTgt spid="44"/>
                                        </p:tgtEl>
                                      </p:cBhvr>
                                    </p:animEffect>
                                  </p:childTnLst>
                                </p:cTn>
                              </p:par>
                              <p:par>
                                <p:cTn id="43" presetID="22" presetClass="entr" presetSubtype="8"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How teenagers can prevent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sp>
        <p:nvSpPr>
          <p:cNvPr id="12" name="圆角矩形 11"/>
          <p:cNvSpPr/>
          <p:nvPr/>
        </p:nvSpPr>
        <p:spPr>
          <a:xfrm>
            <a:off x="1141095" y="1689100"/>
            <a:ext cx="592391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我国《刑法》规定的毒品犯罪的罪名有哪些</a:t>
            </a:r>
            <a:endPar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4" name="组合 3"/>
          <p:cNvGrpSpPr/>
          <p:nvPr/>
        </p:nvGrpSpPr>
        <p:grpSpPr>
          <a:xfrm rot="0">
            <a:off x="1141095" y="2468880"/>
            <a:ext cx="4815840" cy="531495"/>
            <a:chOff x="1878" y="4415"/>
            <a:chExt cx="10546" cy="927"/>
          </a:xfrm>
        </p:grpSpPr>
        <p:sp>
          <p:nvSpPr>
            <p:cNvPr id="20" name="矩形: 圆角 279"/>
            <p:cNvSpPr/>
            <p:nvPr>
              <p:custDataLst>
                <p:tags r:id="rId5"/>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5" name="文本框 4"/>
            <p:cNvSpPr txBox="1"/>
            <p:nvPr>
              <p:custDataLst>
                <p:tags r:id="rId6"/>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6</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．非法买卖制制品罪（</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350</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6" name="组合 5"/>
          <p:cNvGrpSpPr/>
          <p:nvPr/>
        </p:nvGrpSpPr>
        <p:grpSpPr>
          <a:xfrm rot="0">
            <a:off x="6108065" y="2468880"/>
            <a:ext cx="4815840" cy="531495"/>
            <a:chOff x="1878" y="4415"/>
            <a:chExt cx="10546" cy="927"/>
          </a:xfrm>
        </p:grpSpPr>
        <p:sp>
          <p:nvSpPr>
            <p:cNvPr id="7" name="矩形: 圆角 279"/>
            <p:cNvSpPr/>
            <p:nvPr>
              <p:custDataLst>
                <p:tags r:id="rId7"/>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1" name="文本框 10"/>
            <p:cNvSpPr txBox="1"/>
            <p:nvPr>
              <p:custDataLst>
                <p:tags r:id="rId8"/>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7</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．非法种植毒品原植物罪（</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351</a:t>
              </a: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3" name="组合 12"/>
          <p:cNvGrpSpPr/>
          <p:nvPr/>
        </p:nvGrpSpPr>
        <p:grpSpPr>
          <a:xfrm rot="0">
            <a:off x="1141095" y="3180080"/>
            <a:ext cx="10064587" cy="531495"/>
            <a:chOff x="1878" y="4415"/>
            <a:chExt cx="18550" cy="927"/>
          </a:xfrm>
        </p:grpSpPr>
        <p:sp>
          <p:nvSpPr>
            <p:cNvPr id="14" name="矩形: 圆角 279"/>
            <p:cNvSpPr/>
            <p:nvPr>
              <p:custDataLst>
                <p:tags r:id="rId9"/>
              </p:custDataLst>
            </p:nvPr>
          </p:nvSpPr>
          <p:spPr>
            <a:xfrm>
              <a:off x="1878" y="4415"/>
              <a:ext cx="18550"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5" name="文本框 14"/>
            <p:cNvSpPr txBox="1"/>
            <p:nvPr>
              <p:custDataLst>
                <p:tags r:id="rId10"/>
              </p:custDataLst>
            </p:nvPr>
          </p:nvSpPr>
          <p:spPr>
            <a:xfrm>
              <a:off x="2220" y="4512"/>
              <a:ext cx="14841"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8．非法买卖、运输、携带、持有毒品原植物种子、幼苗罪（352条）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6" name="组合 15"/>
          <p:cNvGrpSpPr/>
          <p:nvPr/>
        </p:nvGrpSpPr>
        <p:grpSpPr>
          <a:xfrm rot="0">
            <a:off x="1141095" y="3891280"/>
            <a:ext cx="9914839" cy="531495"/>
            <a:chOff x="1878" y="4415"/>
            <a:chExt cx="18274" cy="927"/>
          </a:xfrm>
        </p:grpSpPr>
        <p:sp>
          <p:nvSpPr>
            <p:cNvPr id="17" name="矩形: 圆角 279"/>
            <p:cNvSpPr/>
            <p:nvPr>
              <p:custDataLst>
                <p:tags r:id="rId11"/>
              </p:custDataLst>
            </p:nvPr>
          </p:nvSpPr>
          <p:spPr>
            <a:xfrm>
              <a:off x="1878" y="4415"/>
              <a:ext cx="1827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8" name="文本框 17"/>
            <p:cNvSpPr txBox="1"/>
            <p:nvPr>
              <p:custDataLst>
                <p:tags r:id="rId12"/>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9．引诱、教唆、欺骗他人吸毒罪（353条）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38" name="组合 37"/>
          <p:cNvGrpSpPr/>
          <p:nvPr/>
        </p:nvGrpSpPr>
        <p:grpSpPr>
          <a:xfrm rot="0">
            <a:off x="1141095" y="5313680"/>
            <a:ext cx="9914296" cy="531495"/>
            <a:chOff x="1878" y="4415"/>
            <a:chExt cx="18273" cy="927"/>
          </a:xfrm>
        </p:grpSpPr>
        <p:sp>
          <p:nvSpPr>
            <p:cNvPr id="39" name="矩形: 圆角 279"/>
            <p:cNvSpPr/>
            <p:nvPr>
              <p:custDataLst>
                <p:tags r:id="rId13"/>
              </p:custDataLst>
            </p:nvPr>
          </p:nvSpPr>
          <p:spPr>
            <a:xfrm>
              <a:off x="1878" y="4415"/>
              <a:ext cx="18273"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40" name="文本框 39"/>
            <p:cNvSpPr txBox="1"/>
            <p:nvPr>
              <p:custDataLst>
                <p:tags r:id="rId14"/>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12．非法提供麻醉药品、精神药品罪（355条）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45" name="组合 44"/>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46" name="燕尾形 45"/>
            <p:cNvSpPr/>
            <p:nvPr>
              <p:custDataLst>
                <p:tags r:id="rId1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7" name="燕尾形 46"/>
            <p:cNvSpPr/>
            <p:nvPr>
              <p:custDataLst>
                <p:tags r:id="rId1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8" name="燕尾形 47"/>
            <p:cNvSpPr/>
            <p:nvPr>
              <p:custDataLst>
                <p:tags r:id="rId1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9" name="燕尾形 48"/>
            <p:cNvSpPr/>
            <p:nvPr>
              <p:custDataLst>
                <p:tags r:id="rId1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grpSp>
        <p:nvGrpSpPr>
          <p:cNvPr id="3" name="组合 2"/>
          <p:cNvGrpSpPr/>
          <p:nvPr/>
        </p:nvGrpSpPr>
        <p:grpSpPr>
          <a:xfrm rot="0">
            <a:off x="1141095" y="4602480"/>
            <a:ext cx="4815840" cy="531495"/>
            <a:chOff x="1878" y="4415"/>
            <a:chExt cx="10546" cy="927"/>
          </a:xfrm>
        </p:grpSpPr>
        <p:sp>
          <p:nvSpPr>
            <p:cNvPr id="19" name="矩形: 圆角 279"/>
            <p:cNvSpPr/>
            <p:nvPr>
              <p:custDataLst>
                <p:tags r:id="rId19"/>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21" name="文本框 20"/>
            <p:cNvSpPr txBox="1"/>
            <p:nvPr>
              <p:custDataLst>
                <p:tags r:id="rId20"/>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10．强迫他人吸毒罪（353条）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22" name="组合 21"/>
          <p:cNvGrpSpPr/>
          <p:nvPr/>
        </p:nvGrpSpPr>
        <p:grpSpPr>
          <a:xfrm rot="0">
            <a:off x="6108065" y="4608195"/>
            <a:ext cx="4815840" cy="531495"/>
            <a:chOff x="1878" y="4415"/>
            <a:chExt cx="10546" cy="927"/>
          </a:xfrm>
        </p:grpSpPr>
        <p:sp>
          <p:nvSpPr>
            <p:cNvPr id="23" name="矩形: 圆角 279"/>
            <p:cNvSpPr/>
            <p:nvPr>
              <p:custDataLst>
                <p:tags r:id="rId21"/>
              </p:custDataLst>
            </p:nvPr>
          </p:nvSpPr>
          <p:spPr>
            <a:xfrm>
              <a:off x="1878" y="4415"/>
              <a:ext cx="10546"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24" name="文本框 23"/>
            <p:cNvSpPr txBox="1"/>
            <p:nvPr>
              <p:custDataLst>
                <p:tags r:id="rId22"/>
              </p:custDataLst>
            </p:nvPr>
          </p:nvSpPr>
          <p:spPr>
            <a:xfrm>
              <a:off x="2220" y="4512"/>
              <a:ext cx="10028" cy="690"/>
            </a:xfrm>
            <a:prstGeom prst="rect">
              <a:avLst/>
            </a:prstGeom>
            <a:noFill/>
          </p:spPr>
          <p:txBody>
            <a:bodyPr wrap="square" rtlCol="0">
              <a:spAutoFit/>
            </a:bodyPr>
            <a:p>
              <a:pPr lvl="0" algn="l">
                <a:lnSpc>
                  <a:spcPct val="110000"/>
                </a:lnSpc>
                <a:buClrTx/>
                <a:buSzTx/>
                <a:buFontTx/>
              </a:pPr>
              <a:r>
                <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11．容留他人吸毒罪（354条）</a:t>
              </a:r>
              <a:endParaRPr lang="zh-CN" altLang="en-US"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trips(downRight)">
                                      <p:cBhvr>
                                        <p:cTn id="29" dur="500"/>
                                        <p:tgtEl>
                                          <p:spTgt spid="6"/>
                                        </p:tgtEl>
                                      </p:cBhvr>
                                    </p:animEffect>
                                  </p:childTnLst>
                                </p:cTn>
                              </p:par>
                              <p:par>
                                <p:cTn id="30" presetID="18" presetClass="entr" presetSubtype="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Right)">
                                      <p:cBhvr>
                                        <p:cTn id="32" dur="500"/>
                                        <p:tgtEl>
                                          <p:spTgt spid="13"/>
                                        </p:tgtEl>
                                      </p:cBhvr>
                                    </p:animEffect>
                                  </p:childTnLst>
                                </p:cTn>
                              </p:par>
                            </p:childTnLst>
                          </p:cTn>
                        </p:par>
                        <p:par>
                          <p:cTn id="33" fill="hold">
                            <p:stCondLst>
                              <p:cond delay="2500"/>
                            </p:stCondLst>
                            <p:childTnLst>
                              <p:par>
                                <p:cTn id="34" presetID="18" presetClass="entr" presetSubtype="6"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trips(downRight)">
                                      <p:cBhvr>
                                        <p:cTn id="36" dur="500"/>
                                        <p:tgtEl>
                                          <p:spTgt spid="16"/>
                                        </p:tgtEl>
                                      </p:cBhvr>
                                    </p:animEffect>
                                  </p:childTnLst>
                                </p:cTn>
                              </p:par>
                              <p:par>
                                <p:cTn id="37" presetID="18" presetClass="entr" presetSubtype="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strips(downRight)">
                                      <p:cBhvr>
                                        <p:cTn id="39" dur="500"/>
                                        <p:tgtEl>
                                          <p:spTgt spid="3"/>
                                        </p:tgtEl>
                                      </p:cBhvr>
                                    </p:animEffect>
                                  </p:childTnLst>
                                </p:cTn>
                              </p:par>
                              <p:par>
                                <p:cTn id="40" presetID="18" presetClass="entr" presetSubtype="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strips(downRight)">
                                      <p:cBhvr>
                                        <p:cTn id="42" dur="500"/>
                                        <p:tgtEl>
                                          <p:spTgt spid="22"/>
                                        </p:tgtEl>
                                      </p:cBhvr>
                                    </p:animEffect>
                                  </p:childTnLst>
                                </p:cTn>
                              </p:par>
                              <p:par>
                                <p:cTn id="43" presetID="18" presetClass="entr" presetSubtype="6"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strips(downRight)">
                                      <p:cBhvr>
                                        <p:cTn id="45" dur="500"/>
                                        <p:tgtEl>
                                          <p:spTgt spid="38"/>
                                        </p:tgtEl>
                                      </p:cBhvr>
                                    </p:animEffect>
                                  </p:childTnLst>
                                </p:cTn>
                              </p:par>
                              <p:par>
                                <p:cTn id="46" presetID="22" presetClass="entr" presetSubtype="8"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How teenagers can prevent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45" name="组合 44"/>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46" name="燕尾形 45"/>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7" name="燕尾形 46"/>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8" name="燕尾形 47"/>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9" name="燕尾形 48"/>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280" name="矩形: 圆角 279"/>
          <p:cNvSpPr/>
          <p:nvPr>
            <p:custDataLst>
              <p:tags r:id="rId9"/>
            </p:custDataLst>
          </p:nvPr>
        </p:nvSpPr>
        <p:spPr>
          <a:xfrm>
            <a:off x="1390650" y="2263140"/>
            <a:ext cx="9365615" cy="3170555"/>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88" name="文本框 287"/>
          <p:cNvSpPr txBox="1"/>
          <p:nvPr>
            <p:custDataLst>
              <p:tags r:id="rId10"/>
            </p:custDataLst>
          </p:nvPr>
        </p:nvSpPr>
        <p:spPr>
          <a:xfrm>
            <a:off x="1864360" y="2964815"/>
            <a:ext cx="7427595" cy="850900"/>
          </a:xfrm>
          <a:prstGeom prst="rect">
            <a:avLst/>
          </a:prstGeom>
          <a:noFill/>
        </p:spPr>
        <p:txBody>
          <a:bodyPr wrap="square" rtlCol="0" anchor="t" anchorCtr="0">
            <a:noAutofit/>
          </a:bodyPr>
          <a:lstStyle/>
          <a:p>
            <a:pPr marL="342900" lvl="0" indent="-342900" algn="l">
              <a:lnSpc>
                <a:spcPct val="130000"/>
              </a:lnSpc>
              <a:buClr>
                <a:srgbClr val="3B7D23"/>
              </a:buClr>
              <a:buSzTx/>
              <a:buFont typeface="Wingdings" panose="05000000000000000000" charset="0"/>
              <a:buChar char="Ø"/>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毒品犯罪刑事责任责任年龄，是指法律所规定的自然人对自己所实施的毒品犯罪行为应负刑事责任必须达到的年龄。</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6" name="文本框 25"/>
          <p:cNvSpPr txBox="1"/>
          <p:nvPr>
            <p:custDataLst>
              <p:tags r:id="rId11"/>
            </p:custDataLst>
          </p:nvPr>
        </p:nvSpPr>
        <p:spPr>
          <a:xfrm>
            <a:off x="1864360" y="4063365"/>
            <a:ext cx="7427595" cy="850900"/>
          </a:xfrm>
          <a:prstGeom prst="rect">
            <a:avLst/>
          </a:prstGeom>
          <a:noFill/>
        </p:spPr>
        <p:txBody>
          <a:bodyPr wrap="square" rtlCol="0" anchor="t" anchorCtr="0">
            <a:noAutofit/>
          </a:bodyPr>
          <a:lstStyle/>
          <a:p>
            <a:pPr marL="342900" lvl="0" indent="-342900" algn="l">
              <a:lnSpc>
                <a:spcPct val="130000"/>
              </a:lnSpc>
              <a:buClr>
                <a:srgbClr val="3B7D23"/>
              </a:buClr>
              <a:buSzTx/>
              <a:buFont typeface="Wingdings" panose="05000000000000000000" charset="0"/>
              <a:buChar char="Ø"/>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毒品犯罪刑事责任能力，是指毒品犯罪行为人能够正确辩认自己行为的社会性质及其意义，并能够控制和支配自己行为的能力。</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2" name="圆角矩形 11"/>
          <p:cNvSpPr/>
          <p:nvPr/>
        </p:nvSpPr>
        <p:spPr>
          <a:xfrm>
            <a:off x="2537778" y="2021205"/>
            <a:ext cx="711644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我国</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刑法</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a:t>
            </a: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对毒品犯罪的刑事责任年龄是如何规定的</a:t>
            </a:r>
            <a:endPar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pic>
        <p:nvPicPr>
          <p:cNvPr id="28" name="图片 27" descr="图层 108"/>
          <p:cNvPicPr>
            <a:picLocks noChangeAspect="1"/>
          </p:cNvPicPr>
          <p:nvPr>
            <p:custDataLst>
              <p:tags r:id="rId12"/>
            </p:custDataLst>
          </p:nvPr>
        </p:nvPicPr>
        <p:blipFill>
          <a:blip r:embed="rId13"/>
          <a:stretch>
            <a:fillRect/>
          </a:stretch>
        </p:blipFill>
        <p:spPr>
          <a:xfrm flipH="1">
            <a:off x="9143365" y="2603500"/>
            <a:ext cx="2080260" cy="28301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280"/>
                                        </p:tgtEl>
                                        <p:attrNameLst>
                                          <p:attrName>style.visibility</p:attrName>
                                        </p:attrNameLst>
                                      </p:cBhvr>
                                      <p:to>
                                        <p:strVal val="visible"/>
                                      </p:to>
                                    </p:set>
                                    <p:animEffect transition="in" filter="barn(outVertical)">
                                      <p:cBhvr>
                                        <p:cTn id="26" dur="500"/>
                                        <p:tgtEl>
                                          <p:spTgt spid="280"/>
                                        </p:tgtEl>
                                      </p:cBhvr>
                                    </p:animEffect>
                                  </p:childTnLst>
                                </p:cTn>
                              </p:par>
                            </p:childTnLst>
                          </p:cTn>
                        </p:par>
                        <p:par>
                          <p:cTn id="27" fill="hold">
                            <p:stCondLst>
                              <p:cond delay="2500"/>
                            </p:stCondLst>
                            <p:childTnLst>
                              <p:par>
                                <p:cTn id="28" presetID="18" presetClass="entr" presetSubtype="6" fill="hold" grpId="0" nodeType="afterEffect">
                                  <p:stCondLst>
                                    <p:cond delay="0"/>
                                  </p:stCondLst>
                                  <p:childTnLst>
                                    <p:set>
                                      <p:cBhvr>
                                        <p:cTn id="29" dur="1" fill="hold">
                                          <p:stCondLst>
                                            <p:cond delay="0"/>
                                          </p:stCondLst>
                                        </p:cTn>
                                        <p:tgtEl>
                                          <p:spTgt spid="288"/>
                                        </p:tgtEl>
                                        <p:attrNameLst>
                                          <p:attrName>style.visibility</p:attrName>
                                        </p:attrNameLst>
                                      </p:cBhvr>
                                      <p:to>
                                        <p:strVal val="visible"/>
                                      </p:to>
                                    </p:set>
                                    <p:animEffect transition="in" filter="strips(downRight)">
                                      <p:cBhvr>
                                        <p:cTn id="30" dur="500"/>
                                        <p:tgtEl>
                                          <p:spTgt spid="288"/>
                                        </p:tgtEl>
                                      </p:cBhvr>
                                    </p:animEffect>
                                  </p:childTnLst>
                                </p:cTn>
                              </p:par>
                            </p:childTnLst>
                          </p:cTn>
                        </p:par>
                        <p:par>
                          <p:cTn id="31" fill="hold">
                            <p:stCondLst>
                              <p:cond delay="3000"/>
                            </p:stCondLst>
                            <p:childTnLst>
                              <p:par>
                                <p:cTn id="32" presetID="18" presetClass="entr" presetSubtype="6"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trips(downRight)">
                                      <p:cBhvr>
                                        <p:cTn id="34" dur="500"/>
                                        <p:tgtEl>
                                          <p:spTgt spid="26"/>
                                        </p:tgtEl>
                                      </p:cBhvr>
                                    </p:animEffect>
                                  </p:childTnLst>
                                </p:cTn>
                              </p:par>
                              <p:par>
                                <p:cTn id="35" presetID="18" presetClass="entr" presetSubtype="9"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strips(upLeft)">
                                      <p:cBhvr>
                                        <p:cTn id="37" dur="500"/>
                                        <p:tgtEl>
                                          <p:spTgt spid="28"/>
                                        </p:tgtEl>
                                      </p:cBhvr>
                                    </p:animEffect>
                                  </p:childTnLst>
                                </p:cTn>
                              </p:par>
                              <p:par>
                                <p:cTn id="38" presetID="2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P spid="280" grpId="0" bldLvl="0" animBg="1"/>
      <p:bldP spid="288"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青少年如何防止吸毒</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lvl="0" algn="ctr">
              <a:buClrTx/>
              <a:buSzTx/>
              <a:buFontTx/>
            </a:pPr>
            <a:r>
              <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rPr>
              <a:t>How teenagers can prevent drug use</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sym typeface="阿里巴巴普惠体" panose="00020600040101010101" charset="-122"/>
            </a:endParaRPr>
          </a:p>
        </p:txBody>
      </p:sp>
      <p:grpSp>
        <p:nvGrpSpPr>
          <p:cNvPr id="45" name="组合 44"/>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46" name="燕尾形 45"/>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7" name="燕尾形 46"/>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8" name="燕尾形 47"/>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49" name="燕尾形 48"/>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277938" y="2052320"/>
            <a:ext cx="711644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36195" rIns="0" bIns="0" numCol="1" spcCol="0" rtlCol="0" fromWordArt="0" anchor="ctr" anchorCtr="0" forceAA="0" compatLnSpc="1">
            <a:noAutofit/>
          </a:bodyPr>
          <a:p>
            <a:pPr lvl="0" algn="ctr">
              <a:buClrTx/>
              <a:buSzTx/>
              <a:buFontTx/>
            </a:pPr>
            <a:r>
              <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我国《刑法》对毒品犯罪的刑事责任年龄是如何规定的</a:t>
            </a:r>
            <a:endParaRPr lang="zh-CN" altLang="en-US" sz="21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4" name="组合 3"/>
          <p:cNvGrpSpPr/>
          <p:nvPr/>
        </p:nvGrpSpPr>
        <p:grpSpPr>
          <a:xfrm rot="0">
            <a:off x="1278255" y="2993390"/>
            <a:ext cx="9645650" cy="625475"/>
            <a:chOff x="1878" y="4415"/>
            <a:chExt cx="9447" cy="1163"/>
          </a:xfrm>
        </p:grpSpPr>
        <p:sp>
          <p:nvSpPr>
            <p:cNvPr id="3" name="矩形: 圆角 279"/>
            <p:cNvSpPr/>
            <p:nvPr>
              <p:custDataLst>
                <p:tags r:id="rId9"/>
              </p:custDataLst>
            </p:nvPr>
          </p:nvSpPr>
          <p:spPr>
            <a:xfrm>
              <a:off x="1878" y="4415"/>
              <a:ext cx="9447"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1" name="文本框 10"/>
            <p:cNvSpPr txBox="1"/>
            <p:nvPr>
              <p:custDataLst>
                <p:tags r:id="rId10"/>
              </p:custDataLst>
            </p:nvPr>
          </p:nvSpPr>
          <p:spPr>
            <a:xfrm>
              <a:off x="2138" y="4560"/>
              <a:ext cx="9186" cy="861"/>
            </a:xfrm>
            <a:prstGeom prst="rect">
              <a:avLst/>
            </a:prstGeom>
            <a:noFill/>
          </p:spPr>
          <p:txBody>
            <a:bodyPr wrap="square" rtlCol="0">
              <a:spAutoFit/>
            </a:bodyPr>
            <a:p>
              <a:pPr lvl="0" algn="l">
                <a:lnSpc>
                  <a:spcPct val="110000"/>
                </a:lnSpc>
                <a:buClrTx/>
                <a:buSzTx/>
                <a:buFontTx/>
              </a:pP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．已满</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16</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周岁的人实施毒品犯罪，应当负刑事责任；</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5" name="组合 4"/>
          <p:cNvGrpSpPr/>
          <p:nvPr/>
        </p:nvGrpSpPr>
        <p:grpSpPr>
          <a:xfrm rot="0">
            <a:off x="1278255" y="3839210"/>
            <a:ext cx="10270208" cy="625475"/>
            <a:chOff x="1878" y="4415"/>
            <a:chExt cx="13231" cy="1163"/>
          </a:xfrm>
        </p:grpSpPr>
        <p:sp>
          <p:nvSpPr>
            <p:cNvPr id="6" name="矩形: 圆角 279"/>
            <p:cNvSpPr/>
            <p:nvPr>
              <p:custDataLst>
                <p:tags r:id="rId11"/>
              </p:custDataLst>
            </p:nvPr>
          </p:nvSpPr>
          <p:spPr>
            <a:xfrm>
              <a:off x="1878" y="4415"/>
              <a:ext cx="12426"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7" name="文本框 6"/>
            <p:cNvSpPr txBox="1"/>
            <p:nvPr>
              <p:custDataLst>
                <p:tags r:id="rId12"/>
              </p:custDataLst>
            </p:nvPr>
          </p:nvSpPr>
          <p:spPr>
            <a:xfrm>
              <a:off x="2220" y="4533"/>
              <a:ext cx="12889" cy="987"/>
            </a:xfrm>
            <a:prstGeom prst="rect">
              <a:avLst/>
            </a:prstGeom>
            <a:noFill/>
          </p:spPr>
          <p:txBody>
            <a:bodyPr wrap="square" rtlCol="0">
              <a:spAutoFit/>
            </a:bodyPr>
            <a:p>
              <a:pPr lvl="0" algn="l">
                <a:lnSpc>
                  <a:spcPct val="110000"/>
                </a:lnSpc>
                <a:buClrTx/>
                <a:buSzTx/>
                <a:buFontTx/>
              </a:pP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2</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．已满</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14</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周岁不满</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16</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周岁的人，犯贩卖毒品罪的，应当负刑事责任；</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3" name="组合 12"/>
          <p:cNvGrpSpPr/>
          <p:nvPr/>
        </p:nvGrpSpPr>
        <p:grpSpPr>
          <a:xfrm rot="0">
            <a:off x="1278255" y="4685030"/>
            <a:ext cx="10095558" cy="625475"/>
            <a:chOff x="1878" y="4415"/>
            <a:chExt cx="13006" cy="1163"/>
          </a:xfrm>
        </p:grpSpPr>
        <p:sp>
          <p:nvSpPr>
            <p:cNvPr id="14" name="矩形: 圆角 279"/>
            <p:cNvSpPr/>
            <p:nvPr>
              <p:custDataLst>
                <p:tags r:id="rId13"/>
              </p:custDataLst>
            </p:nvPr>
          </p:nvSpPr>
          <p:spPr>
            <a:xfrm>
              <a:off x="1878" y="4415"/>
              <a:ext cx="12425" cy="1163"/>
            </a:xfrm>
            <a:prstGeom prst="roundRect">
              <a:avLst>
                <a:gd name="adj" fmla="val 36345"/>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5" name="文本框 14"/>
            <p:cNvSpPr txBox="1"/>
            <p:nvPr>
              <p:custDataLst>
                <p:tags r:id="rId14"/>
              </p:custDataLst>
            </p:nvPr>
          </p:nvSpPr>
          <p:spPr>
            <a:xfrm>
              <a:off x="2220" y="4560"/>
              <a:ext cx="12664" cy="987"/>
            </a:xfrm>
            <a:prstGeom prst="rect">
              <a:avLst/>
            </a:prstGeom>
            <a:noFill/>
          </p:spPr>
          <p:txBody>
            <a:bodyPr wrap="square" rtlCol="0">
              <a:spAutoFit/>
            </a:bodyPr>
            <a:p>
              <a:pPr lvl="0" algn="l">
                <a:lnSpc>
                  <a:spcPct val="110000"/>
                </a:lnSpc>
                <a:buClrTx/>
                <a:buSzTx/>
                <a:buFontTx/>
              </a:pP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3</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．已满</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14</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周岁不满</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18</a:t>
              </a:r>
              <a:r>
                <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周岁的人实施毒品犯罪，应当从轻或减轻处罚。</a:t>
              </a:r>
              <a:endParaRPr lang="zh-CN" altLang="en-US" sz="22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16" name="图片 15" descr="51miz-E1125740-BD9BC5C6"/>
          <p:cNvPicPr>
            <a:picLocks noChangeAspect="1"/>
          </p:cNvPicPr>
          <p:nvPr/>
        </p:nvPicPr>
        <p:blipFill>
          <a:blip r:embed="rId15"/>
          <a:srcRect r="7863" b="8747"/>
          <a:stretch>
            <a:fillRect/>
          </a:stretch>
        </p:blipFill>
        <p:spPr>
          <a:xfrm>
            <a:off x="8341360" y="1600835"/>
            <a:ext cx="3204845" cy="23806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childTnLst>
                          </p:cTn>
                        </p:par>
                        <p:par>
                          <p:cTn id="27" fill="hold">
                            <p:stCondLst>
                              <p:cond delay="25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500"/>
                                        <p:tgtEl>
                                          <p:spTgt spid="5"/>
                                        </p:tgtEl>
                                      </p:cBhvr>
                                    </p:animEffect>
                                  </p:childTnLst>
                                </p:cTn>
                              </p:par>
                              <p:par>
                                <p:cTn id="31" presetID="18" presetClass="entr" presetSubtype="9"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strips(upLeft)">
                                      <p:cBhvr>
                                        <p:cTn id="33" dur="500"/>
                                        <p:tgtEl>
                                          <p:spTgt spid="16"/>
                                        </p:tgtEl>
                                      </p:cBhvr>
                                    </p:animEffect>
                                  </p:childTnLst>
                                </p:cTn>
                              </p:par>
                            </p:childTnLst>
                          </p:cTn>
                        </p:par>
                        <p:par>
                          <p:cTn id="34" fill="hold">
                            <p:stCondLst>
                              <p:cond delay="30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par>
                                <p:cTn id="38" presetID="2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0"/>
          <p:cNvPicPr>
            <a:picLocks noChangeAspect="1"/>
          </p:cNvPicPr>
          <p:nvPr>
            <p:custDataLst>
              <p:tags r:id="rId1"/>
            </p:custDataLst>
          </p:nvPr>
        </p:nvPicPr>
        <p:blipFill>
          <a:blip r:embed="rId2"/>
          <a:stretch>
            <a:fillRect/>
          </a:stretch>
        </p:blipFill>
        <p:spPr>
          <a:xfrm>
            <a:off x="0" y="10795"/>
            <a:ext cx="12192000" cy="6847205"/>
          </a:xfrm>
          <a:prstGeom prst="rect">
            <a:avLst/>
          </a:prstGeom>
        </p:spPr>
      </p:pic>
      <p:sp>
        <p:nvSpPr>
          <p:cNvPr id="6" name="文本框 5"/>
          <p:cNvSpPr txBox="1"/>
          <p:nvPr/>
        </p:nvSpPr>
        <p:spPr>
          <a:xfrm>
            <a:off x="1578610" y="1653540"/>
            <a:ext cx="9728835" cy="2861310"/>
          </a:xfrm>
          <a:prstGeom prst="rect">
            <a:avLst/>
          </a:prstGeom>
          <a:noFill/>
        </p:spPr>
        <p:txBody>
          <a:bodyPr wrap="square" lIns="0" tIns="0" rIns="0" bIns="0" rtlCol="0" anchor="t">
            <a:noAutofit/>
          </a:bodyPr>
          <a:p>
            <a:pPr algn="ctr">
              <a:lnSpc>
                <a:spcPct val="120000"/>
              </a:lnSpc>
            </a:pPr>
            <a:r>
              <a:rPr lang="zh-CN" altLang="en-US" sz="6600" dirty="0">
                <a:ln w="22225">
                  <a:noFill/>
                </a:ln>
                <a:gradFill>
                  <a:gsLst>
                    <a:gs pos="0">
                      <a:srgbClr val="4BA937"/>
                    </a:gs>
                    <a:gs pos="100000">
                      <a:srgbClr val="3B7D23"/>
                    </a:gs>
                  </a:gsLst>
                  <a:lin ang="5400000" scaled="0"/>
                </a:gra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远离毒品，</a:t>
            </a:r>
            <a:endParaRPr lang="zh-CN" altLang="en-US" sz="6600" dirty="0">
              <a:ln w="22225">
                <a:noFill/>
              </a:ln>
              <a:gradFill>
                <a:gsLst>
                  <a:gs pos="0">
                    <a:srgbClr val="4BA937"/>
                  </a:gs>
                  <a:gs pos="100000">
                    <a:srgbClr val="3B7D23"/>
                  </a:gs>
                </a:gsLst>
                <a:lin ang="5400000" scaled="0"/>
              </a:gra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a:p>
            <a:pPr algn="ctr">
              <a:lnSpc>
                <a:spcPct val="120000"/>
              </a:lnSpc>
            </a:pPr>
            <a:r>
              <a:rPr lang="zh-CN" altLang="en-US" sz="6600" dirty="0">
                <a:ln w="22225">
                  <a:noFill/>
                </a:ln>
                <a:gradFill>
                  <a:gsLst>
                    <a:gs pos="0">
                      <a:srgbClr val="4BA937"/>
                    </a:gs>
                    <a:gs pos="100000">
                      <a:srgbClr val="3B7D23"/>
                    </a:gs>
                  </a:gsLst>
                  <a:lin ang="5400000" scaled="0"/>
                </a:gra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珍爱生命，从我做起！</a:t>
            </a:r>
            <a:endParaRPr lang="zh-CN" altLang="en-US" sz="6600" dirty="0">
              <a:ln w="22225">
                <a:noFill/>
              </a:ln>
              <a:gradFill>
                <a:gsLst>
                  <a:gs pos="0">
                    <a:srgbClr val="4BA937"/>
                  </a:gs>
                  <a:gs pos="100000">
                    <a:srgbClr val="3B7D23"/>
                  </a:gs>
                </a:gsLst>
                <a:lin ang="5400000" scaled="0"/>
              </a:gra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pic>
        <p:nvPicPr>
          <p:cNvPr id="8" name="图片 7" descr="图层 108"/>
          <p:cNvPicPr>
            <a:picLocks noChangeAspect="1"/>
          </p:cNvPicPr>
          <p:nvPr>
            <p:custDataLst>
              <p:tags r:id="rId3"/>
            </p:custDataLst>
          </p:nvPr>
        </p:nvPicPr>
        <p:blipFill>
          <a:blip r:embed="rId4"/>
          <a:stretch>
            <a:fillRect/>
          </a:stretch>
        </p:blipFill>
        <p:spPr>
          <a:xfrm>
            <a:off x="273050" y="3425825"/>
            <a:ext cx="2522855" cy="3432175"/>
          </a:xfrm>
          <a:prstGeom prst="rect">
            <a:avLst/>
          </a:prstGeom>
        </p:spPr>
      </p:pic>
      <p:pic>
        <p:nvPicPr>
          <p:cNvPr id="5" name="图片 4" descr="51miz-E1262338-1D8A2580"/>
          <p:cNvPicPr>
            <a:picLocks noChangeAspect="1"/>
          </p:cNvPicPr>
          <p:nvPr/>
        </p:nvPicPr>
        <p:blipFill>
          <a:blip r:embed="rId5"/>
          <a:srcRect l="11473" t="15306" r="60678" b="49768"/>
          <a:stretch>
            <a:fillRect/>
          </a:stretch>
        </p:blipFill>
        <p:spPr>
          <a:xfrm>
            <a:off x="5261610" y="4050665"/>
            <a:ext cx="1423035" cy="1339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childTnLst>
                          </p:cTn>
                        </p:par>
                        <p:par>
                          <p:cTn id="8" fill="hold">
                            <p:stCondLst>
                              <p:cond delay="5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8" fill="hold">
                                          <p:stCondLst>
                                            <p:cond delay="0"/>
                                          </p:stCondLst>
                                        </p:cTn>
                                        <p:tgtEl>
                                          <p:spTgt spid="6"/>
                                        </p:tgtEl>
                                        <p:attrNameLst>
                                          <p:attrName>style.rotation</p:attrName>
                                        </p:attrNameLst>
                                      </p:cBhvr>
                                      <p:to>
                                        <p:strVal val="-45.0"/>
                                      </p:to>
                                    </p:set>
                                    <p:anim calcmode="lin" valueType="num">
                                      <p:cBhvr>
                                        <p:cTn id="12"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par>
                                <p:cTn id="16" presetID="18" presetClass="entr" presetSubtype="9"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upLeft)">
                                      <p:cBhvr>
                                        <p:cTn id="18" dur="500"/>
                                        <p:tgtEl>
                                          <p:spTgt spid="8"/>
                                        </p:tgtEl>
                                      </p:cBhvr>
                                    </p:animEffect>
                                  </p:childTnLst>
                                </p:cTn>
                              </p:par>
                            </p:childTnLst>
                          </p:cTn>
                        </p:par>
                        <p:par>
                          <p:cTn id="19" fill="hold">
                            <p:stCondLst>
                              <p:cond delay="4000"/>
                            </p:stCondLst>
                            <p:childTnLst>
                              <p:par>
                                <p:cTn id="20" presetID="6" presetClass="entr" presetSubtype="32" fill="hold" nodeType="afterEffect">
                                  <p:stCondLst>
                                    <p:cond delay="0"/>
                                  </p:stCondLst>
                                  <p:childTnLst>
                                    <p:set>
                                      <p:cBhvr>
                                        <p:cTn id="21" dur="500" fill="hold">
                                          <p:stCondLst>
                                            <p:cond delay="0"/>
                                          </p:stCondLst>
                                        </p:cTn>
                                        <p:tgtEl>
                                          <p:spTgt spid="5"/>
                                        </p:tgtEl>
                                        <p:attrNameLst>
                                          <p:attrName>style.visibility</p:attrName>
                                        </p:attrNameLst>
                                      </p:cBhvr>
                                      <p:to>
                                        <p:strVal val="visible"/>
                                      </p:to>
                                    </p:set>
                                    <p:animEffect transition="in" filter="circle(ou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01"/>
          <p:cNvPicPr>
            <a:picLocks noChangeAspect="1"/>
          </p:cNvPicPr>
          <p:nvPr/>
        </p:nvPicPr>
        <p:blipFill>
          <a:blip r:embed="rId1"/>
          <a:srcRect l="975" t="3747" r="975"/>
          <a:stretch>
            <a:fillRect/>
          </a:stretch>
        </p:blipFill>
        <p:spPr>
          <a:xfrm>
            <a:off x="0" y="0"/>
            <a:ext cx="12192000" cy="6851015"/>
          </a:xfrm>
          <a:prstGeom prst="rect">
            <a:avLst/>
          </a:prstGeom>
        </p:spPr>
      </p:pic>
      <p:sp>
        <p:nvSpPr>
          <p:cNvPr id="6" name="文本框 5"/>
          <p:cNvSpPr txBox="1"/>
          <p:nvPr/>
        </p:nvSpPr>
        <p:spPr>
          <a:xfrm>
            <a:off x="2365375" y="2576195"/>
            <a:ext cx="7461250" cy="1005840"/>
          </a:xfrm>
          <a:prstGeom prst="rect">
            <a:avLst/>
          </a:prstGeom>
          <a:noFill/>
        </p:spPr>
        <p:txBody>
          <a:bodyPr wrap="square" lIns="91440" tIns="45720" rIns="91440" bIns="45720" rtlCol="0" anchor="t">
            <a:noAutofit/>
          </a:bodyPr>
          <a:p>
            <a:pPr lvl="0" algn="ctr">
              <a:lnSpc>
                <a:spcPct val="90000"/>
              </a:lnSpc>
              <a:buClrTx/>
              <a:buSzTx/>
              <a:buFontTx/>
            </a:pPr>
            <a:r>
              <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毒品定义及</a:t>
            </a:r>
            <a:r>
              <a:rPr lang="zh-CN" altLang="en-US" sz="8000" dirty="0">
                <a:ln w="22225">
                  <a:noFill/>
                </a:ln>
                <a:solidFill>
                  <a:srgbClr val="3B7D23"/>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分</a:t>
            </a:r>
            <a:r>
              <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类</a:t>
            </a:r>
            <a:endPar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sp>
        <p:nvSpPr>
          <p:cNvPr id="11" name="副标题 10"/>
          <p:cNvSpPr>
            <a:spLocks noGrp="1"/>
          </p:cNvSpPr>
          <p:nvPr>
            <p:ph type="subTitle" idx="1"/>
          </p:nvPr>
        </p:nvSpPr>
        <p:spPr>
          <a:xfrm>
            <a:off x="3200400" y="1750060"/>
            <a:ext cx="5791200" cy="457200"/>
          </a:xfrm>
        </p:spPr>
        <p:txBody>
          <a:bodyPr>
            <a:noAutofit/>
          </a:bodyPr>
          <a:p>
            <a:pPr algn="ct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第一部分</a:t>
            </a: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endPar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圆角矩形 23"/>
          <p:cNvSpPr/>
          <p:nvPr/>
        </p:nvSpPr>
        <p:spPr>
          <a:xfrm>
            <a:off x="5163820" y="4479290"/>
            <a:ext cx="1864360" cy="503555"/>
          </a:xfrm>
          <a:prstGeom prst="roundRect">
            <a:avLst>
              <a:gd name="adj" fmla="val 50000"/>
            </a:avLst>
          </a:prstGeom>
          <a:gradFill>
            <a:gsLst>
              <a:gs pos="100000">
                <a:schemeClr val="accent6"/>
              </a:gs>
              <a:gs pos="0">
                <a:srgbClr val="00B05B">
                  <a:alpha val="100000"/>
                </a:srgbClr>
              </a:gs>
              <a:gs pos="50000">
                <a:srgbClr val="00B05B"/>
              </a:gs>
            </a:gsLst>
            <a:lin ang="16200000" scaled="0"/>
          </a:gradFill>
          <a:ln w="25400">
            <a:solidFill>
              <a:schemeClr val="bg1"/>
            </a:solidFill>
          </a:ln>
          <a:effectLst>
            <a:outerShdw blurRad="38100" dist="25400" dir="5400000" algn="t"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p>
            <a:pPr algn="ctr"/>
            <a:r>
              <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rPr>
              <a:t>PART ONE</a:t>
            </a:r>
            <a:endPar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endParaRPr>
          </a:p>
        </p:txBody>
      </p:sp>
      <p:sp>
        <p:nvSpPr>
          <p:cNvPr id="3" name="副标题 10"/>
          <p:cNvSpPr>
            <a:spLocks noGrp="1"/>
          </p:cNvSpPr>
          <p:nvPr>
            <p:custDataLst>
              <p:tags r:id="rId2"/>
            </p:custDataLst>
          </p:nvPr>
        </p:nvSpPr>
        <p:spPr>
          <a:xfrm>
            <a:off x="2916238" y="3735705"/>
            <a:ext cx="6359525" cy="457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spcBef>
                <a:spcPts val="0"/>
              </a:spcBef>
            </a:pPr>
            <a:r>
              <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rPr>
              <a:t>Definition and classification of drugs</a:t>
            </a:r>
            <a:endPar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endParaRPr>
          </a:p>
        </p:txBody>
      </p:sp>
      <p:pic>
        <p:nvPicPr>
          <p:cNvPr id="13" name="图片 12" descr="51miz-E1264280-F8CF7624"/>
          <p:cNvPicPr>
            <a:picLocks noChangeAspect="1"/>
          </p:cNvPicPr>
          <p:nvPr>
            <p:custDataLst>
              <p:tags r:id="rId3"/>
            </p:custDataLst>
          </p:nvPr>
        </p:nvPicPr>
        <p:blipFill>
          <a:blip r:embed="rId4">
            <a:lum contrast="6000"/>
          </a:blip>
          <a:srcRect l="14396" t="5641" r="12139" b="5315"/>
          <a:stretch>
            <a:fillRect/>
          </a:stretch>
        </p:blipFill>
        <p:spPr>
          <a:xfrm>
            <a:off x="9121140" y="4288155"/>
            <a:ext cx="2783840" cy="2532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16" presetClass="entr" presetSubtype="37" fill="hold" grpId="1"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outVertical)">
                                      <p:cBhvr>
                                        <p:cTn id="14" dur="500"/>
                                        <p:tgtEl>
                                          <p:spTgt spid="11">
                                            <p:txEl>
                                              <p:pRg st="0" end="0"/>
                                            </p:txEl>
                                          </p:spTgt>
                                        </p:tgtEl>
                                      </p:cBhvr>
                                    </p:animEffect>
                                  </p:childTnLst>
                                </p:cTn>
                              </p:par>
                            </p:childTnLst>
                          </p:cTn>
                        </p:par>
                        <p:par>
                          <p:cTn id="15" fill="hold">
                            <p:stCondLst>
                              <p:cond delay="10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set>
                                      <p:cBhvr>
                                        <p:cTn id="18" dur="228" fill="hold">
                                          <p:stCondLst>
                                            <p:cond delay="0"/>
                                          </p:stCondLst>
                                        </p:cTn>
                                        <p:tgtEl>
                                          <p:spTgt spid="6"/>
                                        </p:tgtEl>
                                        <p:attrNameLst>
                                          <p:attrName>style.rotation</p:attrName>
                                        </p:attrNameLst>
                                      </p:cBhvr>
                                      <p:to>
                                        <p:strVal val="-45.0"/>
                                      </p:to>
                                    </p:set>
                                    <p:anim calcmode="lin" valueType="num">
                                      <p:cBhvr>
                                        <p:cTn id="19"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0"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1"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2"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2500"/>
                            </p:stCondLst>
                            <p:childTnLst>
                              <p:par>
                                <p:cTn id="24" presetID="16" presetClass="entr" presetSubtype="37" fill="hold" grpId="1"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outVertical)">
                                      <p:cBhvr>
                                        <p:cTn id="26" dur="500"/>
                                        <p:tgtEl>
                                          <p:spTgt spid="3">
                                            <p:txEl>
                                              <p:pRg st="0" end="0"/>
                                            </p:txEl>
                                          </p:spTgt>
                                        </p:tgtEl>
                                      </p:cBhvr>
                                    </p:animEffect>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uild="p"/>
      <p:bldP spid="6" grpId="0"/>
      <p:bldP spid="24" grpId="0" bldLvl="0" animBg="1"/>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280" name="矩形: 圆角 279"/>
          <p:cNvSpPr/>
          <p:nvPr/>
        </p:nvSpPr>
        <p:spPr>
          <a:xfrm>
            <a:off x="1192530" y="2592705"/>
            <a:ext cx="6001385" cy="2734310"/>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1" name="文本框 10"/>
          <p:cNvSpPr txBox="1"/>
          <p:nvPr/>
        </p:nvSpPr>
        <p:spPr>
          <a:xfrm>
            <a:off x="1444256" y="2927008"/>
            <a:ext cx="4510915" cy="530860"/>
          </a:xfrm>
          <a:prstGeom prst="rect">
            <a:avLst/>
          </a:prstGeom>
          <a:noFill/>
        </p:spPr>
        <p:txBody>
          <a:bodyPr wrap="square" rtlCol="0">
            <a:spAutoFit/>
          </a:bodyPr>
          <a:lstStyle/>
          <a:p>
            <a:pPr>
              <a:lnSpc>
                <a:spcPct val="130000"/>
              </a:lnSpc>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根据</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刑法</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第</a:t>
            </a:r>
            <a:r>
              <a:rPr lang="en-US" altLang="zh-CN"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357</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rPr>
              <a:t>条的规定：</a:t>
            </a:r>
            <a:endPar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毒品定义及分类</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Definition and classification of drugs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192530" y="1841500"/>
            <a:ext cx="221297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tIns="36195" bIns="0" rtlCol="0" anchor="ctr" anchorCtr="0"/>
          <a:p>
            <a:pPr algn="ct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什么是毒品？</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sp>
        <p:nvSpPr>
          <p:cNvPr id="288" name="矩形 287"/>
          <p:cNvSpPr/>
          <p:nvPr/>
        </p:nvSpPr>
        <p:spPr>
          <a:xfrm>
            <a:off x="1444256" y="3514725"/>
            <a:ext cx="5493385" cy="1417320"/>
          </a:xfrm>
          <a:prstGeom prst="rect">
            <a:avLst/>
          </a:prstGeom>
        </p:spPr>
        <p:txBody>
          <a:bodyPr wrap="square" anchor="ctr" anchorCtr="0">
            <a:noAutofit/>
          </a:bodyPr>
          <a:p>
            <a:pPr>
              <a:lnSpc>
                <a:spcPct val="130000"/>
              </a:lnSpc>
            </a:pPr>
            <a:r>
              <a:rPr lang="zh-CN" altLang="en-US" sz="28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毒品</a:t>
            </a:r>
            <a:r>
              <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是指鸦片、海洛因、甲基苯丙胺（冰毒）、吗啡、大麻、可卡因以及国家规定管制的其它能够使人形成瘾癖的麻醉药品和精神药品。</a:t>
            </a:r>
            <a:endParaRPr lang="zh-CN" altLang="en-US" sz="190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pic>
        <p:nvPicPr>
          <p:cNvPr id="15" name="图片 14" descr="51miz-E1268112-DEBC0757"/>
          <p:cNvPicPr>
            <a:picLocks noChangeAspect="1"/>
          </p:cNvPicPr>
          <p:nvPr/>
        </p:nvPicPr>
        <p:blipFill>
          <a:blip r:embed="rId9"/>
          <a:srcRect l="7794" t="9471" r="22525" b="11151"/>
          <a:stretch>
            <a:fillRect/>
          </a:stretch>
        </p:blipFill>
        <p:spPr>
          <a:xfrm>
            <a:off x="7193915" y="2105660"/>
            <a:ext cx="3968115" cy="33902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280"/>
                                        </p:tgtEl>
                                        <p:attrNameLst>
                                          <p:attrName>style.visibility</p:attrName>
                                        </p:attrNameLst>
                                      </p:cBhvr>
                                      <p:to>
                                        <p:strVal val="visible"/>
                                      </p:to>
                                    </p:set>
                                    <p:animEffect transition="in" filter="barn(outVertical)">
                                      <p:cBhvr>
                                        <p:cTn id="26" dur="500"/>
                                        <p:tgtEl>
                                          <p:spTgt spid="280"/>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500"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18" presetClass="entr" presetSubtype="6" fill="hold" grpId="0" nodeType="afterEffect">
                                  <p:stCondLst>
                                    <p:cond delay="0"/>
                                  </p:stCondLst>
                                  <p:childTnLst>
                                    <p:set>
                                      <p:cBhvr>
                                        <p:cTn id="35" dur="1" fill="hold">
                                          <p:stCondLst>
                                            <p:cond delay="0"/>
                                          </p:stCondLst>
                                        </p:cTn>
                                        <p:tgtEl>
                                          <p:spTgt spid="288"/>
                                        </p:tgtEl>
                                        <p:attrNameLst>
                                          <p:attrName>style.visibility</p:attrName>
                                        </p:attrNameLst>
                                      </p:cBhvr>
                                      <p:to>
                                        <p:strVal val="visible"/>
                                      </p:to>
                                    </p:set>
                                    <p:animEffect transition="in" filter="strips(downRight)">
                                      <p:cBhvr>
                                        <p:cTn id="36" dur="500"/>
                                        <p:tgtEl>
                                          <p:spTgt spid="288"/>
                                        </p:tgtEl>
                                      </p:cBhvr>
                                    </p:animEffect>
                                  </p:childTnLst>
                                </p:cTn>
                              </p:par>
                            </p:childTnLst>
                          </p:cTn>
                        </p:par>
                        <p:par>
                          <p:cTn id="37" fill="hold">
                            <p:stCondLst>
                              <p:cond delay="3500"/>
                            </p:stCondLst>
                            <p:childTnLst>
                              <p:par>
                                <p:cTn id="38" presetID="6" presetClass="entr" presetSubtype="32" fill="hold" nodeType="afterEffect">
                                  <p:stCondLst>
                                    <p:cond delay="0"/>
                                  </p:stCondLst>
                                  <p:childTnLst>
                                    <p:set>
                                      <p:cBhvr>
                                        <p:cTn id="39" dur="500" fill="hold">
                                          <p:stCondLst>
                                            <p:cond delay="0"/>
                                          </p:stCondLst>
                                        </p:cTn>
                                        <p:tgtEl>
                                          <p:spTgt spid="15"/>
                                        </p:tgtEl>
                                        <p:attrNameLst>
                                          <p:attrName>style.visibility</p:attrName>
                                        </p:attrNameLst>
                                      </p:cBhvr>
                                      <p:to>
                                        <p:strVal val="visible"/>
                                      </p:to>
                                    </p:set>
                                    <p:animEffect transition="in" filter="circle(out)">
                                      <p:cBhvr>
                                        <p:cTn id="40" dur="500"/>
                                        <p:tgtEl>
                                          <p:spTgt spid="15"/>
                                        </p:tgtEl>
                                      </p:cBhvr>
                                    </p:animEffect>
                                  </p:childTnLst>
                                </p:cTn>
                              </p:par>
                              <p:par>
                                <p:cTn id="41" presetID="22" presetClass="entr" presetSubtype="8"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2" grpId="0" animBg="1"/>
      <p:bldP spid="280" grpId="0" animBg="1"/>
      <p:bldP spid="2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毒品定义及分类</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Definition and classification of drugs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192530" y="1903095"/>
            <a:ext cx="3747770"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36195"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常见的毒品种类有哪些？</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4" name="组合 3"/>
          <p:cNvGrpSpPr/>
          <p:nvPr/>
        </p:nvGrpSpPr>
        <p:grpSpPr>
          <a:xfrm rot="0">
            <a:off x="1141095" y="2803525"/>
            <a:ext cx="3925570" cy="2596515"/>
            <a:chOff x="1878" y="4415"/>
            <a:chExt cx="6182" cy="3642"/>
          </a:xfrm>
        </p:grpSpPr>
        <p:sp>
          <p:nvSpPr>
            <p:cNvPr id="280" name="矩形: 圆角 279"/>
            <p:cNvSpPr/>
            <p:nvPr/>
          </p:nvSpPr>
          <p:spPr>
            <a:xfrm>
              <a:off x="1878" y="4415"/>
              <a:ext cx="6182" cy="3642"/>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11" name="文本框 10"/>
            <p:cNvSpPr txBox="1"/>
            <p:nvPr/>
          </p:nvSpPr>
          <p:spPr>
            <a:xfrm>
              <a:off x="2220" y="4741"/>
              <a:ext cx="5078" cy="1100"/>
            </a:xfrm>
            <a:prstGeom prst="rect">
              <a:avLst/>
            </a:prstGeom>
            <a:noFill/>
          </p:spPr>
          <p:txBody>
            <a:bodyPr wrap="square" rtlCol="0">
              <a:spAutoFit/>
            </a:bodyPr>
            <a:lstStyle/>
            <a:p>
              <a:pPr lvl="0" algn="l">
                <a:lnSpc>
                  <a:spcPct val="110000"/>
                </a:lnSpc>
                <a:buClrTx/>
                <a:buSzTx/>
                <a:buFontTx/>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传统毒品：</a:t>
              </a:r>
              <a:endPar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a:p>
              <a:pPr lvl="0" algn="l">
                <a:lnSpc>
                  <a:spcPct val="110000"/>
                </a:lnSpc>
                <a:buClrTx/>
                <a:buSzTx/>
                <a:buFontTx/>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由罂粟等毒品提炼而来</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3" name="文本框 2"/>
            <p:cNvSpPr txBox="1"/>
            <p:nvPr/>
          </p:nvSpPr>
          <p:spPr>
            <a:xfrm>
              <a:off x="2220" y="6033"/>
              <a:ext cx="5430" cy="1551"/>
            </a:xfrm>
            <a:prstGeom prst="rect">
              <a:avLst/>
            </a:prstGeom>
            <a:noFill/>
          </p:spPr>
          <p:txBody>
            <a:bodyPr wrap="square" rtlCol="0" anchor="t">
              <a:spAutoFit/>
            </a:bodyPr>
            <a:p>
              <a:pPr>
                <a:lnSpc>
                  <a:spcPct val="110000"/>
                </a:lnSpc>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常见种类：</a:t>
              </a:r>
              <a:endPar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a:p>
              <a:pPr>
                <a:lnSpc>
                  <a:spcPct val="110000"/>
                </a:lnSpc>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鸦片 、吗啡 、海洛因 、大麻 、可卡因 、杜冷丁</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24" name="组合 23"/>
          <p:cNvGrpSpPr/>
          <p:nvPr/>
        </p:nvGrpSpPr>
        <p:grpSpPr>
          <a:xfrm rot="0">
            <a:off x="7125970" y="2803525"/>
            <a:ext cx="3925570" cy="2596515"/>
            <a:chOff x="1878" y="4415"/>
            <a:chExt cx="6182" cy="3642"/>
          </a:xfrm>
        </p:grpSpPr>
        <p:sp>
          <p:nvSpPr>
            <p:cNvPr id="25" name="矩形: 圆角 279"/>
            <p:cNvSpPr/>
            <p:nvPr/>
          </p:nvSpPr>
          <p:spPr>
            <a:xfrm>
              <a:off x="1878" y="4415"/>
              <a:ext cx="6182" cy="3642"/>
            </a:xfrm>
            <a:prstGeom prst="roundRect">
              <a:avLst>
                <a:gd name="adj" fmla="val 4503"/>
              </a:avLst>
            </a:prstGeom>
            <a:solidFill>
              <a:schemeClr val="bg1"/>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26" name="文本框 25"/>
            <p:cNvSpPr txBox="1"/>
            <p:nvPr/>
          </p:nvSpPr>
          <p:spPr>
            <a:xfrm>
              <a:off x="2220" y="4741"/>
              <a:ext cx="5840" cy="1100"/>
            </a:xfrm>
            <a:prstGeom prst="rect">
              <a:avLst/>
            </a:prstGeom>
            <a:noFill/>
          </p:spPr>
          <p:txBody>
            <a:bodyPr wrap="square" rtlCol="0">
              <a:spAutoFit/>
            </a:bodyPr>
            <a:p>
              <a:pPr lvl="0" algn="l">
                <a:lnSpc>
                  <a:spcPct val="110000"/>
                </a:lnSpc>
                <a:buClrTx/>
                <a:buSzTx/>
                <a:buFontTx/>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新型毒品</a:t>
              </a: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a:t>
              </a:r>
              <a:endPar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a:p>
              <a:pPr>
                <a:lnSpc>
                  <a:spcPct val="110000"/>
                </a:lnSpc>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通过人工合成的化学合成类毒品</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7" name="文本框 26"/>
            <p:cNvSpPr txBox="1"/>
            <p:nvPr/>
          </p:nvSpPr>
          <p:spPr>
            <a:xfrm>
              <a:off x="2220" y="6033"/>
              <a:ext cx="5430" cy="1551"/>
            </a:xfrm>
            <a:prstGeom prst="rect">
              <a:avLst/>
            </a:prstGeom>
            <a:noFill/>
          </p:spPr>
          <p:txBody>
            <a:bodyPr wrap="square" rtlCol="0" anchor="t">
              <a:spAutoFit/>
            </a:bodyPr>
            <a:p>
              <a:pPr>
                <a:lnSpc>
                  <a:spcPct val="110000"/>
                </a:lnSpc>
              </a:pPr>
              <a:r>
                <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常见种类：</a:t>
              </a:r>
              <a:endParaRPr lang="zh-CN" altLang="en-US" sz="22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a:p>
              <a:pPr algn="l">
                <a:lnSpc>
                  <a:spcPct val="110000"/>
                </a:lnSpc>
                <a:buClrTx/>
                <a:buSzTx/>
                <a:buNone/>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冰毒 、麻古 、摇头丸 、K粉、神仙水等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28" name="图片 27" descr="51miz-E1262627-3F4D531D"/>
          <p:cNvPicPr>
            <a:picLocks noChangeAspect="1"/>
          </p:cNvPicPr>
          <p:nvPr/>
        </p:nvPicPr>
        <p:blipFill>
          <a:blip r:embed="rId9"/>
          <a:stretch>
            <a:fillRect/>
          </a:stretch>
        </p:blipFill>
        <p:spPr>
          <a:xfrm>
            <a:off x="4975225" y="2917825"/>
            <a:ext cx="2374265" cy="23742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childTnLst>
                          </p:cTn>
                        </p:par>
                        <p:par>
                          <p:cTn id="27" fill="hold">
                            <p:stCondLst>
                              <p:cond delay="2500"/>
                            </p:stCondLst>
                            <p:childTnLst>
                              <p:par>
                                <p:cTn id="28" presetID="6" presetClass="entr" presetSubtype="32" fill="hold" nodeType="afterEffect">
                                  <p:stCondLst>
                                    <p:cond delay="0"/>
                                  </p:stCondLst>
                                  <p:childTnLst>
                                    <p:set>
                                      <p:cBhvr>
                                        <p:cTn id="29" dur="500" fill="hold">
                                          <p:stCondLst>
                                            <p:cond delay="0"/>
                                          </p:stCondLst>
                                        </p:cTn>
                                        <p:tgtEl>
                                          <p:spTgt spid="28"/>
                                        </p:tgtEl>
                                        <p:attrNameLst>
                                          <p:attrName>style.visibility</p:attrName>
                                        </p:attrNameLst>
                                      </p:cBhvr>
                                      <p:to>
                                        <p:strVal val="visible"/>
                                      </p:to>
                                    </p:set>
                                    <p:animEffect transition="in" filter="circle(out)">
                                      <p:cBhvr>
                                        <p:cTn id="30" dur="500"/>
                                        <p:tgtEl>
                                          <p:spTgt spid="28"/>
                                        </p:tgtEl>
                                      </p:cBhvr>
                                    </p:animEffect>
                                  </p:childTnLst>
                                </p:cTn>
                              </p:par>
                            </p:childTnLst>
                          </p:cTn>
                        </p:par>
                        <p:par>
                          <p:cTn id="31" fill="hold">
                            <p:stCondLst>
                              <p:cond delay="3000"/>
                            </p:stCondLst>
                            <p:childTnLst>
                              <p:par>
                                <p:cTn id="32" presetID="18" presetClass="entr" presetSubtype="6"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strips(downRight)">
                                      <p:cBhvr>
                                        <p:cTn id="34" dur="500"/>
                                        <p:tgtEl>
                                          <p:spTgt spid="24"/>
                                        </p:tgtEl>
                                      </p:cBhvr>
                                    </p:animEffect>
                                  </p:childTnLst>
                                </p:cTn>
                              </p:par>
                              <p:par>
                                <p:cTn id="35" presetID="22" presetClass="entr" presetSubtype="8"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毒品定义及分类</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Definition and classification of drugs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192530" y="1800225"/>
            <a:ext cx="2117090"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36195"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常见的毒品</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4" name="组合 3"/>
          <p:cNvGrpSpPr/>
          <p:nvPr/>
        </p:nvGrpSpPr>
        <p:grpSpPr>
          <a:xfrm rot="0">
            <a:off x="1141095" y="2700655"/>
            <a:ext cx="4234180" cy="531495"/>
            <a:chOff x="1878" y="4415"/>
            <a:chExt cx="7804" cy="927"/>
          </a:xfrm>
        </p:grpSpPr>
        <p:sp>
          <p:nvSpPr>
            <p:cNvPr id="280" name="矩形: 圆角 279"/>
            <p:cNvSpPr/>
            <p:nvPr/>
          </p:nvSpPr>
          <p:spPr>
            <a:xfrm>
              <a:off x="1878" y="4415"/>
              <a:ext cx="780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11" name="文本框 10"/>
            <p:cNvSpPr txBox="1"/>
            <p:nvPr/>
          </p:nvSpPr>
          <p:spPr>
            <a:xfrm>
              <a:off x="2246" y="4513"/>
              <a:ext cx="7068" cy="719"/>
            </a:xfrm>
            <a:prstGeom prst="rect">
              <a:avLst/>
            </a:prstGeom>
            <a:noFill/>
          </p:spPr>
          <p:txBody>
            <a:bodyPr wrap="square" rtlCol="0">
              <a:spAutoFit/>
            </a:bodyPr>
            <a:lstStyle/>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鸦片：</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又名阿片、大烟</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9" name="组合 18"/>
          <p:cNvGrpSpPr/>
          <p:nvPr/>
        </p:nvGrpSpPr>
        <p:grpSpPr>
          <a:xfrm rot="0">
            <a:off x="1141095" y="3484880"/>
            <a:ext cx="4234180" cy="531495"/>
            <a:chOff x="1878" y="4415"/>
            <a:chExt cx="7804" cy="927"/>
          </a:xfrm>
        </p:grpSpPr>
        <p:sp>
          <p:nvSpPr>
            <p:cNvPr id="20" name="矩形: 圆角 279"/>
            <p:cNvSpPr/>
            <p:nvPr/>
          </p:nvSpPr>
          <p:spPr>
            <a:xfrm>
              <a:off x="1878" y="4415"/>
              <a:ext cx="780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21" name="文本框 20"/>
            <p:cNvSpPr txBox="1"/>
            <p:nvPr/>
          </p:nvSpPr>
          <p:spPr>
            <a:xfrm>
              <a:off x="2220" y="4513"/>
              <a:ext cx="7068"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K粉：</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又名K仔、笳、K他命</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22" name="组合 21"/>
          <p:cNvGrpSpPr/>
          <p:nvPr/>
        </p:nvGrpSpPr>
        <p:grpSpPr>
          <a:xfrm rot="0">
            <a:off x="1141095" y="4269105"/>
            <a:ext cx="4234180" cy="531495"/>
            <a:chOff x="1878" y="4415"/>
            <a:chExt cx="7804" cy="927"/>
          </a:xfrm>
        </p:grpSpPr>
        <p:sp>
          <p:nvSpPr>
            <p:cNvPr id="30" name="矩形: 圆角 279"/>
            <p:cNvSpPr/>
            <p:nvPr/>
          </p:nvSpPr>
          <p:spPr>
            <a:xfrm>
              <a:off x="1878" y="4415"/>
              <a:ext cx="780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31" name="文本框 30"/>
            <p:cNvSpPr txBox="1"/>
            <p:nvPr/>
          </p:nvSpPr>
          <p:spPr>
            <a:xfrm>
              <a:off x="2220" y="4513"/>
              <a:ext cx="7068"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冰毒：</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又名大力丸、猪肉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35" name="组合 34"/>
          <p:cNvGrpSpPr/>
          <p:nvPr/>
        </p:nvGrpSpPr>
        <p:grpSpPr>
          <a:xfrm rot="0">
            <a:off x="1141095" y="5053330"/>
            <a:ext cx="5817386" cy="531495"/>
            <a:chOff x="1878" y="4415"/>
            <a:chExt cx="10722" cy="927"/>
          </a:xfrm>
        </p:grpSpPr>
        <p:sp>
          <p:nvSpPr>
            <p:cNvPr id="36" name="矩形: 圆角 279"/>
            <p:cNvSpPr/>
            <p:nvPr/>
          </p:nvSpPr>
          <p:spPr>
            <a:xfrm>
              <a:off x="1878" y="4415"/>
              <a:ext cx="10722"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37" name="文本框 36"/>
            <p:cNvSpPr txBox="1"/>
            <p:nvPr/>
          </p:nvSpPr>
          <p:spPr>
            <a:xfrm>
              <a:off x="2220" y="4512"/>
              <a:ext cx="8984"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海洛因：</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又名三号、四号、白粉、白面</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38" name="组合 37"/>
          <p:cNvGrpSpPr/>
          <p:nvPr/>
        </p:nvGrpSpPr>
        <p:grpSpPr>
          <a:xfrm rot="0">
            <a:off x="5927090" y="2700020"/>
            <a:ext cx="4234180" cy="531495"/>
            <a:chOff x="1878" y="4415"/>
            <a:chExt cx="7804" cy="927"/>
          </a:xfrm>
        </p:grpSpPr>
        <p:sp>
          <p:nvSpPr>
            <p:cNvPr id="39" name="矩形: 圆角 279"/>
            <p:cNvSpPr/>
            <p:nvPr/>
          </p:nvSpPr>
          <p:spPr>
            <a:xfrm>
              <a:off x="1878" y="4415"/>
              <a:ext cx="780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40" name="文本框 39"/>
            <p:cNvSpPr txBox="1"/>
            <p:nvPr/>
          </p:nvSpPr>
          <p:spPr>
            <a:xfrm>
              <a:off x="2246" y="4513"/>
              <a:ext cx="7068"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可卡因：</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又名古柯碱、可可精</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41" name="组合 40"/>
          <p:cNvGrpSpPr/>
          <p:nvPr/>
        </p:nvGrpSpPr>
        <p:grpSpPr>
          <a:xfrm rot="0">
            <a:off x="5927090" y="3494405"/>
            <a:ext cx="4234180" cy="531495"/>
            <a:chOff x="1878" y="4415"/>
            <a:chExt cx="7804" cy="927"/>
          </a:xfrm>
        </p:grpSpPr>
        <p:sp>
          <p:nvSpPr>
            <p:cNvPr id="42" name="矩形: 圆角 279"/>
            <p:cNvSpPr/>
            <p:nvPr/>
          </p:nvSpPr>
          <p:spPr>
            <a:xfrm>
              <a:off x="1878" y="4415"/>
              <a:ext cx="780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43" name="文本框 42"/>
            <p:cNvSpPr txBox="1"/>
            <p:nvPr/>
          </p:nvSpPr>
          <p:spPr>
            <a:xfrm>
              <a:off x="2220" y="4513"/>
              <a:ext cx="7068"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吗啡：</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医用止痛药、镇静剂等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44" name="组合 43"/>
          <p:cNvGrpSpPr/>
          <p:nvPr/>
        </p:nvGrpSpPr>
        <p:grpSpPr>
          <a:xfrm rot="0">
            <a:off x="5927090" y="4288790"/>
            <a:ext cx="4234180" cy="531495"/>
            <a:chOff x="1878" y="4415"/>
            <a:chExt cx="7804" cy="927"/>
          </a:xfrm>
        </p:grpSpPr>
        <p:sp>
          <p:nvSpPr>
            <p:cNvPr id="45" name="矩形: 圆角 279"/>
            <p:cNvSpPr/>
            <p:nvPr/>
          </p:nvSpPr>
          <p:spPr>
            <a:xfrm>
              <a:off x="1878" y="4415"/>
              <a:ext cx="7804"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46" name="文本框 45"/>
            <p:cNvSpPr txBox="1"/>
            <p:nvPr/>
          </p:nvSpPr>
          <p:spPr>
            <a:xfrm>
              <a:off x="2220" y="4513"/>
              <a:ext cx="7068"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丧尸浴盐：</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又名丧尸药、浴盐</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par>
                                <p:cTn id="30" presetID="18" presetClass="entr" presetSubtype="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strips(downRight)">
                                      <p:cBhvr>
                                        <p:cTn id="32" dur="500"/>
                                        <p:tgtEl>
                                          <p:spTgt spid="22"/>
                                        </p:tgtEl>
                                      </p:cBhvr>
                                    </p:animEffect>
                                  </p:childTnLst>
                                </p:cTn>
                              </p:par>
                              <p:par>
                                <p:cTn id="33" presetID="18" presetClass="entr" presetSubtype="6"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strips(downRight)">
                                      <p:cBhvr>
                                        <p:cTn id="35" dur="500"/>
                                        <p:tgtEl>
                                          <p:spTgt spid="35"/>
                                        </p:tgtEl>
                                      </p:cBhvr>
                                    </p:animEffect>
                                  </p:childTnLst>
                                </p:cTn>
                              </p:par>
                            </p:childTnLst>
                          </p:cTn>
                        </p:par>
                        <p:par>
                          <p:cTn id="36" fill="hold">
                            <p:stCondLst>
                              <p:cond delay="2500"/>
                            </p:stCondLst>
                            <p:childTnLst>
                              <p:par>
                                <p:cTn id="37" presetID="18" presetClass="entr" presetSubtype="6"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Right)">
                                      <p:cBhvr>
                                        <p:cTn id="39" dur="500"/>
                                        <p:tgtEl>
                                          <p:spTgt spid="38"/>
                                        </p:tgtEl>
                                      </p:cBhvr>
                                    </p:animEffect>
                                  </p:childTnLst>
                                </p:cTn>
                              </p:par>
                              <p:par>
                                <p:cTn id="40" presetID="18" presetClass="entr" presetSubtype="6"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strips(downRight)">
                                      <p:cBhvr>
                                        <p:cTn id="42" dur="500"/>
                                        <p:tgtEl>
                                          <p:spTgt spid="41"/>
                                        </p:tgtEl>
                                      </p:cBhvr>
                                    </p:animEffect>
                                  </p:childTnLst>
                                </p:cTn>
                              </p:par>
                              <p:par>
                                <p:cTn id="43" presetID="18" presetClass="entr" presetSubtype="6"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strips(downRight)">
                                      <p:cBhvr>
                                        <p:cTn id="45" dur="500"/>
                                        <p:tgtEl>
                                          <p:spTgt spid="44"/>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left)">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毒品定义及分类</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Definition and classification of drugs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5394960" y="1777365"/>
            <a:ext cx="2058670"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36195"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迷惑性毒品</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5" name="组合 4"/>
          <p:cNvGrpSpPr/>
          <p:nvPr/>
        </p:nvGrpSpPr>
        <p:grpSpPr>
          <a:xfrm rot="0">
            <a:off x="5209540" y="2574925"/>
            <a:ext cx="5672521" cy="531495"/>
            <a:chOff x="1878" y="4415"/>
            <a:chExt cx="10455" cy="927"/>
          </a:xfrm>
        </p:grpSpPr>
        <p:sp>
          <p:nvSpPr>
            <p:cNvPr id="6" name="矩形: 圆角 279"/>
            <p:cNvSpPr/>
            <p:nvPr>
              <p:custDataLst>
                <p:tags r:id="rId9"/>
              </p:custDataLst>
            </p:nvPr>
          </p:nvSpPr>
          <p:spPr>
            <a:xfrm>
              <a:off x="1878" y="4415"/>
              <a:ext cx="10455"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7" name="文本框 6"/>
            <p:cNvSpPr txBox="1"/>
            <p:nvPr>
              <p:custDataLst>
                <p:tags r:id="rId10"/>
              </p:custDataLst>
            </p:nvPr>
          </p:nvSpPr>
          <p:spPr>
            <a:xfrm>
              <a:off x="2246" y="4513"/>
              <a:ext cx="7068"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摇头丸：</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又名亚当、狂喜丸</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9" name="组合 18"/>
          <p:cNvGrpSpPr/>
          <p:nvPr/>
        </p:nvGrpSpPr>
        <p:grpSpPr>
          <a:xfrm rot="0">
            <a:off x="5209540" y="3359150"/>
            <a:ext cx="5672521" cy="531495"/>
            <a:chOff x="1878" y="4415"/>
            <a:chExt cx="10455" cy="927"/>
          </a:xfrm>
        </p:grpSpPr>
        <p:sp>
          <p:nvSpPr>
            <p:cNvPr id="20" name="矩形: 圆角 279"/>
            <p:cNvSpPr/>
            <p:nvPr>
              <p:custDataLst>
                <p:tags r:id="rId11"/>
              </p:custDataLst>
            </p:nvPr>
          </p:nvSpPr>
          <p:spPr>
            <a:xfrm>
              <a:off x="1878" y="4415"/>
              <a:ext cx="10455"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21" name="文本框 20"/>
            <p:cNvSpPr txBox="1"/>
            <p:nvPr>
              <p:custDataLst>
                <p:tags r:id="rId12"/>
              </p:custDataLst>
            </p:nvPr>
          </p:nvSpPr>
          <p:spPr>
            <a:xfrm>
              <a:off x="2220" y="4512"/>
              <a:ext cx="8984"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止咳水：</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滥用种类为联邦、立健亭、奥亭等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22" name="组合 21"/>
          <p:cNvGrpSpPr/>
          <p:nvPr/>
        </p:nvGrpSpPr>
        <p:grpSpPr>
          <a:xfrm rot="0">
            <a:off x="5209540" y="4143375"/>
            <a:ext cx="5540135" cy="531495"/>
            <a:chOff x="1878" y="4415"/>
            <a:chExt cx="10211" cy="927"/>
          </a:xfrm>
        </p:grpSpPr>
        <p:sp>
          <p:nvSpPr>
            <p:cNvPr id="30" name="矩形: 圆角 279"/>
            <p:cNvSpPr/>
            <p:nvPr>
              <p:custDataLst>
                <p:tags r:id="rId13"/>
              </p:custDataLst>
            </p:nvPr>
          </p:nvSpPr>
          <p:spPr>
            <a:xfrm>
              <a:off x="1878" y="4415"/>
              <a:ext cx="10211"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31" name="文本框 30"/>
            <p:cNvSpPr txBox="1"/>
            <p:nvPr>
              <p:custDataLst>
                <p:tags r:id="rId14"/>
              </p:custDataLst>
            </p:nvPr>
          </p:nvSpPr>
          <p:spPr>
            <a:xfrm>
              <a:off x="2220" y="4512"/>
              <a:ext cx="9561"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神仙水：</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又名GHB、开心水</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35" name="组合 34"/>
          <p:cNvGrpSpPr/>
          <p:nvPr/>
        </p:nvGrpSpPr>
        <p:grpSpPr>
          <a:xfrm rot="0">
            <a:off x="5209540" y="4927600"/>
            <a:ext cx="5541220" cy="531495"/>
            <a:chOff x="1878" y="4415"/>
            <a:chExt cx="10213" cy="927"/>
          </a:xfrm>
        </p:grpSpPr>
        <p:sp>
          <p:nvSpPr>
            <p:cNvPr id="36" name="矩形: 圆角 279"/>
            <p:cNvSpPr/>
            <p:nvPr>
              <p:custDataLst>
                <p:tags r:id="rId15"/>
              </p:custDataLst>
            </p:nvPr>
          </p:nvSpPr>
          <p:spPr>
            <a:xfrm>
              <a:off x="1878" y="4415"/>
              <a:ext cx="10213" cy="927"/>
            </a:xfrm>
            <a:prstGeom prst="roundRect">
              <a:avLst>
                <a:gd name="adj" fmla="val 4503"/>
              </a:avLst>
            </a:prstGeom>
            <a:solidFill>
              <a:schemeClr val="bg1"/>
            </a:solidFill>
            <a:ln w="12700">
              <a:gradFill>
                <a:gsLst>
                  <a:gs pos="0">
                    <a:srgbClr val="00CA75">
                      <a:alpha val="0"/>
                    </a:srgbClr>
                  </a:gs>
                  <a:gs pos="52000">
                    <a:srgbClr val="4BA937"/>
                  </a:gs>
                  <a:gs pos="100000">
                    <a:srgbClr val="00CB71">
                      <a:alpha val="0"/>
                    </a:srgbClr>
                  </a:gs>
                </a:gsLst>
                <a:lin ang="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cs typeface="阿里巴巴普惠体" panose="00020600040101010101" charset="-122"/>
              </a:endParaRPr>
            </a:p>
          </p:txBody>
        </p:sp>
        <p:sp>
          <p:nvSpPr>
            <p:cNvPr id="37" name="文本框 36"/>
            <p:cNvSpPr txBox="1"/>
            <p:nvPr>
              <p:custDataLst>
                <p:tags r:id="rId16"/>
              </p:custDataLst>
            </p:nvPr>
          </p:nvSpPr>
          <p:spPr>
            <a:xfrm>
              <a:off x="2220" y="4512"/>
              <a:ext cx="8984" cy="719"/>
            </a:xfrm>
            <a:prstGeom prst="rect">
              <a:avLst/>
            </a:prstGeom>
            <a:noFill/>
          </p:spPr>
          <p:txBody>
            <a:bodyPr wrap="square" rtlCol="0">
              <a:spAutoFit/>
            </a:bodyPr>
            <a:p>
              <a:pPr lvl="0" algn="l">
                <a:lnSpc>
                  <a:spcPct val="110000"/>
                </a:lnSpc>
                <a:buClrTx/>
                <a:buSzTx/>
                <a:buFontTx/>
              </a:pPr>
              <a:r>
                <a:rPr lang="zh-CN" altLang="en-US" sz="19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阿拉伯茶：</a:t>
              </a: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又名巧茶、恰特草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13" name="图片 12" descr="51miz-E1262338-1D8A2580"/>
          <p:cNvPicPr>
            <a:picLocks noChangeAspect="1"/>
          </p:cNvPicPr>
          <p:nvPr/>
        </p:nvPicPr>
        <p:blipFill>
          <a:blip r:embed="rId17"/>
          <a:stretch>
            <a:fillRect/>
          </a:stretch>
        </p:blipFill>
        <p:spPr>
          <a:xfrm>
            <a:off x="839470" y="2116455"/>
            <a:ext cx="4552950" cy="34150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6" presetClass="entr" presetSubtype="32" fill="hold" nodeType="afterEffect">
                                  <p:stCondLst>
                                    <p:cond delay="0"/>
                                  </p:stCondLst>
                                  <p:childTnLst>
                                    <p:set>
                                      <p:cBhvr>
                                        <p:cTn id="21" dur="500" fill="hold">
                                          <p:stCondLst>
                                            <p:cond delay="0"/>
                                          </p:stCondLst>
                                        </p:cTn>
                                        <p:tgtEl>
                                          <p:spTgt spid="13"/>
                                        </p:tgtEl>
                                        <p:attrNameLst>
                                          <p:attrName>style.visibility</p:attrName>
                                        </p:attrNameLst>
                                      </p:cBhvr>
                                      <p:to>
                                        <p:strVal val="visible"/>
                                      </p:to>
                                    </p:set>
                                    <p:animEffect transition="in" filter="circle(out)">
                                      <p:cBhvr>
                                        <p:cTn id="22" dur="500"/>
                                        <p:tgtEl>
                                          <p:spTgt spid="13"/>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25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500"/>
                                        <p:tgtEl>
                                          <p:spTgt spid="5"/>
                                        </p:tgtEl>
                                      </p:cBhvr>
                                    </p:animEffect>
                                  </p:childTnLst>
                                </p:cTn>
                              </p:par>
                              <p:par>
                                <p:cTn id="31" presetID="18" presetClass="entr" presetSubtype="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Right)">
                                      <p:cBhvr>
                                        <p:cTn id="33" dur="500"/>
                                        <p:tgtEl>
                                          <p:spTgt spid="19"/>
                                        </p:tgtEl>
                                      </p:cBhvr>
                                    </p:animEffect>
                                  </p:childTnLst>
                                </p:cTn>
                              </p:par>
                              <p:par>
                                <p:cTn id="34" presetID="18" presetClass="entr" presetSubtype="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strips(downRight)">
                                      <p:cBhvr>
                                        <p:cTn id="36" dur="500"/>
                                        <p:tgtEl>
                                          <p:spTgt spid="22"/>
                                        </p:tgtEl>
                                      </p:cBhvr>
                                    </p:animEffect>
                                  </p:childTnLst>
                                </p:cTn>
                              </p:par>
                              <p:par>
                                <p:cTn id="37" presetID="18" presetClass="entr" presetSubtype="6"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strips(downRight)">
                                      <p:cBhvr>
                                        <p:cTn id="39" dur="500"/>
                                        <p:tgtEl>
                                          <p:spTgt spid="35"/>
                                        </p:tgtEl>
                                      </p:cBhvr>
                                    </p:animEffect>
                                  </p:childTnLst>
                                </p:cTn>
                              </p:par>
                              <p:par>
                                <p:cTn id="40" presetID="22" presetClass="entr" presetSubtype="8" fill="hold"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left)">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恢复的"/>
          <p:cNvPicPr>
            <a:picLocks noChangeAspect="1"/>
          </p:cNvPicPr>
          <p:nvPr/>
        </p:nvPicPr>
        <p:blipFill>
          <a:blip r:embed="rId1"/>
          <a:stretch>
            <a:fillRect/>
          </a:stretch>
        </p:blipFill>
        <p:spPr>
          <a:xfrm>
            <a:off x="0" y="0"/>
            <a:ext cx="12192000" cy="6858635"/>
          </a:xfrm>
          <a:prstGeom prst="rect">
            <a:avLst/>
          </a:prstGeom>
        </p:spPr>
      </p:pic>
      <p:pic>
        <p:nvPicPr>
          <p:cNvPr id="8" name="图片 7" descr="00"/>
          <p:cNvPicPr>
            <a:picLocks noChangeAspect="1"/>
          </p:cNvPicPr>
          <p:nvPr/>
        </p:nvPicPr>
        <p:blipFill>
          <a:blip r:embed="rId2"/>
          <a:srcRect l="2349" r="2109"/>
          <a:stretch>
            <a:fillRect/>
          </a:stretch>
        </p:blipFill>
        <p:spPr>
          <a:xfrm>
            <a:off x="271780" y="19685"/>
            <a:ext cx="11648440" cy="6741160"/>
          </a:xfrm>
          <a:prstGeom prst="rect">
            <a:avLst/>
          </a:prstGeom>
        </p:spPr>
      </p:pic>
      <p:sp>
        <p:nvSpPr>
          <p:cNvPr id="9" name="文本框 8"/>
          <p:cNvSpPr txBox="1"/>
          <p:nvPr>
            <p:custDataLst>
              <p:tags r:id="rId3"/>
            </p:custDataLst>
          </p:nvPr>
        </p:nvSpPr>
        <p:spPr>
          <a:xfrm>
            <a:off x="3048000" y="633214"/>
            <a:ext cx="6096000" cy="534035"/>
          </a:xfrm>
          <a:prstGeom prst="rect">
            <a:avLst/>
          </a:prstGeom>
          <a:noFill/>
        </p:spPr>
        <p:txBody>
          <a:bodyPr wrap="square" rtlCol="0" anchor="t">
            <a:spAutoFit/>
          </a:bodyPr>
          <a:p>
            <a:pPr lvl="0" algn="ctr">
              <a:lnSpc>
                <a:spcPct val="90000"/>
              </a:lnSpc>
              <a:buClrTx/>
              <a:buSzTx/>
              <a:buFontTx/>
            </a:pPr>
            <a:r>
              <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毒品定义及分类</a:t>
            </a:r>
            <a:endParaRPr lang="zh-CN" altLang="en-US" sz="3200" b="1">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0" name="文本框 9"/>
          <p:cNvSpPr txBox="1"/>
          <p:nvPr>
            <p:custDataLst>
              <p:tags r:id="rId4"/>
            </p:custDataLst>
          </p:nvPr>
        </p:nvSpPr>
        <p:spPr>
          <a:xfrm>
            <a:off x="3723958" y="1155700"/>
            <a:ext cx="4744085" cy="230505"/>
          </a:xfrm>
          <a:prstGeom prst="rect">
            <a:avLst/>
          </a:prstGeom>
          <a:noFill/>
        </p:spPr>
        <p:txBody>
          <a:bodyPr wrap="square" lIns="0" tIns="0" rIns="0" bIns="0" rtlCol="0" anchor="t">
            <a:spAutoFit/>
          </a:bodyPr>
          <a:p>
            <a:pPr algn="ctr"/>
            <a:r>
              <a:rPr sz="1500">
                <a:solidFill>
                  <a:srgbClr val="3B7D23"/>
                </a:solidFill>
                <a:latin typeface="阿里巴巴普惠体" panose="00020600040101010101" charset="-122"/>
                <a:ea typeface="阿里巴巴普惠体" panose="00020600040101010101" charset="-122"/>
                <a:cs typeface="阿里巴巴普惠体" panose="00020600040101010101" charset="-122"/>
              </a:rPr>
              <a:t>Definition and classification of drugs</a:t>
            </a:r>
            <a:endParaRPr sz="1500">
              <a:solidFill>
                <a:srgbClr val="3B7D23"/>
              </a:solidFill>
              <a:latin typeface="阿里巴巴普惠体" panose="00020600040101010101" charset="-122"/>
              <a:ea typeface="阿里巴巴普惠体" panose="00020600040101010101" charset="-122"/>
              <a:cs typeface="阿里巴巴普惠体" panose="00020600040101010101" charset="-122"/>
            </a:endParaRPr>
          </a:p>
        </p:txBody>
      </p:sp>
      <p:grpSp>
        <p:nvGrpSpPr>
          <p:cNvPr id="60" name="组合 59"/>
          <p:cNvGrpSpPr/>
          <p:nvPr/>
        </p:nvGrpSpPr>
        <p:grpSpPr>
          <a:xfrm rot="0">
            <a:off x="10756265" y="5972175"/>
            <a:ext cx="617220" cy="215900"/>
            <a:chOff x="16722" y="9359"/>
            <a:chExt cx="972" cy="340"/>
          </a:xfrm>
          <a:gradFill>
            <a:gsLst>
              <a:gs pos="0">
                <a:srgbClr val="00CA75"/>
              </a:gs>
              <a:gs pos="100000">
                <a:srgbClr val="4BA937">
                  <a:alpha val="0"/>
                </a:srgbClr>
              </a:gs>
            </a:gsLst>
            <a:lin ang="10800000" scaled="0"/>
          </a:gradFill>
        </p:grpSpPr>
        <p:sp>
          <p:nvSpPr>
            <p:cNvPr id="61" name="燕尾形 60"/>
            <p:cNvSpPr/>
            <p:nvPr>
              <p:custDataLst>
                <p:tags r:id="rId5"/>
              </p:custDataLst>
            </p:nvPr>
          </p:nvSpPr>
          <p:spPr>
            <a:xfrm>
              <a:off x="17194"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2" name="燕尾形 61"/>
            <p:cNvSpPr/>
            <p:nvPr>
              <p:custDataLst>
                <p:tags r:id="rId6"/>
              </p:custDataLst>
            </p:nvPr>
          </p:nvSpPr>
          <p:spPr>
            <a:xfrm>
              <a:off x="17430"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3" name="燕尾形 62"/>
            <p:cNvSpPr/>
            <p:nvPr>
              <p:custDataLst>
                <p:tags r:id="rId7"/>
              </p:custDataLst>
            </p:nvPr>
          </p:nvSpPr>
          <p:spPr>
            <a:xfrm>
              <a:off x="16722"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sp>
          <p:nvSpPr>
            <p:cNvPr id="64" name="燕尾形 63"/>
            <p:cNvSpPr/>
            <p:nvPr>
              <p:custDataLst>
                <p:tags r:id="rId8"/>
              </p:custDataLst>
            </p:nvPr>
          </p:nvSpPr>
          <p:spPr>
            <a:xfrm>
              <a:off x="16958" y="9359"/>
              <a:ext cx="264" cy="34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阿里巴巴普惠体" panose="00020600040101010101" charset="-122"/>
              </a:endParaRPr>
            </a:p>
          </p:txBody>
        </p:sp>
      </p:grpSp>
      <p:sp>
        <p:nvSpPr>
          <p:cNvPr id="12" name="圆角矩形 11"/>
          <p:cNvSpPr/>
          <p:nvPr/>
        </p:nvSpPr>
        <p:spPr>
          <a:xfrm>
            <a:off x="1330325" y="1972310"/>
            <a:ext cx="3856355" cy="506730"/>
          </a:xfrm>
          <a:prstGeom prst="roundRect">
            <a:avLst>
              <a:gd name="adj" fmla="val 50000"/>
            </a:avLst>
          </a:prstGeom>
          <a:solidFill>
            <a:srgbClr val="4BA93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15900" tIns="36195" bIns="0" numCol="1" spcCol="0" rtlCol="0" fromWordArt="0" anchor="ctr" anchorCtr="0" forceAA="0" compatLnSpc="1">
            <a:noAutofit/>
          </a:bodyPr>
          <a:p>
            <a:pPr lvl="0" algn="ctr">
              <a:buClrTx/>
              <a:buSzTx/>
              <a:buFontTx/>
            </a:pPr>
            <a:r>
              <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rPr>
              <a:t>毒品会披上哪些“伪装”？</a:t>
            </a:r>
            <a:endParaRPr lang="zh-CN" altLang="en-US" sz="2300">
              <a:solidFill>
                <a:schemeClr val="bg1"/>
              </a:solidFill>
              <a:latin typeface="阿里巴巴普惠体 Heavy" panose="00020600040101010101" charset="-122"/>
              <a:ea typeface="阿里巴巴普惠体 Heavy" panose="00020600040101010101" charset="-122"/>
              <a:cs typeface="阿里巴巴普惠体" panose="00020600040101010101" charset="-122"/>
              <a:sym typeface="+mn-ea"/>
            </a:endParaRPr>
          </a:p>
        </p:txBody>
      </p:sp>
      <p:grpSp>
        <p:nvGrpSpPr>
          <p:cNvPr id="7" name="组合 6"/>
          <p:cNvGrpSpPr/>
          <p:nvPr/>
        </p:nvGrpSpPr>
        <p:grpSpPr>
          <a:xfrm>
            <a:off x="1330325" y="2888615"/>
            <a:ext cx="5523865" cy="537845"/>
            <a:chOff x="1878" y="4415"/>
            <a:chExt cx="8699" cy="847"/>
          </a:xfrm>
        </p:grpSpPr>
        <p:sp>
          <p:nvSpPr>
            <p:cNvPr id="280" name="矩形: 圆角 279"/>
            <p:cNvSpPr/>
            <p:nvPr/>
          </p:nvSpPr>
          <p:spPr>
            <a:xfrm>
              <a:off x="1878" y="4415"/>
              <a:ext cx="2069" cy="847"/>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伪装一</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5" name="矩形: 圆角 279"/>
            <p:cNvSpPr/>
            <p:nvPr/>
          </p:nvSpPr>
          <p:spPr>
            <a:xfrm>
              <a:off x="1878" y="4415"/>
              <a:ext cx="8699" cy="847"/>
            </a:xfrm>
            <a:prstGeom prst="roundRect">
              <a:avLst>
                <a:gd name="adj" fmla="val 50000"/>
              </a:avLst>
            </a:prstGeom>
            <a:no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6" name="文本框 5"/>
            <p:cNvSpPr txBox="1"/>
            <p:nvPr/>
          </p:nvSpPr>
          <p:spPr>
            <a:xfrm>
              <a:off x="4115" y="4425"/>
              <a:ext cx="6139" cy="741"/>
            </a:xfrm>
            <a:prstGeom prst="rect">
              <a:avLst/>
            </a:prstGeom>
            <a:noFill/>
          </p:spPr>
          <p:txBody>
            <a:bodyPr wrap="square" rtlCol="0" anchor="t">
              <a:spAutoFit/>
            </a:bodyPr>
            <a:p>
              <a:pPr>
                <a:lnSpc>
                  <a:spcPct val="130000"/>
                </a:lnSpc>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可溶性饮料：奶茶、咖啡、橙汁等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3" name="组合 12"/>
          <p:cNvGrpSpPr/>
          <p:nvPr/>
        </p:nvGrpSpPr>
        <p:grpSpPr>
          <a:xfrm>
            <a:off x="1330325" y="4705350"/>
            <a:ext cx="7070090" cy="537845"/>
            <a:chOff x="1878" y="4415"/>
            <a:chExt cx="11134" cy="847"/>
          </a:xfrm>
        </p:grpSpPr>
        <p:sp>
          <p:nvSpPr>
            <p:cNvPr id="14" name="矩形: 圆角 279"/>
            <p:cNvSpPr/>
            <p:nvPr/>
          </p:nvSpPr>
          <p:spPr>
            <a:xfrm>
              <a:off x="1878" y="4415"/>
              <a:ext cx="2069" cy="847"/>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伪装三</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6" name="矩形: 圆角 279"/>
            <p:cNvSpPr/>
            <p:nvPr/>
          </p:nvSpPr>
          <p:spPr>
            <a:xfrm>
              <a:off x="1878" y="4415"/>
              <a:ext cx="11038" cy="847"/>
            </a:xfrm>
            <a:prstGeom prst="roundRect">
              <a:avLst>
                <a:gd name="adj" fmla="val 50000"/>
              </a:avLst>
            </a:prstGeom>
            <a:no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17" name="文本框 16"/>
            <p:cNvSpPr txBox="1"/>
            <p:nvPr/>
          </p:nvSpPr>
          <p:spPr>
            <a:xfrm>
              <a:off x="4115" y="4425"/>
              <a:ext cx="8897" cy="741"/>
            </a:xfrm>
            <a:prstGeom prst="rect">
              <a:avLst/>
            </a:prstGeom>
            <a:noFill/>
          </p:spPr>
          <p:txBody>
            <a:bodyPr wrap="square" rtlCol="0" anchor="t">
              <a:spAutoFit/>
            </a:bodyPr>
            <a:p>
              <a:pPr lvl="0" algn="l">
                <a:lnSpc>
                  <a:spcPct val="130000"/>
                </a:lnSpc>
                <a:buClrTx/>
                <a:buSzTx/>
                <a:buFontTx/>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小零食：跳跳糖、糖果、巧克力、胶囊、饼干等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grpSp>
        <p:nvGrpSpPr>
          <p:cNvPr id="18" name="组合 17"/>
          <p:cNvGrpSpPr/>
          <p:nvPr/>
        </p:nvGrpSpPr>
        <p:grpSpPr>
          <a:xfrm>
            <a:off x="1330325" y="3796665"/>
            <a:ext cx="5523865" cy="537845"/>
            <a:chOff x="1878" y="4415"/>
            <a:chExt cx="8699" cy="847"/>
          </a:xfrm>
        </p:grpSpPr>
        <p:sp>
          <p:nvSpPr>
            <p:cNvPr id="19" name="矩形: 圆角 279"/>
            <p:cNvSpPr/>
            <p:nvPr/>
          </p:nvSpPr>
          <p:spPr>
            <a:xfrm>
              <a:off x="1878" y="4415"/>
              <a:ext cx="2069" cy="847"/>
            </a:xfrm>
            <a:prstGeom prst="roundRect">
              <a:avLst>
                <a:gd name="adj" fmla="val 50000"/>
              </a:avLst>
            </a:prstGeom>
            <a:solidFill>
              <a:srgbClr val="4BA937">
                <a:alpha val="10000"/>
              </a:srgbClr>
            </a:solid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伪装二</a:t>
              </a: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0" name="矩形: 圆角 279"/>
            <p:cNvSpPr/>
            <p:nvPr/>
          </p:nvSpPr>
          <p:spPr>
            <a:xfrm>
              <a:off x="1878" y="4415"/>
              <a:ext cx="8699" cy="847"/>
            </a:xfrm>
            <a:prstGeom prst="roundRect">
              <a:avLst>
                <a:gd name="adj" fmla="val 50000"/>
              </a:avLst>
            </a:prstGeom>
            <a:noFill/>
            <a:ln w="12700">
              <a:solidFill>
                <a:srgbClr val="4BA9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1" name="文本框 20"/>
            <p:cNvSpPr txBox="1"/>
            <p:nvPr/>
          </p:nvSpPr>
          <p:spPr>
            <a:xfrm>
              <a:off x="4115" y="4425"/>
              <a:ext cx="6139" cy="741"/>
            </a:xfrm>
            <a:prstGeom prst="rect">
              <a:avLst/>
            </a:prstGeom>
            <a:noFill/>
          </p:spPr>
          <p:txBody>
            <a:bodyPr wrap="square" rtlCol="0" anchor="t">
              <a:spAutoFit/>
            </a:bodyPr>
            <a:p>
              <a:pPr lvl="0" algn="l">
                <a:lnSpc>
                  <a:spcPct val="130000"/>
                </a:lnSpc>
                <a:buClrTx/>
                <a:buSzTx/>
                <a:buFontTx/>
              </a:pPr>
              <a:r>
                <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rPr>
                <a:t>茶、干花：茶包、茶叶、干花等</a:t>
              </a:r>
              <a:endParaRPr lang="zh-CN" altLang="en-US" sz="1900" dirty="0">
                <a:solidFill>
                  <a:schemeClr val="tx1">
                    <a:lumMod val="75000"/>
                    <a:lumOff val="25000"/>
                  </a:schemeClr>
                </a:solidFill>
                <a:latin typeface="阿里巴巴普惠体" panose="00020600040101010101" charset="-122"/>
                <a:ea typeface="阿里巴巴普惠体" panose="00020600040101010101" charset="-122"/>
                <a:cs typeface="阿里巴巴普惠体" panose="00020600040101010101" charset="-122"/>
                <a:sym typeface="+mn-ea"/>
              </a:endParaRPr>
            </a:p>
          </p:txBody>
        </p:sp>
      </p:grpSp>
      <p:pic>
        <p:nvPicPr>
          <p:cNvPr id="24" name="图片 23" descr="51miz-E1264141-96B33F0B"/>
          <p:cNvPicPr>
            <a:picLocks noChangeAspect="1"/>
          </p:cNvPicPr>
          <p:nvPr/>
        </p:nvPicPr>
        <p:blipFill>
          <a:blip r:embed="rId9"/>
          <a:stretch>
            <a:fillRect/>
          </a:stretch>
        </p:blipFill>
        <p:spPr>
          <a:xfrm>
            <a:off x="7821930" y="2347595"/>
            <a:ext cx="3489325" cy="26174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500" fill="hold">
                                          <p:stCondLst>
                                            <p:cond delay="0"/>
                                          </p:stCondLst>
                                        </p:cTn>
                                        <p:tgtEl>
                                          <p:spTgt spid="8"/>
                                        </p:tgtEl>
                                        <p:attrNameLst>
                                          <p:attrName>style.visibility</p:attrName>
                                        </p:attrNameLst>
                                      </p:cBhvr>
                                      <p:to>
                                        <p:strVal val="visible"/>
                                      </p:to>
                                    </p:set>
                                    <p:animEffect transition="in" filter="circle(out)">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18" presetClass="entr" presetSubtype="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downRight)">
                                      <p:cBhvr>
                                        <p:cTn id="26" dur="500"/>
                                        <p:tgtEl>
                                          <p:spTgt spid="7"/>
                                        </p:tgtEl>
                                      </p:cBhvr>
                                    </p:animEffect>
                                  </p:childTnLst>
                                </p:cTn>
                              </p:par>
                            </p:childTnLst>
                          </p:cTn>
                        </p:par>
                        <p:par>
                          <p:cTn id="27" fill="hold">
                            <p:stCondLst>
                              <p:cond delay="2500"/>
                            </p:stCondLst>
                            <p:childTnLst>
                              <p:par>
                                <p:cTn id="28" presetID="18" presetClass="entr" presetSubtype="6"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strips(downRight)">
                                      <p:cBhvr>
                                        <p:cTn id="30" dur="500"/>
                                        <p:tgtEl>
                                          <p:spTgt spid="18"/>
                                        </p:tgtEl>
                                      </p:cBhvr>
                                    </p:animEffect>
                                  </p:childTnLst>
                                </p:cTn>
                              </p:par>
                            </p:childTnLst>
                          </p:cTn>
                        </p:par>
                        <p:par>
                          <p:cTn id="31" fill="hold">
                            <p:stCondLst>
                              <p:cond delay="3000"/>
                            </p:stCondLst>
                            <p:childTnLst>
                              <p:par>
                                <p:cTn id="32" presetID="18" presetClass="entr" presetSubtype="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trips(downRight)">
                                      <p:cBhvr>
                                        <p:cTn id="34" dur="500"/>
                                        <p:tgtEl>
                                          <p:spTgt spid="13"/>
                                        </p:tgtEl>
                                      </p:cBhvr>
                                    </p:animEffect>
                                  </p:childTnLst>
                                </p:cTn>
                              </p:par>
                            </p:childTnLst>
                          </p:cTn>
                        </p:par>
                        <p:par>
                          <p:cTn id="35" fill="hold">
                            <p:stCondLst>
                              <p:cond delay="3500"/>
                            </p:stCondLst>
                            <p:childTnLst>
                              <p:par>
                                <p:cTn id="36" presetID="6" presetClass="entr" presetSubtype="32" fill="hold" nodeType="afterEffect">
                                  <p:stCondLst>
                                    <p:cond delay="0"/>
                                  </p:stCondLst>
                                  <p:childTnLst>
                                    <p:set>
                                      <p:cBhvr>
                                        <p:cTn id="37" dur="500" fill="hold">
                                          <p:stCondLst>
                                            <p:cond delay="0"/>
                                          </p:stCondLst>
                                        </p:cTn>
                                        <p:tgtEl>
                                          <p:spTgt spid="24"/>
                                        </p:tgtEl>
                                        <p:attrNameLst>
                                          <p:attrName>style.visibility</p:attrName>
                                        </p:attrNameLst>
                                      </p:cBhvr>
                                      <p:to>
                                        <p:strVal val="visible"/>
                                      </p:to>
                                    </p:set>
                                    <p:animEffect transition="in" filter="circle(out)">
                                      <p:cBhvr>
                                        <p:cTn id="38" dur="500"/>
                                        <p:tgtEl>
                                          <p:spTgt spid="24"/>
                                        </p:tgtEl>
                                      </p:cBhvr>
                                    </p:animEffect>
                                  </p:childTnLst>
                                </p:cTn>
                              </p:par>
                              <p:par>
                                <p:cTn id="39" presetID="22" presetClass="entr" presetSubtype="8"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wipe(left)">
                                      <p:cBhvr>
                                        <p:cTn id="4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01"/>
          <p:cNvPicPr>
            <a:picLocks noChangeAspect="1"/>
          </p:cNvPicPr>
          <p:nvPr/>
        </p:nvPicPr>
        <p:blipFill>
          <a:blip r:embed="rId1"/>
          <a:srcRect l="975" t="3747" r="975"/>
          <a:stretch>
            <a:fillRect/>
          </a:stretch>
        </p:blipFill>
        <p:spPr>
          <a:xfrm>
            <a:off x="0" y="0"/>
            <a:ext cx="12192000" cy="6851015"/>
          </a:xfrm>
          <a:prstGeom prst="rect">
            <a:avLst/>
          </a:prstGeom>
        </p:spPr>
      </p:pic>
      <p:sp>
        <p:nvSpPr>
          <p:cNvPr id="6" name="文本框 5"/>
          <p:cNvSpPr txBox="1"/>
          <p:nvPr/>
        </p:nvSpPr>
        <p:spPr>
          <a:xfrm>
            <a:off x="2365375" y="2576195"/>
            <a:ext cx="7461250" cy="1005840"/>
          </a:xfrm>
          <a:prstGeom prst="rect">
            <a:avLst/>
          </a:prstGeom>
          <a:noFill/>
        </p:spPr>
        <p:txBody>
          <a:bodyPr wrap="square" lIns="91440" tIns="45720" rIns="91440" bIns="45720" rtlCol="0" anchor="t">
            <a:noAutofit/>
          </a:bodyPr>
          <a:p>
            <a:pPr lvl="0" algn="ctr">
              <a:lnSpc>
                <a:spcPct val="90000"/>
              </a:lnSpc>
              <a:buClrTx/>
              <a:buSzTx/>
              <a:buFontTx/>
            </a:pPr>
            <a:r>
              <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rPr>
              <a:t>吸毒为何会上瘾</a:t>
            </a:r>
            <a:endParaRPr lang="zh-CN" altLang="en-US" sz="8000" dirty="0">
              <a:ln w="22225">
                <a:noFill/>
              </a:ln>
              <a:solidFill>
                <a:schemeClr val="accent6">
                  <a:lumMod val="75000"/>
                </a:schemeClr>
              </a:solidFill>
              <a:effectLst/>
              <a:latin typeface="印品招牌体 中黑（非商用）" panose="02000500000000000000" charset="-122"/>
              <a:ea typeface="印品招牌体 中黑（非商用）" panose="02000500000000000000" charset="-122"/>
              <a:cs typeface="阿里巴巴普惠体" panose="00020600040101010101" charset="-122"/>
              <a:sym typeface="+mn-ea"/>
            </a:endParaRPr>
          </a:p>
        </p:txBody>
      </p:sp>
      <p:sp>
        <p:nvSpPr>
          <p:cNvPr id="11" name="副标题 10"/>
          <p:cNvSpPr>
            <a:spLocks noGrp="1"/>
          </p:cNvSpPr>
          <p:nvPr>
            <p:ph type="subTitle" idx="1"/>
          </p:nvPr>
        </p:nvSpPr>
        <p:spPr>
          <a:xfrm>
            <a:off x="3200400" y="1750060"/>
            <a:ext cx="5791200" cy="457200"/>
          </a:xfrm>
        </p:spPr>
        <p:txBody>
          <a:bodyPr>
            <a:noAutofit/>
          </a:bodyPr>
          <a:p>
            <a:pPr algn="ct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第</a:t>
            </a:r>
            <a:r>
              <a:rPr lang="zh-CN" altLang="en-US"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二部分</a:t>
            </a:r>
            <a:r>
              <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rPr>
              <a:t> ——</a:t>
            </a:r>
            <a:endParaRPr lang="en-US" altLang="zh-CN" sz="2800" b="1" dirty="0">
              <a:solidFill>
                <a:srgbClr val="3B7D23"/>
              </a:solidFill>
              <a:latin typeface="阿里巴巴普惠体" panose="00020600040101010101" charset="-122"/>
              <a:ea typeface="阿里巴巴普惠体" panose="00020600040101010101" charset="-122"/>
              <a:cs typeface="阿里巴巴普惠体" panose="00020600040101010101" charset="-122"/>
              <a:sym typeface="+mn-ea"/>
            </a:endParaRPr>
          </a:p>
        </p:txBody>
      </p:sp>
      <p:sp>
        <p:nvSpPr>
          <p:cNvPr id="24" name="圆角矩形 23"/>
          <p:cNvSpPr/>
          <p:nvPr/>
        </p:nvSpPr>
        <p:spPr>
          <a:xfrm>
            <a:off x="5163820" y="4479290"/>
            <a:ext cx="1864360" cy="503555"/>
          </a:xfrm>
          <a:prstGeom prst="roundRect">
            <a:avLst>
              <a:gd name="adj" fmla="val 50000"/>
            </a:avLst>
          </a:prstGeom>
          <a:gradFill>
            <a:gsLst>
              <a:gs pos="100000">
                <a:schemeClr val="accent6"/>
              </a:gs>
              <a:gs pos="0">
                <a:srgbClr val="00B05B">
                  <a:alpha val="100000"/>
                </a:srgbClr>
              </a:gs>
              <a:gs pos="50000">
                <a:srgbClr val="00B05B"/>
              </a:gs>
            </a:gsLst>
            <a:lin ang="16200000" scaled="0"/>
          </a:gradFill>
          <a:ln w="25400">
            <a:solidFill>
              <a:schemeClr val="bg1"/>
            </a:solidFill>
          </a:ln>
          <a:effectLst>
            <a:outerShdw blurRad="38100" dist="25400" dir="5400000" algn="t" rotWithShape="0">
              <a:schemeClr val="accent6">
                <a:lumMod val="7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p>
            <a:pPr algn="ctr"/>
            <a:r>
              <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rPr>
              <a:t>PART TWO</a:t>
            </a:r>
            <a:endParaRPr lang="en-US" altLang="zh-CN" b="1" dirty="0">
              <a:solidFill>
                <a:schemeClr val="bg1"/>
              </a:solidFill>
              <a:effectLst>
                <a:outerShdw blurRad="50800" dist="38100" dir="2700000" algn="tl" rotWithShape="0">
                  <a:schemeClr val="accent6">
                    <a:lumMod val="75000"/>
                    <a:alpha val="80000"/>
                  </a:schemeClr>
                </a:outerShdw>
              </a:effectLst>
              <a:latin typeface="阿里巴巴普惠体" panose="00020600040101010101" charset="-122"/>
              <a:ea typeface="阿里巴巴普惠体" panose="00020600040101010101" charset="-122"/>
              <a:cs typeface="阿里巴巴普惠体" panose="00020600040101010101" charset="-122"/>
            </a:endParaRPr>
          </a:p>
        </p:txBody>
      </p:sp>
      <p:sp>
        <p:nvSpPr>
          <p:cNvPr id="3" name="副标题 10"/>
          <p:cNvSpPr>
            <a:spLocks noGrp="1"/>
          </p:cNvSpPr>
          <p:nvPr>
            <p:custDataLst>
              <p:tags r:id="rId2"/>
            </p:custDataLst>
          </p:nvPr>
        </p:nvSpPr>
        <p:spPr>
          <a:xfrm>
            <a:off x="2916238" y="3735705"/>
            <a:ext cx="6359525" cy="457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spcBef>
                <a:spcPts val="0"/>
              </a:spcBef>
            </a:pPr>
            <a:r>
              <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rPr>
              <a:t>Why drug addiction occurs</a:t>
            </a:r>
            <a:endParaRPr lang="en-US" altLang="zh-CN" sz="1900" cap="all" dirty="0">
              <a:solidFill>
                <a:srgbClr val="3B7D23">
                  <a:alpha val="85000"/>
                </a:srgbClr>
              </a:solidFill>
              <a:uFillTx/>
              <a:latin typeface="阿里巴巴普惠体 Medium" panose="00020600040101010101" charset="-122"/>
              <a:ea typeface="阿里巴巴普惠体 Medium" panose="00020600040101010101" charset="-122"/>
              <a:cs typeface="阿里巴巴普惠体" panose="00020600040101010101" charset="-122"/>
              <a:sym typeface="+mn-ea"/>
            </a:endParaRPr>
          </a:p>
        </p:txBody>
      </p:sp>
      <p:pic>
        <p:nvPicPr>
          <p:cNvPr id="13" name="图片 12" descr="51miz-E1264280-F8CF7624"/>
          <p:cNvPicPr>
            <a:picLocks noChangeAspect="1"/>
          </p:cNvPicPr>
          <p:nvPr>
            <p:custDataLst>
              <p:tags r:id="rId3"/>
            </p:custDataLst>
          </p:nvPr>
        </p:nvPicPr>
        <p:blipFill>
          <a:blip r:embed="rId4">
            <a:lum contrast="6000"/>
          </a:blip>
          <a:srcRect l="14396" t="5641" r="12139" b="5315"/>
          <a:stretch>
            <a:fillRect/>
          </a:stretch>
        </p:blipFill>
        <p:spPr>
          <a:xfrm>
            <a:off x="9121140" y="4288155"/>
            <a:ext cx="2783840" cy="2532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16" presetClass="entr" presetSubtype="37" fill="hold" grpId="1"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outVertical)">
                                      <p:cBhvr>
                                        <p:cTn id="14" dur="500"/>
                                        <p:tgtEl>
                                          <p:spTgt spid="11">
                                            <p:txEl>
                                              <p:pRg st="0" end="0"/>
                                            </p:txEl>
                                          </p:spTgt>
                                        </p:tgtEl>
                                      </p:cBhvr>
                                    </p:animEffect>
                                  </p:childTnLst>
                                </p:cTn>
                              </p:par>
                            </p:childTnLst>
                          </p:cTn>
                        </p:par>
                        <p:par>
                          <p:cTn id="15" fill="hold">
                            <p:stCondLst>
                              <p:cond delay="10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set>
                                      <p:cBhvr>
                                        <p:cTn id="18" dur="228" fill="hold">
                                          <p:stCondLst>
                                            <p:cond delay="0"/>
                                          </p:stCondLst>
                                        </p:cTn>
                                        <p:tgtEl>
                                          <p:spTgt spid="6"/>
                                        </p:tgtEl>
                                        <p:attrNameLst>
                                          <p:attrName>style.rotation</p:attrName>
                                        </p:attrNameLst>
                                      </p:cBhvr>
                                      <p:to>
                                        <p:strVal val="-45.0"/>
                                      </p:to>
                                    </p:set>
                                    <p:anim calcmode="lin" valueType="num">
                                      <p:cBhvr>
                                        <p:cTn id="19"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0"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1"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2"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2500"/>
                            </p:stCondLst>
                            <p:childTnLst>
                              <p:par>
                                <p:cTn id="24" presetID="16" presetClass="entr" presetSubtype="37" fill="hold" grpId="1"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outVertical)">
                                      <p:cBhvr>
                                        <p:cTn id="26" dur="500"/>
                                        <p:tgtEl>
                                          <p:spTgt spid="3">
                                            <p:txEl>
                                              <p:pRg st="0" end="0"/>
                                            </p:txEl>
                                          </p:spTgt>
                                        </p:tgtEl>
                                      </p:cBhvr>
                                    </p:animEffect>
                                  </p:childTnLst>
                                </p:cTn>
                              </p:par>
                            </p:childTnLst>
                          </p:cTn>
                        </p:par>
                        <p:par>
                          <p:cTn id="27" fill="hold">
                            <p:stCondLst>
                              <p:cond delay="3000"/>
                            </p:stCondLst>
                            <p:childTnLst>
                              <p:par>
                                <p:cTn id="28" presetID="2" presetClass="entr" presetSubtype="4"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build="p"/>
      <p:bldP spid="6" grpId="0"/>
      <p:bldP spid="24" grpId="0" bldLvl="0" animBg="1"/>
      <p:bldP spid="3" grpId="1" build="p"/>
    </p:bldLst>
  </p:timing>
</p:sld>
</file>

<file path=ppt/tags/tag1.xml><?xml version="1.0" encoding="utf-8"?>
<p:tagLst xmlns:p="http://schemas.openxmlformats.org/presentationml/2006/main">
  <p:tag name="KSO_WM_UNIT_ISCONTENTSTITLE" val="1"/>
  <p:tag name="KSO_WM_UNIT_ISNUMDGMTITLE" val="0"/>
  <p:tag name="KSO_WM_UNIT_PRESET_TEXT" val="单击选择预设标题"/>
  <p:tag name="KSO_WM_UNIT_NOCLEAR" val="0"/>
  <p:tag name="KSO_WM_UNIT_VALUE" val="10"/>
  <p:tag name="KSO_WM_UNIT_HIGHLIGHT" val="0"/>
  <p:tag name="KSO_WM_UNIT_COMPATIBLE" val="0"/>
  <p:tag name="KSO_WM_UNIT_DIAGRAM_ISNUMVISUAL" val="0"/>
  <p:tag name="KSO_WM_UNIT_DIAGRAM_ISREFERUNIT" val="0"/>
  <p:tag name="KSO_WM_UNIT_ID" val="custom0_3*a*1"/>
  <p:tag name="KSO_WM_TEMPLATE_CATEGORY" val="custom"/>
  <p:tag name="KSO_WM_TEMPLATE_INDEX" val="0"/>
  <p:tag name="KSO_WM_UNIT_LAYERLEVEL" val="1"/>
  <p:tag name="KSO_WM_TAG_VERSION" val="1.0"/>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PP_MARK_KEY" val="3dcf20d2-6b92-414c-8650-7803ab42d462"/>
  <p:tag name="COMMONDATA" val="eyJoZGlkIjoiNjQzNTkyMTlkYjFlNTg0OWMwMzA1NjUwNzMxMTY3NzYifQ=="/>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阿里巴巴普惠体"/>
        <a:ea typeface=""/>
        <a:cs typeface=""/>
        <a:font script="Jpan" typeface="游ゴシック Light"/>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游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阿里巴巴普惠体"/>
        <a:ea typeface=""/>
        <a:cs typeface=""/>
        <a:font script="Jpan" typeface="游ゴシック Light"/>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游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2438</Words>
  <Application>WPS 演示</Application>
  <PresentationFormat>宽屏</PresentationFormat>
  <Paragraphs>309</Paragraphs>
  <Slides>24</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24</vt:i4>
      </vt:variant>
    </vt:vector>
  </HeadingPairs>
  <TitlesOfParts>
    <vt:vector size="36" baseType="lpstr">
      <vt:lpstr>Arial</vt:lpstr>
      <vt:lpstr>宋体</vt:lpstr>
      <vt:lpstr>Wingdings</vt:lpstr>
      <vt:lpstr>阿里巴巴普惠体</vt:lpstr>
      <vt:lpstr>印品招牌体 中黑（非商用）</vt:lpstr>
      <vt:lpstr>阿里巴巴普惠体 Heavy</vt:lpstr>
      <vt:lpstr>阿里巴巴普惠体 Medium</vt:lpstr>
      <vt:lpstr>微软雅黑</vt:lpstr>
      <vt:lpstr>Arial Unicode MS</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识毒禁毒,让我们一起对毒品说“不"!</dc:title>
  <dc:creator>office</dc:creator>
  <cp:lastModifiedBy>Wxiy</cp:lastModifiedBy>
  <cp:revision>69</cp:revision>
  <dcterms:created xsi:type="dcterms:W3CDTF">2025-12-25T02:11:00Z</dcterms:created>
  <dcterms:modified xsi:type="dcterms:W3CDTF">2026-01-05T09:05:31Z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5D0A3AB1E22C4972A7AFDFAF7F8E8C78_13</vt:lpwstr>
  </property>
  <property fmtid="{D5CDD505-2E9C-101B-9397-08002B2CF9AE}" pid="3" name="KSOProductBuildVer">
    <vt:lpwstr>2052-12.1.0.22529</vt:lpwstr>
  </property>
</Properties>
</file>