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1"/>
  </p:handoutMasterIdLst>
  <p:sldIdLst>
    <p:sldId id="360" r:id="rId3"/>
    <p:sldId id="353" r:id="rId5"/>
    <p:sldId id="327" r:id="rId6"/>
    <p:sldId id="328" r:id="rId7"/>
    <p:sldId id="329" r:id="rId8"/>
    <p:sldId id="330" r:id="rId9"/>
    <p:sldId id="354" r:id="rId10"/>
    <p:sldId id="355" r:id="rId11"/>
    <p:sldId id="333" r:id="rId12"/>
    <p:sldId id="335" r:id="rId13"/>
    <p:sldId id="334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61" r:id="rId22"/>
    <p:sldId id="344" r:id="rId23"/>
    <p:sldId id="345" r:id="rId24"/>
    <p:sldId id="362" r:id="rId25"/>
    <p:sldId id="347" r:id="rId26"/>
    <p:sldId id="348" r:id="rId27"/>
    <p:sldId id="363" r:id="rId28"/>
    <p:sldId id="351" r:id="rId29"/>
    <p:sldId id="352" r:id="rId30"/>
  </p:sldIdLst>
  <p:sldSz cx="9144000" cy="5143500" type="screen16x9"/>
  <p:notesSz cx="6858000" cy="9144000"/>
  <p:custDataLst>
    <p:tags r:id="rId3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1" userDrawn="1">
          <p15:clr>
            <a:srgbClr val="A4A3A4"/>
          </p15:clr>
        </p15:guide>
        <p15:guide id="2" pos="2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66" autoAdjust="0"/>
    <p:restoredTop sz="96493" autoAdjust="0"/>
  </p:normalViewPr>
  <p:slideViewPr>
    <p:cSldViewPr snapToGrid="0">
      <p:cViewPr>
        <p:scale>
          <a:sx n="125" d="100"/>
          <a:sy n="125" d="100"/>
        </p:scale>
        <p:origin x="-1224" y="-570"/>
      </p:cViewPr>
      <p:guideLst>
        <p:guide orient="horz" pos="1651"/>
        <p:guide pos="29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gs" Target="tags/tag13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B9D1B-9039-4629-B075-F1631618B2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58DAA-109F-46FE-8913-F137375B3FD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9F6D67DF-CF82-44E4-9FB6-564B8C4C20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2D3751E1-17AB-487A-80A7-25A0F24E060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B1BDA-0B32-4CEA-BF2C-B7E9DB9159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B1BDA-0B32-4CEA-BF2C-B7E9DB9159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B1BDA-0B32-4CEA-BF2C-B7E9DB9159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B1BDA-0B32-4CEA-BF2C-B7E9DB9159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B1BDA-0B32-4CEA-BF2C-B7E9DB9159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B1BDA-0B32-4CEA-BF2C-B7E9DB9159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B1BDA-0B32-4CEA-BF2C-B7E9DB9159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B1BDA-0B32-4CEA-BF2C-B7E9DB9159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B1BDA-0B32-4CEA-BF2C-B7E9DB9159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B1BDA-0B32-4CEA-BF2C-B7E9DB9159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B1BDA-0B32-4CEA-BF2C-B7E9DB9159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B1BDA-0B32-4CEA-BF2C-B7E9DB9159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B1BDA-0B32-4CEA-BF2C-B7E9DB9159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B1BDA-0B32-4CEA-BF2C-B7E9DB9159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B1BDA-0B32-4CEA-BF2C-B7E9DB9159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B1BDA-0B32-4CEA-BF2C-B7E9DB9159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B1BDA-0B32-4CEA-BF2C-B7E9DB9159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B1BDA-0B32-4CEA-BF2C-B7E9DB9159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B1BDA-0B32-4CEA-BF2C-B7E9DB9159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B1BDA-0B32-4CEA-BF2C-B7E9DB9159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B1BDA-0B32-4CEA-BF2C-B7E9DB9159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B1BDA-0B32-4CEA-BF2C-B7E9DB9159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B1BDA-0B32-4CEA-BF2C-B7E9DB9159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B1BDA-0B32-4CEA-BF2C-B7E9DB9159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B1BDA-0B32-4CEA-BF2C-B7E9DB9159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B1BDA-0B32-4CEA-BF2C-B7E9DB9159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B1BDA-0B32-4CEA-BF2C-B7E9DB9159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F8DB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/>
          <p:cNvSpPr/>
          <p:nvPr userDrawn="1"/>
        </p:nvSpPr>
        <p:spPr>
          <a:xfrm>
            <a:off x="825816" y="635004"/>
            <a:ext cx="7492367" cy="3449316"/>
          </a:xfrm>
          <a:prstGeom prst="roundRect">
            <a:avLst>
              <a:gd name="adj" fmla="val 2267"/>
            </a:avLst>
          </a:prstGeom>
          <a:solidFill>
            <a:srgbClr val="375D5A"/>
          </a:solidFill>
          <a:ln w="107950">
            <a:solidFill>
              <a:srgbClr val="6D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rgbClr val="F8DB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F8DB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 userDrawn="1"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375D5A"/>
          </a:solidFill>
          <a:ln w="107950">
            <a:solidFill>
              <a:srgbClr val="6D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39700" y="85876"/>
            <a:ext cx="1409700" cy="9968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EDF5E-578C-4F7F-BA8F-EE7896D35C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964AD-4DC7-4E6B-9B49-09BCF06D9F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46.png"/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8.jpeg"/><Relationship Id="rId1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5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8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jpeg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577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3615" y="-482877"/>
            <a:ext cx="5859914" cy="562637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97787" y="898707"/>
            <a:ext cx="4983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H" panose="00020600040101010101" pitchFamily="18" charset="-122"/>
              </a:rPr>
              <a:t>青少年禁毒知识教育</a:t>
            </a:r>
            <a:endParaRPr lang="zh-CN" altLang="en-US" sz="3600" b="1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H" panose="00020600040101010101" pitchFamily="18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872601" y="2330311"/>
            <a:ext cx="36766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珍爱生命  拒绝毒品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999772" y="4461426"/>
            <a:ext cx="3072854" cy="6820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1889676"/>
            <a:ext cx="2493100" cy="325382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612390" y="3149600"/>
            <a:ext cx="2197100" cy="869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zh-CN" altLang="zh-CN" sz="18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吴 博</a:t>
            </a:r>
            <a:endParaRPr lang="zh-CN" altLang="zh-CN" sz="28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426602" y="1081851"/>
            <a:ext cx="643232" cy="20005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海洛因</a:t>
            </a:r>
            <a:endParaRPr lang="zh-CN" altLang="en-US" sz="13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1"/>
          <p:cNvSpPr txBox="1"/>
          <p:nvPr/>
        </p:nvSpPr>
        <p:spPr>
          <a:xfrm>
            <a:off x="4426602" y="1387912"/>
            <a:ext cx="3612498" cy="166199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20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化学名称“二乙酰吗啡”，俗称白粉，它是由吗啡和醋酸酐反应而制成的，镇痛作用是吗啡的</a:t>
            </a:r>
            <a:r>
              <a: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4—8</a:t>
            </a: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，医学上曾广泛用于麻醉镇痛，但成瘾快，极难戒断。长期使用会破坏人的免疫功能，并导致心、肝、肾等主要脏器的损害。注射吸食还能传播艾滋病等疾病。历史上它曾被用做精神药品戒断吗啡，但由于其副作用过大，最终被定为毒品。海洛因被称为世界毒品之王，是我国目前监控、查禁的最重要的毒品之一。</a:t>
            </a:r>
            <a:endParaRPr lang="zh-CN" altLang="en-US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1"/>
          <p:cNvSpPr txBox="1"/>
          <p:nvPr/>
        </p:nvSpPr>
        <p:spPr>
          <a:xfrm>
            <a:off x="4426585" y="3300730"/>
            <a:ext cx="2018665" cy="138493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20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中文名：海洛因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别名：几号、白粉、白面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外观：白色结晶粉末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413989" y="3614290"/>
            <a:ext cx="154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413989" y="3886508"/>
            <a:ext cx="154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413989" y="4158726"/>
            <a:ext cx="154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060181" y="1099936"/>
            <a:ext cx="2686707" cy="3308592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631994" y="417394"/>
            <a:ext cx="1073106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海洛因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164782" y="856462"/>
            <a:ext cx="3430578" cy="3430576"/>
          </a:xfrm>
          <a:prstGeom prst="rect">
            <a:avLst/>
          </a:prstGeom>
        </p:spPr>
      </p:pic>
      <p:sp>
        <p:nvSpPr>
          <p:cNvPr id="3" name="标题 1"/>
          <p:cNvSpPr txBox="1"/>
          <p:nvPr/>
        </p:nvSpPr>
        <p:spPr>
          <a:xfrm>
            <a:off x="781089" y="1597685"/>
            <a:ext cx="643232" cy="20005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杜冷丁</a:t>
            </a:r>
            <a:endParaRPr lang="zh-CN" altLang="en-US" sz="13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1"/>
          <p:cNvSpPr txBox="1"/>
          <p:nvPr/>
        </p:nvSpPr>
        <p:spPr>
          <a:xfrm>
            <a:off x="781089" y="1903746"/>
            <a:ext cx="1842293" cy="166199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20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即盐酸哌替啶，是一种临床应用的合成镇痛药，为白色结晶性粉末，味微苦，无臭，其作用和机理与吗啡相似，但镇静、麻醉作用较小，仅相当于吗啡的</a:t>
            </a:r>
            <a:r>
              <a: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1/10—1/8</a:t>
            </a: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。长期使用会产生依赖性，被列为严格管制的麻醉药品。</a:t>
            </a:r>
            <a:endParaRPr lang="zh-CN" altLang="en-US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3140490" y="1903746"/>
            <a:ext cx="1494572" cy="11079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20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中文名：杜冷丁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别名：美吡利啶 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作用：是一种抗痉挛的止痛药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化学式：</a:t>
            </a:r>
            <a:r>
              <a: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C15H21NO2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127877" y="2217504"/>
            <a:ext cx="154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127877" y="2489722"/>
            <a:ext cx="154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127877" y="2761940"/>
            <a:ext cx="154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1"/>
          <p:cNvSpPr txBox="1"/>
          <p:nvPr/>
        </p:nvSpPr>
        <p:spPr>
          <a:xfrm>
            <a:off x="1702235" y="417394"/>
            <a:ext cx="1073106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杜冷丁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724071" y="1456320"/>
            <a:ext cx="643232" cy="20005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可卡因</a:t>
            </a:r>
            <a:endParaRPr lang="zh-CN" altLang="en-US" sz="13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1"/>
          <p:cNvSpPr txBox="1"/>
          <p:nvPr/>
        </p:nvSpPr>
        <p:spPr>
          <a:xfrm>
            <a:off x="724071" y="1762381"/>
            <a:ext cx="1615269" cy="249299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20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卡因是从古柯叶中提取的一种白色晶状的生物碱，是强效的中枢神经兴奋剂和局部麻醉剂。能阻断人体神经传导，产生局部麻醉作用，并可通过加强人体内化学物质的活性刺激大脑皮层，兴奋中枢神经，表现出情绪高涨、好动、健谈，有时还有攻击倾向，具有很强的成瘾性。</a:t>
            </a:r>
            <a:endParaRPr lang="zh-CN" altLang="en-US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795906" y="1542778"/>
            <a:ext cx="3487717" cy="2932196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2719397" y="1762381"/>
            <a:ext cx="1507185" cy="1399826"/>
            <a:chOff x="2932386" y="1115470"/>
            <a:chExt cx="1507185" cy="1399826"/>
          </a:xfrm>
        </p:grpSpPr>
        <p:sp>
          <p:nvSpPr>
            <p:cNvPr id="4" name="标题 1"/>
            <p:cNvSpPr txBox="1"/>
            <p:nvPr/>
          </p:nvSpPr>
          <p:spPr>
            <a:xfrm>
              <a:off x="2944999" y="1115470"/>
              <a:ext cx="1494572" cy="138493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20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中文名：可卡因</a:t>
              </a:r>
              <a:endPara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20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别称：古柯碱、可可精</a:t>
              </a:r>
              <a:endPara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20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外观：白色粉末状晶体状</a:t>
              </a:r>
              <a:endPara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20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化学式：</a:t>
              </a:r>
              <a:r>
                <a:rPr lang="en-US" altLang="zh-CN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C17H21NO4</a:t>
              </a:r>
              <a:endPara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20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水溶性：不溶</a:t>
              </a:r>
              <a:endPara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2932386" y="1429228"/>
              <a:ext cx="144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2932386" y="1700745"/>
              <a:ext cx="144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2932386" y="1972262"/>
              <a:ext cx="144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2932386" y="2243779"/>
              <a:ext cx="144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2932386" y="2515296"/>
              <a:ext cx="144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标题 1"/>
          <p:cNvSpPr txBox="1"/>
          <p:nvPr/>
        </p:nvSpPr>
        <p:spPr>
          <a:xfrm>
            <a:off x="1741799" y="417394"/>
            <a:ext cx="1073106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可卡因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1488267" y="411789"/>
            <a:ext cx="2207172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新型毒品种类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983767" y="1898167"/>
            <a:ext cx="1223407" cy="122340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1204486" y="3309617"/>
            <a:ext cx="781969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冰毒</a:t>
            </a:r>
            <a:endParaRPr lang="zh-CN" altLang="en-US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055470" y="1969869"/>
            <a:ext cx="1080000" cy="108000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2472032" y="1898167"/>
            <a:ext cx="1223407" cy="1549949"/>
            <a:chOff x="2566626" y="1898167"/>
            <a:chExt cx="1223407" cy="1549949"/>
          </a:xfrm>
        </p:grpSpPr>
        <p:sp>
          <p:nvSpPr>
            <p:cNvPr id="6" name="椭圆 5"/>
            <p:cNvSpPr/>
            <p:nvPr/>
          </p:nvSpPr>
          <p:spPr>
            <a:xfrm>
              <a:off x="2566626" y="1898167"/>
              <a:ext cx="1223407" cy="122340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标题 1"/>
            <p:cNvSpPr txBox="1"/>
            <p:nvPr/>
          </p:nvSpPr>
          <p:spPr>
            <a:xfrm>
              <a:off x="2787345" y="3309617"/>
              <a:ext cx="781969" cy="138499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摇头丸</a:t>
              </a:r>
              <a:endPara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638329" y="1969869"/>
              <a:ext cx="1080000" cy="1080000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3960297" y="1898167"/>
            <a:ext cx="1223407" cy="1549949"/>
            <a:chOff x="4054891" y="1898167"/>
            <a:chExt cx="1223407" cy="1549949"/>
          </a:xfrm>
        </p:grpSpPr>
        <p:sp>
          <p:nvSpPr>
            <p:cNvPr id="7" name="椭圆 6"/>
            <p:cNvSpPr/>
            <p:nvPr/>
          </p:nvSpPr>
          <p:spPr>
            <a:xfrm>
              <a:off x="4054891" y="1898167"/>
              <a:ext cx="1223407" cy="122340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标题 1"/>
            <p:cNvSpPr txBox="1"/>
            <p:nvPr/>
          </p:nvSpPr>
          <p:spPr>
            <a:xfrm>
              <a:off x="4275610" y="3309617"/>
              <a:ext cx="781969" cy="138499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</a:t>
              </a:r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粉</a:t>
              </a:r>
              <a:endPara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126594" y="1969869"/>
              <a:ext cx="1080000" cy="1080000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5448562" y="1898167"/>
            <a:ext cx="1223407" cy="1549949"/>
            <a:chOff x="5543156" y="1898167"/>
            <a:chExt cx="1223407" cy="1549949"/>
          </a:xfrm>
        </p:grpSpPr>
        <p:sp>
          <p:nvSpPr>
            <p:cNvPr id="8" name="椭圆 7"/>
            <p:cNvSpPr/>
            <p:nvPr/>
          </p:nvSpPr>
          <p:spPr>
            <a:xfrm>
              <a:off x="5543156" y="1898167"/>
              <a:ext cx="1223407" cy="122340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标题 1"/>
            <p:cNvSpPr txBox="1"/>
            <p:nvPr/>
          </p:nvSpPr>
          <p:spPr>
            <a:xfrm>
              <a:off x="5763875" y="3309617"/>
              <a:ext cx="781969" cy="138499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咖啡因</a:t>
              </a:r>
              <a:endPara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614859" y="1969869"/>
              <a:ext cx="1080000" cy="1080000"/>
            </a:xfrm>
            <a:prstGeom prst="rect">
              <a:avLst/>
            </a:prstGeom>
          </p:spPr>
        </p:pic>
      </p:grpSp>
      <p:grpSp>
        <p:nvGrpSpPr>
          <p:cNvPr id="24" name="组合 23"/>
          <p:cNvGrpSpPr/>
          <p:nvPr/>
        </p:nvGrpSpPr>
        <p:grpSpPr>
          <a:xfrm>
            <a:off x="6936827" y="1898167"/>
            <a:ext cx="1223407" cy="1549949"/>
            <a:chOff x="7031421" y="1898167"/>
            <a:chExt cx="1223407" cy="1549949"/>
          </a:xfrm>
        </p:grpSpPr>
        <p:sp>
          <p:nvSpPr>
            <p:cNvPr id="9" name="椭圆 8"/>
            <p:cNvSpPr/>
            <p:nvPr/>
          </p:nvSpPr>
          <p:spPr>
            <a:xfrm>
              <a:off x="7031421" y="1898167"/>
              <a:ext cx="1223407" cy="122340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标题 1"/>
            <p:cNvSpPr txBox="1"/>
            <p:nvPr/>
          </p:nvSpPr>
          <p:spPr>
            <a:xfrm>
              <a:off x="7252140" y="3309617"/>
              <a:ext cx="781969" cy="138499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三唑仑</a:t>
              </a:r>
              <a:endPara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103124" y="1969869"/>
              <a:ext cx="1080000" cy="1080000"/>
            </a:xfrm>
            <a:prstGeom prst="rect">
              <a:avLst/>
            </a:prstGeom>
          </p:spPr>
        </p:pic>
      </p:grpSp>
      <p:sp>
        <p:nvSpPr>
          <p:cNvPr id="26" name="标题 1"/>
          <p:cNvSpPr txBox="1"/>
          <p:nvPr/>
        </p:nvSpPr>
        <p:spPr>
          <a:xfrm>
            <a:off x="1715289" y="3990925"/>
            <a:ext cx="5713423" cy="4154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新型毒品还有安纳咖、氟硝安定、麦角乙二胺（</a:t>
            </a:r>
            <a:r>
              <a: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LSD</a:t>
            </a: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）、安眠酮、丁丙诺啡、地西泮及有机溶剂和鼻吸剂等。</a:t>
            </a:r>
            <a:endParaRPr lang="zh-CN" altLang="en-US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另外，纯度在</a:t>
            </a:r>
            <a:r>
              <a: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99%</a:t>
            </a: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以上的毒品被称为“美金。”</a:t>
            </a:r>
            <a:endParaRPr lang="zh-CN" altLang="en-US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4989754" y="943967"/>
            <a:ext cx="643232" cy="20005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冰毒</a:t>
            </a:r>
            <a:endParaRPr lang="zh-CN" altLang="en-US" sz="13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1"/>
          <p:cNvSpPr txBox="1"/>
          <p:nvPr/>
        </p:nvSpPr>
        <p:spPr>
          <a:xfrm>
            <a:off x="4989754" y="1250028"/>
            <a:ext cx="1556089" cy="33239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20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冰毒（</a:t>
            </a:r>
            <a:r>
              <a: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methamphetamine</a:t>
            </a: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）即“甲基苯丙胺”，外观为纯白结晶体，故被称为“冰”（</a:t>
            </a:r>
            <a:r>
              <a: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Ice</a:t>
            </a: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。对人体中枢神经系统具有极强的刺激作用，且毒性强烈。冰毒的精神依赖性很强，吸食后会产生强烈的生理兴奋，大量消耗人的体力和降低免疫功能，严重损害心脏、大脑组织甚至导致死亡。还会造成精神障碍，表现出妄想、好斗、错觉，从而引发暴力行为。</a:t>
            </a:r>
            <a:endParaRPr lang="zh-CN" altLang="en-US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6819563" y="1250028"/>
            <a:ext cx="1803563" cy="138493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中文名：冰毒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化学名：甲基苯丙胺（主要成分）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别名：甲基安非他明，去氧麻黄素、冰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类别：新型毒品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806951" y="1563786"/>
            <a:ext cx="180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806951" y="1835303"/>
            <a:ext cx="180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806951" y="2106820"/>
            <a:ext cx="180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806951" y="2378337"/>
            <a:ext cx="180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537049" y="1326228"/>
            <a:ext cx="3719118" cy="3135668"/>
            <a:chOff x="0" y="601741"/>
            <a:chExt cx="4237032" cy="366483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0" y="606738"/>
              <a:ext cx="2343067" cy="1751286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19661" y="601741"/>
              <a:ext cx="1817371" cy="1756283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2423348"/>
              <a:ext cx="4237032" cy="1843228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3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666675" y="943967"/>
            <a:ext cx="643232" cy="20005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摇头丸</a:t>
            </a:r>
            <a:endParaRPr lang="zh-CN" altLang="en-US" sz="13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1"/>
          <p:cNvSpPr txBox="1"/>
          <p:nvPr/>
        </p:nvSpPr>
        <p:spPr>
          <a:xfrm>
            <a:off x="666675" y="1250028"/>
            <a:ext cx="1556089" cy="33239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20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摇头丸（</a:t>
            </a:r>
            <a:r>
              <a: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MDMA</a:t>
            </a: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）是冰毒的衍生物，以</a:t>
            </a:r>
            <a:r>
              <a: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MDMA</a:t>
            </a: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苯丙胺类兴奋剂为主要成分，具有兴奋和致幻双重作用，滥用后可出现长时间随音乐剧烈摆动头部的现象，故称为摇头丸。外观多呈片剂，五颜六色。服用后会产生中枢神经强烈兴奋，出现摇头和妄动，在幻觉作用下常常引发集体淫乱、自残与攻击行为，并可诱发精神分裂症及急性心脑疾病，精神依赖性强。</a:t>
            </a:r>
            <a:endParaRPr lang="zh-CN" altLang="en-US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1"/>
          <p:cNvSpPr txBox="1"/>
          <p:nvPr/>
        </p:nvSpPr>
        <p:spPr>
          <a:xfrm>
            <a:off x="2496484" y="1250028"/>
            <a:ext cx="1899056" cy="138493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中文名：摇头丸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化学名称：</a:t>
            </a:r>
            <a:r>
              <a: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3,4-</a:t>
            </a: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亚甲基二氧甲基苯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</a:t>
            </a: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丙胺</a:t>
            </a:r>
            <a:r>
              <a: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</a:t>
            </a:r>
            <a:r>
              <a: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泛指：所有含苯丙胺类成分的兴奋剂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简写：</a:t>
            </a:r>
            <a:r>
              <a: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MDMA</a:t>
            </a: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（主要成分）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83872" y="1563786"/>
            <a:ext cx="187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483872" y="1835303"/>
            <a:ext cx="187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483872" y="2106820"/>
            <a:ext cx="187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483872" y="2378337"/>
            <a:ext cx="187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126418" y="2106820"/>
            <a:ext cx="2504734" cy="250473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900275" y="731720"/>
            <a:ext cx="1461755" cy="1461755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2483872" y="2643198"/>
            <a:ext cx="187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666675" y="1181826"/>
            <a:ext cx="643232" cy="20005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1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</a:t>
            </a:r>
            <a:r>
              <a:rPr lang="zh-CN" altLang="en-US" sz="1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粉</a:t>
            </a:r>
            <a:endParaRPr lang="zh-CN" altLang="en-US" sz="13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1"/>
          <p:cNvSpPr txBox="1"/>
          <p:nvPr/>
        </p:nvSpPr>
        <p:spPr>
          <a:xfrm>
            <a:off x="666675" y="1487887"/>
            <a:ext cx="7682743" cy="83058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200000"/>
              </a:lnSpc>
            </a:pPr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粉 即“氯胺酮”，静脉全麻药，有时也可用作兽用麻醉药。白色结晶粉末，无臭，易溶于水，通常在娱乐场所滥用。服用后遇快节奏音乐便会强烈扭动，会导致神经中毒反应、精神分裂症状，出现幻听、幻觉、幻视等，对记忆和思维能力造成严重的损害。此外，易让人产生性冲动，所以又称为“迷奸粉”或“强奸粉”。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30629" y="2575869"/>
            <a:ext cx="7682743" cy="1960126"/>
            <a:chOff x="666675" y="2375995"/>
            <a:chExt cx="8466152" cy="216000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666675" y="2375995"/>
              <a:ext cx="2884932" cy="2160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599180" y="2375995"/>
              <a:ext cx="3901322" cy="21600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548075" y="2375995"/>
              <a:ext cx="1584752" cy="216000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3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345059" y="2232725"/>
            <a:ext cx="643232" cy="20005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咖啡因</a:t>
            </a:r>
            <a:endParaRPr lang="zh-CN" altLang="en-US" sz="13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345059" y="2538786"/>
            <a:ext cx="3293623" cy="11079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20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咖啡因是化学合成或从茶叶、咖啡果中提炼出来的一种生物碱。大剂量长期使用会对人体造成损害，引起惊厥、心律失常，并可加重或诱发消化性肠道溃疡，甚至导致吸食者下一代智能低下、肢体畸形，同时具有成瘾性，停用会出现戒断症状。</a:t>
            </a:r>
            <a:endParaRPr lang="zh-CN" altLang="en-US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798120" y="1132702"/>
            <a:ext cx="4679205" cy="3502937"/>
            <a:chOff x="4848327" y="1058260"/>
            <a:chExt cx="4043424" cy="302698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864771" y="1058260"/>
              <a:ext cx="3026980" cy="3026980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4848327" y="1063484"/>
              <a:ext cx="984914" cy="3021756"/>
              <a:chOff x="4530584" y="1063484"/>
              <a:chExt cx="1222222" cy="3749828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4531897" y="1063484"/>
                <a:ext cx="1220908" cy="1220908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4531897" y="2327287"/>
                <a:ext cx="1220908" cy="1220908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4" cstate="email"/>
              <a:stretch>
                <a:fillRect/>
              </a:stretch>
            </p:blipFill>
            <p:spPr>
              <a:xfrm>
                <a:off x="4530584" y="3591090"/>
                <a:ext cx="1222222" cy="122222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slow" advClick="0" advTm="3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3756716" y="1769382"/>
            <a:ext cx="643232" cy="20005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三唑仑</a:t>
            </a:r>
            <a:endParaRPr lang="zh-CN" altLang="en-US" sz="13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3756716" y="2075443"/>
            <a:ext cx="3293623" cy="11079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20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唑仑又名海乐神、酣乐欣、淡蓝色片，是一种强烈的麻醉药品，口服后可以迅速使人昏迷晕倒，故俗称迷药、蒙汗药、迷魂药。可以伴随酒精类共同服用，也可溶于水及各种饮料中。见效迅速，药效比普通安定强</a:t>
            </a:r>
            <a:r>
              <a: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45—100</a:t>
            </a: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倍。</a:t>
            </a:r>
            <a:endParaRPr lang="zh-CN" altLang="en-US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3589086" y="3420791"/>
            <a:ext cx="1965827" cy="14062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0622" y="1969437"/>
            <a:ext cx="2541401" cy="277717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022945" y="872043"/>
            <a:ext cx="1072010" cy="1072010"/>
          </a:xfrm>
          <a:prstGeom prst="rect">
            <a:avLst/>
          </a:prstGeom>
        </p:spPr>
      </p:pic>
      <p:sp>
        <p:nvSpPr>
          <p:cNvPr id="18" name="PA-文本框 8"/>
          <p:cNvSpPr txBox="1"/>
          <p:nvPr>
            <p:custDataLst>
              <p:tags r:id="rId2"/>
            </p:custDataLst>
          </p:nvPr>
        </p:nvSpPr>
        <p:spPr>
          <a:xfrm>
            <a:off x="2768821" y="2490327"/>
            <a:ext cx="4031873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</a:pPr>
            <a:r>
              <a:rPr lang="zh-CN" altLang="en-US" sz="54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什么是吸毒</a:t>
            </a:r>
            <a:endParaRPr lang="zh-CN" altLang="en-US" sz="54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PA-文本框 8"/>
          <p:cNvSpPr txBox="1"/>
          <p:nvPr>
            <p:custDataLst>
              <p:tags r:id="rId3"/>
            </p:custDataLst>
          </p:nvPr>
        </p:nvSpPr>
        <p:spPr>
          <a:xfrm>
            <a:off x="3245384" y="1408048"/>
            <a:ext cx="2646943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0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PART 02</a:t>
            </a:r>
            <a:endParaRPr lang="zh-CN" altLang="en-US" sz="600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999772" y="4461426"/>
            <a:ext cx="3072854" cy="68207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1889676"/>
            <a:ext cx="2493100" cy="32538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flipH="1">
            <a:off x="6269542" y="1739900"/>
            <a:ext cx="2874458" cy="34036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-406415" y="143868"/>
            <a:ext cx="10058415" cy="526211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flipH="1">
            <a:off x="5510941" y="899198"/>
            <a:ext cx="4808721" cy="4244302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2124347" y="1653517"/>
            <a:ext cx="513671" cy="5136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1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809470" y="1678516"/>
            <a:ext cx="513671" cy="5136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2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2124347" y="2608595"/>
            <a:ext cx="513671" cy="5136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3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809470" y="2636420"/>
            <a:ext cx="513671" cy="5136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4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2767661" y="1695317"/>
            <a:ext cx="2555480" cy="603396"/>
            <a:chOff x="8708693" y="2947217"/>
            <a:chExt cx="2818018" cy="804527"/>
          </a:xfrm>
        </p:grpSpPr>
        <p:sp>
          <p:nvSpPr>
            <p:cNvPr id="41" name="矩形 40"/>
            <p:cNvSpPr/>
            <p:nvPr/>
          </p:nvSpPr>
          <p:spPr bwMode="auto">
            <a:xfrm>
              <a:off x="8729905" y="3415242"/>
              <a:ext cx="2796806" cy="33650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endParaRPr lang="zh-CN" altLang="en-US" sz="80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42" name="PA-文本框 8"/>
            <p:cNvSpPr txBox="1"/>
            <p:nvPr>
              <p:custDataLst>
                <p:tags r:id="rId3"/>
              </p:custDataLst>
            </p:nvPr>
          </p:nvSpPr>
          <p:spPr>
            <a:xfrm>
              <a:off x="8708693" y="2947217"/>
              <a:ext cx="1617788" cy="53347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00000"/>
                </a:lnSpc>
              </a:pPr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什么是毒品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472246" y="1720316"/>
            <a:ext cx="2555479" cy="603396"/>
            <a:chOff x="8708694" y="2947217"/>
            <a:chExt cx="2818017" cy="804527"/>
          </a:xfrm>
        </p:grpSpPr>
        <p:sp>
          <p:nvSpPr>
            <p:cNvPr id="44" name="矩形 43"/>
            <p:cNvSpPr/>
            <p:nvPr/>
          </p:nvSpPr>
          <p:spPr bwMode="auto">
            <a:xfrm>
              <a:off x="8729905" y="3415242"/>
              <a:ext cx="2796806" cy="33650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endParaRPr lang="zh-CN" altLang="en-US" sz="80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45" name="PA-文本框 8"/>
            <p:cNvSpPr txBox="1"/>
            <p:nvPr>
              <p:custDataLst>
                <p:tags r:id="rId4"/>
              </p:custDataLst>
            </p:nvPr>
          </p:nvSpPr>
          <p:spPr>
            <a:xfrm>
              <a:off x="8708694" y="2947217"/>
              <a:ext cx="1617788" cy="53347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00000"/>
                </a:lnSpc>
              </a:pPr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什么是吸毒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2787123" y="2650265"/>
            <a:ext cx="2555479" cy="603396"/>
            <a:chOff x="8708694" y="2947217"/>
            <a:chExt cx="2818017" cy="804527"/>
          </a:xfrm>
        </p:grpSpPr>
        <p:sp>
          <p:nvSpPr>
            <p:cNvPr id="47" name="矩形 46"/>
            <p:cNvSpPr/>
            <p:nvPr/>
          </p:nvSpPr>
          <p:spPr bwMode="auto">
            <a:xfrm>
              <a:off x="8729905" y="3415242"/>
              <a:ext cx="2796806" cy="33650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endParaRPr lang="zh-CN" altLang="en-US" sz="80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48" name="PA-文本框 8"/>
            <p:cNvSpPr txBox="1"/>
            <p:nvPr>
              <p:custDataLst>
                <p:tags r:id="rId5"/>
              </p:custDataLst>
            </p:nvPr>
          </p:nvSpPr>
          <p:spPr>
            <a:xfrm>
              <a:off x="8708694" y="2947217"/>
              <a:ext cx="1617788" cy="53347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00000"/>
                </a:lnSpc>
              </a:pPr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毒品的危害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324543" y="2678219"/>
            <a:ext cx="2683721" cy="603396"/>
            <a:chOff x="8567277" y="2947217"/>
            <a:chExt cx="2959434" cy="804527"/>
          </a:xfrm>
        </p:grpSpPr>
        <p:sp>
          <p:nvSpPr>
            <p:cNvPr id="50" name="矩形 49"/>
            <p:cNvSpPr/>
            <p:nvPr/>
          </p:nvSpPr>
          <p:spPr bwMode="auto">
            <a:xfrm>
              <a:off x="8729905" y="3415242"/>
              <a:ext cx="2796806" cy="33650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endParaRPr lang="zh-CN" altLang="en-US" sz="80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51" name="PA-文本框 8"/>
            <p:cNvSpPr txBox="1"/>
            <p:nvPr>
              <p:custDataLst>
                <p:tags r:id="rId6"/>
              </p:custDataLst>
            </p:nvPr>
          </p:nvSpPr>
          <p:spPr>
            <a:xfrm>
              <a:off x="8567277" y="2947217"/>
              <a:ext cx="1900619" cy="53347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00000"/>
                </a:lnSpc>
              </a:pPr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如何防止吸毒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2908292" y="649081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zh-CN" altLang="en-US" sz="4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1999772" y="4461426"/>
            <a:ext cx="3072854" cy="682074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725215" y="2271796"/>
            <a:ext cx="3058509" cy="138499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吸毒是指用于非医疗目的的吸食（口服、鼻吸）和注射毒品的行为。青少年处于生理、心理发育时期，心理防线薄弱，好奇发育时期，心理防线薄弱，好奇心强，判断是非能力差，不易抵制毒品的诱惑，加之对毒品的危害性和吸毒的违法性缺乏认识，使青少年成为易受毒品侵袭的人群。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725215" y="1709507"/>
            <a:ext cx="1229709" cy="4308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吸毒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725215" y="2226091"/>
            <a:ext cx="295130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1"/>
          <p:cNvSpPr txBox="1"/>
          <p:nvPr/>
        </p:nvSpPr>
        <p:spPr>
          <a:xfrm>
            <a:off x="1655907" y="427029"/>
            <a:ext cx="2207172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什么是吸毒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255770" y="656364"/>
            <a:ext cx="4099559" cy="4099559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3863079" y="1676137"/>
            <a:ext cx="2238702" cy="4308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吸毒的代价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1"/>
          <p:cNvSpPr txBox="1"/>
          <p:nvPr/>
        </p:nvSpPr>
        <p:spPr>
          <a:xfrm>
            <a:off x="3863079" y="2293620"/>
            <a:ext cx="4073807" cy="166199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毒品的成瘾性。毒品的主要危害在于它的成瘾性。任何人只要沾染上毒品，无一幸免地产生对毒品的双重依赖：一种是吸毒者停止使用毒品后，会出现生理功能紊乱的反应，甚至造成致命的损伤，其痛苦之剧烈让人难以忍受，这种现象被称为生理依赖。另一种是吸食毒品后，使人产生一种欣快感，使吸毒者产生强烈的再次使用毒品的欲望，以期获得满吸毒的代价毒者产生强烈的再次使用毒品的欲望，以期获得满足和避免难以忍受的痛苦，这种现象被称为心理依赖。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863079" y="2224251"/>
            <a:ext cx="407380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1"/>
          <p:cNvSpPr txBox="1"/>
          <p:nvPr/>
        </p:nvSpPr>
        <p:spPr>
          <a:xfrm>
            <a:off x="1655907" y="427029"/>
            <a:ext cx="2207172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什么是吸毒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796290" y="1733456"/>
            <a:ext cx="2107023" cy="2107023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022945" y="872043"/>
            <a:ext cx="1072010" cy="1072010"/>
          </a:xfrm>
          <a:prstGeom prst="rect">
            <a:avLst/>
          </a:prstGeom>
        </p:spPr>
      </p:pic>
      <p:sp>
        <p:nvSpPr>
          <p:cNvPr id="18" name="PA-文本框 8"/>
          <p:cNvSpPr txBox="1"/>
          <p:nvPr>
            <p:custDataLst>
              <p:tags r:id="rId2"/>
            </p:custDataLst>
          </p:nvPr>
        </p:nvSpPr>
        <p:spPr>
          <a:xfrm>
            <a:off x="2768820" y="2490327"/>
            <a:ext cx="4031873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</a:pPr>
            <a:r>
              <a:rPr lang="zh-CN" altLang="en-US" sz="54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吸毒的危害</a:t>
            </a:r>
            <a:endParaRPr lang="zh-CN" altLang="en-US" sz="54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PA-文本框 8"/>
          <p:cNvSpPr txBox="1"/>
          <p:nvPr>
            <p:custDataLst>
              <p:tags r:id="rId3"/>
            </p:custDataLst>
          </p:nvPr>
        </p:nvSpPr>
        <p:spPr>
          <a:xfrm>
            <a:off x="3234163" y="1408048"/>
            <a:ext cx="2669385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0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PART 03</a:t>
            </a:r>
            <a:endParaRPr lang="zh-CN" altLang="en-US" sz="600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999772" y="4461426"/>
            <a:ext cx="3072854" cy="68207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1889676"/>
            <a:ext cx="2493100" cy="32538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flipH="1">
            <a:off x="6269542" y="1739900"/>
            <a:ext cx="2874458" cy="34036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3140492" y="1254371"/>
            <a:ext cx="2863017" cy="4308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吸毒对人体的危害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699990" y="1805458"/>
            <a:ext cx="7744021" cy="138493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国目前流行最广、危害最严重的毒品是海洛因，海洛因属于阿片类药物。在正常人的脑内和体内一些器官，存在着内源性阿片肽和阿片受体。在正常情况下，吸毒对人体的危害源性阿片肽和阿片受体。在正常情况下，内源性阿片肽作用于阿片受体，调节着人的情绪和行为。人在吸食海洛因后，抑制了内源性阿片肽的生成，逐渐形成在海洛因作用下的平衡状态，一旦停用就会出现不安、焦虑、忽冷忽热、起鸡皮疙瘩、流泪、流涕、出汗、恶心、呕吐、腹痛、腹泻等。这种戒断反应的痛苦，反过来又促使吸毒者为避免这种痛苦而千方百计地维持吸毒状态。冰毒和摇头丸在药理作用上属中枢兴奋药，毁坏人的神经中枢。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093661" y="795026"/>
            <a:ext cx="922201" cy="922201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699989" y="1799205"/>
            <a:ext cx="765573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1271198" y="3613601"/>
            <a:ext cx="6601605" cy="906087"/>
            <a:chOff x="699989" y="3285534"/>
            <a:chExt cx="6601605" cy="906087"/>
          </a:xfrm>
        </p:grpSpPr>
        <p:grpSp>
          <p:nvGrpSpPr>
            <p:cNvPr id="18" name="组合 17"/>
            <p:cNvGrpSpPr/>
            <p:nvPr/>
          </p:nvGrpSpPr>
          <p:grpSpPr>
            <a:xfrm>
              <a:off x="699989" y="3285534"/>
              <a:ext cx="1031443" cy="906087"/>
              <a:chOff x="699989" y="3285534"/>
              <a:chExt cx="1031443" cy="906087"/>
            </a:xfrm>
          </p:grpSpPr>
          <p:sp>
            <p:nvSpPr>
              <p:cNvPr id="12" name="等腰三角形 11"/>
              <p:cNvSpPr/>
              <p:nvPr/>
            </p:nvSpPr>
            <p:spPr>
              <a:xfrm>
                <a:off x="699989" y="3285534"/>
                <a:ext cx="1031443" cy="889175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000"/>
              </a:p>
            </p:txBody>
          </p:sp>
          <p:sp>
            <p:nvSpPr>
              <p:cNvPr id="16" name="标题 1"/>
              <p:cNvSpPr txBox="1"/>
              <p:nvPr/>
            </p:nvSpPr>
            <p:spPr>
              <a:xfrm>
                <a:off x="972568" y="3422180"/>
                <a:ext cx="486284" cy="769441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>
                <a:sp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en-US" altLang="zh-CN" sz="5000" b="1">
                    <a:solidFill>
                      <a:schemeClr val="bg1">
                        <a:alpha val="28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!</a:t>
                </a:r>
                <a:endParaRPr lang="zh-CN" altLang="en-US" sz="5000" b="1">
                  <a:solidFill>
                    <a:schemeClr val="bg1">
                      <a:alpha val="28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标题 1"/>
              <p:cNvSpPr txBox="1"/>
              <p:nvPr/>
            </p:nvSpPr>
            <p:spPr>
              <a:xfrm>
                <a:off x="972568" y="3668400"/>
                <a:ext cx="486284" cy="276999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>
                <a:sp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zh-CN" altLang="en-US" sz="18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不安</a:t>
                </a:r>
                <a:endPara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814021" y="3285534"/>
              <a:ext cx="1031443" cy="906087"/>
              <a:chOff x="699989" y="3285534"/>
              <a:chExt cx="1031443" cy="906087"/>
            </a:xfrm>
          </p:grpSpPr>
          <p:sp>
            <p:nvSpPr>
              <p:cNvPr id="20" name="等腰三角形 19"/>
              <p:cNvSpPr/>
              <p:nvPr/>
            </p:nvSpPr>
            <p:spPr>
              <a:xfrm>
                <a:off x="699989" y="3285534"/>
                <a:ext cx="1031443" cy="889175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000"/>
              </a:p>
            </p:txBody>
          </p:sp>
          <p:sp>
            <p:nvSpPr>
              <p:cNvPr id="21" name="标题 1"/>
              <p:cNvSpPr txBox="1"/>
              <p:nvPr/>
            </p:nvSpPr>
            <p:spPr>
              <a:xfrm>
                <a:off x="972568" y="3422180"/>
                <a:ext cx="486284" cy="769441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>
                <a:sp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en-US" altLang="zh-CN" sz="5000" b="1">
                    <a:solidFill>
                      <a:schemeClr val="bg1">
                        <a:alpha val="28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!</a:t>
                </a:r>
                <a:endParaRPr lang="zh-CN" altLang="en-US" sz="5000" b="1">
                  <a:solidFill>
                    <a:schemeClr val="bg1">
                      <a:alpha val="28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标题 1"/>
              <p:cNvSpPr txBox="1"/>
              <p:nvPr/>
            </p:nvSpPr>
            <p:spPr>
              <a:xfrm>
                <a:off x="972568" y="3668400"/>
                <a:ext cx="486284" cy="276999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>
                <a:sp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zh-CN" altLang="en-US" sz="18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焦虑</a:t>
                </a:r>
                <a:endPara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2928053" y="3285534"/>
              <a:ext cx="1031443" cy="906087"/>
              <a:chOff x="699989" y="3285534"/>
              <a:chExt cx="1031443" cy="906087"/>
            </a:xfrm>
          </p:grpSpPr>
          <p:sp>
            <p:nvSpPr>
              <p:cNvPr id="24" name="等腰三角形 23"/>
              <p:cNvSpPr/>
              <p:nvPr/>
            </p:nvSpPr>
            <p:spPr>
              <a:xfrm>
                <a:off x="699989" y="3285534"/>
                <a:ext cx="1031443" cy="889175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000"/>
              </a:p>
            </p:txBody>
          </p:sp>
          <p:sp>
            <p:nvSpPr>
              <p:cNvPr id="25" name="标题 1"/>
              <p:cNvSpPr txBox="1"/>
              <p:nvPr/>
            </p:nvSpPr>
            <p:spPr>
              <a:xfrm>
                <a:off x="972568" y="3422180"/>
                <a:ext cx="486284" cy="769441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>
                <a:sp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en-US" altLang="zh-CN" sz="5000" b="1">
                    <a:solidFill>
                      <a:schemeClr val="bg1">
                        <a:alpha val="28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!</a:t>
                </a:r>
                <a:endParaRPr lang="zh-CN" altLang="en-US" sz="5000" b="1">
                  <a:solidFill>
                    <a:schemeClr val="bg1">
                      <a:alpha val="28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标题 1"/>
              <p:cNvSpPr txBox="1"/>
              <p:nvPr/>
            </p:nvSpPr>
            <p:spPr>
              <a:xfrm>
                <a:off x="972568" y="3668400"/>
                <a:ext cx="486284" cy="276999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>
                <a:sp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zh-CN" altLang="en-US" sz="18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恶心</a:t>
                </a:r>
                <a:endPara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4042085" y="3285534"/>
              <a:ext cx="1031443" cy="906087"/>
              <a:chOff x="699989" y="3285534"/>
              <a:chExt cx="1031443" cy="906087"/>
            </a:xfrm>
          </p:grpSpPr>
          <p:sp>
            <p:nvSpPr>
              <p:cNvPr id="28" name="等腰三角形 27"/>
              <p:cNvSpPr/>
              <p:nvPr/>
            </p:nvSpPr>
            <p:spPr>
              <a:xfrm>
                <a:off x="699989" y="3285534"/>
                <a:ext cx="1031443" cy="889175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000"/>
              </a:p>
            </p:txBody>
          </p:sp>
          <p:sp>
            <p:nvSpPr>
              <p:cNvPr id="29" name="标题 1"/>
              <p:cNvSpPr txBox="1"/>
              <p:nvPr/>
            </p:nvSpPr>
            <p:spPr>
              <a:xfrm>
                <a:off x="972568" y="3422180"/>
                <a:ext cx="486284" cy="769441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>
                <a:sp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en-US" altLang="zh-CN" sz="5000" b="1">
                    <a:solidFill>
                      <a:schemeClr val="bg1">
                        <a:alpha val="28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!</a:t>
                </a:r>
                <a:endParaRPr lang="zh-CN" altLang="en-US" sz="5000" b="1">
                  <a:solidFill>
                    <a:schemeClr val="bg1">
                      <a:alpha val="28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标题 1"/>
              <p:cNvSpPr txBox="1"/>
              <p:nvPr/>
            </p:nvSpPr>
            <p:spPr>
              <a:xfrm>
                <a:off x="972568" y="3668400"/>
                <a:ext cx="486284" cy="276999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>
                <a:sp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zh-CN" altLang="en-US" sz="18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呕吐</a:t>
                </a:r>
                <a:endPara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5156117" y="3285534"/>
              <a:ext cx="1031443" cy="906087"/>
              <a:chOff x="699989" y="3285534"/>
              <a:chExt cx="1031443" cy="906087"/>
            </a:xfrm>
          </p:grpSpPr>
          <p:sp>
            <p:nvSpPr>
              <p:cNvPr id="32" name="等腰三角形 31"/>
              <p:cNvSpPr/>
              <p:nvPr/>
            </p:nvSpPr>
            <p:spPr>
              <a:xfrm>
                <a:off x="699989" y="3285534"/>
                <a:ext cx="1031443" cy="889175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000"/>
              </a:p>
            </p:txBody>
          </p:sp>
          <p:sp>
            <p:nvSpPr>
              <p:cNvPr id="33" name="标题 1"/>
              <p:cNvSpPr txBox="1"/>
              <p:nvPr/>
            </p:nvSpPr>
            <p:spPr>
              <a:xfrm>
                <a:off x="972568" y="3422180"/>
                <a:ext cx="486284" cy="769441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>
                <a:sp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en-US" altLang="zh-CN" sz="5000" b="1">
                    <a:solidFill>
                      <a:schemeClr val="bg1">
                        <a:alpha val="28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!</a:t>
                </a:r>
                <a:endParaRPr lang="zh-CN" altLang="en-US" sz="5000" b="1">
                  <a:solidFill>
                    <a:schemeClr val="bg1">
                      <a:alpha val="28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标题 1"/>
              <p:cNvSpPr txBox="1"/>
              <p:nvPr/>
            </p:nvSpPr>
            <p:spPr>
              <a:xfrm>
                <a:off x="972568" y="3668400"/>
                <a:ext cx="486284" cy="276999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>
                <a:sp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zh-CN" altLang="en-US" sz="18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腹痛</a:t>
                </a:r>
                <a:endPara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6270151" y="3285534"/>
              <a:ext cx="1031443" cy="906087"/>
              <a:chOff x="699989" y="3285534"/>
              <a:chExt cx="1031443" cy="906087"/>
            </a:xfrm>
          </p:grpSpPr>
          <p:sp>
            <p:nvSpPr>
              <p:cNvPr id="36" name="等腰三角形 35"/>
              <p:cNvSpPr/>
              <p:nvPr/>
            </p:nvSpPr>
            <p:spPr>
              <a:xfrm>
                <a:off x="699989" y="3285534"/>
                <a:ext cx="1031443" cy="889175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000"/>
              </a:p>
            </p:txBody>
          </p:sp>
          <p:sp>
            <p:nvSpPr>
              <p:cNvPr id="37" name="标题 1"/>
              <p:cNvSpPr txBox="1"/>
              <p:nvPr/>
            </p:nvSpPr>
            <p:spPr>
              <a:xfrm>
                <a:off x="972568" y="3422180"/>
                <a:ext cx="486284" cy="769441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>
                <a:sp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en-US" altLang="zh-CN" sz="5000" b="1">
                    <a:solidFill>
                      <a:schemeClr val="bg1">
                        <a:alpha val="28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!</a:t>
                </a:r>
                <a:endParaRPr lang="zh-CN" altLang="en-US" sz="5000" b="1">
                  <a:solidFill>
                    <a:schemeClr val="bg1">
                      <a:alpha val="28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标题 1"/>
              <p:cNvSpPr txBox="1"/>
              <p:nvPr/>
            </p:nvSpPr>
            <p:spPr>
              <a:xfrm>
                <a:off x="972568" y="3668400"/>
                <a:ext cx="486284" cy="276999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>
                <a:sp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zh-CN" altLang="en-US" sz="18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腹泻</a:t>
                </a:r>
                <a:endPara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 spd="slow" advClick="0" advTm="300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870783" y="1350466"/>
            <a:ext cx="2863017" cy="4308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吸毒对家庭的危害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753275" y="2129440"/>
            <a:ext cx="3262465" cy="92076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zh-CN" altLang="en-US"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家庭中一旦出现了吸毒者，家便不成其为家。吸毒者在自我毁灭的同时，也破坏自己的家庭，是家庭陷入经济破产、亲属离散、甚至家破人亡的困难境地。</a:t>
            </a:r>
            <a:endParaRPr lang="zh-CN" altLang="en-US" sz="10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938924" y="1350466"/>
            <a:ext cx="2863017" cy="4308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吸毒对社会的危害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4938924" y="2129440"/>
            <a:ext cx="3595476" cy="16201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对社会生产力的巨大破坏：吸毒首先导致身体疾病，影响生产，其次是造成社会财富的巨大损失和浪费，同时毒品活动还造成环境恶化，缩小了人毒品活动还造成环境恶化，缩小了人类的生存空间。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毒品活动扰乱社会治安：毒品活动加剧诱发了各种违法犯罪活动，扰乱了社会治安，给社会安定带来巨大威胁。无论用什么方式吸毒，对人体的肌体都会造成极大的损害。</a:t>
            </a:r>
            <a:endParaRPr lang="zh-CN" altLang="en-US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93370" y="3273271"/>
            <a:ext cx="1745208" cy="1745208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022945" y="872043"/>
            <a:ext cx="1072010" cy="1072010"/>
          </a:xfrm>
          <a:prstGeom prst="rect">
            <a:avLst/>
          </a:prstGeom>
        </p:spPr>
      </p:pic>
      <p:sp>
        <p:nvSpPr>
          <p:cNvPr id="18" name="PA-文本框 8"/>
          <p:cNvSpPr txBox="1"/>
          <p:nvPr>
            <p:custDataLst>
              <p:tags r:id="rId2"/>
            </p:custDataLst>
          </p:nvPr>
        </p:nvSpPr>
        <p:spPr>
          <a:xfrm>
            <a:off x="2384100" y="2490327"/>
            <a:ext cx="4801314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</a:pPr>
            <a:r>
              <a:rPr lang="zh-CN" altLang="en-US" sz="54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如何防止吸毒</a:t>
            </a:r>
            <a:endParaRPr lang="zh-CN" altLang="en-US" sz="54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PA-文本框 8"/>
          <p:cNvSpPr txBox="1"/>
          <p:nvPr>
            <p:custDataLst>
              <p:tags r:id="rId3"/>
            </p:custDataLst>
          </p:nvPr>
        </p:nvSpPr>
        <p:spPr>
          <a:xfrm>
            <a:off x="3246186" y="1408048"/>
            <a:ext cx="264534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0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PART 04</a:t>
            </a:r>
            <a:endParaRPr lang="zh-CN" altLang="en-US" sz="600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999772" y="4461426"/>
            <a:ext cx="3072854" cy="68207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1889676"/>
            <a:ext cx="2493100" cy="32538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flipH="1">
            <a:off x="6269542" y="1739900"/>
            <a:ext cx="2874458" cy="34036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1953279" y="1597415"/>
            <a:ext cx="4844225" cy="2308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只要做到以下几条，就能有效地防止吸毒</a:t>
            </a:r>
            <a:endParaRPr lang="zh-CN" altLang="en-US" sz="15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79068" y="1545082"/>
            <a:ext cx="3992648" cy="3271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786198" y="2129120"/>
            <a:ext cx="7510644" cy="2101028"/>
            <a:chOff x="698015" y="1905581"/>
            <a:chExt cx="7510644" cy="2101028"/>
          </a:xfrm>
        </p:grpSpPr>
        <p:grpSp>
          <p:nvGrpSpPr>
            <p:cNvPr id="26" name="组合 25"/>
            <p:cNvGrpSpPr/>
            <p:nvPr/>
          </p:nvGrpSpPr>
          <p:grpSpPr>
            <a:xfrm>
              <a:off x="698015" y="1905581"/>
              <a:ext cx="1137765" cy="2101028"/>
              <a:chOff x="698015" y="1905581"/>
              <a:chExt cx="1137765" cy="2101028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698015" y="1905581"/>
                <a:ext cx="1137765" cy="2101028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标题 1"/>
              <p:cNvSpPr txBox="1"/>
              <p:nvPr/>
            </p:nvSpPr>
            <p:spPr>
              <a:xfrm>
                <a:off x="795737" y="2053376"/>
                <a:ext cx="942320" cy="1661993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20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接受毒品基本知识和禁毒法律法规教育，了解毒品的危害，懂得“吸毒一口，掉入虎口”的道理</a:t>
                </a:r>
                <a:endPara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972591" y="1905581"/>
              <a:ext cx="1137765" cy="2101028"/>
              <a:chOff x="2024244" y="1905581"/>
              <a:chExt cx="1137765" cy="2101028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2024244" y="1905581"/>
                <a:ext cx="1137765" cy="2101028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标题 1"/>
              <p:cNvSpPr txBox="1"/>
              <p:nvPr/>
            </p:nvSpPr>
            <p:spPr>
              <a:xfrm>
                <a:off x="2121966" y="2053376"/>
                <a:ext cx="942320" cy="789190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20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树立正确的人生观，不盲目追求享受，寻求刺激，赶时髦</a:t>
                </a:r>
                <a:endPara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247167" y="1905581"/>
              <a:ext cx="1137765" cy="2101028"/>
              <a:chOff x="3252751" y="1905581"/>
              <a:chExt cx="1137765" cy="2101028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3252751" y="1905581"/>
                <a:ext cx="1137765" cy="2101028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标题 1"/>
              <p:cNvSpPr txBox="1"/>
              <p:nvPr/>
            </p:nvSpPr>
            <p:spPr>
              <a:xfrm>
                <a:off x="3350473" y="2053376"/>
                <a:ext cx="942320" cy="1384995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20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不听信毒品能治病，毒品能解脱烦恼和痛苦，毒品能给人带来快乐等各种花言巧语</a:t>
                </a:r>
                <a:endPara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4521743" y="1905581"/>
              <a:ext cx="1137765" cy="2101028"/>
              <a:chOff x="4453337" y="1905581"/>
              <a:chExt cx="1137765" cy="2101028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4453337" y="1905581"/>
                <a:ext cx="1137765" cy="2101028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标题 1"/>
              <p:cNvSpPr txBox="1"/>
              <p:nvPr/>
            </p:nvSpPr>
            <p:spPr>
              <a:xfrm>
                <a:off x="4551059" y="2053376"/>
                <a:ext cx="942320" cy="1661993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20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不结交有吸毒、贩毒行为的人。如发现亲朋好友中有吸、贩毒行为的人，一定要劝阻，二要远离，三要报告</a:t>
                </a:r>
                <a:endPara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5796319" y="1905581"/>
              <a:ext cx="1137765" cy="2101028"/>
              <a:chOff x="5709765" y="1905581"/>
              <a:chExt cx="1137765" cy="2101028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5709765" y="1905581"/>
                <a:ext cx="1137765" cy="2101028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标题 1"/>
              <p:cNvSpPr txBox="1"/>
              <p:nvPr/>
            </p:nvSpPr>
            <p:spPr>
              <a:xfrm>
                <a:off x="5807487" y="2053376"/>
                <a:ext cx="942320" cy="789190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20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进歌舞厅要谨慎，决不吸食摇头丸、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K</a:t>
                </a:r>
                <a:r>
                  <a:rPr lang="zh-CN" altLang="en-US" sz="9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粉等兴奋剂</a:t>
                </a:r>
                <a:endPara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7070894" y="1905581"/>
              <a:ext cx="1137765" cy="2101028"/>
              <a:chOff x="7070894" y="1905581"/>
              <a:chExt cx="1137765" cy="2101028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7070894" y="1905581"/>
                <a:ext cx="1137765" cy="2101028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标题 1"/>
              <p:cNvSpPr txBox="1"/>
              <p:nvPr/>
            </p:nvSpPr>
            <p:spPr>
              <a:xfrm>
                <a:off x="7168616" y="2053376"/>
                <a:ext cx="942320" cy="1661993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20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即使自己在不知情的情况下，被引诱、欺骗吸毒一次，也要珍惜自己的生命，不再吸第二次，更不要吸第三次</a:t>
                </a:r>
                <a:endPara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5" name="标题 1"/>
          <p:cNvSpPr txBox="1"/>
          <p:nvPr/>
        </p:nvSpPr>
        <p:spPr>
          <a:xfrm>
            <a:off x="1655907" y="427029"/>
            <a:ext cx="2207172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如何防止吸毒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2043208" y="1280384"/>
            <a:ext cx="4844225" cy="3077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我们决绝毒品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402871" y="1817888"/>
            <a:ext cx="8124898" cy="226215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毒品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一把杀人不见血的刀，一条紧勒咽喉的绳，一潭污染生命的水，盏导向“死海”的灯一盏导向“死海”的灯</a:t>
            </a:r>
            <a:endParaRPr lang="en-US" altLang="zh-CN" sz="1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</a:pPr>
            <a:endParaRPr lang="en-US" altLang="zh-CN" sz="15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吸毒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如同把自身变成了傀儡，如同把灵魂交给了魔鬼，如同任生命在风中泯灭，如同任青春如花般凋零</a:t>
            </a:r>
            <a:endParaRPr lang="zh-CN" altLang="en-US" sz="1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5693" y="1887661"/>
            <a:ext cx="8062076" cy="237325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465693" y="3074287"/>
            <a:ext cx="806207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1"/>
          <p:cNvSpPr txBox="1"/>
          <p:nvPr/>
        </p:nvSpPr>
        <p:spPr>
          <a:xfrm>
            <a:off x="1655907" y="427029"/>
            <a:ext cx="2207172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如何防止吸毒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New picture"/>
          <p:cNvPicPr/>
          <p:nvPr/>
        </p:nvPicPr>
        <p:blipFill>
          <a:blip r:embed="rId1"/>
          <a:stretch>
            <a:fillRect/>
          </a:stretch>
        </p:blipFill>
        <p:spPr>
          <a:xfrm>
            <a:off x="10998200" y="11722100"/>
            <a:ext cx="330200" cy="241300"/>
          </a:xfrm>
          <a:prstGeom prst="cube">
            <a:avLst/>
          </a:prstGeom>
        </p:spPr>
      </p:pic>
    </p:spTree>
  </p:cSld>
  <p:clrMapOvr>
    <a:masterClrMapping/>
  </p:clrMapOvr>
  <p:transition spd="slow" advClick="0" advTm="3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022945" y="872043"/>
            <a:ext cx="1072010" cy="1072010"/>
          </a:xfrm>
          <a:prstGeom prst="rect">
            <a:avLst/>
          </a:prstGeom>
        </p:spPr>
      </p:pic>
      <p:sp>
        <p:nvSpPr>
          <p:cNvPr id="18" name="PA-文本框 8"/>
          <p:cNvSpPr txBox="1"/>
          <p:nvPr>
            <p:custDataLst>
              <p:tags r:id="rId2"/>
            </p:custDataLst>
          </p:nvPr>
        </p:nvSpPr>
        <p:spPr>
          <a:xfrm>
            <a:off x="2768820" y="2490327"/>
            <a:ext cx="4031874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</a:pPr>
            <a:r>
              <a:rPr lang="zh-CN" altLang="en-US" sz="54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什么是毒品</a:t>
            </a:r>
            <a:endParaRPr lang="zh-CN" altLang="en-US" sz="54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PA-文本框 8"/>
          <p:cNvSpPr txBox="1"/>
          <p:nvPr>
            <p:custDataLst>
              <p:tags r:id="rId3"/>
            </p:custDataLst>
          </p:nvPr>
        </p:nvSpPr>
        <p:spPr>
          <a:xfrm>
            <a:off x="3291871" y="1408048"/>
            <a:ext cx="2553969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0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PART 01</a:t>
            </a:r>
            <a:endParaRPr lang="zh-CN" altLang="en-US" sz="600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999772" y="4461426"/>
            <a:ext cx="3072854" cy="68207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1889676"/>
            <a:ext cx="2493100" cy="32538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flipH="1">
            <a:off x="6269542" y="1739900"/>
            <a:ext cx="2874458" cy="34036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email">
            <a:lum bright="70000" contrast="-70000"/>
          </a:blip>
          <a:srcRect/>
          <a:stretch>
            <a:fillRect/>
          </a:stretch>
        </p:blipFill>
        <p:spPr>
          <a:xfrm>
            <a:off x="3073400" y="178179"/>
            <a:ext cx="6456680" cy="4879445"/>
          </a:xfrm>
          <a:prstGeom prst="rect">
            <a:avLst/>
          </a:prstGeom>
        </p:spPr>
      </p:pic>
      <p:sp>
        <p:nvSpPr>
          <p:cNvPr id="2" name="标题 1"/>
          <p:cNvSpPr txBox="1"/>
          <p:nvPr/>
        </p:nvSpPr>
        <p:spPr>
          <a:xfrm>
            <a:off x="4787858" y="1484947"/>
            <a:ext cx="2207172" cy="4308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什么是毒品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1"/>
          <p:cNvSpPr txBox="1"/>
          <p:nvPr/>
        </p:nvSpPr>
        <p:spPr>
          <a:xfrm>
            <a:off x="4787858" y="2021082"/>
            <a:ext cx="3394117" cy="184658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毒品是指鸦片、海洛因、吗啡、大麻、可卡因等，以及国务院规定管制的，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459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能够使人形成严重依赖性的麻醉品和精神药品。目前，我国吸毒者常用的毒品是：海洛因、鸦片、大麻、冰毒、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依托咪酯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9076" y="1319622"/>
            <a:ext cx="3241287" cy="3738002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701758" y="369026"/>
            <a:ext cx="2207172" cy="43053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什么是毒品？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1703374" y="423669"/>
            <a:ext cx="2207172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传统毒品种类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574825" y="1552738"/>
            <a:ext cx="1485175" cy="1011640"/>
          </a:xfrm>
          <a:prstGeom prst="rect">
            <a:avLst/>
          </a:prstGeom>
        </p:spPr>
      </p:pic>
      <p:sp>
        <p:nvSpPr>
          <p:cNvPr id="12" name="标题 1"/>
          <p:cNvSpPr txBox="1"/>
          <p:nvPr/>
        </p:nvSpPr>
        <p:spPr>
          <a:xfrm>
            <a:off x="1921176" y="2676157"/>
            <a:ext cx="781969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鸦片</a:t>
            </a:r>
            <a:endParaRPr lang="zh-CN" altLang="en-US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178107" y="1552738"/>
            <a:ext cx="1586886" cy="1261918"/>
            <a:chOff x="1529802" y="1858275"/>
            <a:chExt cx="1586886" cy="126191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529802" y="1858275"/>
              <a:ext cx="1586886" cy="1011640"/>
            </a:xfrm>
            <a:prstGeom prst="rect">
              <a:avLst/>
            </a:prstGeom>
          </p:spPr>
        </p:pic>
        <p:sp>
          <p:nvSpPr>
            <p:cNvPr id="14" name="标题 1"/>
            <p:cNvSpPr txBox="1"/>
            <p:nvPr/>
          </p:nvSpPr>
          <p:spPr>
            <a:xfrm>
              <a:off x="1929406" y="2981694"/>
              <a:ext cx="781969" cy="138499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吗啡</a:t>
              </a:r>
              <a:endPara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878522" y="1552738"/>
            <a:ext cx="1518979" cy="1261918"/>
            <a:chOff x="2689438" y="1858275"/>
            <a:chExt cx="1518979" cy="126191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689438" y="1858275"/>
              <a:ext cx="1518979" cy="1011640"/>
            </a:xfrm>
            <a:prstGeom prst="rect">
              <a:avLst/>
            </a:prstGeom>
          </p:spPr>
        </p:pic>
        <p:sp>
          <p:nvSpPr>
            <p:cNvPr id="17" name="标题 1"/>
            <p:cNvSpPr txBox="1"/>
            <p:nvPr/>
          </p:nvSpPr>
          <p:spPr>
            <a:xfrm>
              <a:off x="3055211" y="2981694"/>
              <a:ext cx="781969" cy="138499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大麻</a:t>
              </a:r>
              <a:endPara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511819" y="1552738"/>
            <a:ext cx="1517460" cy="1261918"/>
            <a:chOff x="4068000" y="1858275"/>
            <a:chExt cx="1517460" cy="126191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068000" y="1858275"/>
              <a:ext cx="1517460" cy="1011640"/>
            </a:xfrm>
            <a:prstGeom prst="rect">
              <a:avLst/>
            </a:prstGeom>
          </p:spPr>
        </p:pic>
        <p:sp>
          <p:nvSpPr>
            <p:cNvPr id="18" name="标题 1"/>
            <p:cNvSpPr txBox="1"/>
            <p:nvPr/>
          </p:nvSpPr>
          <p:spPr>
            <a:xfrm>
              <a:off x="4435745" y="2981694"/>
              <a:ext cx="781969" cy="138499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古柯</a:t>
              </a:r>
              <a:endPara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08389" y="3240966"/>
            <a:ext cx="1008000" cy="1258278"/>
            <a:chOff x="5193805" y="1861915"/>
            <a:chExt cx="1008000" cy="125827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5193805" y="1861915"/>
              <a:ext cx="1008000" cy="1008000"/>
            </a:xfrm>
            <a:prstGeom prst="rect">
              <a:avLst/>
            </a:prstGeom>
          </p:spPr>
        </p:pic>
        <p:sp>
          <p:nvSpPr>
            <p:cNvPr id="19" name="标题 1"/>
            <p:cNvSpPr txBox="1"/>
            <p:nvPr/>
          </p:nvSpPr>
          <p:spPr>
            <a:xfrm>
              <a:off x="5306821" y="2981694"/>
              <a:ext cx="781969" cy="138499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杜冷丁</a:t>
              </a:r>
              <a:endPara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934194" y="3240966"/>
            <a:ext cx="1008000" cy="1258278"/>
            <a:chOff x="6319610" y="1861915"/>
            <a:chExt cx="1008000" cy="125827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6319610" y="1861915"/>
              <a:ext cx="1008000" cy="1008000"/>
            </a:xfrm>
            <a:prstGeom prst="rect">
              <a:avLst/>
            </a:prstGeom>
          </p:spPr>
        </p:pic>
        <p:sp>
          <p:nvSpPr>
            <p:cNvPr id="20" name="标题 1"/>
            <p:cNvSpPr txBox="1"/>
            <p:nvPr/>
          </p:nvSpPr>
          <p:spPr>
            <a:xfrm>
              <a:off x="6432626" y="2981694"/>
              <a:ext cx="781969" cy="138499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海洛因</a:t>
              </a:r>
              <a:endPara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060000" y="3240966"/>
            <a:ext cx="1008000" cy="1258278"/>
            <a:chOff x="7445416" y="1861915"/>
            <a:chExt cx="1008000" cy="125827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445416" y="1861915"/>
              <a:ext cx="1008000" cy="1008000"/>
            </a:xfrm>
            <a:prstGeom prst="rect">
              <a:avLst/>
            </a:prstGeom>
          </p:spPr>
        </p:pic>
        <p:sp>
          <p:nvSpPr>
            <p:cNvPr id="21" name="标题 1"/>
            <p:cNvSpPr txBox="1"/>
            <p:nvPr/>
          </p:nvSpPr>
          <p:spPr>
            <a:xfrm>
              <a:off x="7558432" y="2981694"/>
              <a:ext cx="781969" cy="138499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可卡因</a:t>
              </a:r>
              <a:endPara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标题 1"/>
          <p:cNvSpPr txBox="1"/>
          <p:nvPr/>
        </p:nvSpPr>
        <p:spPr>
          <a:xfrm>
            <a:off x="4374669" y="3583383"/>
            <a:ext cx="4319751" cy="32316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传统毒品还有可待因、那可汀、盐酸二氢埃托啡等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"/>
          <p:cNvSpPr txBox="1"/>
          <p:nvPr/>
        </p:nvSpPr>
        <p:spPr>
          <a:xfrm>
            <a:off x="4348660" y="2794421"/>
            <a:ext cx="2081046" cy="221551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20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中文名：鸦片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植物：罂粟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提取物：罂粟汁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来源：中南半岛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有效成分：吗啡，可待因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主要基地：阿富汗、墨西哥、哥伦比亚等</a:t>
            </a:r>
            <a:endParaRPr lang="zh-CN" altLang="en-US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endParaRPr lang="zh-CN" altLang="en-US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1732017" y="410087"/>
            <a:ext cx="971506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鸦 片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4348660" y="1402592"/>
            <a:ext cx="4117160" cy="8309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20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叫阿片，俗称大烟，是罂粟果实中流出的乳液经干燥凝结而成。因产地不同而呈黑色或褐色，味苦。生鸦片经过烧煮和发酵，可制成精制鸦片，吸食时有一种强烈的香甜气味。吸食者初吸时会感到头晕目眩、恶心或头痛，多次吸食就会上瘾。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348660" y="3108179"/>
            <a:ext cx="20621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348660" y="3380607"/>
            <a:ext cx="20621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348660" y="3653035"/>
            <a:ext cx="20621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348660" y="3925463"/>
            <a:ext cx="20621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348660" y="4197891"/>
            <a:ext cx="20621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348660" y="4470319"/>
            <a:ext cx="20621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170326" y="3183137"/>
            <a:ext cx="2532994" cy="151979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170326" y="1340363"/>
            <a:ext cx="2532994" cy="1518605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/>
          <p:nvPr/>
        </p:nvSpPr>
        <p:spPr>
          <a:xfrm>
            <a:off x="1761534" y="417394"/>
            <a:ext cx="935946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吗 啡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205560" y="1093954"/>
            <a:ext cx="2728821" cy="1972763"/>
          </a:xfrm>
          <a:prstGeom prst="rect">
            <a:avLst/>
          </a:prstGeom>
        </p:spPr>
      </p:pic>
      <p:sp>
        <p:nvSpPr>
          <p:cNvPr id="22" name="标题 1"/>
          <p:cNvSpPr txBox="1"/>
          <p:nvPr/>
        </p:nvSpPr>
        <p:spPr>
          <a:xfrm>
            <a:off x="4778809" y="1253742"/>
            <a:ext cx="643232" cy="20005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吗啡</a:t>
            </a:r>
            <a:endParaRPr lang="zh-CN" altLang="en-US" sz="13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标题 1"/>
          <p:cNvSpPr txBox="1"/>
          <p:nvPr/>
        </p:nvSpPr>
        <p:spPr>
          <a:xfrm>
            <a:off x="4778810" y="1559803"/>
            <a:ext cx="2845684" cy="16201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20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吗啡是从鸦片中分离出来的一种生物碱，在鸦片中含量</a:t>
            </a:r>
            <a:r>
              <a: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右，为无色或白色结晶粉末状，具有镇痛、催眠、止咳、止泻等作用，吸食后会产生欣快感，比鸦片容易成瘾。长期使用会引起精神失常、谵妄和幻想，过量使用会导致呼吸衰竭而死亡。历史上它曾被用做精神药品戒断鸦片，但由于其副作用过大，最终被定为毒品。</a:t>
            </a:r>
            <a:endParaRPr lang="zh-CN" altLang="en-US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标题 1"/>
          <p:cNvSpPr txBox="1"/>
          <p:nvPr/>
        </p:nvSpPr>
        <p:spPr>
          <a:xfrm>
            <a:off x="4778810" y="3558966"/>
            <a:ext cx="3339687" cy="83058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20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中文名：吗啡</a:t>
            </a:r>
            <a:r>
              <a: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</a:t>
            </a: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别名：盐酸吗啡、美施康定、美菲康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分子式：</a:t>
            </a:r>
            <a:r>
              <a: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C17H19NO3                           </a:t>
            </a: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分子量：</a:t>
            </a:r>
            <a:r>
              <a: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285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4778810" y="3899394"/>
            <a:ext cx="324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4778810" y="4171822"/>
            <a:ext cx="324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55040" y="2650212"/>
            <a:ext cx="2728821" cy="1739623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/>
          <p:nvPr/>
        </p:nvSpPr>
        <p:spPr>
          <a:xfrm>
            <a:off x="1662474" y="417394"/>
            <a:ext cx="958806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 麻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标题 1"/>
          <p:cNvSpPr txBox="1"/>
          <p:nvPr/>
        </p:nvSpPr>
        <p:spPr>
          <a:xfrm>
            <a:off x="4883541" y="1237434"/>
            <a:ext cx="643232" cy="20005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大麻</a:t>
            </a:r>
            <a:endParaRPr lang="zh-CN" altLang="en-US" sz="13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标题 1"/>
          <p:cNvSpPr txBox="1"/>
          <p:nvPr/>
        </p:nvSpPr>
        <p:spPr>
          <a:xfrm>
            <a:off x="4883541" y="1543495"/>
            <a:ext cx="3239379" cy="166199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20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桑科一年生草本植物，分为有毒大麻和无毒大麻。无毒大麻的茎、杆可制成纤维，籽可榨油。有毒大麻主要指矮小、多分枝的印度大麻。大麻类毒品主要包括大麻烟、大麻脂和大麻油，主要活性成分是四氢大麻酚。大麻对中枢神经系统有抑制、麻醉作用，吸食后产生欣快感，有时会出现幻觉和妄想，长期吸食会引起精神障碍、思维迟钝，并破坏人体的免疫系统。</a:t>
            </a:r>
            <a:endParaRPr lang="zh-CN" altLang="en-US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标题 1"/>
          <p:cNvSpPr txBox="1"/>
          <p:nvPr/>
        </p:nvSpPr>
        <p:spPr>
          <a:xfrm>
            <a:off x="1137238" y="3619794"/>
            <a:ext cx="3339687" cy="83058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20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中文名：大麻</a:t>
            </a:r>
            <a:r>
              <a: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别称：山丝苗、线麻、胡麻、野麻、火麻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分布区域：原产锡金、不丹、印度和中亚细亚及中国各地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137238" y="3933552"/>
            <a:ext cx="324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137238" y="4205980"/>
            <a:ext cx="324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1137238" y="1237434"/>
            <a:ext cx="3293230" cy="21375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03324" y="3391501"/>
            <a:ext cx="2019596" cy="1084102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1099948" y="3092022"/>
            <a:ext cx="643232" cy="20005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古柯</a:t>
            </a:r>
            <a:endParaRPr lang="zh-CN" altLang="en-US" sz="13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099947" y="3398083"/>
            <a:ext cx="5040183" cy="11079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20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古柯是生长在美洲大陆、亚洲东南部及非洲等地的热带灌木，尤为南美洲的传统种植物。古柯树株高</a:t>
            </a:r>
            <a:r>
              <a: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1.5—3</a:t>
            </a: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米，生长周期为</a:t>
            </a:r>
            <a:r>
              <a: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30—40</a:t>
            </a: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年，每年可采摘古柯叶</a:t>
            </a:r>
            <a:r>
              <a: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3—4</a:t>
            </a: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次。古柯叶是提取古柯类毒品的重要物质，曾为古印第安人习惯性咀嚼，并被用于治疗某些慢性病，但很快其毒害作用就得到科学证实。从古柯叶中可分离出一种最主要的生物碱</a:t>
            </a:r>
            <a:r>
              <a: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可卡因。</a:t>
            </a:r>
            <a:endParaRPr lang="zh-CN" altLang="en-US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6796645" y="1112389"/>
            <a:ext cx="1286466" cy="221599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20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中文名：古柯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英文名称：</a:t>
            </a:r>
            <a:r>
              <a: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Coca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别称：古加、高柯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界：植物界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纲：双子叶植物纲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亚纲：原始花被亚纲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属：古柯属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种：古柯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784032" y="1426147"/>
            <a:ext cx="144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784032" y="1698365"/>
            <a:ext cx="144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784032" y="1970583"/>
            <a:ext cx="144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784032" y="2242801"/>
            <a:ext cx="144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784032" y="2515019"/>
            <a:ext cx="144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784032" y="2787237"/>
            <a:ext cx="144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784032" y="3059455"/>
            <a:ext cx="144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标题 1"/>
          <p:cNvSpPr txBox="1"/>
          <p:nvPr/>
        </p:nvSpPr>
        <p:spPr>
          <a:xfrm>
            <a:off x="1639614" y="417394"/>
            <a:ext cx="897846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古 柯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099948" y="1147634"/>
            <a:ext cx="2511932" cy="167462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09060" y="1148952"/>
            <a:ext cx="2231071" cy="1673303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fade/>
  </p:transition>
</p:sld>
</file>

<file path=ppt/tags/tag1.xml><?xml version="1.0" encoding="utf-8"?>
<p:tagLst xmlns:p="http://schemas.openxmlformats.org/presentationml/2006/main">
  <p:tag name="PA" val="v4.3.3"/>
</p:tagLst>
</file>

<file path=ppt/tags/tag10.xml><?xml version="1.0" encoding="utf-8"?>
<p:tagLst xmlns:p="http://schemas.openxmlformats.org/presentationml/2006/main">
  <p:tag name="PA" val="v4.3.3"/>
</p:tagLst>
</file>

<file path=ppt/tags/tag11.xml><?xml version="1.0" encoding="utf-8"?>
<p:tagLst xmlns:p="http://schemas.openxmlformats.org/presentationml/2006/main">
  <p:tag name="PA" val="v4.3.3"/>
</p:tagLst>
</file>

<file path=ppt/tags/tag12.xml><?xml version="1.0" encoding="utf-8"?>
<p:tagLst xmlns:p="http://schemas.openxmlformats.org/presentationml/2006/main">
  <p:tag name="PA" val="v4.3.3"/>
</p:tagLst>
</file>

<file path=ppt/tags/tag13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ISPRING_PRESENTATION_TITLE" val="卡通黑板风珍爱生命拒绝毒品国际禁毒日禁毒教育宣传PPT模板"/>
  <p:tag name="commondata" val="eyJoZGlkIjoiN2JkOGVlOTIwMmUwN2UyYWM1ODBkZDkyMjY5ODMzYzIifQ=="/>
</p:tagLst>
</file>

<file path=ppt/tags/tag2.xml><?xml version="1.0" encoding="utf-8"?>
<p:tagLst xmlns:p="http://schemas.openxmlformats.org/presentationml/2006/main">
  <p:tag name="PA" val="v4.3.3"/>
</p:tagLst>
</file>

<file path=ppt/tags/tag3.xml><?xml version="1.0" encoding="utf-8"?>
<p:tagLst xmlns:p="http://schemas.openxmlformats.org/presentationml/2006/main">
  <p:tag name="PA" val="v4.3.3"/>
</p:tagLst>
</file>

<file path=ppt/tags/tag4.xml><?xml version="1.0" encoding="utf-8"?>
<p:tagLst xmlns:p="http://schemas.openxmlformats.org/presentationml/2006/main">
  <p:tag name="PA" val="v4.3.3"/>
</p:tagLst>
</file>

<file path=ppt/tags/tag5.xml><?xml version="1.0" encoding="utf-8"?>
<p:tagLst xmlns:p="http://schemas.openxmlformats.org/presentationml/2006/main">
  <p:tag name="PA" val="v4.3.3"/>
</p:tagLst>
</file>

<file path=ppt/tags/tag6.xml><?xml version="1.0" encoding="utf-8"?>
<p:tagLst xmlns:p="http://schemas.openxmlformats.org/presentationml/2006/main">
  <p:tag name="PA" val="v4.3.3"/>
</p:tagLst>
</file>

<file path=ppt/tags/tag7.xml><?xml version="1.0" encoding="utf-8"?>
<p:tagLst xmlns:p="http://schemas.openxmlformats.org/presentationml/2006/main">
  <p:tag name="PA" val="v4.3.3"/>
</p:tagLst>
</file>

<file path=ppt/tags/tag8.xml><?xml version="1.0" encoding="utf-8"?>
<p:tagLst xmlns:p="http://schemas.openxmlformats.org/presentationml/2006/main">
  <p:tag name="PA" val="v4.3.3"/>
</p:tagLst>
</file>

<file path=ppt/tags/tag9.xml><?xml version="1.0" encoding="utf-8"?>
<p:tagLst xmlns:p="http://schemas.openxmlformats.org/presentationml/2006/main">
  <p:tag name="PA" val="v4.3.3"/>
</p:tagLst>
</file>

<file path=ppt/theme/theme1.xml><?xml version="1.0" encoding="utf-8"?>
<a:theme xmlns:a="http://schemas.openxmlformats.org/drawingml/2006/main" name="第一PPT模板网-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3766</Words>
  <Application>WPS 演示</Application>
  <PresentationFormat>全屏显示(16:9)</PresentationFormat>
  <Paragraphs>268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Arial</vt:lpstr>
      <vt:lpstr>宋体</vt:lpstr>
      <vt:lpstr>Wingdings</vt:lpstr>
      <vt:lpstr>字魂59号-创粗黑</vt:lpstr>
      <vt:lpstr>黑体</vt:lpstr>
      <vt:lpstr>微软雅黑</vt:lpstr>
      <vt:lpstr>阿里巴巴普惠体 H</vt:lpstr>
      <vt:lpstr>Impact</vt:lpstr>
      <vt:lpstr>Century Gothic</vt:lpstr>
      <vt:lpstr>Calibri</vt:lpstr>
      <vt:lpstr>Arial Unicode MS</vt:lpstr>
      <vt:lpstr>Calibri Light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第一PPT模板网-WWW.1PPT.COM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lastModifiedBy>阿龙</cp:lastModifiedBy>
  <cp:revision>38</cp:revision>
  <cp:lastPrinted>2022-01-16T23:37:00Z</cp:lastPrinted>
  <dcterms:created xsi:type="dcterms:W3CDTF">2022-01-16T23:37:00Z</dcterms:created>
  <dcterms:modified xsi:type="dcterms:W3CDTF">2024-06-18T08:50:29Z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KSOProductBuildVer">
    <vt:lpwstr>2052-12.1.0.16929</vt:lpwstr>
  </property>
  <property fmtid="{D5CDD505-2E9C-101B-9397-08002B2CF9AE}" pid="7" name="ICV">
    <vt:lpwstr>225C3F393B564EEF83BF089C331CA2C0_12</vt:lpwstr>
  </property>
</Properties>
</file>