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9"/>
  </p:handoutMasterIdLst>
  <p:sldIdLst>
    <p:sldId id="256" r:id="rId4"/>
    <p:sldId id="570" r:id="rId6"/>
    <p:sldId id="482" r:id="rId7"/>
    <p:sldId id="633" r:id="rId8"/>
    <p:sldId id="634" r:id="rId9"/>
    <p:sldId id="423" r:id="rId10"/>
    <p:sldId id="433" r:id="rId11"/>
    <p:sldId id="623" r:id="rId12"/>
    <p:sldId id="434" r:id="rId13"/>
    <p:sldId id="435" r:id="rId14"/>
    <p:sldId id="628" r:id="rId15"/>
    <p:sldId id="436" r:id="rId16"/>
    <p:sldId id="428" r:id="rId17"/>
    <p:sldId id="630" r:id="rId18"/>
    <p:sldId id="627" r:id="rId19"/>
    <p:sldId id="437" r:id="rId20"/>
    <p:sldId id="438" r:id="rId21"/>
    <p:sldId id="629" r:id="rId22"/>
    <p:sldId id="439" r:id="rId23"/>
    <p:sldId id="440" r:id="rId24"/>
    <p:sldId id="441" r:id="rId25"/>
    <p:sldId id="442" r:id="rId26"/>
    <p:sldId id="532" r:id="rId27"/>
    <p:sldId id="533" r:id="rId28"/>
    <p:sldId id="534" r:id="rId29"/>
    <p:sldId id="443" r:id="rId30"/>
    <p:sldId id="444" r:id="rId31"/>
    <p:sldId id="445" r:id="rId32"/>
    <p:sldId id="446" r:id="rId33"/>
    <p:sldId id="447" r:id="rId34"/>
    <p:sldId id="448" r:id="rId35"/>
    <p:sldId id="449" r:id="rId36"/>
    <p:sldId id="450" r:id="rId37"/>
    <p:sldId id="451" r:id="rId38"/>
    <p:sldId id="452" r:id="rId39"/>
    <p:sldId id="453" r:id="rId40"/>
    <p:sldId id="454" r:id="rId41"/>
    <p:sldId id="455" r:id="rId42"/>
    <p:sldId id="456" r:id="rId43"/>
    <p:sldId id="459" r:id="rId44"/>
    <p:sldId id="460" r:id="rId45"/>
    <p:sldId id="461" r:id="rId46"/>
    <p:sldId id="462" r:id="rId47"/>
    <p:sldId id="465" r:id="rId48"/>
    <p:sldId id="463" r:id="rId49"/>
    <p:sldId id="468" r:id="rId50"/>
    <p:sldId id="464" r:id="rId51"/>
    <p:sldId id="466" r:id="rId52"/>
    <p:sldId id="467" r:id="rId53"/>
    <p:sldId id="469" r:id="rId54"/>
    <p:sldId id="470" r:id="rId55"/>
    <p:sldId id="631" r:id="rId56"/>
    <p:sldId id="531" r:id="rId57"/>
    <p:sldId id="483" r:id="rId58"/>
  </p:sldIdLst>
  <p:sldSz cx="12196445"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GSJD" initials="G" lastIdx="1" clrIdx="0"/>
  <p:cmAuthor id="7" name="熊仪_aYju7RJj" initials="熊" lastIdx="0"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FFCC00"/>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4" autoAdjust="0"/>
    <p:restoredTop sz="94660"/>
  </p:normalViewPr>
  <p:slideViewPr>
    <p:cSldViewPr snapToObjects="1" showGuides="1">
      <p:cViewPr varScale="1">
        <p:scale>
          <a:sx n="71" d="100"/>
          <a:sy n="71" d="100"/>
        </p:scale>
        <p:origin x="357" y="36"/>
      </p:cViewPr>
      <p:guideLst>
        <p:guide orient="horz" pos="2080"/>
        <p:guide pos="3841"/>
      </p:guideLst>
    </p:cSldViewPr>
  </p:slideViewPr>
  <p:notesTextViewPr>
    <p:cViewPr>
      <p:scale>
        <a:sx n="1" d="1"/>
        <a:sy n="1" d="1"/>
      </p:scale>
      <p:origin x="0" y="0"/>
    </p:cViewPr>
  </p:notesTextViewPr>
  <p:sorterViewPr>
    <p:cViewPr>
      <p:scale>
        <a:sx n="100" d="100"/>
        <a:sy n="100" d="100"/>
      </p:scale>
      <p:origin x="0" y="-2064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2.xml"/><Relationship Id="rId59" Type="http://schemas.openxmlformats.org/officeDocument/2006/relationships/handoutMaster" Target="handoutMasters/handoutMaster1.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atin typeface="微软雅黑" panose="020B0503020204020204" pitchFamily="34" charset="-122"/>
                <a:cs typeface="微软雅黑" panose="020B0503020204020204" pitchFamily="34" charset="-122"/>
              </a:defRPr>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atin typeface="微软雅黑" panose="020B0503020204020204" pitchFamily="34" charset="-122"/>
                <a:cs typeface="微软雅黑" panose="020B0503020204020204" pitchFamily="34" charset="-122"/>
              </a:defRPr>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atin typeface="微软雅黑" panose="020B0503020204020204" pitchFamily="34" charset="-122"/>
                <a:cs typeface="微软雅黑" panose="020B0503020204020204" pitchFamily="34" charset="-122"/>
              </a:defRPr>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atin typeface="微软雅黑" panose="020B0503020204020204" pitchFamily="34" charset="-122"/>
                <a:cs typeface="微软雅黑" panose="020B0503020204020204" pitchFamily="34" charset="-122"/>
              </a:defRPr>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微软雅黑" panose="020B0503020204020204" pitchFamily="34" charset="-122"/>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微软雅黑" panose="020B0503020204020204" pitchFamily="34" charset="-122"/>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微软雅黑" panose="020B0503020204020204" pitchFamily="34" charset="-122"/>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微软雅黑" panose="020B0503020204020204" pitchFamily="34" charset="-122"/>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bwMode="auto">
      <p:bgPr>
        <a:solidFill>
          <a:srgbClr val="F8F8F8"/>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46650" y="2565400"/>
            <a:ext cx="6334125" cy="863600"/>
          </a:xfrm>
        </p:spPr>
        <p:txBody>
          <a:bodyPr/>
          <a:lstStyle>
            <a:lvl1pPr>
              <a:defRPr sz="3600"/>
            </a:lvl1pPr>
          </a:lstStyle>
          <a:p>
            <a:pPr lvl="0"/>
            <a:r>
              <a:rPr lang="zh-CN" noProof="0"/>
              <a:t>单击此处编辑母版标题样式</a:t>
            </a:r>
            <a:endParaRPr lang="zh-CN" noProof="0"/>
          </a:p>
        </p:txBody>
      </p:sp>
      <p:sp>
        <p:nvSpPr>
          <p:cNvPr id="2051" name="Rectangle 3"/>
          <p:cNvSpPr>
            <a:spLocks noGrp="1" noChangeArrowheads="1"/>
          </p:cNvSpPr>
          <p:nvPr>
            <p:ph type="subTitle" idx="1"/>
          </p:nvPr>
        </p:nvSpPr>
        <p:spPr>
          <a:xfrm>
            <a:off x="4948238" y="3644900"/>
            <a:ext cx="6335712" cy="647700"/>
          </a:xfrm>
        </p:spPr>
        <p:txBody>
          <a:bodyPr/>
          <a:lstStyle>
            <a:lvl1pPr marL="0" indent="0">
              <a:buFontTx/>
              <a:buNone/>
              <a:defRPr sz="2400"/>
            </a:lvl1pPr>
          </a:lstStyle>
          <a:p>
            <a:pPr lvl="0"/>
            <a:r>
              <a:rPr lang="zh-CN" noProof="0"/>
              <a:t>单击此处编辑母版副标题样式</a:t>
            </a:r>
            <a:endParaRPr lang="zh-CN"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lvl3pPr>
              <a:defRPr>
                <a:latin typeface="微软雅黑" panose="020B0503020204020204" pitchFamily="34" charset="-122"/>
              </a:defRPr>
            </a:lvl3pPr>
            <a:lvl4pPr>
              <a:defRPr>
                <a:latin typeface="微软雅黑" panose="020B0503020204020204" pitchFamily="34" charset="-122"/>
              </a:defRPr>
            </a:lvl4pPr>
            <a:lvl5pPr>
              <a:defRPr>
                <a:latin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lvl3pPr>
              <a:defRPr>
                <a:latin typeface="微软雅黑" panose="020B0503020204020204" pitchFamily="34" charset="-122"/>
              </a:defRPr>
            </a:lvl3pPr>
            <a:lvl4pPr>
              <a:defRPr>
                <a:latin typeface="微软雅黑" panose="020B0503020204020204" pitchFamily="34" charset="-122"/>
              </a:defRPr>
            </a:lvl4pPr>
            <a:lvl5pPr>
              <a:defRPr>
                <a:latin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9237" y="914400"/>
            <a:ext cx="9802773"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9237" y="3560400"/>
            <a:ext cx="9802773"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622" y="608400"/>
            <a:ext cx="10973199"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622" y="1490400"/>
            <a:ext cx="10973199"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1526" y="3848400"/>
            <a:ext cx="7771632"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1526" y="4615200"/>
            <a:ext cx="7771632"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622" y="608400"/>
            <a:ext cx="10973199"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622" y="1501200"/>
            <a:ext cx="5178687"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3938" y="1501200"/>
            <a:ext cx="5178687"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622" y="608400"/>
            <a:ext cx="10973199"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622" y="1429200"/>
            <a:ext cx="5344348"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622" y="1854000"/>
            <a:ext cx="5344348"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8023" y="1421729"/>
            <a:ext cx="5344348"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8023" y="1854000"/>
            <a:ext cx="5344348"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622" y="608400"/>
            <a:ext cx="10973199"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622" y="1555200"/>
            <a:ext cx="5234985"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2715" y="1555200"/>
            <a:ext cx="5229106"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69789" y="773906"/>
            <a:ext cx="10544421" cy="635000"/>
          </a:xfrm>
        </p:spPr>
        <p:txBody>
          <a:bodyPr/>
          <a:lstStyle>
            <a:lvl1pPr>
              <a:defRPr>
                <a:solidFill>
                  <a:schemeClr val="tx2"/>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769789" y="1466056"/>
            <a:ext cx="10544421" cy="4925144"/>
          </a:xfrm>
        </p:spPr>
        <p:txBody>
          <a:bodyPr/>
          <a:lstStyle>
            <a:lvl1pPr>
              <a:defRPr>
                <a:solidFill>
                  <a:schemeClr val="accent6"/>
                </a:solidFill>
              </a:defRPr>
            </a:lvl1pPr>
            <a:lvl2pPr>
              <a:defRPr>
                <a:solidFill>
                  <a:schemeClr val="accent6"/>
                </a:solidFill>
              </a:defRPr>
            </a:lvl2pPr>
            <a:lvl3pPr>
              <a:defRPr>
                <a:solidFill>
                  <a:schemeClr val="accent6"/>
                </a:solidFill>
                <a:latin typeface="微软雅黑" panose="020B0503020204020204" pitchFamily="34" charset="-122"/>
              </a:defRPr>
            </a:lvl3pPr>
            <a:lvl4pPr>
              <a:defRPr>
                <a:solidFill>
                  <a:schemeClr val="accent6"/>
                </a:solidFill>
                <a:latin typeface="微软雅黑" panose="020B0503020204020204" pitchFamily="34" charset="-122"/>
              </a:defRPr>
            </a:lvl4pPr>
            <a:lvl5pPr>
              <a:defRPr>
                <a:solidFill>
                  <a:schemeClr val="accent6"/>
                </a:solidFill>
                <a:latin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16" name="组合 15"/>
          <p:cNvGrpSpPr/>
          <p:nvPr userDrawn="1"/>
        </p:nvGrpSpPr>
        <p:grpSpPr>
          <a:xfrm>
            <a:off x="8674820" y="286744"/>
            <a:ext cx="3232722" cy="487162"/>
            <a:chOff x="8186613" y="170160"/>
            <a:chExt cx="3529012" cy="531813"/>
          </a:xfrm>
        </p:grpSpPr>
        <p:grpSp>
          <p:nvGrpSpPr>
            <p:cNvPr id="5" name="组合 4"/>
            <p:cNvGrpSpPr/>
            <p:nvPr/>
          </p:nvGrpSpPr>
          <p:grpSpPr>
            <a:xfrm>
              <a:off x="8186613" y="170160"/>
              <a:ext cx="3529012" cy="520701"/>
              <a:chOff x="4697413" y="2492375"/>
              <a:chExt cx="3529012" cy="520701"/>
            </a:xfrm>
            <a:solidFill>
              <a:schemeClr val="tx2"/>
            </a:solidFill>
          </p:grpSpPr>
          <p:sp>
            <p:nvSpPr>
              <p:cNvPr id="8" name="Freeform 5"/>
              <p:cNvSpPr/>
              <p:nvPr/>
            </p:nvSpPr>
            <p:spPr bwMode="auto">
              <a:xfrm>
                <a:off x="5221288" y="2492375"/>
                <a:ext cx="433387" cy="430213"/>
              </a:xfrm>
              <a:custGeom>
                <a:avLst/>
                <a:gdLst>
                  <a:gd name="T0" fmla="*/ 139 w 2188"/>
                  <a:gd name="T1" fmla="*/ 1467 h 2164"/>
                  <a:gd name="T2" fmla="*/ 45 w 2188"/>
                  <a:gd name="T3" fmla="*/ 1259 h 2164"/>
                  <a:gd name="T4" fmla="*/ 16 w 2188"/>
                  <a:gd name="T5" fmla="*/ 1088 h 2164"/>
                  <a:gd name="T6" fmla="*/ 37 w 2188"/>
                  <a:gd name="T7" fmla="*/ 892 h 2164"/>
                  <a:gd name="T8" fmla="*/ 127 w 2188"/>
                  <a:gd name="T9" fmla="*/ 652 h 2164"/>
                  <a:gd name="T10" fmla="*/ 257 w 2188"/>
                  <a:gd name="T11" fmla="*/ 443 h 2164"/>
                  <a:gd name="T12" fmla="*/ 445 w 2188"/>
                  <a:gd name="T13" fmla="*/ 250 h 2164"/>
                  <a:gd name="T14" fmla="*/ 672 w 2188"/>
                  <a:gd name="T15" fmla="*/ 98 h 2164"/>
                  <a:gd name="T16" fmla="*/ 835 w 2188"/>
                  <a:gd name="T17" fmla="*/ 35 h 2164"/>
                  <a:gd name="T18" fmla="*/ 1069 w 2188"/>
                  <a:gd name="T19" fmla="*/ 0 h 2164"/>
                  <a:gd name="T20" fmla="*/ 1260 w 2188"/>
                  <a:gd name="T21" fmla="*/ 22 h 2164"/>
                  <a:gd name="T22" fmla="*/ 1396 w 2188"/>
                  <a:gd name="T23" fmla="*/ 98 h 2164"/>
                  <a:gd name="T24" fmla="*/ 1457 w 2188"/>
                  <a:gd name="T25" fmla="*/ 175 h 2164"/>
                  <a:gd name="T26" fmla="*/ 1497 w 2188"/>
                  <a:gd name="T27" fmla="*/ 280 h 2164"/>
                  <a:gd name="T28" fmla="*/ 1729 w 2188"/>
                  <a:gd name="T29" fmla="*/ 121 h 2164"/>
                  <a:gd name="T30" fmla="*/ 1878 w 2188"/>
                  <a:gd name="T31" fmla="*/ 69 h 2164"/>
                  <a:gd name="T32" fmla="*/ 2019 w 2188"/>
                  <a:gd name="T33" fmla="*/ 85 h 2164"/>
                  <a:gd name="T34" fmla="*/ 2136 w 2188"/>
                  <a:gd name="T35" fmla="*/ 209 h 2164"/>
                  <a:gd name="T36" fmla="*/ 2187 w 2188"/>
                  <a:gd name="T37" fmla="*/ 405 h 2164"/>
                  <a:gd name="T38" fmla="*/ 2171 w 2188"/>
                  <a:gd name="T39" fmla="*/ 599 h 2164"/>
                  <a:gd name="T40" fmla="*/ 2100 w 2188"/>
                  <a:gd name="T41" fmla="*/ 821 h 2164"/>
                  <a:gd name="T42" fmla="*/ 2036 w 2188"/>
                  <a:gd name="T43" fmla="*/ 889 h 2164"/>
                  <a:gd name="T44" fmla="*/ 2004 w 2188"/>
                  <a:gd name="T45" fmla="*/ 886 h 2164"/>
                  <a:gd name="T46" fmla="*/ 1991 w 2188"/>
                  <a:gd name="T47" fmla="*/ 847 h 2164"/>
                  <a:gd name="T48" fmla="*/ 2056 w 2188"/>
                  <a:gd name="T49" fmla="*/ 664 h 2164"/>
                  <a:gd name="T50" fmla="*/ 2078 w 2188"/>
                  <a:gd name="T51" fmla="*/ 485 h 2164"/>
                  <a:gd name="T52" fmla="*/ 2045 w 2188"/>
                  <a:gd name="T53" fmla="*/ 320 h 2164"/>
                  <a:gd name="T54" fmla="*/ 1944 w 2188"/>
                  <a:gd name="T55" fmla="*/ 200 h 2164"/>
                  <a:gd name="T56" fmla="*/ 1807 w 2188"/>
                  <a:gd name="T57" fmla="*/ 199 h 2164"/>
                  <a:gd name="T58" fmla="*/ 1662 w 2188"/>
                  <a:gd name="T59" fmla="*/ 270 h 2164"/>
                  <a:gd name="T60" fmla="*/ 1478 w 2188"/>
                  <a:gd name="T61" fmla="*/ 418 h 2164"/>
                  <a:gd name="T62" fmla="*/ 1428 w 2188"/>
                  <a:gd name="T63" fmla="*/ 439 h 2164"/>
                  <a:gd name="T64" fmla="*/ 1403 w 2188"/>
                  <a:gd name="T65" fmla="*/ 423 h 2164"/>
                  <a:gd name="T66" fmla="*/ 1387 w 2188"/>
                  <a:gd name="T67" fmla="*/ 342 h 2164"/>
                  <a:gd name="T68" fmla="*/ 1346 w 2188"/>
                  <a:gd name="T69" fmla="*/ 250 h 2164"/>
                  <a:gd name="T70" fmla="*/ 1264 w 2188"/>
                  <a:gd name="T71" fmla="*/ 172 h 2164"/>
                  <a:gd name="T72" fmla="*/ 1101 w 2188"/>
                  <a:gd name="T73" fmla="*/ 123 h 2164"/>
                  <a:gd name="T74" fmla="*/ 929 w 2188"/>
                  <a:gd name="T75" fmla="*/ 129 h 2164"/>
                  <a:gd name="T76" fmla="*/ 740 w 2188"/>
                  <a:gd name="T77" fmla="*/ 176 h 2164"/>
                  <a:gd name="T78" fmla="*/ 571 w 2188"/>
                  <a:gd name="T79" fmla="*/ 267 h 2164"/>
                  <a:gd name="T80" fmla="*/ 380 w 2188"/>
                  <a:gd name="T81" fmla="*/ 433 h 2164"/>
                  <a:gd name="T82" fmla="*/ 263 w 2188"/>
                  <a:gd name="T83" fmla="*/ 590 h 2164"/>
                  <a:gd name="T84" fmla="*/ 167 w 2188"/>
                  <a:gd name="T85" fmla="*/ 791 h 2164"/>
                  <a:gd name="T86" fmla="*/ 127 w 2188"/>
                  <a:gd name="T87" fmla="*/ 975 h 2164"/>
                  <a:gd name="T88" fmla="*/ 139 w 2188"/>
                  <a:gd name="T89" fmla="*/ 1133 h 2164"/>
                  <a:gd name="T90" fmla="*/ 186 w 2188"/>
                  <a:gd name="T91" fmla="*/ 1273 h 2164"/>
                  <a:gd name="T92" fmla="*/ 324 w 2188"/>
                  <a:gd name="T93" fmla="*/ 1515 h 2164"/>
                  <a:gd name="T94" fmla="*/ 425 w 2188"/>
                  <a:gd name="T95" fmla="*/ 1718 h 2164"/>
                  <a:gd name="T96" fmla="*/ 443 w 2188"/>
                  <a:gd name="T97" fmla="*/ 1852 h 2164"/>
                  <a:gd name="T98" fmla="*/ 400 w 2188"/>
                  <a:gd name="T99" fmla="*/ 1984 h 2164"/>
                  <a:gd name="T100" fmla="*/ 337 w 2188"/>
                  <a:gd name="T101" fmla="*/ 2057 h 2164"/>
                  <a:gd name="T102" fmla="*/ 199 w 2188"/>
                  <a:gd name="T103" fmla="*/ 2135 h 2164"/>
                  <a:gd name="T104" fmla="*/ 58 w 2188"/>
                  <a:gd name="T105" fmla="*/ 2164 h 2164"/>
                  <a:gd name="T106" fmla="*/ 24 w 2188"/>
                  <a:gd name="T107" fmla="*/ 2154 h 2164"/>
                  <a:gd name="T108" fmla="*/ 0 w 2188"/>
                  <a:gd name="T109" fmla="*/ 2104 h 2164"/>
                  <a:gd name="T110" fmla="*/ 14 w 2188"/>
                  <a:gd name="T111" fmla="*/ 2051 h 2164"/>
                  <a:gd name="T112" fmla="*/ 65 w 2188"/>
                  <a:gd name="T113" fmla="*/ 2015 h 2164"/>
                  <a:gd name="T114" fmla="*/ 170 w 2188"/>
                  <a:gd name="T115" fmla="*/ 2014 h 2164"/>
                  <a:gd name="T116" fmla="*/ 265 w 2188"/>
                  <a:gd name="T117" fmla="*/ 1980 h 2164"/>
                  <a:gd name="T118" fmla="*/ 320 w 2188"/>
                  <a:gd name="T119" fmla="*/ 1916 h 2164"/>
                  <a:gd name="T120" fmla="*/ 324 w 2188"/>
                  <a:gd name="T121" fmla="*/ 1813 h 2164"/>
                  <a:gd name="T122" fmla="*/ 265 w 2188"/>
                  <a:gd name="T123" fmla="*/ 1673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8" h="2164">
                    <a:moveTo>
                      <a:pt x="209" y="1587"/>
                    </a:moveTo>
                    <a:lnTo>
                      <a:pt x="219" y="1597"/>
                    </a:lnTo>
                    <a:lnTo>
                      <a:pt x="213" y="1587"/>
                    </a:lnTo>
                    <a:lnTo>
                      <a:pt x="206" y="1577"/>
                    </a:lnTo>
                    <a:lnTo>
                      <a:pt x="184" y="1542"/>
                    </a:lnTo>
                    <a:lnTo>
                      <a:pt x="161" y="1505"/>
                    </a:lnTo>
                    <a:lnTo>
                      <a:pt x="139" y="1467"/>
                    </a:lnTo>
                    <a:lnTo>
                      <a:pt x="117" y="1428"/>
                    </a:lnTo>
                    <a:lnTo>
                      <a:pt x="96" y="1388"/>
                    </a:lnTo>
                    <a:lnTo>
                      <a:pt x="77" y="1347"/>
                    </a:lnTo>
                    <a:lnTo>
                      <a:pt x="69" y="1326"/>
                    </a:lnTo>
                    <a:lnTo>
                      <a:pt x="60" y="1303"/>
                    </a:lnTo>
                    <a:lnTo>
                      <a:pt x="52" y="1282"/>
                    </a:lnTo>
                    <a:lnTo>
                      <a:pt x="45" y="1259"/>
                    </a:lnTo>
                    <a:lnTo>
                      <a:pt x="38" y="1236"/>
                    </a:lnTo>
                    <a:lnTo>
                      <a:pt x="33" y="1213"/>
                    </a:lnTo>
                    <a:lnTo>
                      <a:pt x="27" y="1189"/>
                    </a:lnTo>
                    <a:lnTo>
                      <a:pt x="23" y="1165"/>
                    </a:lnTo>
                    <a:lnTo>
                      <a:pt x="20" y="1140"/>
                    </a:lnTo>
                    <a:lnTo>
                      <a:pt x="17" y="1115"/>
                    </a:lnTo>
                    <a:lnTo>
                      <a:pt x="16" y="1088"/>
                    </a:lnTo>
                    <a:lnTo>
                      <a:pt x="15" y="1063"/>
                    </a:lnTo>
                    <a:lnTo>
                      <a:pt x="16" y="1036"/>
                    </a:lnTo>
                    <a:lnTo>
                      <a:pt x="18" y="1008"/>
                    </a:lnTo>
                    <a:lnTo>
                      <a:pt x="21" y="980"/>
                    </a:lnTo>
                    <a:lnTo>
                      <a:pt x="25" y="951"/>
                    </a:lnTo>
                    <a:lnTo>
                      <a:pt x="31" y="922"/>
                    </a:lnTo>
                    <a:lnTo>
                      <a:pt x="37" y="892"/>
                    </a:lnTo>
                    <a:lnTo>
                      <a:pt x="45" y="862"/>
                    </a:lnTo>
                    <a:lnTo>
                      <a:pt x="54" y="831"/>
                    </a:lnTo>
                    <a:lnTo>
                      <a:pt x="67" y="793"/>
                    </a:lnTo>
                    <a:lnTo>
                      <a:pt x="81" y="755"/>
                    </a:lnTo>
                    <a:lnTo>
                      <a:pt x="95" y="720"/>
                    </a:lnTo>
                    <a:lnTo>
                      <a:pt x="111" y="685"/>
                    </a:lnTo>
                    <a:lnTo>
                      <a:pt x="127" y="652"/>
                    </a:lnTo>
                    <a:lnTo>
                      <a:pt x="144" y="618"/>
                    </a:lnTo>
                    <a:lnTo>
                      <a:pt x="162" y="587"/>
                    </a:lnTo>
                    <a:lnTo>
                      <a:pt x="180" y="556"/>
                    </a:lnTo>
                    <a:lnTo>
                      <a:pt x="199" y="527"/>
                    </a:lnTo>
                    <a:lnTo>
                      <a:pt x="217" y="498"/>
                    </a:lnTo>
                    <a:lnTo>
                      <a:pt x="237" y="470"/>
                    </a:lnTo>
                    <a:lnTo>
                      <a:pt x="257" y="443"/>
                    </a:lnTo>
                    <a:lnTo>
                      <a:pt x="279" y="418"/>
                    </a:lnTo>
                    <a:lnTo>
                      <a:pt x="299" y="393"/>
                    </a:lnTo>
                    <a:lnTo>
                      <a:pt x="320" y="369"/>
                    </a:lnTo>
                    <a:lnTo>
                      <a:pt x="342" y="346"/>
                    </a:lnTo>
                    <a:lnTo>
                      <a:pt x="375" y="311"/>
                    </a:lnTo>
                    <a:lnTo>
                      <a:pt x="411" y="280"/>
                    </a:lnTo>
                    <a:lnTo>
                      <a:pt x="445" y="250"/>
                    </a:lnTo>
                    <a:lnTo>
                      <a:pt x="480" y="222"/>
                    </a:lnTo>
                    <a:lnTo>
                      <a:pt x="513" y="195"/>
                    </a:lnTo>
                    <a:lnTo>
                      <a:pt x="548" y="172"/>
                    </a:lnTo>
                    <a:lnTo>
                      <a:pt x="580" y="150"/>
                    </a:lnTo>
                    <a:lnTo>
                      <a:pt x="612" y="130"/>
                    </a:lnTo>
                    <a:lnTo>
                      <a:pt x="642" y="114"/>
                    </a:lnTo>
                    <a:lnTo>
                      <a:pt x="672" y="98"/>
                    </a:lnTo>
                    <a:lnTo>
                      <a:pt x="700" y="84"/>
                    </a:lnTo>
                    <a:lnTo>
                      <a:pt x="725" y="72"/>
                    </a:lnTo>
                    <a:lnTo>
                      <a:pt x="749" y="62"/>
                    </a:lnTo>
                    <a:lnTo>
                      <a:pt x="771" y="53"/>
                    </a:lnTo>
                    <a:lnTo>
                      <a:pt x="791" y="47"/>
                    </a:lnTo>
                    <a:lnTo>
                      <a:pt x="808" y="42"/>
                    </a:lnTo>
                    <a:lnTo>
                      <a:pt x="835" y="35"/>
                    </a:lnTo>
                    <a:lnTo>
                      <a:pt x="872" y="26"/>
                    </a:lnTo>
                    <a:lnTo>
                      <a:pt x="914" y="18"/>
                    </a:lnTo>
                    <a:lnTo>
                      <a:pt x="962" y="10"/>
                    </a:lnTo>
                    <a:lnTo>
                      <a:pt x="988" y="7"/>
                    </a:lnTo>
                    <a:lnTo>
                      <a:pt x="1014" y="3"/>
                    </a:lnTo>
                    <a:lnTo>
                      <a:pt x="1041" y="1"/>
                    </a:lnTo>
                    <a:lnTo>
                      <a:pt x="1069" y="0"/>
                    </a:lnTo>
                    <a:lnTo>
                      <a:pt x="1097" y="0"/>
                    </a:lnTo>
                    <a:lnTo>
                      <a:pt x="1126" y="1"/>
                    </a:lnTo>
                    <a:lnTo>
                      <a:pt x="1154" y="2"/>
                    </a:lnTo>
                    <a:lnTo>
                      <a:pt x="1182" y="6"/>
                    </a:lnTo>
                    <a:lnTo>
                      <a:pt x="1209" y="10"/>
                    </a:lnTo>
                    <a:lnTo>
                      <a:pt x="1234" y="16"/>
                    </a:lnTo>
                    <a:lnTo>
                      <a:pt x="1260" y="22"/>
                    </a:lnTo>
                    <a:lnTo>
                      <a:pt x="1284" y="31"/>
                    </a:lnTo>
                    <a:lnTo>
                      <a:pt x="1309" y="41"/>
                    </a:lnTo>
                    <a:lnTo>
                      <a:pt x="1332" y="52"/>
                    </a:lnTo>
                    <a:lnTo>
                      <a:pt x="1355" y="66"/>
                    </a:lnTo>
                    <a:lnTo>
                      <a:pt x="1376" y="81"/>
                    </a:lnTo>
                    <a:lnTo>
                      <a:pt x="1386" y="89"/>
                    </a:lnTo>
                    <a:lnTo>
                      <a:pt x="1396" y="98"/>
                    </a:lnTo>
                    <a:lnTo>
                      <a:pt x="1406" y="108"/>
                    </a:lnTo>
                    <a:lnTo>
                      <a:pt x="1416" y="118"/>
                    </a:lnTo>
                    <a:lnTo>
                      <a:pt x="1425" y="128"/>
                    </a:lnTo>
                    <a:lnTo>
                      <a:pt x="1432" y="139"/>
                    </a:lnTo>
                    <a:lnTo>
                      <a:pt x="1441" y="150"/>
                    </a:lnTo>
                    <a:lnTo>
                      <a:pt x="1449" y="163"/>
                    </a:lnTo>
                    <a:lnTo>
                      <a:pt x="1457" y="175"/>
                    </a:lnTo>
                    <a:lnTo>
                      <a:pt x="1463" y="188"/>
                    </a:lnTo>
                    <a:lnTo>
                      <a:pt x="1470" y="202"/>
                    </a:lnTo>
                    <a:lnTo>
                      <a:pt x="1477" y="216"/>
                    </a:lnTo>
                    <a:lnTo>
                      <a:pt x="1482" y="232"/>
                    </a:lnTo>
                    <a:lnTo>
                      <a:pt x="1488" y="247"/>
                    </a:lnTo>
                    <a:lnTo>
                      <a:pt x="1492" y="263"/>
                    </a:lnTo>
                    <a:lnTo>
                      <a:pt x="1497" y="280"/>
                    </a:lnTo>
                    <a:lnTo>
                      <a:pt x="1525" y="256"/>
                    </a:lnTo>
                    <a:lnTo>
                      <a:pt x="1557" y="232"/>
                    </a:lnTo>
                    <a:lnTo>
                      <a:pt x="1591" y="206"/>
                    </a:lnTo>
                    <a:lnTo>
                      <a:pt x="1628" y="180"/>
                    </a:lnTo>
                    <a:lnTo>
                      <a:pt x="1667" y="155"/>
                    </a:lnTo>
                    <a:lnTo>
                      <a:pt x="1708" y="131"/>
                    </a:lnTo>
                    <a:lnTo>
                      <a:pt x="1729" y="121"/>
                    </a:lnTo>
                    <a:lnTo>
                      <a:pt x="1750" y="110"/>
                    </a:lnTo>
                    <a:lnTo>
                      <a:pt x="1771" y="101"/>
                    </a:lnTo>
                    <a:lnTo>
                      <a:pt x="1792" y="92"/>
                    </a:lnTo>
                    <a:lnTo>
                      <a:pt x="1815" y="85"/>
                    </a:lnTo>
                    <a:lnTo>
                      <a:pt x="1836" y="79"/>
                    </a:lnTo>
                    <a:lnTo>
                      <a:pt x="1857" y="74"/>
                    </a:lnTo>
                    <a:lnTo>
                      <a:pt x="1878" y="69"/>
                    </a:lnTo>
                    <a:lnTo>
                      <a:pt x="1899" y="67"/>
                    </a:lnTo>
                    <a:lnTo>
                      <a:pt x="1920" y="66"/>
                    </a:lnTo>
                    <a:lnTo>
                      <a:pt x="1941" y="66"/>
                    </a:lnTo>
                    <a:lnTo>
                      <a:pt x="1961" y="68"/>
                    </a:lnTo>
                    <a:lnTo>
                      <a:pt x="1981" y="71"/>
                    </a:lnTo>
                    <a:lnTo>
                      <a:pt x="2000" y="77"/>
                    </a:lnTo>
                    <a:lnTo>
                      <a:pt x="2019" y="85"/>
                    </a:lnTo>
                    <a:lnTo>
                      <a:pt x="2037" y="95"/>
                    </a:lnTo>
                    <a:lnTo>
                      <a:pt x="2055" y="107"/>
                    </a:lnTo>
                    <a:lnTo>
                      <a:pt x="2071" y="121"/>
                    </a:lnTo>
                    <a:lnTo>
                      <a:pt x="2088" y="138"/>
                    </a:lnTo>
                    <a:lnTo>
                      <a:pt x="2104" y="157"/>
                    </a:lnTo>
                    <a:lnTo>
                      <a:pt x="2120" y="183"/>
                    </a:lnTo>
                    <a:lnTo>
                      <a:pt x="2136" y="209"/>
                    </a:lnTo>
                    <a:lnTo>
                      <a:pt x="2148" y="236"/>
                    </a:lnTo>
                    <a:lnTo>
                      <a:pt x="2159" y="264"/>
                    </a:lnTo>
                    <a:lnTo>
                      <a:pt x="2168" y="292"/>
                    </a:lnTo>
                    <a:lnTo>
                      <a:pt x="2175" y="320"/>
                    </a:lnTo>
                    <a:lnTo>
                      <a:pt x="2180" y="349"/>
                    </a:lnTo>
                    <a:lnTo>
                      <a:pt x="2185" y="378"/>
                    </a:lnTo>
                    <a:lnTo>
                      <a:pt x="2187" y="405"/>
                    </a:lnTo>
                    <a:lnTo>
                      <a:pt x="2188" y="434"/>
                    </a:lnTo>
                    <a:lnTo>
                      <a:pt x="2187" y="463"/>
                    </a:lnTo>
                    <a:lnTo>
                      <a:pt x="2186" y="491"/>
                    </a:lnTo>
                    <a:lnTo>
                      <a:pt x="2184" y="519"/>
                    </a:lnTo>
                    <a:lnTo>
                      <a:pt x="2180" y="546"/>
                    </a:lnTo>
                    <a:lnTo>
                      <a:pt x="2176" y="573"/>
                    </a:lnTo>
                    <a:lnTo>
                      <a:pt x="2171" y="599"/>
                    </a:lnTo>
                    <a:lnTo>
                      <a:pt x="2166" y="624"/>
                    </a:lnTo>
                    <a:lnTo>
                      <a:pt x="2160" y="648"/>
                    </a:lnTo>
                    <a:lnTo>
                      <a:pt x="2154" y="672"/>
                    </a:lnTo>
                    <a:lnTo>
                      <a:pt x="2147" y="694"/>
                    </a:lnTo>
                    <a:lnTo>
                      <a:pt x="2134" y="735"/>
                    </a:lnTo>
                    <a:lnTo>
                      <a:pt x="2121" y="771"/>
                    </a:lnTo>
                    <a:lnTo>
                      <a:pt x="2100" y="821"/>
                    </a:lnTo>
                    <a:lnTo>
                      <a:pt x="2091" y="840"/>
                    </a:lnTo>
                    <a:lnTo>
                      <a:pt x="2085" y="851"/>
                    </a:lnTo>
                    <a:lnTo>
                      <a:pt x="2077" y="862"/>
                    </a:lnTo>
                    <a:lnTo>
                      <a:pt x="2067" y="871"/>
                    </a:lnTo>
                    <a:lnTo>
                      <a:pt x="2057" y="879"/>
                    </a:lnTo>
                    <a:lnTo>
                      <a:pt x="2047" y="886"/>
                    </a:lnTo>
                    <a:lnTo>
                      <a:pt x="2036" y="889"/>
                    </a:lnTo>
                    <a:lnTo>
                      <a:pt x="2031" y="890"/>
                    </a:lnTo>
                    <a:lnTo>
                      <a:pt x="2026" y="891"/>
                    </a:lnTo>
                    <a:lnTo>
                      <a:pt x="2020" y="891"/>
                    </a:lnTo>
                    <a:lnTo>
                      <a:pt x="2016" y="891"/>
                    </a:lnTo>
                    <a:lnTo>
                      <a:pt x="2011" y="889"/>
                    </a:lnTo>
                    <a:lnTo>
                      <a:pt x="2007" y="888"/>
                    </a:lnTo>
                    <a:lnTo>
                      <a:pt x="2004" y="886"/>
                    </a:lnTo>
                    <a:lnTo>
                      <a:pt x="2000" y="882"/>
                    </a:lnTo>
                    <a:lnTo>
                      <a:pt x="1997" y="879"/>
                    </a:lnTo>
                    <a:lnTo>
                      <a:pt x="1995" y="876"/>
                    </a:lnTo>
                    <a:lnTo>
                      <a:pt x="1994" y="871"/>
                    </a:lnTo>
                    <a:lnTo>
                      <a:pt x="1991" y="867"/>
                    </a:lnTo>
                    <a:lnTo>
                      <a:pt x="1990" y="858"/>
                    </a:lnTo>
                    <a:lnTo>
                      <a:pt x="1991" y="847"/>
                    </a:lnTo>
                    <a:lnTo>
                      <a:pt x="1994" y="834"/>
                    </a:lnTo>
                    <a:lnTo>
                      <a:pt x="1999" y="822"/>
                    </a:lnTo>
                    <a:lnTo>
                      <a:pt x="2006" y="808"/>
                    </a:lnTo>
                    <a:lnTo>
                      <a:pt x="2024" y="765"/>
                    </a:lnTo>
                    <a:lnTo>
                      <a:pt x="2035" y="735"/>
                    </a:lnTo>
                    <a:lnTo>
                      <a:pt x="2045" y="702"/>
                    </a:lnTo>
                    <a:lnTo>
                      <a:pt x="2056" y="664"/>
                    </a:lnTo>
                    <a:lnTo>
                      <a:pt x="2065" y="623"/>
                    </a:lnTo>
                    <a:lnTo>
                      <a:pt x="2069" y="600"/>
                    </a:lnTo>
                    <a:lnTo>
                      <a:pt x="2073" y="578"/>
                    </a:lnTo>
                    <a:lnTo>
                      <a:pt x="2075" y="556"/>
                    </a:lnTo>
                    <a:lnTo>
                      <a:pt x="2077" y="532"/>
                    </a:lnTo>
                    <a:lnTo>
                      <a:pt x="2078" y="509"/>
                    </a:lnTo>
                    <a:lnTo>
                      <a:pt x="2078" y="485"/>
                    </a:lnTo>
                    <a:lnTo>
                      <a:pt x="2077" y="461"/>
                    </a:lnTo>
                    <a:lnTo>
                      <a:pt x="2076" y="438"/>
                    </a:lnTo>
                    <a:lnTo>
                      <a:pt x="2073" y="413"/>
                    </a:lnTo>
                    <a:lnTo>
                      <a:pt x="2067" y="390"/>
                    </a:lnTo>
                    <a:lnTo>
                      <a:pt x="2061" y="365"/>
                    </a:lnTo>
                    <a:lnTo>
                      <a:pt x="2054" y="342"/>
                    </a:lnTo>
                    <a:lnTo>
                      <a:pt x="2045" y="320"/>
                    </a:lnTo>
                    <a:lnTo>
                      <a:pt x="2034" y="296"/>
                    </a:lnTo>
                    <a:lnTo>
                      <a:pt x="2021" y="274"/>
                    </a:lnTo>
                    <a:lnTo>
                      <a:pt x="2007" y="253"/>
                    </a:lnTo>
                    <a:lnTo>
                      <a:pt x="1993" y="235"/>
                    </a:lnTo>
                    <a:lnTo>
                      <a:pt x="1977" y="221"/>
                    </a:lnTo>
                    <a:lnTo>
                      <a:pt x="1961" y="209"/>
                    </a:lnTo>
                    <a:lnTo>
                      <a:pt x="1944" y="200"/>
                    </a:lnTo>
                    <a:lnTo>
                      <a:pt x="1926" y="194"/>
                    </a:lnTo>
                    <a:lnTo>
                      <a:pt x="1907" y="190"/>
                    </a:lnTo>
                    <a:lnTo>
                      <a:pt x="1888" y="188"/>
                    </a:lnTo>
                    <a:lnTo>
                      <a:pt x="1868" y="188"/>
                    </a:lnTo>
                    <a:lnTo>
                      <a:pt x="1848" y="190"/>
                    </a:lnTo>
                    <a:lnTo>
                      <a:pt x="1827" y="194"/>
                    </a:lnTo>
                    <a:lnTo>
                      <a:pt x="1807" y="199"/>
                    </a:lnTo>
                    <a:lnTo>
                      <a:pt x="1786" y="206"/>
                    </a:lnTo>
                    <a:lnTo>
                      <a:pt x="1765" y="215"/>
                    </a:lnTo>
                    <a:lnTo>
                      <a:pt x="1744" y="224"/>
                    </a:lnTo>
                    <a:lnTo>
                      <a:pt x="1724" y="234"/>
                    </a:lnTo>
                    <a:lnTo>
                      <a:pt x="1702" y="245"/>
                    </a:lnTo>
                    <a:lnTo>
                      <a:pt x="1682" y="257"/>
                    </a:lnTo>
                    <a:lnTo>
                      <a:pt x="1662" y="270"/>
                    </a:lnTo>
                    <a:lnTo>
                      <a:pt x="1643" y="282"/>
                    </a:lnTo>
                    <a:lnTo>
                      <a:pt x="1625" y="295"/>
                    </a:lnTo>
                    <a:lnTo>
                      <a:pt x="1590" y="321"/>
                    </a:lnTo>
                    <a:lnTo>
                      <a:pt x="1559" y="345"/>
                    </a:lnTo>
                    <a:lnTo>
                      <a:pt x="1509" y="389"/>
                    </a:lnTo>
                    <a:lnTo>
                      <a:pt x="1483" y="413"/>
                    </a:lnTo>
                    <a:lnTo>
                      <a:pt x="1478" y="418"/>
                    </a:lnTo>
                    <a:lnTo>
                      <a:pt x="1472" y="423"/>
                    </a:lnTo>
                    <a:lnTo>
                      <a:pt x="1466" y="428"/>
                    </a:lnTo>
                    <a:lnTo>
                      <a:pt x="1460" y="431"/>
                    </a:lnTo>
                    <a:lnTo>
                      <a:pt x="1449" y="437"/>
                    </a:lnTo>
                    <a:lnTo>
                      <a:pt x="1438" y="439"/>
                    </a:lnTo>
                    <a:lnTo>
                      <a:pt x="1433" y="440"/>
                    </a:lnTo>
                    <a:lnTo>
                      <a:pt x="1428" y="439"/>
                    </a:lnTo>
                    <a:lnTo>
                      <a:pt x="1423" y="439"/>
                    </a:lnTo>
                    <a:lnTo>
                      <a:pt x="1419" y="438"/>
                    </a:lnTo>
                    <a:lnTo>
                      <a:pt x="1416" y="436"/>
                    </a:lnTo>
                    <a:lnTo>
                      <a:pt x="1412" y="433"/>
                    </a:lnTo>
                    <a:lnTo>
                      <a:pt x="1409" y="431"/>
                    </a:lnTo>
                    <a:lnTo>
                      <a:pt x="1406" y="428"/>
                    </a:lnTo>
                    <a:lnTo>
                      <a:pt x="1403" y="423"/>
                    </a:lnTo>
                    <a:lnTo>
                      <a:pt x="1401" y="420"/>
                    </a:lnTo>
                    <a:lnTo>
                      <a:pt x="1400" y="414"/>
                    </a:lnTo>
                    <a:lnTo>
                      <a:pt x="1399" y="410"/>
                    </a:lnTo>
                    <a:lnTo>
                      <a:pt x="1397" y="392"/>
                    </a:lnTo>
                    <a:lnTo>
                      <a:pt x="1395" y="374"/>
                    </a:lnTo>
                    <a:lnTo>
                      <a:pt x="1391" y="358"/>
                    </a:lnTo>
                    <a:lnTo>
                      <a:pt x="1387" y="342"/>
                    </a:lnTo>
                    <a:lnTo>
                      <a:pt x="1382" y="326"/>
                    </a:lnTo>
                    <a:lnTo>
                      <a:pt x="1378" y="312"/>
                    </a:lnTo>
                    <a:lnTo>
                      <a:pt x="1372" y="299"/>
                    </a:lnTo>
                    <a:lnTo>
                      <a:pt x="1367" y="285"/>
                    </a:lnTo>
                    <a:lnTo>
                      <a:pt x="1360" y="273"/>
                    </a:lnTo>
                    <a:lnTo>
                      <a:pt x="1353" y="261"/>
                    </a:lnTo>
                    <a:lnTo>
                      <a:pt x="1346" y="250"/>
                    </a:lnTo>
                    <a:lnTo>
                      <a:pt x="1339" y="238"/>
                    </a:lnTo>
                    <a:lnTo>
                      <a:pt x="1330" y="228"/>
                    </a:lnTo>
                    <a:lnTo>
                      <a:pt x="1322" y="218"/>
                    </a:lnTo>
                    <a:lnTo>
                      <a:pt x="1313" y="209"/>
                    </a:lnTo>
                    <a:lnTo>
                      <a:pt x="1304" y="202"/>
                    </a:lnTo>
                    <a:lnTo>
                      <a:pt x="1286" y="186"/>
                    </a:lnTo>
                    <a:lnTo>
                      <a:pt x="1264" y="172"/>
                    </a:lnTo>
                    <a:lnTo>
                      <a:pt x="1243" y="160"/>
                    </a:lnTo>
                    <a:lnTo>
                      <a:pt x="1221" y="150"/>
                    </a:lnTo>
                    <a:lnTo>
                      <a:pt x="1199" y="141"/>
                    </a:lnTo>
                    <a:lnTo>
                      <a:pt x="1176" y="135"/>
                    </a:lnTo>
                    <a:lnTo>
                      <a:pt x="1151" y="129"/>
                    </a:lnTo>
                    <a:lnTo>
                      <a:pt x="1127" y="126"/>
                    </a:lnTo>
                    <a:lnTo>
                      <a:pt x="1101" y="123"/>
                    </a:lnTo>
                    <a:lnTo>
                      <a:pt x="1076" y="120"/>
                    </a:lnTo>
                    <a:lnTo>
                      <a:pt x="1051" y="120"/>
                    </a:lnTo>
                    <a:lnTo>
                      <a:pt x="1026" y="120"/>
                    </a:lnTo>
                    <a:lnTo>
                      <a:pt x="1000" y="121"/>
                    </a:lnTo>
                    <a:lnTo>
                      <a:pt x="975" y="124"/>
                    </a:lnTo>
                    <a:lnTo>
                      <a:pt x="952" y="126"/>
                    </a:lnTo>
                    <a:lnTo>
                      <a:pt x="929" y="129"/>
                    </a:lnTo>
                    <a:lnTo>
                      <a:pt x="885" y="136"/>
                    </a:lnTo>
                    <a:lnTo>
                      <a:pt x="847" y="145"/>
                    </a:lnTo>
                    <a:lnTo>
                      <a:pt x="814" y="153"/>
                    </a:lnTo>
                    <a:lnTo>
                      <a:pt x="788" y="159"/>
                    </a:lnTo>
                    <a:lnTo>
                      <a:pt x="774" y="163"/>
                    </a:lnTo>
                    <a:lnTo>
                      <a:pt x="758" y="168"/>
                    </a:lnTo>
                    <a:lnTo>
                      <a:pt x="740" y="176"/>
                    </a:lnTo>
                    <a:lnTo>
                      <a:pt x="720" y="184"/>
                    </a:lnTo>
                    <a:lnTo>
                      <a:pt x="699" y="194"/>
                    </a:lnTo>
                    <a:lnTo>
                      <a:pt x="675" y="205"/>
                    </a:lnTo>
                    <a:lnTo>
                      <a:pt x="651" y="218"/>
                    </a:lnTo>
                    <a:lnTo>
                      <a:pt x="625" y="233"/>
                    </a:lnTo>
                    <a:lnTo>
                      <a:pt x="599" y="250"/>
                    </a:lnTo>
                    <a:lnTo>
                      <a:pt x="571" y="267"/>
                    </a:lnTo>
                    <a:lnTo>
                      <a:pt x="543" y="287"/>
                    </a:lnTo>
                    <a:lnTo>
                      <a:pt x="514" y="310"/>
                    </a:lnTo>
                    <a:lnTo>
                      <a:pt x="485" y="333"/>
                    </a:lnTo>
                    <a:lnTo>
                      <a:pt x="456" y="359"/>
                    </a:lnTo>
                    <a:lnTo>
                      <a:pt x="428" y="385"/>
                    </a:lnTo>
                    <a:lnTo>
                      <a:pt x="398" y="414"/>
                    </a:lnTo>
                    <a:lnTo>
                      <a:pt x="380" y="433"/>
                    </a:lnTo>
                    <a:lnTo>
                      <a:pt x="363" y="453"/>
                    </a:lnTo>
                    <a:lnTo>
                      <a:pt x="345" y="475"/>
                    </a:lnTo>
                    <a:lnTo>
                      <a:pt x="327" y="496"/>
                    </a:lnTo>
                    <a:lnTo>
                      <a:pt x="311" y="519"/>
                    </a:lnTo>
                    <a:lnTo>
                      <a:pt x="294" y="541"/>
                    </a:lnTo>
                    <a:lnTo>
                      <a:pt x="279" y="566"/>
                    </a:lnTo>
                    <a:lnTo>
                      <a:pt x="263" y="590"/>
                    </a:lnTo>
                    <a:lnTo>
                      <a:pt x="247" y="617"/>
                    </a:lnTo>
                    <a:lnTo>
                      <a:pt x="233" y="644"/>
                    </a:lnTo>
                    <a:lnTo>
                      <a:pt x="219" y="671"/>
                    </a:lnTo>
                    <a:lnTo>
                      <a:pt x="205" y="700"/>
                    </a:lnTo>
                    <a:lnTo>
                      <a:pt x="192" y="728"/>
                    </a:lnTo>
                    <a:lnTo>
                      <a:pt x="180" y="760"/>
                    </a:lnTo>
                    <a:lnTo>
                      <a:pt x="167" y="791"/>
                    </a:lnTo>
                    <a:lnTo>
                      <a:pt x="157" y="823"/>
                    </a:lnTo>
                    <a:lnTo>
                      <a:pt x="149" y="849"/>
                    </a:lnTo>
                    <a:lnTo>
                      <a:pt x="142" y="876"/>
                    </a:lnTo>
                    <a:lnTo>
                      <a:pt x="137" y="900"/>
                    </a:lnTo>
                    <a:lnTo>
                      <a:pt x="133" y="926"/>
                    </a:lnTo>
                    <a:lnTo>
                      <a:pt x="130" y="950"/>
                    </a:lnTo>
                    <a:lnTo>
                      <a:pt x="127" y="975"/>
                    </a:lnTo>
                    <a:lnTo>
                      <a:pt x="126" y="998"/>
                    </a:lnTo>
                    <a:lnTo>
                      <a:pt x="126" y="1021"/>
                    </a:lnTo>
                    <a:lnTo>
                      <a:pt x="127" y="1045"/>
                    </a:lnTo>
                    <a:lnTo>
                      <a:pt x="129" y="1067"/>
                    </a:lnTo>
                    <a:lnTo>
                      <a:pt x="132" y="1089"/>
                    </a:lnTo>
                    <a:lnTo>
                      <a:pt x="135" y="1111"/>
                    </a:lnTo>
                    <a:lnTo>
                      <a:pt x="139" y="1133"/>
                    </a:lnTo>
                    <a:lnTo>
                      <a:pt x="144" y="1154"/>
                    </a:lnTo>
                    <a:lnTo>
                      <a:pt x="150" y="1174"/>
                    </a:lnTo>
                    <a:lnTo>
                      <a:pt x="155" y="1195"/>
                    </a:lnTo>
                    <a:lnTo>
                      <a:pt x="162" y="1215"/>
                    </a:lnTo>
                    <a:lnTo>
                      <a:pt x="170" y="1235"/>
                    </a:lnTo>
                    <a:lnTo>
                      <a:pt x="177" y="1254"/>
                    </a:lnTo>
                    <a:lnTo>
                      <a:pt x="186" y="1273"/>
                    </a:lnTo>
                    <a:lnTo>
                      <a:pt x="204" y="1311"/>
                    </a:lnTo>
                    <a:lnTo>
                      <a:pt x="223" y="1348"/>
                    </a:lnTo>
                    <a:lnTo>
                      <a:pt x="243" y="1383"/>
                    </a:lnTo>
                    <a:lnTo>
                      <a:pt x="263" y="1418"/>
                    </a:lnTo>
                    <a:lnTo>
                      <a:pt x="284" y="1451"/>
                    </a:lnTo>
                    <a:lnTo>
                      <a:pt x="305" y="1485"/>
                    </a:lnTo>
                    <a:lnTo>
                      <a:pt x="324" y="1515"/>
                    </a:lnTo>
                    <a:lnTo>
                      <a:pt x="342" y="1544"/>
                    </a:lnTo>
                    <a:lnTo>
                      <a:pt x="360" y="1573"/>
                    </a:lnTo>
                    <a:lnTo>
                      <a:pt x="376" y="1602"/>
                    </a:lnTo>
                    <a:lnTo>
                      <a:pt x="391" y="1631"/>
                    </a:lnTo>
                    <a:lnTo>
                      <a:pt x="404" y="1660"/>
                    </a:lnTo>
                    <a:lnTo>
                      <a:pt x="416" y="1689"/>
                    </a:lnTo>
                    <a:lnTo>
                      <a:pt x="425" y="1718"/>
                    </a:lnTo>
                    <a:lnTo>
                      <a:pt x="433" y="1747"/>
                    </a:lnTo>
                    <a:lnTo>
                      <a:pt x="440" y="1777"/>
                    </a:lnTo>
                    <a:lnTo>
                      <a:pt x="442" y="1791"/>
                    </a:lnTo>
                    <a:lnTo>
                      <a:pt x="443" y="1806"/>
                    </a:lnTo>
                    <a:lnTo>
                      <a:pt x="444" y="1821"/>
                    </a:lnTo>
                    <a:lnTo>
                      <a:pt x="444" y="1837"/>
                    </a:lnTo>
                    <a:lnTo>
                      <a:pt x="443" y="1852"/>
                    </a:lnTo>
                    <a:lnTo>
                      <a:pt x="441" y="1869"/>
                    </a:lnTo>
                    <a:lnTo>
                      <a:pt x="438" y="1886"/>
                    </a:lnTo>
                    <a:lnTo>
                      <a:pt x="433" y="1904"/>
                    </a:lnTo>
                    <a:lnTo>
                      <a:pt x="426" y="1923"/>
                    </a:lnTo>
                    <a:lnTo>
                      <a:pt x="420" y="1941"/>
                    </a:lnTo>
                    <a:lnTo>
                      <a:pt x="411" y="1963"/>
                    </a:lnTo>
                    <a:lnTo>
                      <a:pt x="400" y="1984"/>
                    </a:lnTo>
                    <a:lnTo>
                      <a:pt x="392" y="1996"/>
                    </a:lnTo>
                    <a:lnTo>
                      <a:pt x="384" y="2007"/>
                    </a:lnTo>
                    <a:lnTo>
                      <a:pt x="375" y="2018"/>
                    </a:lnTo>
                    <a:lnTo>
                      <a:pt x="366" y="2029"/>
                    </a:lnTo>
                    <a:lnTo>
                      <a:pt x="357" y="2038"/>
                    </a:lnTo>
                    <a:lnTo>
                      <a:pt x="347" y="2048"/>
                    </a:lnTo>
                    <a:lnTo>
                      <a:pt x="337" y="2057"/>
                    </a:lnTo>
                    <a:lnTo>
                      <a:pt x="327" y="2065"/>
                    </a:lnTo>
                    <a:lnTo>
                      <a:pt x="305" y="2082"/>
                    </a:lnTo>
                    <a:lnTo>
                      <a:pt x="282" y="2096"/>
                    </a:lnTo>
                    <a:lnTo>
                      <a:pt x="257" y="2110"/>
                    </a:lnTo>
                    <a:lnTo>
                      <a:pt x="232" y="2123"/>
                    </a:lnTo>
                    <a:lnTo>
                      <a:pt x="215" y="2130"/>
                    </a:lnTo>
                    <a:lnTo>
                      <a:pt x="199" y="2135"/>
                    </a:lnTo>
                    <a:lnTo>
                      <a:pt x="182" y="2141"/>
                    </a:lnTo>
                    <a:lnTo>
                      <a:pt x="166" y="2145"/>
                    </a:lnTo>
                    <a:lnTo>
                      <a:pt x="136" y="2153"/>
                    </a:lnTo>
                    <a:lnTo>
                      <a:pt x="110" y="2159"/>
                    </a:lnTo>
                    <a:lnTo>
                      <a:pt x="86" y="2162"/>
                    </a:lnTo>
                    <a:lnTo>
                      <a:pt x="70" y="2163"/>
                    </a:lnTo>
                    <a:lnTo>
                      <a:pt x="58" y="2164"/>
                    </a:lnTo>
                    <a:lnTo>
                      <a:pt x="54" y="2164"/>
                    </a:lnTo>
                    <a:lnTo>
                      <a:pt x="48" y="2164"/>
                    </a:lnTo>
                    <a:lnTo>
                      <a:pt x="44" y="2163"/>
                    </a:lnTo>
                    <a:lnTo>
                      <a:pt x="38" y="2162"/>
                    </a:lnTo>
                    <a:lnTo>
                      <a:pt x="34" y="2160"/>
                    </a:lnTo>
                    <a:lnTo>
                      <a:pt x="28" y="2158"/>
                    </a:lnTo>
                    <a:lnTo>
                      <a:pt x="24" y="2154"/>
                    </a:lnTo>
                    <a:lnTo>
                      <a:pt x="20" y="2150"/>
                    </a:lnTo>
                    <a:lnTo>
                      <a:pt x="16" y="2145"/>
                    </a:lnTo>
                    <a:lnTo>
                      <a:pt x="10" y="2135"/>
                    </a:lnTo>
                    <a:lnTo>
                      <a:pt x="4" y="2124"/>
                    </a:lnTo>
                    <a:lnTo>
                      <a:pt x="2" y="2117"/>
                    </a:lnTo>
                    <a:lnTo>
                      <a:pt x="1" y="2111"/>
                    </a:lnTo>
                    <a:lnTo>
                      <a:pt x="0" y="2104"/>
                    </a:lnTo>
                    <a:lnTo>
                      <a:pt x="0" y="2097"/>
                    </a:lnTo>
                    <a:lnTo>
                      <a:pt x="0" y="2090"/>
                    </a:lnTo>
                    <a:lnTo>
                      <a:pt x="1" y="2082"/>
                    </a:lnTo>
                    <a:lnTo>
                      <a:pt x="3" y="2074"/>
                    </a:lnTo>
                    <a:lnTo>
                      <a:pt x="5" y="2066"/>
                    </a:lnTo>
                    <a:lnTo>
                      <a:pt x="10" y="2058"/>
                    </a:lnTo>
                    <a:lnTo>
                      <a:pt x="14" y="2051"/>
                    </a:lnTo>
                    <a:lnTo>
                      <a:pt x="20" y="2043"/>
                    </a:lnTo>
                    <a:lnTo>
                      <a:pt x="25" y="2036"/>
                    </a:lnTo>
                    <a:lnTo>
                      <a:pt x="32" y="2031"/>
                    </a:lnTo>
                    <a:lnTo>
                      <a:pt x="40" y="2025"/>
                    </a:lnTo>
                    <a:lnTo>
                      <a:pt x="47" y="2021"/>
                    </a:lnTo>
                    <a:lnTo>
                      <a:pt x="56" y="2017"/>
                    </a:lnTo>
                    <a:lnTo>
                      <a:pt x="65" y="2015"/>
                    </a:lnTo>
                    <a:lnTo>
                      <a:pt x="75" y="2014"/>
                    </a:lnTo>
                    <a:lnTo>
                      <a:pt x="85" y="2015"/>
                    </a:lnTo>
                    <a:lnTo>
                      <a:pt x="95" y="2017"/>
                    </a:lnTo>
                    <a:lnTo>
                      <a:pt x="105" y="2017"/>
                    </a:lnTo>
                    <a:lnTo>
                      <a:pt x="132" y="2017"/>
                    </a:lnTo>
                    <a:lnTo>
                      <a:pt x="150" y="2016"/>
                    </a:lnTo>
                    <a:lnTo>
                      <a:pt x="170" y="2014"/>
                    </a:lnTo>
                    <a:lnTo>
                      <a:pt x="191" y="2011"/>
                    </a:lnTo>
                    <a:lnTo>
                      <a:pt x="213" y="2005"/>
                    </a:lnTo>
                    <a:lnTo>
                      <a:pt x="223" y="2001"/>
                    </a:lnTo>
                    <a:lnTo>
                      <a:pt x="234" y="1997"/>
                    </a:lnTo>
                    <a:lnTo>
                      <a:pt x="245" y="1993"/>
                    </a:lnTo>
                    <a:lnTo>
                      <a:pt x="255" y="1987"/>
                    </a:lnTo>
                    <a:lnTo>
                      <a:pt x="265" y="1980"/>
                    </a:lnTo>
                    <a:lnTo>
                      <a:pt x="275" y="1974"/>
                    </a:lnTo>
                    <a:lnTo>
                      <a:pt x="284" y="1966"/>
                    </a:lnTo>
                    <a:lnTo>
                      <a:pt x="293" y="1958"/>
                    </a:lnTo>
                    <a:lnTo>
                      <a:pt x="301" y="1949"/>
                    </a:lnTo>
                    <a:lnTo>
                      <a:pt x="307" y="1939"/>
                    </a:lnTo>
                    <a:lnTo>
                      <a:pt x="314" y="1928"/>
                    </a:lnTo>
                    <a:lnTo>
                      <a:pt x="320" y="1916"/>
                    </a:lnTo>
                    <a:lnTo>
                      <a:pt x="323" y="1903"/>
                    </a:lnTo>
                    <a:lnTo>
                      <a:pt x="326" y="1888"/>
                    </a:lnTo>
                    <a:lnTo>
                      <a:pt x="329" y="1874"/>
                    </a:lnTo>
                    <a:lnTo>
                      <a:pt x="330" y="1857"/>
                    </a:lnTo>
                    <a:lnTo>
                      <a:pt x="329" y="1842"/>
                    </a:lnTo>
                    <a:lnTo>
                      <a:pt x="327" y="1828"/>
                    </a:lnTo>
                    <a:lnTo>
                      <a:pt x="324" y="1813"/>
                    </a:lnTo>
                    <a:lnTo>
                      <a:pt x="321" y="1798"/>
                    </a:lnTo>
                    <a:lnTo>
                      <a:pt x="316" y="1783"/>
                    </a:lnTo>
                    <a:lnTo>
                      <a:pt x="311" y="1768"/>
                    </a:lnTo>
                    <a:lnTo>
                      <a:pt x="305" y="1752"/>
                    </a:lnTo>
                    <a:lnTo>
                      <a:pt x="299" y="1737"/>
                    </a:lnTo>
                    <a:lnTo>
                      <a:pt x="283" y="1705"/>
                    </a:lnTo>
                    <a:lnTo>
                      <a:pt x="265" y="1673"/>
                    </a:lnTo>
                    <a:lnTo>
                      <a:pt x="245" y="1640"/>
                    </a:lnTo>
                    <a:lnTo>
                      <a:pt x="224" y="1606"/>
                    </a:lnTo>
                    <a:lnTo>
                      <a:pt x="227" y="1616"/>
                    </a:lnTo>
                    <a:lnTo>
                      <a:pt x="231" y="1625"/>
                    </a:lnTo>
                    <a:lnTo>
                      <a:pt x="209" y="15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9" name="Freeform 6"/>
              <p:cNvSpPr>
                <a:spLocks noEditPoints="1"/>
              </p:cNvSpPr>
              <p:nvPr/>
            </p:nvSpPr>
            <p:spPr bwMode="auto">
              <a:xfrm>
                <a:off x="7046913" y="2657475"/>
                <a:ext cx="330200" cy="309563"/>
              </a:xfrm>
              <a:custGeom>
                <a:avLst/>
                <a:gdLst>
                  <a:gd name="T0" fmla="*/ 930 w 1663"/>
                  <a:gd name="T1" fmla="*/ 822 h 1566"/>
                  <a:gd name="T2" fmla="*/ 796 w 1663"/>
                  <a:gd name="T3" fmla="*/ 912 h 1566"/>
                  <a:gd name="T4" fmla="*/ 1115 w 1663"/>
                  <a:gd name="T5" fmla="*/ 843 h 1566"/>
                  <a:gd name="T6" fmla="*/ 848 w 1663"/>
                  <a:gd name="T7" fmla="*/ 570 h 1566"/>
                  <a:gd name="T8" fmla="*/ 502 w 1663"/>
                  <a:gd name="T9" fmla="*/ 706 h 1566"/>
                  <a:gd name="T10" fmla="*/ 568 w 1663"/>
                  <a:gd name="T11" fmla="*/ 624 h 1566"/>
                  <a:gd name="T12" fmla="*/ 619 w 1663"/>
                  <a:gd name="T13" fmla="*/ 369 h 1566"/>
                  <a:gd name="T14" fmla="*/ 645 w 1663"/>
                  <a:gd name="T15" fmla="*/ 331 h 1566"/>
                  <a:gd name="T16" fmla="*/ 901 w 1663"/>
                  <a:gd name="T17" fmla="*/ 263 h 1566"/>
                  <a:gd name="T18" fmla="*/ 146 w 1663"/>
                  <a:gd name="T19" fmla="*/ 282 h 1566"/>
                  <a:gd name="T20" fmla="*/ 114 w 1663"/>
                  <a:gd name="T21" fmla="*/ 199 h 1566"/>
                  <a:gd name="T22" fmla="*/ 778 w 1663"/>
                  <a:gd name="T23" fmla="*/ 194 h 1566"/>
                  <a:gd name="T24" fmla="*/ 722 w 1663"/>
                  <a:gd name="T25" fmla="*/ 19 h 1566"/>
                  <a:gd name="T26" fmla="*/ 904 w 1663"/>
                  <a:gd name="T27" fmla="*/ 9 h 1566"/>
                  <a:gd name="T28" fmla="*/ 1017 w 1663"/>
                  <a:gd name="T29" fmla="*/ 156 h 1566"/>
                  <a:gd name="T30" fmla="*/ 1480 w 1663"/>
                  <a:gd name="T31" fmla="*/ 71 h 1566"/>
                  <a:gd name="T32" fmla="*/ 1660 w 1663"/>
                  <a:gd name="T33" fmla="*/ 224 h 1566"/>
                  <a:gd name="T34" fmla="*/ 1582 w 1663"/>
                  <a:gd name="T35" fmla="*/ 267 h 1566"/>
                  <a:gd name="T36" fmla="*/ 1102 w 1663"/>
                  <a:gd name="T37" fmla="*/ 296 h 1566"/>
                  <a:gd name="T38" fmla="*/ 1136 w 1663"/>
                  <a:gd name="T39" fmla="*/ 365 h 1566"/>
                  <a:gd name="T40" fmla="*/ 1036 w 1663"/>
                  <a:gd name="T41" fmla="*/ 457 h 1566"/>
                  <a:gd name="T42" fmla="*/ 1069 w 1663"/>
                  <a:gd name="T43" fmla="*/ 641 h 1566"/>
                  <a:gd name="T44" fmla="*/ 922 w 1663"/>
                  <a:gd name="T45" fmla="*/ 668 h 1566"/>
                  <a:gd name="T46" fmla="*/ 311 w 1663"/>
                  <a:gd name="T47" fmla="*/ 366 h 1566"/>
                  <a:gd name="T48" fmla="*/ 429 w 1663"/>
                  <a:gd name="T49" fmla="*/ 338 h 1566"/>
                  <a:gd name="T50" fmla="*/ 589 w 1663"/>
                  <a:gd name="T51" fmla="*/ 400 h 1566"/>
                  <a:gd name="T52" fmla="*/ 531 w 1663"/>
                  <a:gd name="T53" fmla="*/ 477 h 1566"/>
                  <a:gd name="T54" fmla="*/ 1166 w 1663"/>
                  <a:gd name="T55" fmla="*/ 367 h 1566"/>
                  <a:gd name="T56" fmla="*/ 1332 w 1663"/>
                  <a:gd name="T57" fmla="*/ 360 h 1566"/>
                  <a:gd name="T58" fmla="*/ 1429 w 1663"/>
                  <a:gd name="T59" fmla="*/ 421 h 1566"/>
                  <a:gd name="T60" fmla="*/ 1355 w 1663"/>
                  <a:gd name="T61" fmla="*/ 600 h 1566"/>
                  <a:gd name="T62" fmla="*/ 1316 w 1663"/>
                  <a:gd name="T63" fmla="*/ 796 h 1566"/>
                  <a:gd name="T64" fmla="*/ 1378 w 1663"/>
                  <a:gd name="T65" fmla="*/ 886 h 1566"/>
                  <a:gd name="T66" fmla="*/ 1426 w 1663"/>
                  <a:gd name="T67" fmla="*/ 997 h 1566"/>
                  <a:gd name="T68" fmla="*/ 1311 w 1663"/>
                  <a:gd name="T69" fmla="*/ 1348 h 1566"/>
                  <a:gd name="T70" fmla="*/ 1199 w 1663"/>
                  <a:gd name="T71" fmla="*/ 1502 h 1566"/>
                  <a:gd name="T72" fmla="*/ 979 w 1663"/>
                  <a:gd name="T73" fmla="*/ 1557 h 1566"/>
                  <a:gd name="T74" fmla="*/ 948 w 1663"/>
                  <a:gd name="T75" fmla="*/ 1441 h 1566"/>
                  <a:gd name="T76" fmla="*/ 859 w 1663"/>
                  <a:gd name="T77" fmla="*/ 1374 h 1566"/>
                  <a:gd name="T78" fmla="*/ 1000 w 1663"/>
                  <a:gd name="T79" fmla="*/ 1348 h 1566"/>
                  <a:gd name="T80" fmla="*/ 726 w 1663"/>
                  <a:gd name="T81" fmla="*/ 988 h 1566"/>
                  <a:gd name="T82" fmla="*/ 776 w 1663"/>
                  <a:gd name="T83" fmla="*/ 1133 h 1566"/>
                  <a:gd name="T84" fmla="*/ 749 w 1663"/>
                  <a:gd name="T85" fmla="*/ 1020 h 1566"/>
                  <a:gd name="T86" fmla="*/ 947 w 1663"/>
                  <a:gd name="T87" fmla="*/ 1055 h 1566"/>
                  <a:gd name="T88" fmla="*/ 1025 w 1663"/>
                  <a:gd name="T89" fmla="*/ 1232 h 1566"/>
                  <a:gd name="T90" fmla="*/ 888 w 1663"/>
                  <a:gd name="T91" fmla="*/ 1329 h 1566"/>
                  <a:gd name="T92" fmla="*/ 809 w 1663"/>
                  <a:gd name="T93" fmla="*/ 1206 h 1566"/>
                  <a:gd name="T94" fmla="*/ 419 w 1663"/>
                  <a:gd name="T95" fmla="*/ 1335 h 1566"/>
                  <a:gd name="T96" fmla="*/ 370 w 1663"/>
                  <a:gd name="T97" fmla="*/ 1146 h 1566"/>
                  <a:gd name="T98" fmla="*/ 534 w 1663"/>
                  <a:gd name="T99" fmla="*/ 1008 h 1566"/>
                  <a:gd name="T100" fmla="*/ 255 w 1663"/>
                  <a:gd name="T101" fmla="*/ 1487 h 1566"/>
                  <a:gd name="T102" fmla="*/ 183 w 1663"/>
                  <a:gd name="T103" fmla="*/ 1544 h 1566"/>
                  <a:gd name="T104" fmla="*/ 19 w 1663"/>
                  <a:gd name="T105" fmla="*/ 1560 h 1566"/>
                  <a:gd name="T106" fmla="*/ 57 w 1663"/>
                  <a:gd name="T107" fmla="*/ 1293 h 1566"/>
                  <a:gd name="T108" fmla="*/ 128 w 1663"/>
                  <a:gd name="T109" fmla="*/ 872 h 1566"/>
                  <a:gd name="T110" fmla="*/ 175 w 1663"/>
                  <a:gd name="T111" fmla="*/ 829 h 1566"/>
                  <a:gd name="T112" fmla="*/ 391 w 1663"/>
                  <a:gd name="T113" fmla="*/ 909 h 1566"/>
                  <a:gd name="T114" fmla="*/ 444 w 1663"/>
                  <a:gd name="T115" fmla="*/ 805 h 1566"/>
                  <a:gd name="T116" fmla="*/ 258 w 1663"/>
                  <a:gd name="T117" fmla="*/ 787 h 1566"/>
                  <a:gd name="T118" fmla="*/ 245 w 1663"/>
                  <a:gd name="T119" fmla="*/ 695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3" h="1566">
                    <a:moveTo>
                      <a:pt x="1096" y="781"/>
                    </a:moveTo>
                    <a:lnTo>
                      <a:pt x="1098" y="768"/>
                    </a:lnTo>
                    <a:lnTo>
                      <a:pt x="930" y="768"/>
                    </a:lnTo>
                    <a:lnTo>
                      <a:pt x="934" y="772"/>
                    </a:lnTo>
                    <a:lnTo>
                      <a:pt x="939" y="775"/>
                    </a:lnTo>
                    <a:lnTo>
                      <a:pt x="942" y="780"/>
                    </a:lnTo>
                    <a:lnTo>
                      <a:pt x="943" y="784"/>
                    </a:lnTo>
                    <a:lnTo>
                      <a:pt x="944" y="788"/>
                    </a:lnTo>
                    <a:lnTo>
                      <a:pt x="944" y="794"/>
                    </a:lnTo>
                    <a:lnTo>
                      <a:pt x="943" y="800"/>
                    </a:lnTo>
                    <a:lnTo>
                      <a:pt x="941" y="806"/>
                    </a:lnTo>
                    <a:lnTo>
                      <a:pt x="938" y="812"/>
                    </a:lnTo>
                    <a:lnTo>
                      <a:pt x="934" y="817"/>
                    </a:lnTo>
                    <a:lnTo>
                      <a:pt x="930" y="822"/>
                    </a:lnTo>
                    <a:lnTo>
                      <a:pt x="924" y="826"/>
                    </a:lnTo>
                    <a:lnTo>
                      <a:pt x="919" y="830"/>
                    </a:lnTo>
                    <a:lnTo>
                      <a:pt x="912" y="833"/>
                    </a:lnTo>
                    <a:lnTo>
                      <a:pt x="906" y="835"/>
                    </a:lnTo>
                    <a:lnTo>
                      <a:pt x="898" y="837"/>
                    </a:lnTo>
                    <a:lnTo>
                      <a:pt x="889" y="840"/>
                    </a:lnTo>
                    <a:lnTo>
                      <a:pt x="881" y="842"/>
                    </a:lnTo>
                    <a:lnTo>
                      <a:pt x="872" y="846"/>
                    </a:lnTo>
                    <a:lnTo>
                      <a:pt x="862" y="851"/>
                    </a:lnTo>
                    <a:lnTo>
                      <a:pt x="852" y="858"/>
                    </a:lnTo>
                    <a:lnTo>
                      <a:pt x="842" y="864"/>
                    </a:lnTo>
                    <a:lnTo>
                      <a:pt x="831" y="872"/>
                    </a:lnTo>
                    <a:lnTo>
                      <a:pt x="821" y="881"/>
                    </a:lnTo>
                    <a:lnTo>
                      <a:pt x="796" y="912"/>
                    </a:lnTo>
                    <a:lnTo>
                      <a:pt x="1127" y="912"/>
                    </a:lnTo>
                    <a:lnTo>
                      <a:pt x="1136" y="901"/>
                    </a:lnTo>
                    <a:lnTo>
                      <a:pt x="1147" y="889"/>
                    </a:lnTo>
                    <a:lnTo>
                      <a:pt x="1160" y="873"/>
                    </a:lnTo>
                    <a:lnTo>
                      <a:pt x="1175" y="855"/>
                    </a:lnTo>
                    <a:lnTo>
                      <a:pt x="1183" y="845"/>
                    </a:lnTo>
                    <a:lnTo>
                      <a:pt x="1191" y="837"/>
                    </a:lnTo>
                    <a:lnTo>
                      <a:pt x="1180" y="840"/>
                    </a:lnTo>
                    <a:lnTo>
                      <a:pt x="1167" y="842"/>
                    </a:lnTo>
                    <a:lnTo>
                      <a:pt x="1151" y="843"/>
                    </a:lnTo>
                    <a:lnTo>
                      <a:pt x="1133" y="843"/>
                    </a:lnTo>
                    <a:lnTo>
                      <a:pt x="1127" y="844"/>
                    </a:lnTo>
                    <a:lnTo>
                      <a:pt x="1120" y="844"/>
                    </a:lnTo>
                    <a:lnTo>
                      <a:pt x="1115" y="843"/>
                    </a:lnTo>
                    <a:lnTo>
                      <a:pt x="1110" y="842"/>
                    </a:lnTo>
                    <a:lnTo>
                      <a:pt x="1106" y="840"/>
                    </a:lnTo>
                    <a:lnTo>
                      <a:pt x="1101" y="837"/>
                    </a:lnTo>
                    <a:lnTo>
                      <a:pt x="1098" y="834"/>
                    </a:lnTo>
                    <a:lnTo>
                      <a:pt x="1096" y="831"/>
                    </a:lnTo>
                    <a:lnTo>
                      <a:pt x="1093" y="826"/>
                    </a:lnTo>
                    <a:lnTo>
                      <a:pt x="1092" y="822"/>
                    </a:lnTo>
                    <a:lnTo>
                      <a:pt x="1091" y="816"/>
                    </a:lnTo>
                    <a:lnTo>
                      <a:pt x="1090" y="811"/>
                    </a:lnTo>
                    <a:lnTo>
                      <a:pt x="1092" y="797"/>
                    </a:lnTo>
                    <a:lnTo>
                      <a:pt x="1096" y="781"/>
                    </a:lnTo>
                    <a:close/>
                    <a:moveTo>
                      <a:pt x="858" y="587"/>
                    </a:moveTo>
                    <a:lnTo>
                      <a:pt x="853" y="578"/>
                    </a:lnTo>
                    <a:lnTo>
                      <a:pt x="848" y="570"/>
                    </a:lnTo>
                    <a:lnTo>
                      <a:pt x="841" y="562"/>
                    </a:lnTo>
                    <a:lnTo>
                      <a:pt x="833" y="556"/>
                    </a:lnTo>
                    <a:lnTo>
                      <a:pt x="788" y="581"/>
                    </a:lnTo>
                    <a:lnTo>
                      <a:pt x="744" y="605"/>
                    </a:lnTo>
                    <a:lnTo>
                      <a:pt x="703" y="627"/>
                    </a:lnTo>
                    <a:lnTo>
                      <a:pt x="663" y="647"/>
                    </a:lnTo>
                    <a:lnTo>
                      <a:pt x="624" y="665"/>
                    </a:lnTo>
                    <a:lnTo>
                      <a:pt x="587" y="680"/>
                    </a:lnTo>
                    <a:lnTo>
                      <a:pt x="551" y="694"/>
                    </a:lnTo>
                    <a:lnTo>
                      <a:pt x="518" y="706"/>
                    </a:lnTo>
                    <a:lnTo>
                      <a:pt x="513" y="707"/>
                    </a:lnTo>
                    <a:lnTo>
                      <a:pt x="509" y="707"/>
                    </a:lnTo>
                    <a:lnTo>
                      <a:pt x="505" y="707"/>
                    </a:lnTo>
                    <a:lnTo>
                      <a:pt x="502" y="706"/>
                    </a:lnTo>
                    <a:lnTo>
                      <a:pt x="500" y="704"/>
                    </a:lnTo>
                    <a:lnTo>
                      <a:pt x="498" y="702"/>
                    </a:lnTo>
                    <a:lnTo>
                      <a:pt x="495" y="698"/>
                    </a:lnTo>
                    <a:lnTo>
                      <a:pt x="495" y="694"/>
                    </a:lnTo>
                    <a:lnTo>
                      <a:pt x="494" y="689"/>
                    </a:lnTo>
                    <a:lnTo>
                      <a:pt x="495" y="685"/>
                    </a:lnTo>
                    <a:lnTo>
                      <a:pt x="497" y="680"/>
                    </a:lnTo>
                    <a:lnTo>
                      <a:pt x="498" y="676"/>
                    </a:lnTo>
                    <a:lnTo>
                      <a:pt x="501" y="673"/>
                    </a:lnTo>
                    <a:lnTo>
                      <a:pt x="504" y="669"/>
                    </a:lnTo>
                    <a:lnTo>
                      <a:pt x="509" y="666"/>
                    </a:lnTo>
                    <a:lnTo>
                      <a:pt x="513" y="663"/>
                    </a:lnTo>
                    <a:lnTo>
                      <a:pt x="540" y="644"/>
                    </a:lnTo>
                    <a:lnTo>
                      <a:pt x="568" y="624"/>
                    </a:lnTo>
                    <a:lnTo>
                      <a:pt x="595" y="602"/>
                    </a:lnTo>
                    <a:lnTo>
                      <a:pt x="624" y="578"/>
                    </a:lnTo>
                    <a:lnTo>
                      <a:pt x="653" y="552"/>
                    </a:lnTo>
                    <a:lnTo>
                      <a:pt x="683" y="524"/>
                    </a:lnTo>
                    <a:lnTo>
                      <a:pt x="713" y="494"/>
                    </a:lnTo>
                    <a:lnTo>
                      <a:pt x="744" y="462"/>
                    </a:lnTo>
                    <a:lnTo>
                      <a:pt x="736" y="455"/>
                    </a:lnTo>
                    <a:lnTo>
                      <a:pt x="724" y="447"/>
                    </a:lnTo>
                    <a:lnTo>
                      <a:pt x="711" y="436"/>
                    </a:lnTo>
                    <a:lnTo>
                      <a:pt x="695" y="424"/>
                    </a:lnTo>
                    <a:lnTo>
                      <a:pt x="673" y="408"/>
                    </a:lnTo>
                    <a:lnTo>
                      <a:pt x="652" y="392"/>
                    </a:lnTo>
                    <a:lnTo>
                      <a:pt x="634" y="379"/>
                    </a:lnTo>
                    <a:lnTo>
                      <a:pt x="619" y="369"/>
                    </a:lnTo>
                    <a:lnTo>
                      <a:pt x="615" y="366"/>
                    </a:lnTo>
                    <a:lnTo>
                      <a:pt x="612" y="364"/>
                    </a:lnTo>
                    <a:lnTo>
                      <a:pt x="610" y="362"/>
                    </a:lnTo>
                    <a:lnTo>
                      <a:pt x="609" y="360"/>
                    </a:lnTo>
                    <a:lnTo>
                      <a:pt x="608" y="356"/>
                    </a:lnTo>
                    <a:lnTo>
                      <a:pt x="609" y="352"/>
                    </a:lnTo>
                    <a:lnTo>
                      <a:pt x="610" y="348"/>
                    </a:lnTo>
                    <a:lnTo>
                      <a:pt x="612" y="344"/>
                    </a:lnTo>
                    <a:lnTo>
                      <a:pt x="614" y="341"/>
                    </a:lnTo>
                    <a:lnTo>
                      <a:pt x="617" y="338"/>
                    </a:lnTo>
                    <a:lnTo>
                      <a:pt x="620" y="336"/>
                    </a:lnTo>
                    <a:lnTo>
                      <a:pt x="624" y="334"/>
                    </a:lnTo>
                    <a:lnTo>
                      <a:pt x="633" y="332"/>
                    </a:lnTo>
                    <a:lnTo>
                      <a:pt x="645" y="331"/>
                    </a:lnTo>
                    <a:lnTo>
                      <a:pt x="672" y="334"/>
                    </a:lnTo>
                    <a:lnTo>
                      <a:pt x="698" y="337"/>
                    </a:lnTo>
                    <a:lnTo>
                      <a:pt x="723" y="342"/>
                    </a:lnTo>
                    <a:lnTo>
                      <a:pt x="747" y="345"/>
                    </a:lnTo>
                    <a:lnTo>
                      <a:pt x="770" y="350"/>
                    </a:lnTo>
                    <a:lnTo>
                      <a:pt x="792" y="353"/>
                    </a:lnTo>
                    <a:lnTo>
                      <a:pt x="812" y="357"/>
                    </a:lnTo>
                    <a:lnTo>
                      <a:pt x="832" y="362"/>
                    </a:lnTo>
                    <a:lnTo>
                      <a:pt x="852" y="337"/>
                    </a:lnTo>
                    <a:lnTo>
                      <a:pt x="870" y="314"/>
                    </a:lnTo>
                    <a:lnTo>
                      <a:pt x="886" y="291"/>
                    </a:lnTo>
                    <a:lnTo>
                      <a:pt x="900" y="268"/>
                    </a:lnTo>
                    <a:lnTo>
                      <a:pt x="901" y="264"/>
                    </a:lnTo>
                    <a:lnTo>
                      <a:pt x="901" y="263"/>
                    </a:lnTo>
                    <a:lnTo>
                      <a:pt x="315" y="263"/>
                    </a:lnTo>
                    <a:lnTo>
                      <a:pt x="294" y="263"/>
                    </a:lnTo>
                    <a:lnTo>
                      <a:pt x="273" y="264"/>
                    </a:lnTo>
                    <a:lnTo>
                      <a:pt x="253" y="265"/>
                    </a:lnTo>
                    <a:lnTo>
                      <a:pt x="233" y="267"/>
                    </a:lnTo>
                    <a:lnTo>
                      <a:pt x="214" y="269"/>
                    </a:lnTo>
                    <a:lnTo>
                      <a:pt x="196" y="273"/>
                    </a:lnTo>
                    <a:lnTo>
                      <a:pt x="179" y="276"/>
                    </a:lnTo>
                    <a:lnTo>
                      <a:pt x="162" y="281"/>
                    </a:lnTo>
                    <a:lnTo>
                      <a:pt x="161" y="281"/>
                    </a:lnTo>
                    <a:lnTo>
                      <a:pt x="156" y="281"/>
                    </a:lnTo>
                    <a:lnTo>
                      <a:pt x="153" y="282"/>
                    </a:lnTo>
                    <a:lnTo>
                      <a:pt x="150" y="283"/>
                    </a:lnTo>
                    <a:lnTo>
                      <a:pt x="146" y="282"/>
                    </a:lnTo>
                    <a:lnTo>
                      <a:pt x="144" y="279"/>
                    </a:lnTo>
                    <a:lnTo>
                      <a:pt x="141" y="277"/>
                    </a:lnTo>
                    <a:lnTo>
                      <a:pt x="139" y="273"/>
                    </a:lnTo>
                    <a:lnTo>
                      <a:pt x="136" y="268"/>
                    </a:lnTo>
                    <a:lnTo>
                      <a:pt x="134" y="263"/>
                    </a:lnTo>
                    <a:lnTo>
                      <a:pt x="132" y="258"/>
                    </a:lnTo>
                    <a:lnTo>
                      <a:pt x="130" y="253"/>
                    </a:lnTo>
                    <a:lnTo>
                      <a:pt x="129" y="246"/>
                    </a:lnTo>
                    <a:lnTo>
                      <a:pt x="126" y="237"/>
                    </a:lnTo>
                    <a:lnTo>
                      <a:pt x="118" y="226"/>
                    </a:lnTo>
                    <a:lnTo>
                      <a:pt x="112" y="218"/>
                    </a:lnTo>
                    <a:lnTo>
                      <a:pt x="109" y="208"/>
                    </a:lnTo>
                    <a:lnTo>
                      <a:pt x="109" y="199"/>
                    </a:lnTo>
                    <a:lnTo>
                      <a:pt x="114" y="199"/>
                    </a:lnTo>
                    <a:lnTo>
                      <a:pt x="128" y="199"/>
                    </a:lnTo>
                    <a:lnTo>
                      <a:pt x="153" y="203"/>
                    </a:lnTo>
                    <a:lnTo>
                      <a:pt x="181" y="205"/>
                    </a:lnTo>
                    <a:lnTo>
                      <a:pt x="210" y="207"/>
                    </a:lnTo>
                    <a:lnTo>
                      <a:pt x="241" y="209"/>
                    </a:lnTo>
                    <a:lnTo>
                      <a:pt x="275" y="210"/>
                    </a:lnTo>
                    <a:lnTo>
                      <a:pt x="310" y="211"/>
                    </a:lnTo>
                    <a:lnTo>
                      <a:pt x="348" y="211"/>
                    </a:lnTo>
                    <a:lnTo>
                      <a:pt x="388" y="213"/>
                    </a:lnTo>
                    <a:lnTo>
                      <a:pt x="780" y="213"/>
                    </a:lnTo>
                    <a:lnTo>
                      <a:pt x="778" y="209"/>
                    </a:lnTo>
                    <a:lnTo>
                      <a:pt x="777" y="205"/>
                    </a:lnTo>
                    <a:lnTo>
                      <a:pt x="777" y="199"/>
                    </a:lnTo>
                    <a:lnTo>
                      <a:pt x="778" y="194"/>
                    </a:lnTo>
                    <a:lnTo>
                      <a:pt x="776" y="183"/>
                    </a:lnTo>
                    <a:lnTo>
                      <a:pt x="774" y="175"/>
                    </a:lnTo>
                    <a:lnTo>
                      <a:pt x="774" y="155"/>
                    </a:lnTo>
                    <a:lnTo>
                      <a:pt x="773" y="136"/>
                    </a:lnTo>
                    <a:lnTo>
                      <a:pt x="770" y="118"/>
                    </a:lnTo>
                    <a:lnTo>
                      <a:pt x="766" y="101"/>
                    </a:lnTo>
                    <a:lnTo>
                      <a:pt x="759" y="86"/>
                    </a:lnTo>
                    <a:lnTo>
                      <a:pt x="751" y="71"/>
                    </a:lnTo>
                    <a:lnTo>
                      <a:pt x="742" y="57"/>
                    </a:lnTo>
                    <a:lnTo>
                      <a:pt x="731" y="43"/>
                    </a:lnTo>
                    <a:lnTo>
                      <a:pt x="726" y="34"/>
                    </a:lnTo>
                    <a:lnTo>
                      <a:pt x="722" y="27"/>
                    </a:lnTo>
                    <a:lnTo>
                      <a:pt x="722" y="22"/>
                    </a:lnTo>
                    <a:lnTo>
                      <a:pt x="722" y="19"/>
                    </a:lnTo>
                    <a:lnTo>
                      <a:pt x="723" y="15"/>
                    </a:lnTo>
                    <a:lnTo>
                      <a:pt x="724" y="12"/>
                    </a:lnTo>
                    <a:lnTo>
                      <a:pt x="728" y="10"/>
                    </a:lnTo>
                    <a:lnTo>
                      <a:pt x="730" y="7"/>
                    </a:lnTo>
                    <a:lnTo>
                      <a:pt x="733" y="4"/>
                    </a:lnTo>
                    <a:lnTo>
                      <a:pt x="738" y="3"/>
                    </a:lnTo>
                    <a:lnTo>
                      <a:pt x="747" y="1"/>
                    </a:lnTo>
                    <a:lnTo>
                      <a:pt x="759" y="0"/>
                    </a:lnTo>
                    <a:lnTo>
                      <a:pt x="787" y="0"/>
                    </a:lnTo>
                    <a:lnTo>
                      <a:pt x="813" y="0"/>
                    </a:lnTo>
                    <a:lnTo>
                      <a:pt x="838" y="1"/>
                    </a:lnTo>
                    <a:lnTo>
                      <a:pt x="862" y="3"/>
                    </a:lnTo>
                    <a:lnTo>
                      <a:pt x="883" y="5"/>
                    </a:lnTo>
                    <a:lnTo>
                      <a:pt x="904" y="9"/>
                    </a:lnTo>
                    <a:lnTo>
                      <a:pt x="923" y="13"/>
                    </a:lnTo>
                    <a:lnTo>
                      <a:pt x="940" y="19"/>
                    </a:lnTo>
                    <a:lnTo>
                      <a:pt x="956" y="24"/>
                    </a:lnTo>
                    <a:lnTo>
                      <a:pt x="970" y="31"/>
                    </a:lnTo>
                    <a:lnTo>
                      <a:pt x="982" y="39"/>
                    </a:lnTo>
                    <a:lnTo>
                      <a:pt x="993" y="47"/>
                    </a:lnTo>
                    <a:lnTo>
                      <a:pt x="1003" y="56"/>
                    </a:lnTo>
                    <a:lnTo>
                      <a:pt x="1011" y="66"/>
                    </a:lnTo>
                    <a:lnTo>
                      <a:pt x="1018" y="76"/>
                    </a:lnTo>
                    <a:lnTo>
                      <a:pt x="1022" y="88"/>
                    </a:lnTo>
                    <a:lnTo>
                      <a:pt x="1023" y="106"/>
                    </a:lnTo>
                    <a:lnTo>
                      <a:pt x="1023" y="123"/>
                    </a:lnTo>
                    <a:lnTo>
                      <a:pt x="1021" y="140"/>
                    </a:lnTo>
                    <a:lnTo>
                      <a:pt x="1017" y="156"/>
                    </a:lnTo>
                    <a:lnTo>
                      <a:pt x="1011" y="171"/>
                    </a:lnTo>
                    <a:lnTo>
                      <a:pt x="1002" y="186"/>
                    </a:lnTo>
                    <a:lnTo>
                      <a:pt x="992" y="199"/>
                    </a:lnTo>
                    <a:lnTo>
                      <a:pt x="980" y="213"/>
                    </a:lnTo>
                    <a:lnTo>
                      <a:pt x="1336" y="213"/>
                    </a:lnTo>
                    <a:lnTo>
                      <a:pt x="1359" y="181"/>
                    </a:lnTo>
                    <a:lnTo>
                      <a:pt x="1382" y="154"/>
                    </a:lnTo>
                    <a:lnTo>
                      <a:pt x="1404" y="130"/>
                    </a:lnTo>
                    <a:lnTo>
                      <a:pt x="1424" y="111"/>
                    </a:lnTo>
                    <a:lnTo>
                      <a:pt x="1441" y="95"/>
                    </a:lnTo>
                    <a:lnTo>
                      <a:pt x="1458" y="82"/>
                    </a:lnTo>
                    <a:lnTo>
                      <a:pt x="1466" y="78"/>
                    </a:lnTo>
                    <a:lnTo>
                      <a:pt x="1474" y="73"/>
                    </a:lnTo>
                    <a:lnTo>
                      <a:pt x="1480" y="71"/>
                    </a:lnTo>
                    <a:lnTo>
                      <a:pt x="1487" y="69"/>
                    </a:lnTo>
                    <a:lnTo>
                      <a:pt x="1498" y="72"/>
                    </a:lnTo>
                    <a:lnTo>
                      <a:pt x="1508" y="77"/>
                    </a:lnTo>
                    <a:lnTo>
                      <a:pt x="1518" y="81"/>
                    </a:lnTo>
                    <a:lnTo>
                      <a:pt x="1529" y="88"/>
                    </a:lnTo>
                    <a:lnTo>
                      <a:pt x="1539" y="95"/>
                    </a:lnTo>
                    <a:lnTo>
                      <a:pt x="1550" y="101"/>
                    </a:lnTo>
                    <a:lnTo>
                      <a:pt x="1560" y="110"/>
                    </a:lnTo>
                    <a:lnTo>
                      <a:pt x="1571" y="119"/>
                    </a:lnTo>
                    <a:lnTo>
                      <a:pt x="1592" y="139"/>
                    </a:lnTo>
                    <a:lnTo>
                      <a:pt x="1615" y="162"/>
                    </a:lnTo>
                    <a:lnTo>
                      <a:pt x="1636" y="189"/>
                    </a:lnTo>
                    <a:lnTo>
                      <a:pt x="1658" y="218"/>
                    </a:lnTo>
                    <a:lnTo>
                      <a:pt x="1660" y="224"/>
                    </a:lnTo>
                    <a:lnTo>
                      <a:pt x="1661" y="228"/>
                    </a:lnTo>
                    <a:lnTo>
                      <a:pt x="1663" y="233"/>
                    </a:lnTo>
                    <a:lnTo>
                      <a:pt x="1663" y="237"/>
                    </a:lnTo>
                    <a:lnTo>
                      <a:pt x="1661" y="247"/>
                    </a:lnTo>
                    <a:lnTo>
                      <a:pt x="1657" y="256"/>
                    </a:lnTo>
                    <a:lnTo>
                      <a:pt x="1655" y="260"/>
                    </a:lnTo>
                    <a:lnTo>
                      <a:pt x="1651" y="264"/>
                    </a:lnTo>
                    <a:lnTo>
                      <a:pt x="1649" y="266"/>
                    </a:lnTo>
                    <a:lnTo>
                      <a:pt x="1646" y="268"/>
                    </a:lnTo>
                    <a:lnTo>
                      <a:pt x="1641" y="269"/>
                    </a:lnTo>
                    <a:lnTo>
                      <a:pt x="1638" y="271"/>
                    </a:lnTo>
                    <a:lnTo>
                      <a:pt x="1634" y="269"/>
                    </a:lnTo>
                    <a:lnTo>
                      <a:pt x="1630" y="268"/>
                    </a:lnTo>
                    <a:lnTo>
                      <a:pt x="1582" y="267"/>
                    </a:lnTo>
                    <a:lnTo>
                      <a:pt x="1535" y="266"/>
                    </a:lnTo>
                    <a:lnTo>
                      <a:pt x="1485" y="265"/>
                    </a:lnTo>
                    <a:lnTo>
                      <a:pt x="1435" y="264"/>
                    </a:lnTo>
                    <a:lnTo>
                      <a:pt x="1382" y="263"/>
                    </a:lnTo>
                    <a:lnTo>
                      <a:pt x="1329" y="263"/>
                    </a:lnTo>
                    <a:lnTo>
                      <a:pt x="1275" y="263"/>
                    </a:lnTo>
                    <a:lnTo>
                      <a:pt x="1219" y="263"/>
                    </a:lnTo>
                    <a:lnTo>
                      <a:pt x="1020" y="263"/>
                    </a:lnTo>
                    <a:lnTo>
                      <a:pt x="1030" y="266"/>
                    </a:lnTo>
                    <a:lnTo>
                      <a:pt x="1042" y="271"/>
                    </a:lnTo>
                    <a:lnTo>
                      <a:pt x="1056" y="275"/>
                    </a:lnTo>
                    <a:lnTo>
                      <a:pt x="1072" y="281"/>
                    </a:lnTo>
                    <a:lnTo>
                      <a:pt x="1089" y="289"/>
                    </a:lnTo>
                    <a:lnTo>
                      <a:pt x="1102" y="296"/>
                    </a:lnTo>
                    <a:lnTo>
                      <a:pt x="1115" y="302"/>
                    </a:lnTo>
                    <a:lnTo>
                      <a:pt x="1123" y="306"/>
                    </a:lnTo>
                    <a:lnTo>
                      <a:pt x="1131" y="311"/>
                    </a:lnTo>
                    <a:lnTo>
                      <a:pt x="1139" y="315"/>
                    </a:lnTo>
                    <a:lnTo>
                      <a:pt x="1145" y="321"/>
                    </a:lnTo>
                    <a:lnTo>
                      <a:pt x="1149" y="325"/>
                    </a:lnTo>
                    <a:lnTo>
                      <a:pt x="1151" y="330"/>
                    </a:lnTo>
                    <a:lnTo>
                      <a:pt x="1153" y="334"/>
                    </a:lnTo>
                    <a:lnTo>
                      <a:pt x="1155" y="338"/>
                    </a:lnTo>
                    <a:lnTo>
                      <a:pt x="1155" y="344"/>
                    </a:lnTo>
                    <a:lnTo>
                      <a:pt x="1151" y="350"/>
                    </a:lnTo>
                    <a:lnTo>
                      <a:pt x="1147" y="355"/>
                    </a:lnTo>
                    <a:lnTo>
                      <a:pt x="1142" y="361"/>
                    </a:lnTo>
                    <a:lnTo>
                      <a:pt x="1136" y="365"/>
                    </a:lnTo>
                    <a:lnTo>
                      <a:pt x="1129" y="370"/>
                    </a:lnTo>
                    <a:lnTo>
                      <a:pt x="1121" y="374"/>
                    </a:lnTo>
                    <a:lnTo>
                      <a:pt x="1113" y="377"/>
                    </a:lnTo>
                    <a:lnTo>
                      <a:pt x="1103" y="381"/>
                    </a:lnTo>
                    <a:lnTo>
                      <a:pt x="1096" y="383"/>
                    </a:lnTo>
                    <a:lnTo>
                      <a:pt x="1087" y="385"/>
                    </a:lnTo>
                    <a:lnTo>
                      <a:pt x="1078" y="390"/>
                    </a:lnTo>
                    <a:lnTo>
                      <a:pt x="1070" y="393"/>
                    </a:lnTo>
                    <a:lnTo>
                      <a:pt x="1052" y="404"/>
                    </a:lnTo>
                    <a:lnTo>
                      <a:pt x="1033" y="419"/>
                    </a:lnTo>
                    <a:lnTo>
                      <a:pt x="1025" y="426"/>
                    </a:lnTo>
                    <a:lnTo>
                      <a:pt x="1011" y="438"/>
                    </a:lnTo>
                    <a:lnTo>
                      <a:pt x="1025" y="447"/>
                    </a:lnTo>
                    <a:lnTo>
                      <a:pt x="1036" y="457"/>
                    </a:lnTo>
                    <a:lnTo>
                      <a:pt x="1046" y="465"/>
                    </a:lnTo>
                    <a:lnTo>
                      <a:pt x="1055" y="474"/>
                    </a:lnTo>
                    <a:lnTo>
                      <a:pt x="1066" y="490"/>
                    </a:lnTo>
                    <a:lnTo>
                      <a:pt x="1076" y="506"/>
                    </a:lnTo>
                    <a:lnTo>
                      <a:pt x="1083" y="520"/>
                    </a:lnTo>
                    <a:lnTo>
                      <a:pt x="1089" y="535"/>
                    </a:lnTo>
                    <a:lnTo>
                      <a:pt x="1093" y="549"/>
                    </a:lnTo>
                    <a:lnTo>
                      <a:pt x="1096" y="563"/>
                    </a:lnTo>
                    <a:lnTo>
                      <a:pt x="1096" y="577"/>
                    </a:lnTo>
                    <a:lnTo>
                      <a:pt x="1095" y="590"/>
                    </a:lnTo>
                    <a:lnTo>
                      <a:pt x="1091" y="604"/>
                    </a:lnTo>
                    <a:lnTo>
                      <a:pt x="1086" y="616"/>
                    </a:lnTo>
                    <a:lnTo>
                      <a:pt x="1078" y="629"/>
                    </a:lnTo>
                    <a:lnTo>
                      <a:pt x="1069" y="641"/>
                    </a:lnTo>
                    <a:lnTo>
                      <a:pt x="1058" y="654"/>
                    </a:lnTo>
                    <a:lnTo>
                      <a:pt x="1046" y="665"/>
                    </a:lnTo>
                    <a:lnTo>
                      <a:pt x="1030" y="676"/>
                    </a:lnTo>
                    <a:lnTo>
                      <a:pt x="1013" y="687"/>
                    </a:lnTo>
                    <a:lnTo>
                      <a:pt x="1006" y="692"/>
                    </a:lnTo>
                    <a:lnTo>
                      <a:pt x="997" y="695"/>
                    </a:lnTo>
                    <a:lnTo>
                      <a:pt x="989" y="697"/>
                    </a:lnTo>
                    <a:lnTo>
                      <a:pt x="980" y="697"/>
                    </a:lnTo>
                    <a:lnTo>
                      <a:pt x="971" y="696"/>
                    </a:lnTo>
                    <a:lnTo>
                      <a:pt x="961" y="694"/>
                    </a:lnTo>
                    <a:lnTo>
                      <a:pt x="952" y="689"/>
                    </a:lnTo>
                    <a:lnTo>
                      <a:pt x="942" y="684"/>
                    </a:lnTo>
                    <a:lnTo>
                      <a:pt x="932" y="677"/>
                    </a:lnTo>
                    <a:lnTo>
                      <a:pt x="922" y="668"/>
                    </a:lnTo>
                    <a:lnTo>
                      <a:pt x="912" y="659"/>
                    </a:lnTo>
                    <a:lnTo>
                      <a:pt x="902" y="647"/>
                    </a:lnTo>
                    <a:lnTo>
                      <a:pt x="891" y="635"/>
                    </a:lnTo>
                    <a:lnTo>
                      <a:pt x="880" y="620"/>
                    </a:lnTo>
                    <a:lnTo>
                      <a:pt x="869" y="605"/>
                    </a:lnTo>
                    <a:lnTo>
                      <a:pt x="858" y="587"/>
                    </a:lnTo>
                    <a:close/>
                    <a:moveTo>
                      <a:pt x="278" y="625"/>
                    </a:moveTo>
                    <a:lnTo>
                      <a:pt x="295" y="531"/>
                    </a:lnTo>
                    <a:lnTo>
                      <a:pt x="302" y="493"/>
                    </a:lnTo>
                    <a:lnTo>
                      <a:pt x="306" y="457"/>
                    </a:lnTo>
                    <a:lnTo>
                      <a:pt x="310" y="419"/>
                    </a:lnTo>
                    <a:lnTo>
                      <a:pt x="311" y="381"/>
                    </a:lnTo>
                    <a:lnTo>
                      <a:pt x="311" y="373"/>
                    </a:lnTo>
                    <a:lnTo>
                      <a:pt x="311" y="366"/>
                    </a:lnTo>
                    <a:lnTo>
                      <a:pt x="311" y="361"/>
                    </a:lnTo>
                    <a:lnTo>
                      <a:pt x="313" y="354"/>
                    </a:lnTo>
                    <a:lnTo>
                      <a:pt x="314" y="350"/>
                    </a:lnTo>
                    <a:lnTo>
                      <a:pt x="316" y="345"/>
                    </a:lnTo>
                    <a:lnTo>
                      <a:pt x="320" y="341"/>
                    </a:lnTo>
                    <a:lnTo>
                      <a:pt x="323" y="337"/>
                    </a:lnTo>
                    <a:lnTo>
                      <a:pt x="326" y="334"/>
                    </a:lnTo>
                    <a:lnTo>
                      <a:pt x="332" y="332"/>
                    </a:lnTo>
                    <a:lnTo>
                      <a:pt x="336" y="331"/>
                    </a:lnTo>
                    <a:lnTo>
                      <a:pt x="342" y="330"/>
                    </a:lnTo>
                    <a:lnTo>
                      <a:pt x="355" y="330"/>
                    </a:lnTo>
                    <a:lnTo>
                      <a:pt x="371" y="331"/>
                    </a:lnTo>
                    <a:lnTo>
                      <a:pt x="401" y="334"/>
                    </a:lnTo>
                    <a:lnTo>
                      <a:pt x="429" y="338"/>
                    </a:lnTo>
                    <a:lnTo>
                      <a:pt x="454" y="342"/>
                    </a:lnTo>
                    <a:lnTo>
                      <a:pt x="479" y="346"/>
                    </a:lnTo>
                    <a:lnTo>
                      <a:pt x="501" y="352"/>
                    </a:lnTo>
                    <a:lnTo>
                      <a:pt x="521" y="356"/>
                    </a:lnTo>
                    <a:lnTo>
                      <a:pt x="540" y="363"/>
                    </a:lnTo>
                    <a:lnTo>
                      <a:pt x="557" y="369"/>
                    </a:lnTo>
                    <a:lnTo>
                      <a:pt x="565" y="371"/>
                    </a:lnTo>
                    <a:lnTo>
                      <a:pt x="572" y="373"/>
                    </a:lnTo>
                    <a:lnTo>
                      <a:pt x="579" y="376"/>
                    </a:lnTo>
                    <a:lnTo>
                      <a:pt x="583" y="380"/>
                    </a:lnTo>
                    <a:lnTo>
                      <a:pt x="587" y="384"/>
                    </a:lnTo>
                    <a:lnTo>
                      <a:pt x="589" y="389"/>
                    </a:lnTo>
                    <a:lnTo>
                      <a:pt x="589" y="394"/>
                    </a:lnTo>
                    <a:lnTo>
                      <a:pt x="589" y="400"/>
                    </a:lnTo>
                    <a:lnTo>
                      <a:pt x="589" y="405"/>
                    </a:lnTo>
                    <a:lnTo>
                      <a:pt x="587" y="412"/>
                    </a:lnTo>
                    <a:lnTo>
                      <a:pt x="584" y="418"/>
                    </a:lnTo>
                    <a:lnTo>
                      <a:pt x="581" y="423"/>
                    </a:lnTo>
                    <a:lnTo>
                      <a:pt x="577" y="429"/>
                    </a:lnTo>
                    <a:lnTo>
                      <a:pt x="570" y="434"/>
                    </a:lnTo>
                    <a:lnTo>
                      <a:pt x="563" y="439"/>
                    </a:lnTo>
                    <a:lnTo>
                      <a:pt x="555" y="443"/>
                    </a:lnTo>
                    <a:lnTo>
                      <a:pt x="550" y="448"/>
                    </a:lnTo>
                    <a:lnTo>
                      <a:pt x="545" y="451"/>
                    </a:lnTo>
                    <a:lnTo>
                      <a:pt x="541" y="457"/>
                    </a:lnTo>
                    <a:lnTo>
                      <a:pt x="538" y="462"/>
                    </a:lnTo>
                    <a:lnTo>
                      <a:pt x="534" y="469"/>
                    </a:lnTo>
                    <a:lnTo>
                      <a:pt x="531" y="477"/>
                    </a:lnTo>
                    <a:lnTo>
                      <a:pt x="529" y="484"/>
                    </a:lnTo>
                    <a:lnTo>
                      <a:pt x="527" y="493"/>
                    </a:lnTo>
                    <a:lnTo>
                      <a:pt x="484" y="718"/>
                    </a:lnTo>
                    <a:lnTo>
                      <a:pt x="1108" y="718"/>
                    </a:lnTo>
                    <a:lnTo>
                      <a:pt x="1143" y="531"/>
                    </a:lnTo>
                    <a:lnTo>
                      <a:pt x="1152" y="483"/>
                    </a:lnTo>
                    <a:lnTo>
                      <a:pt x="1158" y="445"/>
                    </a:lnTo>
                    <a:lnTo>
                      <a:pt x="1161" y="418"/>
                    </a:lnTo>
                    <a:lnTo>
                      <a:pt x="1162" y="400"/>
                    </a:lnTo>
                    <a:lnTo>
                      <a:pt x="1161" y="392"/>
                    </a:lnTo>
                    <a:lnTo>
                      <a:pt x="1161" y="385"/>
                    </a:lnTo>
                    <a:lnTo>
                      <a:pt x="1162" y="379"/>
                    </a:lnTo>
                    <a:lnTo>
                      <a:pt x="1163" y="373"/>
                    </a:lnTo>
                    <a:lnTo>
                      <a:pt x="1166" y="367"/>
                    </a:lnTo>
                    <a:lnTo>
                      <a:pt x="1168" y="363"/>
                    </a:lnTo>
                    <a:lnTo>
                      <a:pt x="1170" y="359"/>
                    </a:lnTo>
                    <a:lnTo>
                      <a:pt x="1173" y="354"/>
                    </a:lnTo>
                    <a:lnTo>
                      <a:pt x="1178" y="351"/>
                    </a:lnTo>
                    <a:lnTo>
                      <a:pt x="1182" y="348"/>
                    </a:lnTo>
                    <a:lnTo>
                      <a:pt x="1188" y="346"/>
                    </a:lnTo>
                    <a:lnTo>
                      <a:pt x="1193" y="345"/>
                    </a:lnTo>
                    <a:lnTo>
                      <a:pt x="1207" y="343"/>
                    </a:lnTo>
                    <a:lnTo>
                      <a:pt x="1222" y="344"/>
                    </a:lnTo>
                    <a:lnTo>
                      <a:pt x="1236" y="346"/>
                    </a:lnTo>
                    <a:lnTo>
                      <a:pt x="1252" y="350"/>
                    </a:lnTo>
                    <a:lnTo>
                      <a:pt x="1272" y="353"/>
                    </a:lnTo>
                    <a:lnTo>
                      <a:pt x="1296" y="356"/>
                    </a:lnTo>
                    <a:lnTo>
                      <a:pt x="1332" y="360"/>
                    </a:lnTo>
                    <a:lnTo>
                      <a:pt x="1364" y="364"/>
                    </a:lnTo>
                    <a:lnTo>
                      <a:pt x="1390" y="369"/>
                    </a:lnTo>
                    <a:lnTo>
                      <a:pt x="1410" y="375"/>
                    </a:lnTo>
                    <a:lnTo>
                      <a:pt x="1416" y="379"/>
                    </a:lnTo>
                    <a:lnTo>
                      <a:pt x="1420" y="382"/>
                    </a:lnTo>
                    <a:lnTo>
                      <a:pt x="1424" y="385"/>
                    </a:lnTo>
                    <a:lnTo>
                      <a:pt x="1427" y="389"/>
                    </a:lnTo>
                    <a:lnTo>
                      <a:pt x="1429" y="393"/>
                    </a:lnTo>
                    <a:lnTo>
                      <a:pt x="1431" y="397"/>
                    </a:lnTo>
                    <a:lnTo>
                      <a:pt x="1432" y="402"/>
                    </a:lnTo>
                    <a:lnTo>
                      <a:pt x="1432" y="406"/>
                    </a:lnTo>
                    <a:lnTo>
                      <a:pt x="1431" y="411"/>
                    </a:lnTo>
                    <a:lnTo>
                      <a:pt x="1430" y="415"/>
                    </a:lnTo>
                    <a:lnTo>
                      <a:pt x="1429" y="421"/>
                    </a:lnTo>
                    <a:lnTo>
                      <a:pt x="1426" y="426"/>
                    </a:lnTo>
                    <a:lnTo>
                      <a:pt x="1419" y="438"/>
                    </a:lnTo>
                    <a:lnTo>
                      <a:pt x="1408" y="450"/>
                    </a:lnTo>
                    <a:lnTo>
                      <a:pt x="1401" y="454"/>
                    </a:lnTo>
                    <a:lnTo>
                      <a:pt x="1396" y="460"/>
                    </a:lnTo>
                    <a:lnTo>
                      <a:pt x="1390" y="465"/>
                    </a:lnTo>
                    <a:lnTo>
                      <a:pt x="1386" y="472"/>
                    </a:lnTo>
                    <a:lnTo>
                      <a:pt x="1381" y="478"/>
                    </a:lnTo>
                    <a:lnTo>
                      <a:pt x="1378" y="484"/>
                    </a:lnTo>
                    <a:lnTo>
                      <a:pt x="1376" y="492"/>
                    </a:lnTo>
                    <a:lnTo>
                      <a:pt x="1374" y="500"/>
                    </a:lnTo>
                    <a:lnTo>
                      <a:pt x="1362" y="556"/>
                    </a:lnTo>
                    <a:lnTo>
                      <a:pt x="1359" y="578"/>
                    </a:lnTo>
                    <a:lnTo>
                      <a:pt x="1355" y="600"/>
                    </a:lnTo>
                    <a:lnTo>
                      <a:pt x="1351" y="623"/>
                    </a:lnTo>
                    <a:lnTo>
                      <a:pt x="1348" y="645"/>
                    </a:lnTo>
                    <a:lnTo>
                      <a:pt x="1344" y="668"/>
                    </a:lnTo>
                    <a:lnTo>
                      <a:pt x="1341" y="690"/>
                    </a:lnTo>
                    <a:lnTo>
                      <a:pt x="1338" y="714"/>
                    </a:lnTo>
                    <a:lnTo>
                      <a:pt x="1335" y="737"/>
                    </a:lnTo>
                    <a:lnTo>
                      <a:pt x="1335" y="746"/>
                    </a:lnTo>
                    <a:lnTo>
                      <a:pt x="1333" y="755"/>
                    </a:lnTo>
                    <a:lnTo>
                      <a:pt x="1331" y="763"/>
                    </a:lnTo>
                    <a:lnTo>
                      <a:pt x="1329" y="771"/>
                    </a:lnTo>
                    <a:lnTo>
                      <a:pt x="1327" y="778"/>
                    </a:lnTo>
                    <a:lnTo>
                      <a:pt x="1323" y="785"/>
                    </a:lnTo>
                    <a:lnTo>
                      <a:pt x="1320" y="791"/>
                    </a:lnTo>
                    <a:lnTo>
                      <a:pt x="1316" y="796"/>
                    </a:lnTo>
                    <a:lnTo>
                      <a:pt x="1310" y="802"/>
                    </a:lnTo>
                    <a:lnTo>
                      <a:pt x="1306" y="806"/>
                    </a:lnTo>
                    <a:lnTo>
                      <a:pt x="1299" y="811"/>
                    </a:lnTo>
                    <a:lnTo>
                      <a:pt x="1292" y="814"/>
                    </a:lnTo>
                    <a:lnTo>
                      <a:pt x="1286" y="817"/>
                    </a:lnTo>
                    <a:lnTo>
                      <a:pt x="1278" y="821"/>
                    </a:lnTo>
                    <a:lnTo>
                      <a:pt x="1270" y="823"/>
                    </a:lnTo>
                    <a:lnTo>
                      <a:pt x="1262" y="824"/>
                    </a:lnTo>
                    <a:lnTo>
                      <a:pt x="1281" y="832"/>
                    </a:lnTo>
                    <a:lnTo>
                      <a:pt x="1300" y="840"/>
                    </a:lnTo>
                    <a:lnTo>
                      <a:pt x="1319" y="850"/>
                    </a:lnTo>
                    <a:lnTo>
                      <a:pt x="1339" y="861"/>
                    </a:lnTo>
                    <a:lnTo>
                      <a:pt x="1359" y="873"/>
                    </a:lnTo>
                    <a:lnTo>
                      <a:pt x="1378" y="886"/>
                    </a:lnTo>
                    <a:lnTo>
                      <a:pt x="1398" y="902"/>
                    </a:lnTo>
                    <a:lnTo>
                      <a:pt x="1418" y="919"/>
                    </a:lnTo>
                    <a:lnTo>
                      <a:pt x="1428" y="931"/>
                    </a:lnTo>
                    <a:lnTo>
                      <a:pt x="1436" y="942"/>
                    </a:lnTo>
                    <a:lnTo>
                      <a:pt x="1438" y="949"/>
                    </a:lnTo>
                    <a:lnTo>
                      <a:pt x="1439" y="954"/>
                    </a:lnTo>
                    <a:lnTo>
                      <a:pt x="1440" y="960"/>
                    </a:lnTo>
                    <a:lnTo>
                      <a:pt x="1440" y="966"/>
                    </a:lnTo>
                    <a:lnTo>
                      <a:pt x="1440" y="971"/>
                    </a:lnTo>
                    <a:lnTo>
                      <a:pt x="1439" y="976"/>
                    </a:lnTo>
                    <a:lnTo>
                      <a:pt x="1437" y="981"/>
                    </a:lnTo>
                    <a:lnTo>
                      <a:pt x="1434" y="987"/>
                    </a:lnTo>
                    <a:lnTo>
                      <a:pt x="1430" y="991"/>
                    </a:lnTo>
                    <a:lnTo>
                      <a:pt x="1426" y="997"/>
                    </a:lnTo>
                    <a:lnTo>
                      <a:pt x="1420" y="1001"/>
                    </a:lnTo>
                    <a:lnTo>
                      <a:pt x="1415" y="1006"/>
                    </a:lnTo>
                    <a:lnTo>
                      <a:pt x="1405" y="1009"/>
                    </a:lnTo>
                    <a:lnTo>
                      <a:pt x="1396" y="1013"/>
                    </a:lnTo>
                    <a:lnTo>
                      <a:pt x="1389" y="1019"/>
                    </a:lnTo>
                    <a:lnTo>
                      <a:pt x="1382" y="1026"/>
                    </a:lnTo>
                    <a:lnTo>
                      <a:pt x="1377" y="1034"/>
                    </a:lnTo>
                    <a:lnTo>
                      <a:pt x="1372" y="1042"/>
                    </a:lnTo>
                    <a:lnTo>
                      <a:pt x="1369" y="1051"/>
                    </a:lnTo>
                    <a:lnTo>
                      <a:pt x="1366" y="1062"/>
                    </a:lnTo>
                    <a:lnTo>
                      <a:pt x="1322" y="1293"/>
                    </a:lnTo>
                    <a:lnTo>
                      <a:pt x="1319" y="1312"/>
                    </a:lnTo>
                    <a:lnTo>
                      <a:pt x="1315" y="1331"/>
                    </a:lnTo>
                    <a:lnTo>
                      <a:pt x="1311" y="1348"/>
                    </a:lnTo>
                    <a:lnTo>
                      <a:pt x="1307" y="1364"/>
                    </a:lnTo>
                    <a:lnTo>
                      <a:pt x="1301" y="1380"/>
                    </a:lnTo>
                    <a:lnTo>
                      <a:pt x="1296" y="1394"/>
                    </a:lnTo>
                    <a:lnTo>
                      <a:pt x="1290" y="1409"/>
                    </a:lnTo>
                    <a:lnTo>
                      <a:pt x="1283" y="1421"/>
                    </a:lnTo>
                    <a:lnTo>
                      <a:pt x="1277" y="1433"/>
                    </a:lnTo>
                    <a:lnTo>
                      <a:pt x="1269" y="1445"/>
                    </a:lnTo>
                    <a:lnTo>
                      <a:pt x="1261" y="1455"/>
                    </a:lnTo>
                    <a:lnTo>
                      <a:pt x="1253" y="1465"/>
                    </a:lnTo>
                    <a:lnTo>
                      <a:pt x="1245" y="1472"/>
                    </a:lnTo>
                    <a:lnTo>
                      <a:pt x="1235" y="1480"/>
                    </a:lnTo>
                    <a:lnTo>
                      <a:pt x="1226" y="1487"/>
                    </a:lnTo>
                    <a:lnTo>
                      <a:pt x="1215" y="1494"/>
                    </a:lnTo>
                    <a:lnTo>
                      <a:pt x="1199" y="1502"/>
                    </a:lnTo>
                    <a:lnTo>
                      <a:pt x="1180" y="1511"/>
                    </a:lnTo>
                    <a:lnTo>
                      <a:pt x="1161" y="1520"/>
                    </a:lnTo>
                    <a:lnTo>
                      <a:pt x="1140" y="1529"/>
                    </a:lnTo>
                    <a:lnTo>
                      <a:pt x="1117" y="1538"/>
                    </a:lnTo>
                    <a:lnTo>
                      <a:pt x="1092" y="1546"/>
                    </a:lnTo>
                    <a:lnTo>
                      <a:pt x="1067" y="1554"/>
                    </a:lnTo>
                    <a:lnTo>
                      <a:pt x="1040" y="1562"/>
                    </a:lnTo>
                    <a:lnTo>
                      <a:pt x="1022" y="1565"/>
                    </a:lnTo>
                    <a:lnTo>
                      <a:pt x="1008" y="1566"/>
                    </a:lnTo>
                    <a:lnTo>
                      <a:pt x="1001" y="1566"/>
                    </a:lnTo>
                    <a:lnTo>
                      <a:pt x="994" y="1565"/>
                    </a:lnTo>
                    <a:lnTo>
                      <a:pt x="989" y="1563"/>
                    </a:lnTo>
                    <a:lnTo>
                      <a:pt x="984" y="1560"/>
                    </a:lnTo>
                    <a:lnTo>
                      <a:pt x="979" y="1557"/>
                    </a:lnTo>
                    <a:lnTo>
                      <a:pt x="976" y="1554"/>
                    </a:lnTo>
                    <a:lnTo>
                      <a:pt x="971" y="1549"/>
                    </a:lnTo>
                    <a:lnTo>
                      <a:pt x="969" y="1545"/>
                    </a:lnTo>
                    <a:lnTo>
                      <a:pt x="966" y="1539"/>
                    </a:lnTo>
                    <a:lnTo>
                      <a:pt x="963" y="1533"/>
                    </a:lnTo>
                    <a:lnTo>
                      <a:pt x="962" y="1526"/>
                    </a:lnTo>
                    <a:lnTo>
                      <a:pt x="961" y="1518"/>
                    </a:lnTo>
                    <a:lnTo>
                      <a:pt x="961" y="1506"/>
                    </a:lnTo>
                    <a:lnTo>
                      <a:pt x="960" y="1492"/>
                    </a:lnTo>
                    <a:lnTo>
                      <a:pt x="959" y="1481"/>
                    </a:lnTo>
                    <a:lnTo>
                      <a:pt x="957" y="1470"/>
                    </a:lnTo>
                    <a:lnTo>
                      <a:pt x="954" y="1460"/>
                    </a:lnTo>
                    <a:lnTo>
                      <a:pt x="951" y="1450"/>
                    </a:lnTo>
                    <a:lnTo>
                      <a:pt x="948" y="1441"/>
                    </a:lnTo>
                    <a:lnTo>
                      <a:pt x="943" y="1432"/>
                    </a:lnTo>
                    <a:lnTo>
                      <a:pt x="938" y="1424"/>
                    </a:lnTo>
                    <a:lnTo>
                      <a:pt x="932" y="1417"/>
                    </a:lnTo>
                    <a:lnTo>
                      <a:pt x="927" y="1410"/>
                    </a:lnTo>
                    <a:lnTo>
                      <a:pt x="920" y="1404"/>
                    </a:lnTo>
                    <a:lnTo>
                      <a:pt x="912" y="1399"/>
                    </a:lnTo>
                    <a:lnTo>
                      <a:pt x="904" y="1394"/>
                    </a:lnTo>
                    <a:lnTo>
                      <a:pt x="896" y="1391"/>
                    </a:lnTo>
                    <a:lnTo>
                      <a:pt x="887" y="1387"/>
                    </a:lnTo>
                    <a:lnTo>
                      <a:pt x="878" y="1386"/>
                    </a:lnTo>
                    <a:lnTo>
                      <a:pt x="871" y="1383"/>
                    </a:lnTo>
                    <a:lnTo>
                      <a:pt x="866" y="1381"/>
                    </a:lnTo>
                    <a:lnTo>
                      <a:pt x="861" y="1378"/>
                    </a:lnTo>
                    <a:lnTo>
                      <a:pt x="859" y="1374"/>
                    </a:lnTo>
                    <a:lnTo>
                      <a:pt x="858" y="1371"/>
                    </a:lnTo>
                    <a:lnTo>
                      <a:pt x="858" y="1367"/>
                    </a:lnTo>
                    <a:lnTo>
                      <a:pt x="860" y="1362"/>
                    </a:lnTo>
                    <a:lnTo>
                      <a:pt x="861" y="1359"/>
                    </a:lnTo>
                    <a:lnTo>
                      <a:pt x="863" y="1357"/>
                    </a:lnTo>
                    <a:lnTo>
                      <a:pt x="868" y="1354"/>
                    </a:lnTo>
                    <a:lnTo>
                      <a:pt x="872" y="1353"/>
                    </a:lnTo>
                    <a:lnTo>
                      <a:pt x="887" y="1350"/>
                    </a:lnTo>
                    <a:lnTo>
                      <a:pt x="906" y="1350"/>
                    </a:lnTo>
                    <a:lnTo>
                      <a:pt x="928" y="1351"/>
                    </a:lnTo>
                    <a:lnTo>
                      <a:pt x="948" y="1351"/>
                    </a:lnTo>
                    <a:lnTo>
                      <a:pt x="967" y="1351"/>
                    </a:lnTo>
                    <a:lnTo>
                      <a:pt x="984" y="1350"/>
                    </a:lnTo>
                    <a:lnTo>
                      <a:pt x="1000" y="1348"/>
                    </a:lnTo>
                    <a:lnTo>
                      <a:pt x="1014" y="1345"/>
                    </a:lnTo>
                    <a:lnTo>
                      <a:pt x="1029" y="1342"/>
                    </a:lnTo>
                    <a:lnTo>
                      <a:pt x="1040" y="1339"/>
                    </a:lnTo>
                    <a:lnTo>
                      <a:pt x="1051" y="1334"/>
                    </a:lnTo>
                    <a:lnTo>
                      <a:pt x="1060" y="1329"/>
                    </a:lnTo>
                    <a:lnTo>
                      <a:pt x="1068" y="1322"/>
                    </a:lnTo>
                    <a:lnTo>
                      <a:pt x="1075" y="1315"/>
                    </a:lnTo>
                    <a:lnTo>
                      <a:pt x="1080" y="1308"/>
                    </a:lnTo>
                    <a:lnTo>
                      <a:pt x="1083" y="1300"/>
                    </a:lnTo>
                    <a:lnTo>
                      <a:pt x="1086" y="1291"/>
                    </a:lnTo>
                    <a:lnTo>
                      <a:pt x="1087" y="1281"/>
                    </a:lnTo>
                    <a:lnTo>
                      <a:pt x="1148" y="962"/>
                    </a:lnTo>
                    <a:lnTo>
                      <a:pt x="749" y="962"/>
                    </a:lnTo>
                    <a:lnTo>
                      <a:pt x="726" y="988"/>
                    </a:lnTo>
                    <a:lnTo>
                      <a:pt x="702" y="1012"/>
                    </a:lnTo>
                    <a:lnTo>
                      <a:pt x="680" y="1037"/>
                    </a:lnTo>
                    <a:lnTo>
                      <a:pt x="658" y="1059"/>
                    </a:lnTo>
                    <a:lnTo>
                      <a:pt x="635" y="1080"/>
                    </a:lnTo>
                    <a:lnTo>
                      <a:pt x="614" y="1100"/>
                    </a:lnTo>
                    <a:lnTo>
                      <a:pt x="593" y="1119"/>
                    </a:lnTo>
                    <a:lnTo>
                      <a:pt x="572" y="1137"/>
                    </a:lnTo>
                    <a:lnTo>
                      <a:pt x="605" y="1137"/>
                    </a:lnTo>
                    <a:lnTo>
                      <a:pt x="638" y="1137"/>
                    </a:lnTo>
                    <a:lnTo>
                      <a:pt x="668" y="1136"/>
                    </a:lnTo>
                    <a:lnTo>
                      <a:pt x="698" y="1136"/>
                    </a:lnTo>
                    <a:lnTo>
                      <a:pt x="724" y="1135"/>
                    </a:lnTo>
                    <a:lnTo>
                      <a:pt x="751" y="1134"/>
                    </a:lnTo>
                    <a:lnTo>
                      <a:pt x="776" y="1133"/>
                    </a:lnTo>
                    <a:lnTo>
                      <a:pt x="798" y="1130"/>
                    </a:lnTo>
                    <a:lnTo>
                      <a:pt x="794" y="1117"/>
                    </a:lnTo>
                    <a:lnTo>
                      <a:pt x="790" y="1105"/>
                    </a:lnTo>
                    <a:lnTo>
                      <a:pt x="786" y="1093"/>
                    </a:lnTo>
                    <a:lnTo>
                      <a:pt x="781" y="1081"/>
                    </a:lnTo>
                    <a:lnTo>
                      <a:pt x="776" y="1070"/>
                    </a:lnTo>
                    <a:lnTo>
                      <a:pt x="770" y="1060"/>
                    </a:lnTo>
                    <a:lnTo>
                      <a:pt x="764" y="1051"/>
                    </a:lnTo>
                    <a:lnTo>
                      <a:pt x="759" y="1044"/>
                    </a:lnTo>
                    <a:lnTo>
                      <a:pt x="752" y="1035"/>
                    </a:lnTo>
                    <a:lnTo>
                      <a:pt x="749" y="1028"/>
                    </a:lnTo>
                    <a:lnTo>
                      <a:pt x="749" y="1025"/>
                    </a:lnTo>
                    <a:lnTo>
                      <a:pt x="749" y="1022"/>
                    </a:lnTo>
                    <a:lnTo>
                      <a:pt x="749" y="1020"/>
                    </a:lnTo>
                    <a:lnTo>
                      <a:pt x="751" y="1018"/>
                    </a:lnTo>
                    <a:lnTo>
                      <a:pt x="753" y="1016"/>
                    </a:lnTo>
                    <a:lnTo>
                      <a:pt x="757" y="1013"/>
                    </a:lnTo>
                    <a:lnTo>
                      <a:pt x="760" y="1011"/>
                    </a:lnTo>
                    <a:lnTo>
                      <a:pt x="766" y="1009"/>
                    </a:lnTo>
                    <a:lnTo>
                      <a:pt x="777" y="1007"/>
                    </a:lnTo>
                    <a:lnTo>
                      <a:pt x="791" y="1006"/>
                    </a:lnTo>
                    <a:lnTo>
                      <a:pt x="818" y="1011"/>
                    </a:lnTo>
                    <a:lnTo>
                      <a:pt x="843" y="1017"/>
                    </a:lnTo>
                    <a:lnTo>
                      <a:pt x="867" y="1022"/>
                    </a:lnTo>
                    <a:lnTo>
                      <a:pt x="889" y="1030"/>
                    </a:lnTo>
                    <a:lnTo>
                      <a:pt x="910" y="1037"/>
                    </a:lnTo>
                    <a:lnTo>
                      <a:pt x="929" y="1046"/>
                    </a:lnTo>
                    <a:lnTo>
                      <a:pt x="947" y="1055"/>
                    </a:lnTo>
                    <a:lnTo>
                      <a:pt x="962" y="1064"/>
                    </a:lnTo>
                    <a:lnTo>
                      <a:pt x="976" y="1074"/>
                    </a:lnTo>
                    <a:lnTo>
                      <a:pt x="989" y="1085"/>
                    </a:lnTo>
                    <a:lnTo>
                      <a:pt x="999" y="1096"/>
                    </a:lnTo>
                    <a:lnTo>
                      <a:pt x="1009" y="1108"/>
                    </a:lnTo>
                    <a:lnTo>
                      <a:pt x="1016" y="1120"/>
                    </a:lnTo>
                    <a:lnTo>
                      <a:pt x="1022" y="1134"/>
                    </a:lnTo>
                    <a:lnTo>
                      <a:pt x="1027" y="1147"/>
                    </a:lnTo>
                    <a:lnTo>
                      <a:pt x="1029" y="1162"/>
                    </a:lnTo>
                    <a:lnTo>
                      <a:pt x="1030" y="1177"/>
                    </a:lnTo>
                    <a:lnTo>
                      <a:pt x="1030" y="1192"/>
                    </a:lnTo>
                    <a:lnTo>
                      <a:pt x="1029" y="1206"/>
                    </a:lnTo>
                    <a:lnTo>
                      <a:pt x="1028" y="1220"/>
                    </a:lnTo>
                    <a:lnTo>
                      <a:pt x="1025" y="1232"/>
                    </a:lnTo>
                    <a:lnTo>
                      <a:pt x="1020" y="1243"/>
                    </a:lnTo>
                    <a:lnTo>
                      <a:pt x="1016" y="1254"/>
                    </a:lnTo>
                    <a:lnTo>
                      <a:pt x="1009" y="1265"/>
                    </a:lnTo>
                    <a:lnTo>
                      <a:pt x="1002" y="1275"/>
                    </a:lnTo>
                    <a:lnTo>
                      <a:pt x="994" y="1284"/>
                    </a:lnTo>
                    <a:lnTo>
                      <a:pt x="984" y="1292"/>
                    </a:lnTo>
                    <a:lnTo>
                      <a:pt x="974" y="1300"/>
                    </a:lnTo>
                    <a:lnTo>
                      <a:pt x="963" y="1308"/>
                    </a:lnTo>
                    <a:lnTo>
                      <a:pt x="951" y="1314"/>
                    </a:lnTo>
                    <a:lnTo>
                      <a:pt x="938" y="1320"/>
                    </a:lnTo>
                    <a:lnTo>
                      <a:pt x="923" y="1324"/>
                    </a:lnTo>
                    <a:lnTo>
                      <a:pt x="910" y="1326"/>
                    </a:lnTo>
                    <a:lnTo>
                      <a:pt x="899" y="1329"/>
                    </a:lnTo>
                    <a:lnTo>
                      <a:pt x="888" y="1329"/>
                    </a:lnTo>
                    <a:lnTo>
                      <a:pt x="877" y="1328"/>
                    </a:lnTo>
                    <a:lnTo>
                      <a:pt x="868" y="1325"/>
                    </a:lnTo>
                    <a:lnTo>
                      <a:pt x="859" y="1322"/>
                    </a:lnTo>
                    <a:lnTo>
                      <a:pt x="850" y="1318"/>
                    </a:lnTo>
                    <a:lnTo>
                      <a:pt x="843" y="1312"/>
                    </a:lnTo>
                    <a:lnTo>
                      <a:pt x="837" y="1305"/>
                    </a:lnTo>
                    <a:lnTo>
                      <a:pt x="830" y="1298"/>
                    </a:lnTo>
                    <a:lnTo>
                      <a:pt x="826" y="1287"/>
                    </a:lnTo>
                    <a:lnTo>
                      <a:pt x="821" y="1277"/>
                    </a:lnTo>
                    <a:lnTo>
                      <a:pt x="818" y="1266"/>
                    </a:lnTo>
                    <a:lnTo>
                      <a:pt x="814" y="1253"/>
                    </a:lnTo>
                    <a:lnTo>
                      <a:pt x="812" y="1240"/>
                    </a:lnTo>
                    <a:lnTo>
                      <a:pt x="811" y="1224"/>
                    </a:lnTo>
                    <a:lnTo>
                      <a:pt x="809" y="1206"/>
                    </a:lnTo>
                    <a:lnTo>
                      <a:pt x="759" y="1220"/>
                    </a:lnTo>
                    <a:lnTo>
                      <a:pt x="712" y="1234"/>
                    </a:lnTo>
                    <a:lnTo>
                      <a:pt x="668" y="1249"/>
                    </a:lnTo>
                    <a:lnTo>
                      <a:pt x="627" y="1262"/>
                    </a:lnTo>
                    <a:lnTo>
                      <a:pt x="588" y="1276"/>
                    </a:lnTo>
                    <a:lnTo>
                      <a:pt x="552" y="1290"/>
                    </a:lnTo>
                    <a:lnTo>
                      <a:pt x="519" y="1304"/>
                    </a:lnTo>
                    <a:lnTo>
                      <a:pt x="488" y="1319"/>
                    </a:lnTo>
                    <a:lnTo>
                      <a:pt x="471" y="1326"/>
                    </a:lnTo>
                    <a:lnTo>
                      <a:pt x="455" y="1332"/>
                    </a:lnTo>
                    <a:lnTo>
                      <a:pt x="442" y="1335"/>
                    </a:lnTo>
                    <a:lnTo>
                      <a:pt x="430" y="1338"/>
                    </a:lnTo>
                    <a:lnTo>
                      <a:pt x="424" y="1337"/>
                    </a:lnTo>
                    <a:lnTo>
                      <a:pt x="419" y="1335"/>
                    </a:lnTo>
                    <a:lnTo>
                      <a:pt x="413" y="1334"/>
                    </a:lnTo>
                    <a:lnTo>
                      <a:pt x="409" y="1332"/>
                    </a:lnTo>
                    <a:lnTo>
                      <a:pt x="404" y="1330"/>
                    </a:lnTo>
                    <a:lnTo>
                      <a:pt x="401" y="1326"/>
                    </a:lnTo>
                    <a:lnTo>
                      <a:pt x="398" y="1323"/>
                    </a:lnTo>
                    <a:lnTo>
                      <a:pt x="394" y="1319"/>
                    </a:lnTo>
                    <a:lnTo>
                      <a:pt x="382" y="1286"/>
                    </a:lnTo>
                    <a:lnTo>
                      <a:pt x="372" y="1253"/>
                    </a:lnTo>
                    <a:lnTo>
                      <a:pt x="364" y="1217"/>
                    </a:lnTo>
                    <a:lnTo>
                      <a:pt x="358" y="1181"/>
                    </a:lnTo>
                    <a:lnTo>
                      <a:pt x="359" y="1171"/>
                    </a:lnTo>
                    <a:lnTo>
                      <a:pt x="361" y="1162"/>
                    </a:lnTo>
                    <a:lnTo>
                      <a:pt x="364" y="1154"/>
                    </a:lnTo>
                    <a:lnTo>
                      <a:pt x="370" y="1146"/>
                    </a:lnTo>
                    <a:lnTo>
                      <a:pt x="375" y="1140"/>
                    </a:lnTo>
                    <a:lnTo>
                      <a:pt x="382" y="1136"/>
                    </a:lnTo>
                    <a:lnTo>
                      <a:pt x="390" y="1133"/>
                    </a:lnTo>
                    <a:lnTo>
                      <a:pt x="399" y="1130"/>
                    </a:lnTo>
                    <a:lnTo>
                      <a:pt x="417" y="1126"/>
                    </a:lnTo>
                    <a:lnTo>
                      <a:pt x="433" y="1118"/>
                    </a:lnTo>
                    <a:lnTo>
                      <a:pt x="448" y="1109"/>
                    </a:lnTo>
                    <a:lnTo>
                      <a:pt x="462" y="1099"/>
                    </a:lnTo>
                    <a:lnTo>
                      <a:pt x="475" y="1088"/>
                    </a:lnTo>
                    <a:lnTo>
                      <a:pt x="488" y="1075"/>
                    </a:lnTo>
                    <a:lnTo>
                      <a:pt x="499" y="1060"/>
                    </a:lnTo>
                    <a:lnTo>
                      <a:pt x="509" y="1044"/>
                    </a:lnTo>
                    <a:lnTo>
                      <a:pt x="522" y="1027"/>
                    </a:lnTo>
                    <a:lnTo>
                      <a:pt x="534" y="1008"/>
                    </a:lnTo>
                    <a:lnTo>
                      <a:pt x="548" y="986"/>
                    </a:lnTo>
                    <a:lnTo>
                      <a:pt x="562" y="962"/>
                    </a:lnTo>
                    <a:lnTo>
                      <a:pt x="375" y="962"/>
                    </a:lnTo>
                    <a:lnTo>
                      <a:pt x="370" y="967"/>
                    </a:lnTo>
                    <a:lnTo>
                      <a:pt x="364" y="972"/>
                    </a:lnTo>
                    <a:lnTo>
                      <a:pt x="360" y="979"/>
                    </a:lnTo>
                    <a:lnTo>
                      <a:pt x="356" y="986"/>
                    </a:lnTo>
                    <a:lnTo>
                      <a:pt x="353" y="993"/>
                    </a:lnTo>
                    <a:lnTo>
                      <a:pt x="350" y="1001"/>
                    </a:lnTo>
                    <a:lnTo>
                      <a:pt x="348" y="1009"/>
                    </a:lnTo>
                    <a:lnTo>
                      <a:pt x="345" y="1018"/>
                    </a:lnTo>
                    <a:lnTo>
                      <a:pt x="262" y="1456"/>
                    </a:lnTo>
                    <a:lnTo>
                      <a:pt x="260" y="1472"/>
                    </a:lnTo>
                    <a:lnTo>
                      <a:pt x="255" y="1487"/>
                    </a:lnTo>
                    <a:lnTo>
                      <a:pt x="253" y="1494"/>
                    </a:lnTo>
                    <a:lnTo>
                      <a:pt x="250" y="1499"/>
                    </a:lnTo>
                    <a:lnTo>
                      <a:pt x="246" y="1505"/>
                    </a:lnTo>
                    <a:lnTo>
                      <a:pt x="242" y="1510"/>
                    </a:lnTo>
                    <a:lnTo>
                      <a:pt x="238" y="1515"/>
                    </a:lnTo>
                    <a:lnTo>
                      <a:pt x="233" y="1519"/>
                    </a:lnTo>
                    <a:lnTo>
                      <a:pt x="228" y="1524"/>
                    </a:lnTo>
                    <a:lnTo>
                      <a:pt x="222" y="1527"/>
                    </a:lnTo>
                    <a:lnTo>
                      <a:pt x="210" y="1533"/>
                    </a:lnTo>
                    <a:lnTo>
                      <a:pt x="196" y="1537"/>
                    </a:lnTo>
                    <a:lnTo>
                      <a:pt x="193" y="1537"/>
                    </a:lnTo>
                    <a:lnTo>
                      <a:pt x="190" y="1538"/>
                    </a:lnTo>
                    <a:lnTo>
                      <a:pt x="186" y="1540"/>
                    </a:lnTo>
                    <a:lnTo>
                      <a:pt x="183" y="1544"/>
                    </a:lnTo>
                    <a:lnTo>
                      <a:pt x="170" y="1548"/>
                    </a:lnTo>
                    <a:lnTo>
                      <a:pt x="155" y="1551"/>
                    </a:lnTo>
                    <a:lnTo>
                      <a:pt x="142" y="1555"/>
                    </a:lnTo>
                    <a:lnTo>
                      <a:pt x="128" y="1557"/>
                    </a:lnTo>
                    <a:lnTo>
                      <a:pt x="113" y="1559"/>
                    </a:lnTo>
                    <a:lnTo>
                      <a:pt x="98" y="1560"/>
                    </a:lnTo>
                    <a:lnTo>
                      <a:pt x="83" y="1562"/>
                    </a:lnTo>
                    <a:lnTo>
                      <a:pt x="67" y="1562"/>
                    </a:lnTo>
                    <a:lnTo>
                      <a:pt x="57" y="1564"/>
                    </a:lnTo>
                    <a:lnTo>
                      <a:pt x="47" y="1564"/>
                    </a:lnTo>
                    <a:lnTo>
                      <a:pt x="40" y="1564"/>
                    </a:lnTo>
                    <a:lnTo>
                      <a:pt x="32" y="1563"/>
                    </a:lnTo>
                    <a:lnTo>
                      <a:pt x="25" y="1562"/>
                    </a:lnTo>
                    <a:lnTo>
                      <a:pt x="19" y="1560"/>
                    </a:lnTo>
                    <a:lnTo>
                      <a:pt x="14" y="1557"/>
                    </a:lnTo>
                    <a:lnTo>
                      <a:pt x="10" y="1554"/>
                    </a:lnTo>
                    <a:lnTo>
                      <a:pt x="5" y="1550"/>
                    </a:lnTo>
                    <a:lnTo>
                      <a:pt x="3" y="1546"/>
                    </a:lnTo>
                    <a:lnTo>
                      <a:pt x="1" y="1540"/>
                    </a:lnTo>
                    <a:lnTo>
                      <a:pt x="0" y="1535"/>
                    </a:lnTo>
                    <a:lnTo>
                      <a:pt x="0" y="1528"/>
                    </a:lnTo>
                    <a:lnTo>
                      <a:pt x="0" y="1521"/>
                    </a:lnTo>
                    <a:lnTo>
                      <a:pt x="1" y="1514"/>
                    </a:lnTo>
                    <a:lnTo>
                      <a:pt x="3" y="1506"/>
                    </a:lnTo>
                    <a:lnTo>
                      <a:pt x="19" y="1447"/>
                    </a:lnTo>
                    <a:lnTo>
                      <a:pt x="33" y="1392"/>
                    </a:lnTo>
                    <a:lnTo>
                      <a:pt x="46" y="1341"/>
                    </a:lnTo>
                    <a:lnTo>
                      <a:pt x="57" y="1293"/>
                    </a:lnTo>
                    <a:lnTo>
                      <a:pt x="67" y="1250"/>
                    </a:lnTo>
                    <a:lnTo>
                      <a:pt x="78" y="1211"/>
                    </a:lnTo>
                    <a:lnTo>
                      <a:pt x="84" y="1175"/>
                    </a:lnTo>
                    <a:lnTo>
                      <a:pt x="91" y="1144"/>
                    </a:lnTo>
                    <a:lnTo>
                      <a:pt x="106" y="1062"/>
                    </a:lnTo>
                    <a:lnTo>
                      <a:pt x="111" y="1039"/>
                    </a:lnTo>
                    <a:lnTo>
                      <a:pt x="114" y="1016"/>
                    </a:lnTo>
                    <a:lnTo>
                      <a:pt x="118" y="992"/>
                    </a:lnTo>
                    <a:lnTo>
                      <a:pt x="121" y="970"/>
                    </a:lnTo>
                    <a:lnTo>
                      <a:pt x="123" y="948"/>
                    </a:lnTo>
                    <a:lnTo>
                      <a:pt x="125" y="925"/>
                    </a:lnTo>
                    <a:lnTo>
                      <a:pt x="128" y="903"/>
                    </a:lnTo>
                    <a:lnTo>
                      <a:pt x="129" y="881"/>
                    </a:lnTo>
                    <a:lnTo>
                      <a:pt x="128" y="872"/>
                    </a:lnTo>
                    <a:lnTo>
                      <a:pt x="128" y="863"/>
                    </a:lnTo>
                    <a:lnTo>
                      <a:pt x="128" y="856"/>
                    </a:lnTo>
                    <a:lnTo>
                      <a:pt x="129" y="850"/>
                    </a:lnTo>
                    <a:lnTo>
                      <a:pt x="130" y="844"/>
                    </a:lnTo>
                    <a:lnTo>
                      <a:pt x="132" y="839"/>
                    </a:lnTo>
                    <a:lnTo>
                      <a:pt x="135" y="834"/>
                    </a:lnTo>
                    <a:lnTo>
                      <a:pt x="139" y="831"/>
                    </a:lnTo>
                    <a:lnTo>
                      <a:pt x="142" y="829"/>
                    </a:lnTo>
                    <a:lnTo>
                      <a:pt x="146" y="826"/>
                    </a:lnTo>
                    <a:lnTo>
                      <a:pt x="151" y="825"/>
                    </a:lnTo>
                    <a:lnTo>
                      <a:pt x="156" y="824"/>
                    </a:lnTo>
                    <a:lnTo>
                      <a:pt x="162" y="825"/>
                    </a:lnTo>
                    <a:lnTo>
                      <a:pt x="169" y="826"/>
                    </a:lnTo>
                    <a:lnTo>
                      <a:pt x="175" y="829"/>
                    </a:lnTo>
                    <a:lnTo>
                      <a:pt x="182" y="831"/>
                    </a:lnTo>
                    <a:lnTo>
                      <a:pt x="206" y="836"/>
                    </a:lnTo>
                    <a:lnTo>
                      <a:pt x="230" y="842"/>
                    </a:lnTo>
                    <a:lnTo>
                      <a:pt x="254" y="849"/>
                    </a:lnTo>
                    <a:lnTo>
                      <a:pt x="279" y="856"/>
                    </a:lnTo>
                    <a:lnTo>
                      <a:pt x="303" y="864"/>
                    </a:lnTo>
                    <a:lnTo>
                      <a:pt x="326" y="873"/>
                    </a:lnTo>
                    <a:lnTo>
                      <a:pt x="351" y="883"/>
                    </a:lnTo>
                    <a:lnTo>
                      <a:pt x="375" y="893"/>
                    </a:lnTo>
                    <a:lnTo>
                      <a:pt x="376" y="895"/>
                    </a:lnTo>
                    <a:lnTo>
                      <a:pt x="381" y="900"/>
                    </a:lnTo>
                    <a:lnTo>
                      <a:pt x="385" y="903"/>
                    </a:lnTo>
                    <a:lnTo>
                      <a:pt x="389" y="905"/>
                    </a:lnTo>
                    <a:lnTo>
                      <a:pt x="391" y="909"/>
                    </a:lnTo>
                    <a:lnTo>
                      <a:pt x="391" y="912"/>
                    </a:lnTo>
                    <a:lnTo>
                      <a:pt x="584" y="912"/>
                    </a:lnTo>
                    <a:lnTo>
                      <a:pt x="600" y="878"/>
                    </a:lnTo>
                    <a:lnTo>
                      <a:pt x="617" y="842"/>
                    </a:lnTo>
                    <a:lnTo>
                      <a:pt x="632" y="805"/>
                    </a:lnTo>
                    <a:lnTo>
                      <a:pt x="649" y="768"/>
                    </a:lnTo>
                    <a:lnTo>
                      <a:pt x="462" y="768"/>
                    </a:lnTo>
                    <a:lnTo>
                      <a:pt x="461" y="772"/>
                    </a:lnTo>
                    <a:lnTo>
                      <a:pt x="459" y="775"/>
                    </a:lnTo>
                    <a:lnTo>
                      <a:pt x="457" y="777"/>
                    </a:lnTo>
                    <a:lnTo>
                      <a:pt x="453" y="781"/>
                    </a:lnTo>
                    <a:lnTo>
                      <a:pt x="450" y="792"/>
                    </a:lnTo>
                    <a:lnTo>
                      <a:pt x="447" y="801"/>
                    </a:lnTo>
                    <a:lnTo>
                      <a:pt x="444" y="805"/>
                    </a:lnTo>
                    <a:lnTo>
                      <a:pt x="441" y="807"/>
                    </a:lnTo>
                    <a:lnTo>
                      <a:pt x="438" y="811"/>
                    </a:lnTo>
                    <a:lnTo>
                      <a:pt x="434" y="812"/>
                    </a:lnTo>
                    <a:lnTo>
                      <a:pt x="425" y="822"/>
                    </a:lnTo>
                    <a:lnTo>
                      <a:pt x="415" y="831"/>
                    </a:lnTo>
                    <a:lnTo>
                      <a:pt x="405" y="837"/>
                    </a:lnTo>
                    <a:lnTo>
                      <a:pt x="397" y="842"/>
                    </a:lnTo>
                    <a:lnTo>
                      <a:pt x="388" y="845"/>
                    </a:lnTo>
                    <a:lnTo>
                      <a:pt x="378" y="846"/>
                    </a:lnTo>
                    <a:lnTo>
                      <a:pt x="369" y="845"/>
                    </a:lnTo>
                    <a:lnTo>
                      <a:pt x="360" y="843"/>
                    </a:lnTo>
                    <a:lnTo>
                      <a:pt x="322" y="825"/>
                    </a:lnTo>
                    <a:lnTo>
                      <a:pt x="288" y="806"/>
                    </a:lnTo>
                    <a:lnTo>
                      <a:pt x="258" y="787"/>
                    </a:lnTo>
                    <a:lnTo>
                      <a:pt x="231" y="768"/>
                    </a:lnTo>
                    <a:lnTo>
                      <a:pt x="223" y="761"/>
                    </a:lnTo>
                    <a:lnTo>
                      <a:pt x="218" y="753"/>
                    </a:lnTo>
                    <a:lnTo>
                      <a:pt x="215" y="748"/>
                    </a:lnTo>
                    <a:lnTo>
                      <a:pt x="214" y="745"/>
                    </a:lnTo>
                    <a:lnTo>
                      <a:pt x="214" y="741"/>
                    </a:lnTo>
                    <a:lnTo>
                      <a:pt x="214" y="737"/>
                    </a:lnTo>
                    <a:lnTo>
                      <a:pt x="214" y="733"/>
                    </a:lnTo>
                    <a:lnTo>
                      <a:pt x="215" y="729"/>
                    </a:lnTo>
                    <a:lnTo>
                      <a:pt x="218" y="725"/>
                    </a:lnTo>
                    <a:lnTo>
                      <a:pt x="220" y="722"/>
                    </a:lnTo>
                    <a:lnTo>
                      <a:pt x="228" y="714"/>
                    </a:lnTo>
                    <a:lnTo>
                      <a:pt x="236" y="706"/>
                    </a:lnTo>
                    <a:lnTo>
                      <a:pt x="245" y="695"/>
                    </a:lnTo>
                    <a:lnTo>
                      <a:pt x="252" y="685"/>
                    </a:lnTo>
                    <a:lnTo>
                      <a:pt x="259" y="674"/>
                    </a:lnTo>
                    <a:lnTo>
                      <a:pt x="263" y="664"/>
                    </a:lnTo>
                    <a:lnTo>
                      <a:pt x="269" y="654"/>
                    </a:lnTo>
                    <a:lnTo>
                      <a:pt x="272" y="644"/>
                    </a:lnTo>
                    <a:lnTo>
                      <a:pt x="275" y="634"/>
                    </a:lnTo>
                    <a:lnTo>
                      <a:pt x="278" y="62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0" name="Freeform 7"/>
              <p:cNvSpPr>
                <a:spLocks noEditPoints="1"/>
              </p:cNvSpPr>
              <p:nvPr/>
            </p:nvSpPr>
            <p:spPr bwMode="auto">
              <a:xfrm>
                <a:off x="6691313" y="2662238"/>
                <a:ext cx="336550" cy="298450"/>
              </a:xfrm>
              <a:custGeom>
                <a:avLst/>
                <a:gdLst>
                  <a:gd name="T0" fmla="*/ 785 w 1698"/>
                  <a:gd name="T1" fmla="*/ 186 h 1504"/>
                  <a:gd name="T2" fmla="*/ 760 w 1698"/>
                  <a:gd name="T3" fmla="*/ 122 h 1504"/>
                  <a:gd name="T4" fmla="*/ 868 w 1698"/>
                  <a:gd name="T5" fmla="*/ 126 h 1504"/>
                  <a:gd name="T6" fmla="*/ 1457 w 1698"/>
                  <a:gd name="T7" fmla="*/ 9 h 1504"/>
                  <a:gd name="T8" fmla="*/ 1646 w 1698"/>
                  <a:gd name="T9" fmla="*/ 133 h 1504"/>
                  <a:gd name="T10" fmla="*/ 1543 w 1698"/>
                  <a:gd name="T11" fmla="*/ 179 h 1504"/>
                  <a:gd name="T12" fmla="*/ 411 w 1698"/>
                  <a:gd name="T13" fmla="*/ 130 h 1504"/>
                  <a:gd name="T14" fmla="*/ 385 w 1698"/>
                  <a:gd name="T15" fmla="*/ 9 h 1504"/>
                  <a:gd name="T16" fmla="*/ 553 w 1698"/>
                  <a:gd name="T17" fmla="*/ 38 h 1504"/>
                  <a:gd name="T18" fmla="*/ 697 w 1698"/>
                  <a:gd name="T19" fmla="*/ 170 h 1504"/>
                  <a:gd name="T20" fmla="*/ 622 w 1698"/>
                  <a:gd name="T21" fmla="*/ 327 h 1504"/>
                  <a:gd name="T22" fmla="*/ 464 w 1698"/>
                  <a:gd name="T23" fmla="*/ 357 h 1504"/>
                  <a:gd name="T24" fmla="*/ 579 w 1698"/>
                  <a:gd name="T25" fmla="*/ 727 h 1504"/>
                  <a:gd name="T26" fmla="*/ 509 w 1698"/>
                  <a:gd name="T27" fmla="*/ 1181 h 1504"/>
                  <a:gd name="T28" fmla="*/ 586 w 1698"/>
                  <a:gd name="T29" fmla="*/ 1257 h 1504"/>
                  <a:gd name="T30" fmla="*/ 916 w 1698"/>
                  <a:gd name="T31" fmla="*/ 1292 h 1504"/>
                  <a:gd name="T32" fmla="*/ 1467 w 1698"/>
                  <a:gd name="T33" fmla="*/ 1269 h 1504"/>
                  <a:gd name="T34" fmla="*/ 1580 w 1698"/>
                  <a:gd name="T35" fmla="*/ 1274 h 1504"/>
                  <a:gd name="T36" fmla="*/ 1485 w 1698"/>
                  <a:gd name="T37" fmla="*/ 1360 h 1504"/>
                  <a:gd name="T38" fmla="*/ 1429 w 1698"/>
                  <a:gd name="T39" fmla="*/ 1466 h 1504"/>
                  <a:gd name="T40" fmla="*/ 1366 w 1698"/>
                  <a:gd name="T41" fmla="*/ 1504 h 1504"/>
                  <a:gd name="T42" fmla="*/ 807 w 1698"/>
                  <a:gd name="T43" fmla="*/ 1497 h 1504"/>
                  <a:gd name="T44" fmla="*/ 514 w 1698"/>
                  <a:gd name="T45" fmla="*/ 1392 h 1504"/>
                  <a:gd name="T46" fmla="*/ 414 w 1698"/>
                  <a:gd name="T47" fmla="*/ 1218 h 1504"/>
                  <a:gd name="T48" fmla="*/ 286 w 1698"/>
                  <a:gd name="T49" fmla="*/ 1326 h 1504"/>
                  <a:gd name="T50" fmla="*/ 199 w 1698"/>
                  <a:gd name="T51" fmla="*/ 1473 h 1504"/>
                  <a:gd name="T52" fmla="*/ 131 w 1698"/>
                  <a:gd name="T53" fmla="*/ 1468 h 1504"/>
                  <a:gd name="T54" fmla="*/ 16 w 1698"/>
                  <a:gd name="T55" fmla="*/ 1321 h 1504"/>
                  <a:gd name="T56" fmla="*/ 9 w 1698"/>
                  <a:gd name="T57" fmla="*/ 1285 h 1504"/>
                  <a:gd name="T58" fmla="*/ 252 w 1698"/>
                  <a:gd name="T59" fmla="*/ 1127 h 1504"/>
                  <a:gd name="T60" fmla="*/ 212 w 1698"/>
                  <a:gd name="T61" fmla="*/ 643 h 1504"/>
                  <a:gd name="T62" fmla="*/ 152 w 1698"/>
                  <a:gd name="T63" fmla="*/ 639 h 1504"/>
                  <a:gd name="T64" fmla="*/ 146 w 1698"/>
                  <a:gd name="T65" fmla="*/ 583 h 1504"/>
                  <a:gd name="T66" fmla="*/ 438 w 1698"/>
                  <a:gd name="T67" fmla="*/ 521 h 1504"/>
                  <a:gd name="T68" fmla="*/ 602 w 1698"/>
                  <a:gd name="T69" fmla="*/ 573 h 1504"/>
                  <a:gd name="T70" fmla="*/ 631 w 1698"/>
                  <a:gd name="T71" fmla="*/ 665 h 1504"/>
                  <a:gd name="T72" fmla="*/ 579 w 1698"/>
                  <a:gd name="T73" fmla="*/ 727 h 1504"/>
                  <a:gd name="T74" fmla="*/ 1282 w 1698"/>
                  <a:gd name="T75" fmla="*/ 989 h 1504"/>
                  <a:gd name="T76" fmla="*/ 1396 w 1698"/>
                  <a:gd name="T77" fmla="*/ 902 h 1504"/>
                  <a:gd name="T78" fmla="*/ 1506 w 1698"/>
                  <a:gd name="T79" fmla="*/ 703 h 1504"/>
                  <a:gd name="T80" fmla="*/ 1515 w 1698"/>
                  <a:gd name="T81" fmla="*/ 792 h 1504"/>
                  <a:gd name="T82" fmla="*/ 1533 w 1698"/>
                  <a:gd name="T83" fmla="*/ 948 h 1504"/>
                  <a:gd name="T84" fmla="*/ 1588 w 1698"/>
                  <a:gd name="T85" fmla="*/ 1019 h 1504"/>
                  <a:gd name="T86" fmla="*/ 1530 w 1698"/>
                  <a:gd name="T87" fmla="*/ 1129 h 1504"/>
                  <a:gd name="T88" fmla="*/ 1121 w 1698"/>
                  <a:gd name="T89" fmla="*/ 1203 h 1504"/>
                  <a:gd name="T90" fmla="*/ 1031 w 1698"/>
                  <a:gd name="T91" fmla="*/ 1170 h 1504"/>
                  <a:gd name="T92" fmla="*/ 1014 w 1698"/>
                  <a:gd name="T93" fmla="*/ 1018 h 1504"/>
                  <a:gd name="T94" fmla="*/ 990 w 1698"/>
                  <a:gd name="T95" fmla="*/ 752 h 1504"/>
                  <a:gd name="T96" fmla="*/ 850 w 1698"/>
                  <a:gd name="T97" fmla="*/ 991 h 1504"/>
                  <a:gd name="T98" fmla="*/ 611 w 1698"/>
                  <a:gd name="T99" fmla="*/ 1157 h 1504"/>
                  <a:gd name="T100" fmla="*/ 516 w 1698"/>
                  <a:gd name="T101" fmla="*/ 1172 h 1504"/>
                  <a:gd name="T102" fmla="*/ 729 w 1698"/>
                  <a:gd name="T103" fmla="*/ 869 h 1504"/>
                  <a:gd name="T104" fmla="*/ 694 w 1698"/>
                  <a:gd name="T105" fmla="*/ 483 h 1504"/>
                  <a:gd name="T106" fmla="*/ 589 w 1698"/>
                  <a:gd name="T107" fmla="*/ 445 h 1504"/>
                  <a:gd name="T108" fmla="*/ 632 w 1698"/>
                  <a:gd name="T109" fmla="*/ 420 h 1504"/>
                  <a:gd name="T110" fmla="*/ 1472 w 1698"/>
                  <a:gd name="T111" fmla="*/ 332 h 1504"/>
                  <a:gd name="T112" fmla="*/ 1580 w 1698"/>
                  <a:gd name="T113" fmla="*/ 327 h 1504"/>
                  <a:gd name="T114" fmla="*/ 1695 w 1698"/>
                  <a:gd name="T115" fmla="*/ 464 h 1504"/>
                  <a:gd name="T116" fmla="*/ 1586 w 1698"/>
                  <a:gd name="T117" fmla="*/ 48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8" h="1504">
                    <a:moveTo>
                      <a:pt x="1338" y="177"/>
                    </a:moveTo>
                    <a:lnTo>
                      <a:pt x="932" y="177"/>
                    </a:lnTo>
                    <a:lnTo>
                      <a:pt x="899" y="180"/>
                    </a:lnTo>
                    <a:lnTo>
                      <a:pt x="869" y="184"/>
                    </a:lnTo>
                    <a:lnTo>
                      <a:pt x="842" y="187"/>
                    </a:lnTo>
                    <a:lnTo>
                      <a:pt x="818" y="189"/>
                    </a:lnTo>
                    <a:lnTo>
                      <a:pt x="809" y="191"/>
                    </a:lnTo>
                    <a:lnTo>
                      <a:pt x="799" y="191"/>
                    </a:lnTo>
                    <a:lnTo>
                      <a:pt x="794" y="190"/>
                    </a:lnTo>
                    <a:lnTo>
                      <a:pt x="790" y="188"/>
                    </a:lnTo>
                    <a:lnTo>
                      <a:pt x="785" y="186"/>
                    </a:lnTo>
                    <a:lnTo>
                      <a:pt x="782" y="184"/>
                    </a:lnTo>
                    <a:lnTo>
                      <a:pt x="782" y="179"/>
                    </a:lnTo>
                    <a:lnTo>
                      <a:pt x="781" y="174"/>
                    </a:lnTo>
                    <a:lnTo>
                      <a:pt x="778" y="167"/>
                    </a:lnTo>
                    <a:lnTo>
                      <a:pt x="774" y="158"/>
                    </a:lnTo>
                    <a:lnTo>
                      <a:pt x="765" y="147"/>
                    </a:lnTo>
                    <a:lnTo>
                      <a:pt x="759" y="139"/>
                    </a:lnTo>
                    <a:lnTo>
                      <a:pt x="758" y="131"/>
                    </a:lnTo>
                    <a:lnTo>
                      <a:pt x="759" y="126"/>
                    </a:lnTo>
                    <a:lnTo>
                      <a:pt x="759" y="123"/>
                    </a:lnTo>
                    <a:lnTo>
                      <a:pt x="760" y="122"/>
                    </a:lnTo>
                    <a:lnTo>
                      <a:pt x="761" y="121"/>
                    </a:lnTo>
                    <a:lnTo>
                      <a:pt x="762" y="121"/>
                    </a:lnTo>
                    <a:lnTo>
                      <a:pt x="764" y="118"/>
                    </a:lnTo>
                    <a:lnTo>
                      <a:pt x="767" y="116"/>
                    </a:lnTo>
                    <a:lnTo>
                      <a:pt x="771" y="115"/>
                    </a:lnTo>
                    <a:lnTo>
                      <a:pt x="777" y="115"/>
                    </a:lnTo>
                    <a:lnTo>
                      <a:pt x="787" y="118"/>
                    </a:lnTo>
                    <a:lnTo>
                      <a:pt x="801" y="120"/>
                    </a:lnTo>
                    <a:lnTo>
                      <a:pt x="820" y="122"/>
                    </a:lnTo>
                    <a:lnTo>
                      <a:pt x="841" y="123"/>
                    </a:lnTo>
                    <a:lnTo>
                      <a:pt x="868" y="126"/>
                    </a:lnTo>
                    <a:lnTo>
                      <a:pt x="897" y="126"/>
                    </a:lnTo>
                    <a:lnTo>
                      <a:pt x="930" y="127"/>
                    </a:lnTo>
                    <a:lnTo>
                      <a:pt x="967" y="127"/>
                    </a:lnTo>
                    <a:lnTo>
                      <a:pt x="1348" y="127"/>
                    </a:lnTo>
                    <a:lnTo>
                      <a:pt x="1369" y="99"/>
                    </a:lnTo>
                    <a:lnTo>
                      <a:pt x="1389" y="74"/>
                    </a:lnTo>
                    <a:lnTo>
                      <a:pt x="1408" y="54"/>
                    </a:lnTo>
                    <a:lnTo>
                      <a:pt x="1425" y="37"/>
                    </a:lnTo>
                    <a:lnTo>
                      <a:pt x="1439" y="23"/>
                    </a:lnTo>
                    <a:lnTo>
                      <a:pt x="1451" y="12"/>
                    </a:lnTo>
                    <a:lnTo>
                      <a:pt x="1457" y="9"/>
                    </a:lnTo>
                    <a:lnTo>
                      <a:pt x="1462" y="5"/>
                    </a:lnTo>
                    <a:lnTo>
                      <a:pt x="1467" y="3"/>
                    </a:lnTo>
                    <a:lnTo>
                      <a:pt x="1471" y="2"/>
                    </a:lnTo>
                    <a:lnTo>
                      <a:pt x="1492" y="10"/>
                    </a:lnTo>
                    <a:lnTo>
                      <a:pt x="1513" y="20"/>
                    </a:lnTo>
                    <a:lnTo>
                      <a:pt x="1535" y="32"/>
                    </a:lnTo>
                    <a:lnTo>
                      <a:pt x="1556" y="48"/>
                    </a:lnTo>
                    <a:lnTo>
                      <a:pt x="1578" y="66"/>
                    </a:lnTo>
                    <a:lnTo>
                      <a:pt x="1600" y="86"/>
                    </a:lnTo>
                    <a:lnTo>
                      <a:pt x="1622" y="108"/>
                    </a:lnTo>
                    <a:lnTo>
                      <a:pt x="1646" y="133"/>
                    </a:lnTo>
                    <a:lnTo>
                      <a:pt x="1649" y="143"/>
                    </a:lnTo>
                    <a:lnTo>
                      <a:pt x="1650" y="152"/>
                    </a:lnTo>
                    <a:lnTo>
                      <a:pt x="1649" y="161"/>
                    </a:lnTo>
                    <a:lnTo>
                      <a:pt x="1647" y="168"/>
                    </a:lnTo>
                    <a:lnTo>
                      <a:pt x="1642" y="174"/>
                    </a:lnTo>
                    <a:lnTo>
                      <a:pt x="1636" y="178"/>
                    </a:lnTo>
                    <a:lnTo>
                      <a:pt x="1628" y="181"/>
                    </a:lnTo>
                    <a:lnTo>
                      <a:pt x="1618" y="184"/>
                    </a:lnTo>
                    <a:lnTo>
                      <a:pt x="1597" y="181"/>
                    </a:lnTo>
                    <a:lnTo>
                      <a:pt x="1572" y="180"/>
                    </a:lnTo>
                    <a:lnTo>
                      <a:pt x="1543" y="179"/>
                    </a:lnTo>
                    <a:lnTo>
                      <a:pt x="1510" y="179"/>
                    </a:lnTo>
                    <a:lnTo>
                      <a:pt x="1473" y="178"/>
                    </a:lnTo>
                    <a:lnTo>
                      <a:pt x="1432" y="178"/>
                    </a:lnTo>
                    <a:lnTo>
                      <a:pt x="1387" y="177"/>
                    </a:lnTo>
                    <a:lnTo>
                      <a:pt x="1338" y="177"/>
                    </a:lnTo>
                    <a:close/>
                    <a:moveTo>
                      <a:pt x="416" y="270"/>
                    </a:moveTo>
                    <a:lnTo>
                      <a:pt x="419" y="237"/>
                    </a:lnTo>
                    <a:lnTo>
                      <a:pt x="419" y="205"/>
                    </a:lnTo>
                    <a:lnTo>
                      <a:pt x="418" y="174"/>
                    </a:lnTo>
                    <a:lnTo>
                      <a:pt x="413" y="145"/>
                    </a:lnTo>
                    <a:lnTo>
                      <a:pt x="411" y="130"/>
                    </a:lnTo>
                    <a:lnTo>
                      <a:pt x="408" y="116"/>
                    </a:lnTo>
                    <a:lnTo>
                      <a:pt x="404" y="102"/>
                    </a:lnTo>
                    <a:lnTo>
                      <a:pt x="401" y="89"/>
                    </a:lnTo>
                    <a:lnTo>
                      <a:pt x="395" y="77"/>
                    </a:lnTo>
                    <a:lnTo>
                      <a:pt x="391" y="63"/>
                    </a:lnTo>
                    <a:lnTo>
                      <a:pt x="385" y="51"/>
                    </a:lnTo>
                    <a:lnTo>
                      <a:pt x="379" y="40"/>
                    </a:lnTo>
                    <a:lnTo>
                      <a:pt x="379" y="29"/>
                    </a:lnTo>
                    <a:lnTo>
                      <a:pt x="380" y="20"/>
                    </a:lnTo>
                    <a:lnTo>
                      <a:pt x="382" y="13"/>
                    </a:lnTo>
                    <a:lnTo>
                      <a:pt x="385" y="9"/>
                    </a:lnTo>
                    <a:lnTo>
                      <a:pt x="388" y="5"/>
                    </a:lnTo>
                    <a:lnTo>
                      <a:pt x="390" y="3"/>
                    </a:lnTo>
                    <a:lnTo>
                      <a:pt x="393" y="2"/>
                    </a:lnTo>
                    <a:lnTo>
                      <a:pt x="396" y="1"/>
                    </a:lnTo>
                    <a:lnTo>
                      <a:pt x="403" y="0"/>
                    </a:lnTo>
                    <a:lnTo>
                      <a:pt x="411" y="2"/>
                    </a:lnTo>
                    <a:lnTo>
                      <a:pt x="443" y="8"/>
                    </a:lnTo>
                    <a:lnTo>
                      <a:pt x="474" y="14"/>
                    </a:lnTo>
                    <a:lnTo>
                      <a:pt x="502" y="21"/>
                    </a:lnTo>
                    <a:lnTo>
                      <a:pt x="529" y="29"/>
                    </a:lnTo>
                    <a:lnTo>
                      <a:pt x="553" y="38"/>
                    </a:lnTo>
                    <a:lnTo>
                      <a:pt x="576" y="47"/>
                    </a:lnTo>
                    <a:lnTo>
                      <a:pt x="597" y="55"/>
                    </a:lnTo>
                    <a:lnTo>
                      <a:pt x="615" y="67"/>
                    </a:lnTo>
                    <a:lnTo>
                      <a:pt x="632" y="77"/>
                    </a:lnTo>
                    <a:lnTo>
                      <a:pt x="648" y="89"/>
                    </a:lnTo>
                    <a:lnTo>
                      <a:pt x="661" y="100"/>
                    </a:lnTo>
                    <a:lnTo>
                      <a:pt x="672" y="113"/>
                    </a:lnTo>
                    <a:lnTo>
                      <a:pt x="681" y="127"/>
                    </a:lnTo>
                    <a:lnTo>
                      <a:pt x="688" y="141"/>
                    </a:lnTo>
                    <a:lnTo>
                      <a:pt x="693" y="156"/>
                    </a:lnTo>
                    <a:lnTo>
                      <a:pt x="697" y="170"/>
                    </a:lnTo>
                    <a:lnTo>
                      <a:pt x="697" y="189"/>
                    </a:lnTo>
                    <a:lnTo>
                      <a:pt x="695" y="207"/>
                    </a:lnTo>
                    <a:lnTo>
                      <a:pt x="692" y="224"/>
                    </a:lnTo>
                    <a:lnTo>
                      <a:pt x="688" y="239"/>
                    </a:lnTo>
                    <a:lnTo>
                      <a:pt x="682" y="254"/>
                    </a:lnTo>
                    <a:lnTo>
                      <a:pt x="675" y="268"/>
                    </a:lnTo>
                    <a:lnTo>
                      <a:pt x="668" y="282"/>
                    </a:lnTo>
                    <a:lnTo>
                      <a:pt x="658" y="294"/>
                    </a:lnTo>
                    <a:lnTo>
                      <a:pt x="647" y="306"/>
                    </a:lnTo>
                    <a:lnTo>
                      <a:pt x="635" y="317"/>
                    </a:lnTo>
                    <a:lnTo>
                      <a:pt x="622" y="327"/>
                    </a:lnTo>
                    <a:lnTo>
                      <a:pt x="607" y="336"/>
                    </a:lnTo>
                    <a:lnTo>
                      <a:pt x="591" y="344"/>
                    </a:lnTo>
                    <a:lnTo>
                      <a:pt x="573" y="352"/>
                    </a:lnTo>
                    <a:lnTo>
                      <a:pt x="555" y="358"/>
                    </a:lnTo>
                    <a:lnTo>
                      <a:pt x="535" y="364"/>
                    </a:lnTo>
                    <a:lnTo>
                      <a:pt x="521" y="365"/>
                    </a:lnTo>
                    <a:lnTo>
                      <a:pt x="509" y="366"/>
                    </a:lnTo>
                    <a:lnTo>
                      <a:pt x="496" y="365"/>
                    </a:lnTo>
                    <a:lnTo>
                      <a:pt x="484" y="363"/>
                    </a:lnTo>
                    <a:lnTo>
                      <a:pt x="474" y="361"/>
                    </a:lnTo>
                    <a:lnTo>
                      <a:pt x="464" y="357"/>
                    </a:lnTo>
                    <a:lnTo>
                      <a:pt x="456" y="353"/>
                    </a:lnTo>
                    <a:lnTo>
                      <a:pt x="448" y="347"/>
                    </a:lnTo>
                    <a:lnTo>
                      <a:pt x="441" y="341"/>
                    </a:lnTo>
                    <a:lnTo>
                      <a:pt x="435" y="334"/>
                    </a:lnTo>
                    <a:lnTo>
                      <a:pt x="430" y="325"/>
                    </a:lnTo>
                    <a:lnTo>
                      <a:pt x="425" y="316"/>
                    </a:lnTo>
                    <a:lnTo>
                      <a:pt x="422" y="306"/>
                    </a:lnTo>
                    <a:lnTo>
                      <a:pt x="419" y="295"/>
                    </a:lnTo>
                    <a:lnTo>
                      <a:pt x="418" y="284"/>
                    </a:lnTo>
                    <a:lnTo>
                      <a:pt x="416" y="270"/>
                    </a:lnTo>
                    <a:close/>
                    <a:moveTo>
                      <a:pt x="579" y="727"/>
                    </a:moveTo>
                    <a:lnTo>
                      <a:pt x="512" y="1070"/>
                    </a:lnTo>
                    <a:lnTo>
                      <a:pt x="509" y="1084"/>
                    </a:lnTo>
                    <a:lnTo>
                      <a:pt x="505" y="1096"/>
                    </a:lnTo>
                    <a:lnTo>
                      <a:pt x="503" y="1107"/>
                    </a:lnTo>
                    <a:lnTo>
                      <a:pt x="502" y="1119"/>
                    </a:lnTo>
                    <a:lnTo>
                      <a:pt x="501" y="1130"/>
                    </a:lnTo>
                    <a:lnTo>
                      <a:pt x="501" y="1142"/>
                    </a:lnTo>
                    <a:lnTo>
                      <a:pt x="502" y="1152"/>
                    </a:lnTo>
                    <a:lnTo>
                      <a:pt x="503" y="1162"/>
                    </a:lnTo>
                    <a:lnTo>
                      <a:pt x="505" y="1172"/>
                    </a:lnTo>
                    <a:lnTo>
                      <a:pt x="509" y="1181"/>
                    </a:lnTo>
                    <a:lnTo>
                      <a:pt x="512" y="1189"/>
                    </a:lnTo>
                    <a:lnTo>
                      <a:pt x="516" y="1198"/>
                    </a:lnTo>
                    <a:lnTo>
                      <a:pt x="521" y="1206"/>
                    </a:lnTo>
                    <a:lnTo>
                      <a:pt x="526" y="1214"/>
                    </a:lnTo>
                    <a:lnTo>
                      <a:pt x="533" y="1222"/>
                    </a:lnTo>
                    <a:lnTo>
                      <a:pt x="540" y="1228"/>
                    </a:lnTo>
                    <a:lnTo>
                      <a:pt x="548" y="1235"/>
                    </a:lnTo>
                    <a:lnTo>
                      <a:pt x="556" y="1242"/>
                    </a:lnTo>
                    <a:lnTo>
                      <a:pt x="565" y="1247"/>
                    </a:lnTo>
                    <a:lnTo>
                      <a:pt x="575" y="1253"/>
                    </a:lnTo>
                    <a:lnTo>
                      <a:pt x="586" y="1257"/>
                    </a:lnTo>
                    <a:lnTo>
                      <a:pt x="598" y="1263"/>
                    </a:lnTo>
                    <a:lnTo>
                      <a:pt x="610" y="1267"/>
                    </a:lnTo>
                    <a:lnTo>
                      <a:pt x="623" y="1271"/>
                    </a:lnTo>
                    <a:lnTo>
                      <a:pt x="651" y="1277"/>
                    </a:lnTo>
                    <a:lnTo>
                      <a:pt x="681" y="1283"/>
                    </a:lnTo>
                    <a:lnTo>
                      <a:pt x="715" y="1287"/>
                    </a:lnTo>
                    <a:lnTo>
                      <a:pt x="751" y="1290"/>
                    </a:lnTo>
                    <a:lnTo>
                      <a:pt x="788" y="1291"/>
                    </a:lnTo>
                    <a:lnTo>
                      <a:pt x="827" y="1292"/>
                    </a:lnTo>
                    <a:lnTo>
                      <a:pt x="870" y="1292"/>
                    </a:lnTo>
                    <a:lnTo>
                      <a:pt x="916" y="1292"/>
                    </a:lnTo>
                    <a:lnTo>
                      <a:pt x="967" y="1292"/>
                    </a:lnTo>
                    <a:lnTo>
                      <a:pt x="1020" y="1292"/>
                    </a:lnTo>
                    <a:lnTo>
                      <a:pt x="1077" y="1291"/>
                    </a:lnTo>
                    <a:lnTo>
                      <a:pt x="1138" y="1290"/>
                    </a:lnTo>
                    <a:lnTo>
                      <a:pt x="1197" y="1287"/>
                    </a:lnTo>
                    <a:lnTo>
                      <a:pt x="1252" y="1285"/>
                    </a:lnTo>
                    <a:lnTo>
                      <a:pt x="1303" y="1283"/>
                    </a:lnTo>
                    <a:lnTo>
                      <a:pt x="1350" y="1280"/>
                    </a:lnTo>
                    <a:lnTo>
                      <a:pt x="1393" y="1276"/>
                    </a:lnTo>
                    <a:lnTo>
                      <a:pt x="1432" y="1273"/>
                    </a:lnTo>
                    <a:lnTo>
                      <a:pt x="1467" y="1269"/>
                    </a:lnTo>
                    <a:lnTo>
                      <a:pt x="1498" y="1264"/>
                    </a:lnTo>
                    <a:lnTo>
                      <a:pt x="1535" y="1260"/>
                    </a:lnTo>
                    <a:lnTo>
                      <a:pt x="1559" y="1258"/>
                    </a:lnTo>
                    <a:lnTo>
                      <a:pt x="1567" y="1258"/>
                    </a:lnTo>
                    <a:lnTo>
                      <a:pt x="1571" y="1260"/>
                    </a:lnTo>
                    <a:lnTo>
                      <a:pt x="1574" y="1261"/>
                    </a:lnTo>
                    <a:lnTo>
                      <a:pt x="1574" y="1262"/>
                    </a:lnTo>
                    <a:lnTo>
                      <a:pt x="1574" y="1263"/>
                    </a:lnTo>
                    <a:lnTo>
                      <a:pt x="1572" y="1264"/>
                    </a:lnTo>
                    <a:lnTo>
                      <a:pt x="1577" y="1269"/>
                    </a:lnTo>
                    <a:lnTo>
                      <a:pt x="1580" y="1274"/>
                    </a:lnTo>
                    <a:lnTo>
                      <a:pt x="1580" y="1280"/>
                    </a:lnTo>
                    <a:lnTo>
                      <a:pt x="1578" y="1284"/>
                    </a:lnTo>
                    <a:lnTo>
                      <a:pt x="1575" y="1290"/>
                    </a:lnTo>
                    <a:lnTo>
                      <a:pt x="1569" y="1296"/>
                    </a:lnTo>
                    <a:lnTo>
                      <a:pt x="1561" y="1302"/>
                    </a:lnTo>
                    <a:lnTo>
                      <a:pt x="1552" y="1308"/>
                    </a:lnTo>
                    <a:lnTo>
                      <a:pt x="1530" y="1321"/>
                    </a:lnTo>
                    <a:lnTo>
                      <a:pt x="1510" y="1335"/>
                    </a:lnTo>
                    <a:lnTo>
                      <a:pt x="1501" y="1343"/>
                    </a:lnTo>
                    <a:lnTo>
                      <a:pt x="1492" y="1352"/>
                    </a:lnTo>
                    <a:lnTo>
                      <a:pt x="1485" y="1360"/>
                    </a:lnTo>
                    <a:lnTo>
                      <a:pt x="1477" y="1369"/>
                    </a:lnTo>
                    <a:lnTo>
                      <a:pt x="1469" y="1378"/>
                    </a:lnTo>
                    <a:lnTo>
                      <a:pt x="1462" y="1388"/>
                    </a:lnTo>
                    <a:lnTo>
                      <a:pt x="1456" y="1398"/>
                    </a:lnTo>
                    <a:lnTo>
                      <a:pt x="1450" y="1408"/>
                    </a:lnTo>
                    <a:lnTo>
                      <a:pt x="1445" y="1418"/>
                    </a:lnTo>
                    <a:lnTo>
                      <a:pt x="1440" y="1429"/>
                    </a:lnTo>
                    <a:lnTo>
                      <a:pt x="1436" y="1440"/>
                    </a:lnTo>
                    <a:lnTo>
                      <a:pt x="1431" y="1451"/>
                    </a:lnTo>
                    <a:lnTo>
                      <a:pt x="1430" y="1459"/>
                    </a:lnTo>
                    <a:lnTo>
                      <a:pt x="1429" y="1466"/>
                    </a:lnTo>
                    <a:lnTo>
                      <a:pt x="1427" y="1472"/>
                    </a:lnTo>
                    <a:lnTo>
                      <a:pt x="1423" y="1478"/>
                    </a:lnTo>
                    <a:lnTo>
                      <a:pt x="1420" y="1483"/>
                    </a:lnTo>
                    <a:lnTo>
                      <a:pt x="1417" y="1488"/>
                    </a:lnTo>
                    <a:lnTo>
                      <a:pt x="1412" y="1492"/>
                    </a:lnTo>
                    <a:lnTo>
                      <a:pt x="1407" y="1496"/>
                    </a:lnTo>
                    <a:lnTo>
                      <a:pt x="1401" y="1498"/>
                    </a:lnTo>
                    <a:lnTo>
                      <a:pt x="1396" y="1500"/>
                    </a:lnTo>
                    <a:lnTo>
                      <a:pt x="1389" y="1502"/>
                    </a:lnTo>
                    <a:lnTo>
                      <a:pt x="1381" y="1504"/>
                    </a:lnTo>
                    <a:lnTo>
                      <a:pt x="1366" y="1504"/>
                    </a:lnTo>
                    <a:lnTo>
                      <a:pt x="1347" y="1501"/>
                    </a:lnTo>
                    <a:lnTo>
                      <a:pt x="1319" y="1501"/>
                    </a:lnTo>
                    <a:lnTo>
                      <a:pt x="1285" y="1501"/>
                    </a:lnTo>
                    <a:lnTo>
                      <a:pt x="1243" y="1501"/>
                    </a:lnTo>
                    <a:lnTo>
                      <a:pt x="1197" y="1501"/>
                    </a:lnTo>
                    <a:lnTo>
                      <a:pt x="1114" y="1502"/>
                    </a:lnTo>
                    <a:lnTo>
                      <a:pt x="1039" y="1504"/>
                    </a:lnTo>
                    <a:lnTo>
                      <a:pt x="970" y="1502"/>
                    </a:lnTo>
                    <a:lnTo>
                      <a:pt x="909" y="1501"/>
                    </a:lnTo>
                    <a:lnTo>
                      <a:pt x="854" y="1500"/>
                    </a:lnTo>
                    <a:lnTo>
                      <a:pt x="807" y="1497"/>
                    </a:lnTo>
                    <a:lnTo>
                      <a:pt x="765" y="1494"/>
                    </a:lnTo>
                    <a:lnTo>
                      <a:pt x="732" y="1489"/>
                    </a:lnTo>
                    <a:lnTo>
                      <a:pt x="701" y="1483"/>
                    </a:lnTo>
                    <a:lnTo>
                      <a:pt x="673" y="1477"/>
                    </a:lnTo>
                    <a:lnTo>
                      <a:pt x="645" y="1469"/>
                    </a:lnTo>
                    <a:lnTo>
                      <a:pt x="620" y="1460"/>
                    </a:lnTo>
                    <a:lnTo>
                      <a:pt x="595" y="1449"/>
                    </a:lnTo>
                    <a:lnTo>
                      <a:pt x="573" y="1437"/>
                    </a:lnTo>
                    <a:lnTo>
                      <a:pt x="552" y="1423"/>
                    </a:lnTo>
                    <a:lnTo>
                      <a:pt x="532" y="1408"/>
                    </a:lnTo>
                    <a:lnTo>
                      <a:pt x="514" y="1392"/>
                    </a:lnTo>
                    <a:lnTo>
                      <a:pt x="498" y="1374"/>
                    </a:lnTo>
                    <a:lnTo>
                      <a:pt x="483" y="1355"/>
                    </a:lnTo>
                    <a:lnTo>
                      <a:pt x="469" y="1334"/>
                    </a:lnTo>
                    <a:lnTo>
                      <a:pt x="458" y="1313"/>
                    </a:lnTo>
                    <a:lnTo>
                      <a:pt x="446" y="1290"/>
                    </a:lnTo>
                    <a:lnTo>
                      <a:pt x="438" y="1265"/>
                    </a:lnTo>
                    <a:lnTo>
                      <a:pt x="431" y="1240"/>
                    </a:lnTo>
                    <a:lnTo>
                      <a:pt x="425" y="1230"/>
                    </a:lnTo>
                    <a:lnTo>
                      <a:pt x="421" y="1223"/>
                    </a:lnTo>
                    <a:lnTo>
                      <a:pt x="418" y="1220"/>
                    </a:lnTo>
                    <a:lnTo>
                      <a:pt x="414" y="1218"/>
                    </a:lnTo>
                    <a:lnTo>
                      <a:pt x="411" y="1216"/>
                    </a:lnTo>
                    <a:lnTo>
                      <a:pt x="406" y="1216"/>
                    </a:lnTo>
                    <a:lnTo>
                      <a:pt x="403" y="1216"/>
                    </a:lnTo>
                    <a:lnTo>
                      <a:pt x="399" y="1216"/>
                    </a:lnTo>
                    <a:lnTo>
                      <a:pt x="394" y="1217"/>
                    </a:lnTo>
                    <a:lnTo>
                      <a:pt x="390" y="1220"/>
                    </a:lnTo>
                    <a:lnTo>
                      <a:pt x="380" y="1225"/>
                    </a:lnTo>
                    <a:lnTo>
                      <a:pt x="369" y="1233"/>
                    </a:lnTo>
                    <a:lnTo>
                      <a:pt x="338" y="1266"/>
                    </a:lnTo>
                    <a:lnTo>
                      <a:pt x="310" y="1297"/>
                    </a:lnTo>
                    <a:lnTo>
                      <a:pt x="286" y="1326"/>
                    </a:lnTo>
                    <a:lnTo>
                      <a:pt x="265" y="1353"/>
                    </a:lnTo>
                    <a:lnTo>
                      <a:pt x="247" y="1378"/>
                    </a:lnTo>
                    <a:lnTo>
                      <a:pt x="234" y="1401"/>
                    </a:lnTo>
                    <a:lnTo>
                      <a:pt x="229" y="1411"/>
                    </a:lnTo>
                    <a:lnTo>
                      <a:pt x="224" y="1421"/>
                    </a:lnTo>
                    <a:lnTo>
                      <a:pt x="221" y="1430"/>
                    </a:lnTo>
                    <a:lnTo>
                      <a:pt x="217" y="1439"/>
                    </a:lnTo>
                    <a:lnTo>
                      <a:pt x="212" y="1453"/>
                    </a:lnTo>
                    <a:lnTo>
                      <a:pt x="206" y="1465"/>
                    </a:lnTo>
                    <a:lnTo>
                      <a:pt x="202" y="1470"/>
                    </a:lnTo>
                    <a:lnTo>
                      <a:pt x="199" y="1473"/>
                    </a:lnTo>
                    <a:lnTo>
                      <a:pt x="194" y="1477"/>
                    </a:lnTo>
                    <a:lnTo>
                      <a:pt x="190" y="1480"/>
                    </a:lnTo>
                    <a:lnTo>
                      <a:pt x="185" y="1482"/>
                    </a:lnTo>
                    <a:lnTo>
                      <a:pt x="180" y="1483"/>
                    </a:lnTo>
                    <a:lnTo>
                      <a:pt x="174" y="1483"/>
                    </a:lnTo>
                    <a:lnTo>
                      <a:pt x="169" y="1483"/>
                    </a:lnTo>
                    <a:lnTo>
                      <a:pt x="162" y="1483"/>
                    </a:lnTo>
                    <a:lnTo>
                      <a:pt x="155" y="1481"/>
                    </a:lnTo>
                    <a:lnTo>
                      <a:pt x="149" y="1479"/>
                    </a:lnTo>
                    <a:lnTo>
                      <a:pt x="142" y="1477"/>
                    </a:lnTo>
                    <a:lnTo>
                      <a:pt x="131" y="1468"/>
                    </a:lnTo>
                    <a:lnTo>
                      <a:pt x="120" y="1458"/>
                    </a:lnTo>
                    <a:lnTo>
                      <a:pt x="109" y="1447"/>
                    </a:lnTo>
                    <a:lnTo>
                      <a:pt x="97" y="1433"/>
                    </a:lnTo>
                    <a:lnTo>
                      <a:pt x="86" y="1418"/>
                    </a:lnTo>
                    <a:lnTo>
                      <a:pt x="74" y="1402"/>
                    </a:lnTo>
                    <a:lnTo>
                      <a:pt x="63" y="1383"/>
                    </a:lnTo>
                    <a:lnTo>
                      <a:pt x="51" y="1364"/>
                    </a:lnTo>
                    <a:lnTo>
                      <a:pt x="40" y="1350"/>
                    </a:lnTo>
                    <a:lnTo>
                      <a:pt x="30" y="1338"/>
                    </a:lnTo>
                    <a:lnTo>
                      <a:pt x="22" y="1328"/>
                    </a:lnTo>
                    <a:lnTo>
                      <a:pt x="16" y="1321"/>
                    </a:lnTo>
                    <a:lnTo>
                      <a:pt x="11" y="1318"/>
                    </a:lnTo>
                    <a:lnTo>
                      <a:pt x="6" y="1314"/>
                    </a:lnTo>
                    <a:lnTo>
                      <a:pt x="3" y="1311"/>
                    </a:lnTo>
                    <a:lnTo>
                      <a:pt x="1" y="1308"/>
                    </a:lnTo>
                    <a:lnTo>
                      <a:pt x="0" y="1305"/>
                    </a:lnTo>
                    <a:lnTo>
                      <a:pt x="0" y="1302"/>
                    </a:lnTo>
                    <a:lnTo>
                      <a:pt x="1" y="1299"/>
                    </a:lnTo>
                    <a:lnTo>
                      <a:pt x="2" y="1295"/>
                    </a:lnTo>
                    <a:lnTo>
                      <a:pt x="3" y="1292"/>
                    </a:lnTo>
                    <a:lnTo>
                      <a:pt x="5" y="1289"/>
                    </a:lnTo>
                    <a:lnTo>
                      <a:pt x="9" y="1285"/>
                    </a:lnTo>
                    <a:lnTo>
                      <a:pt x="14" y="1282"/>
                    </a:lnTo>
                    <a:lnTo>
                      <a:pt x="27" y="1273"/>
                    </a:lnTo>
                    <a:lnTo>
                      <a:pt x="45" y="1264"/>
                    </a:lnTo>
                    <a:lnTo>
                      <a:pt x="103" y="1232"/>
                    </a:lnTo>
                    <a:lnTo>
                      <a:pt x="152" y="1201"/>
                    </a:lnTo>
                    <a:lnTo>
                      <a:pt x="173" y="1187"/>
                    </a:lnTo>
                    <a:lnTo>
                      <a:pt x="193" y="1174"/>
                    </a:lnTo>
                    <a:lnTo>
                      <a:pt x="211" y="1160"/>
                    </a:lnTo>
                    <a:lnTo>
                      <a:pt x="226" y="1148"/>
                    </a:lnTo>
                    <a:lnTo>
                      <a:pt x="240" y="1137"/>
                    </a:lnTo>
                    <a:lnTo>
                      <a:pt x="252" y="1127"/>
                    </a:lnTo>
                    <a:lnTo>
                      <a:pt x="262" y="1117"/>
                    </a:lnTo>
                    <a:lnTo>
                      <a:pt x="270" y="1107"/>
                    </a:lnTo>
                    <a:lnTo>
                      <a:pt x="275" y="1099"/>
                    </a:lnTo>
                    <a:lnTo>
                      <a:pt x="279" y="1090"/>
                    </a:lnTo>
                    <a:lnTo>
                      <a:pt x="281" y="1084"/>
                    </a:lnTo>
                    <a:lnTo>
                      <a:pt x="281" y="1077"/>
                    </a:lnTo>
                    <a:lnTo>
                      <a:pt x="364" y="639"/>
                    </a:lnTo>
                    <a:lnTo>
                      <a:pt x="259" y="639"/>
                    </a:lnTo>
                    <a:lnTo>
                      <a:pt x="247" y="639"/>
                    </a:lnTo>
                    <a:lnTo>
                      <a:pt x="226" y="639"/>
                    </a:lnTo>
                    <a:lnTo>
                      <a:pt x="212" y="643"/>
                    </a:lnTo>
                    <a:lnTo>
                      <a:pt x="200" y="644"/>
                    </a:lnTo>
                    <a:lnTo>
                      <a:pt x="190" y="646"/>
                    </a:lnTo>
                    <a:lnTo>
                      <a:pt x="182" y="646"/>
                    </a:lnTo>
                    <a:lnTo>
                      <a:pt x="179" y="648"/>
                    </a:lnTo>
                    <a:lnTo>
                      <a:pt x="174" y="650"/>
                    </a:lnTo>
                    <a:lnTo>
                      <a:pt x="171" y="650"/>
                    </a:lnTo>
                    <a:lnTo>
                      <a:pt x="167" y="650"/>
                    </a:lnTo>
                    <a:lnTo>
                      <a:pt x="163" y="649"/>
                    </a:lnTo>
                    <a:lnTo>
                      <a:pt x="160" y="647"/>
                    </a:lnTo>
                    <a:lnTo>
                      <a:pt x="156" y="644"/>
                    </a:lnTo>
                    <a:lnTo>
                      <a:pt x="152" y="639"/>
                    </a:lnTo>
                    <a:lnTo>
                      <a:pt x="150" y="630"/>
                    </a:lnTo>
                    <a:lnTo>
                      <a:pt x="146" y="620"/>
                    </a:lnTo>
                    <a:lnTo>
                      <a:pt x="141" y="611"/>
                    </a:lnTo>
                    <a:lnTo>
                      <a:pt x="134" y="602"/>
                    </a:lnTo>
                    <a:lnTo>
                      <a:pt x="134" y="598"/>
                    </a:lnTo>
                    <a:lnTo>
                      <a:pt x="134" y="594"/>
                    </a:lnTo>
                    <a:lnTo>
                      <a:pt x="135" y="590"/>
                    </a:lnTo>
                    <a:lnTo>
                      <a:pt x="137" y="588"/>
                    </a:lnTo>
                    <a:lnTo>
                      <a:pt x="140" y="586"/>
                    </a:lnTo>
                    <a:lnTo>
                      <a:pt x="142" y="585"/>
                    </a:lnTo>
                    <a:lnTo>
                      <a:pt x="146" y="583"/>
                    </a:lnTo>
                    <a:lnTo>
                      <a:pt x="151" y="583"/>
                    </a:lnTo>
                    <a:lnTo>
                      <a:pt x="192" y="589"/>
                    </a:lnTo>
                    <a:lnTo>
                      <a:pt x="230" y="592"/>
                    </a:lnTo>
                    <a:lnTo>
                      <a:pt x="265" y="595"/>
                    </a:lnTo>
                    <a:lnTo>
                      <a:pt x="298" y="596"/>
                    </a:lnTo>
                    <a:lnTo>
                      <a:pt x="360" y="596"/>
                    </a:lnTo>
                    <a:lnTo>
                      <a:pt x="378" y="577"/>
                    </a:lnTo>
                    <a:lnTo>
                      <a:pt x="394" y="559"/>
                    </a:lnTo>
                    <a:lnTo>
                      <a:pt x="410" y="544"/>
                    </a:lnTo>
                    <a:lnTo>
                      <a:pt x="424" y="531"/>
                    </a:lnTo>
                    <a:lnTo>
                      <a:pt x="438" y="521"/>
                    </a:lnTo>
                    <a:lnTo>
                      <a:pt x="450" y="512"/>
                    </a:lnTo>
                    <a:lnTo>
                      <a:pt x="461" y="507"/>
                    </a:lnTo>
                    <a:lnTo>
                      <a:pt x="472" y="502"/>
                    </a:lnTo>
                    <a:lnTo>
                      <a:pt x="502" y="513"/>
                    </a:lnTo>
                    <a:lnTo>
                      <a:pt x="531" y="527"/>
                    </a:lnTo>
                    <a:lnTo>
                      <a:pt x="544" y="533"/>
                    </a:lnTo>
                    <a:lnTo>
                      <a:pt x="558" y="541"/>
                    </a:lnTo>
                    <a:lnTo>
                      <a:pt x="570" y="549"/>
                    </a:lnTo>
                    <a:lnTo>
                      <a:pt x="581" y="557"/>
                    </a:lnTo>
                    <a:lnTo>
                      <a:pt x="592" y="565"/>
                    </a:lnTo>
                    <a:lnTo>
                      <a:pt x="602" y="573"/>
                    </a:lnTo>
                    <a:lnTo>
                      <a:pt x="612" y="582"/>
                    </a:lnTo>
                    <a:lnTo>
                      <a:pt x="621" y="592"/>
                    </a:lnTo>
                    <a:lnTo>
                      <a:pt x="630" y="602"/>
                    </a:lnTo>
                    <a:lnTo>
                      <a:pt x="638" y="612"/>
                    </a:lnTo>
                    <a:lnTo>
                      <a:pt x="645" y="622"/>
                    </a:lnTo>
                    <a:lnTo>
                      <a:pt x="652" y="634"/>
                    </a:lnTo>
                    <a:lnTo>
                      <a:pt x="650" y="640"/>
                    </a:lnTo>
                    <a:lnTo>
                      <a:pt x="647" y="648"/>
                    </a:lnTo>
                    <a:lnTo>
                      <a:pt x="643" y="654"/>
                    </a:lnTo>
                    <a:lnTo>
                      <a:pt x="638" y="660"/>
                    </a:lnTo>
                    <a:lnTo>
                      <a:pt x="631" y="665"/>
                    </a:lnTo>
                    <a:lnTo>
                      <a:pt x="624" y="669"/>
                    </a:lnTo>
                    <a:lnTo>
                      <a:pt x="615" y="674"/>
                    </a:lnTo>
                    <a:lnTo>
                      <a:pt x="607" y="677"/>
                    </a:lnTo>
                    <a:lnTo>
                      <a:pt x="601" y="680"/>
                    </a:lnTo>
                    <a:lnTo>
                      <a:pt x="597" y="685"/>
                    </a:lnTo>
                    <a:lnTo>
                      <a:pt x="592" y="689"/>
                    </a:lnTo>
                    <a:lnTo>
                      <a:pt x="589" y="696"/>
                    </a:lnTo>
                    <a:lnTo>
                      <a:pt x="585" y="703"/>
                    </a:lnTo>
                    <a:lnTo>
                      <a:pt x="583" y="709"/>
                    </a:lnTo>
                    <a:lnTo>
                      <a:pt x="580" y="718"/>
                    </a:lnTo>
                    <a:lnTo>
                      <a:pt x="579" y="727"/>
                    </a:lnTo>
                    <a:close/>
                    <a:moveTo>
                      <a:pt x="1380" y="477"/>
                    </a:moveTo>
                    <a:lnTo>
                      <a:pt x="1343" y="477"/>
                    </a:lnTo>
                    <a:lnTo>
                      <a:pt x="1255" y="939"/>
                    </a:lnTo>
                    <a:lnTo>
                      <a:pt x="1253" y="951"/>
                    </a:lnTo>
                    <a:lnTo>
                      <a:pt x="1252" y="961"/>
                    </a:lnTo>
                    <a:lnTo>
                      <a:pt x="1255" y="970"/>
                    </a:lnTo>
                    <a:lnTo>
                      <a:pt x="1257" y="977"/>
                    </a:lnTo>
                    <a:lnTo>
                      <a:pt x="1261" y="982"/>
                    </a:lnTo>
                    <a:lnTo>
                      <a:pt x="1267" y="987"/>
                    </a:lnTo>
                    <a:lnTo>
                      <a:pt x="1273" y="989"/>
                    </a:lnTo>
                    <a:lnTo>
                      <a:pt x="1282" y="989"/>
                    </a:lnTo>
                    <a:lnTo>
                      <a:pt x="1301" y="989"/>
                    </a:lnTo>
                    <a:lnTo>
                      <a:pt x="1309" y="990"/>
                    </a:lnTo>
                    <a:lnTo>
                      <a:pt x="1317" y="989"/>
                    </a:lnTo>
                    <a:lnTo>
                      <a:pt x="1326" y="984"/>
                    </a:lnTo>
                    <a:lnTo>
                      <a:pt x="1335" y="979"/>
                    </a:lnTo>
                    <a:lnTo>
                      <a:pt x="1343" y="971"/>
                    </a:lnTo>
                    <a:lnTo>
                      <a:pt x="1353" y="962"/>
                    </a:lnTo>
                    <a:lnTo>
                      <a:pt x="1363" y="950"/>
                    </a:lnTo>
                    <a:lnTo>
                      <a:pt x="1373" y="937"/>
                    </a:lnTo>
                    <a:lnTo>
                      <a:pt x="1385" y="920"/>
                    </a:lnTo>
                    <a:lnTo>
                      <a:pt x="1396" y="902"/>
                    </a:lnTo>
                    <a:lnTo>
                      <a:pt x="1408" y="882"/>
                    </a:lnTo>
                    <a:lnTo>
                      <a:pt x="1419" y="861"/>
                    </a:lnTo>
                    <a:lnTo>
                      <a:pt x="1445" y="811"/>
                    </a:lnTo>
                    <a:lnTo>
                      <a:pt x="1471" y="752"/>
                    </a:lnTo>
                    <a:lnTo>
                      <a:pt x="1476" y="741"/>
                    </a:lnTo>
                    <a:lnTo>
                      <a:pt x="1480" y="731"/>
                    </a:lnTo>
                    <a:lnTo>
                      <a:pt x="1485" y="722"/>
                    </a:lnTo>
                    <a:lnTo>
                      <a:pt x="1489" y="715"/>
                    </a:lnTo>
                    <a:lnTo>
                      <a:pt x="1495" y="709"/>
                    </a:lnTo>
                    <a:lnTo>
                      <a:pt x="1500" y="705"/>
                    </a:lnTo>
                    <a:lnTo>
                      <a:pt x="1506" y="703"/>
                    </a:lnTo>
                    <a:lnTo>
                      <a:pt x="1512" y="702"/>
                    </a:lnTo>
                    <a:lnTo>
                      <a:pt x="1517" y="702"/>
                    </a:lnTo>
                    <a:lnTo>
                      <a:pt x="1520" y="703"/>
                    </a:lnTo>
                    <a:lnTo>
                      <a:pt x="1522" y="706"/>
                    </a:lnTo>
                    <a:lnTo>
                      <a:pt x="1525" y="712"/>
                    </a:lnTo>
                    <a:lnTo>
                      <a:pt x="1525" y="718"/>
                    </a:lnTo>
                    <a:lnTo>
                      <a:pt x="1525" y="728"/>
                    </a:lnTo>
                    <a:lnTo>
                      <a:pt x="1523" y="738"/>
                    </a:lnTo>
                    <a:lnTo>
                      <a:pt x="1521" y="752"/>
                    </a:lnTo>
                    <a:lnTo>
                      <a:pt x="1518" y="773"/>
                    </a:lnTo>
                    <a:lnTo>
                      <a:pt x="1515" y="792"/>
                    </a:lnTo>
                    <a:lnTo>
                      <a:pt x="1512" y="811"/>
                    </a:lnTo>
                    <a:lnTo>
                      <a:pt x="1511" y="829"/>
                    </a:lnTo>
                    <a:lnTo>
                      <a:pt x="1510" y="845"/>
                    </a:lnTo>
                    <a:lnTo>
                      <a:pt x="1511" y="862"/>
                    </a:lnTo>
                    <a:lnTo>
                      <a:pt x="1511" y="876"/>
                    </a:lnTo>
                    <a:lnTo>
                      <a:pt x="1513" y="891"/>
                    </a:lnTo>
                    <a:lnTo>
                      <a:pt x="1516" y="904"/>
                    </a:lnTo>
                    <a:lnTo>
                      <a:pt x="1519" y="917"/>
                    </a:lnTo>
                    <a:lnTo>
                      <a:pt x="1523" y="928"/>
                    </a:lnTo>
                    <a:lnTo>
                      <a:pt x="1528" y="938"/>
                    </a:lnTo>
                    <a:lnTo>
                      <a:pt x="1533" y="948"/>
                    </a:lnTo>
                    <a:lnTo>
                      <a:pt x="1539" y="957"/>
                    </a:lnTo>
                    <a:lnTo>
                      <a:pt x="1547" y="963"/>
                    </a:lnTo>
                    <a:lnTo>
                      <a:pt x="1555" y="970"/>
                    </a:lnTo>
                    <a:lnTo>
                      <a:pt x="1566" y="979"/>
                    </a:lnTo>
                    <a:lnTo>
                      <a:pt x="1575" y="988"/>
                    </a:lnTo>
                    <a:lnTo>
                      <a:pt x="1578" y="992"/>
                    </a:lnTo>
                    <a:lnTo>
                      <a:pt x="1581" y="998"/>
                    </a:lnTo>
                    <a:lnTo>
                      <a:pt x="1585" y="1002"/>
                    </a:lnTo>
                    <a:lnTo>
                      <a:pt x="1586" y="1008"/>
                    </a:lnTo>
                    <a:lnTo>
                      <a:pt x="1588" y="1013"/>
                    </a:lnTo>
                    <a:lnTo>
                      <a:pt x="1588" y="1019"/>
                    </a:lnTo>
                    <a:lnTo>
                      <a:pt x="1588" y="1026"/>
                    </a:lnTo>
                    <a:lnTo>
                      <a:pt x="1588" y="1031"/>
                    </a:lnTo>
                    <a:lnTo>
                      <a:pt x="1586" y="1045"/>
                    </a:lnTo>
                    <a:lnTo>
                      <a:pt x="1581" y="1058"/>
                    </a:lnTo>
                    <a:lnTo>
                      <a:pt x="1580" y="1069"/>
                    </a:lnTo>
                    <a:lnTo>
                      <a:pt x="1577" y="1079"/>
                    </a:lnTo>
                    <a:lnTo>
                      <a:pt x="1571" y="1090"/>
                    </a:lnTo>
                    <a:lnTo>
                      <a:pt x="1564" y="1100"/>
                    </a:lnTo>
                    <a:lnTo>
                      <a:pt x="1555" y="1110"/>
                    </a:lnTo>
                    <a:lnTo>
                      <a:pt x="1543" y="1120"/>
                    </a:lnTo>
                    <a:lnTo>
                      <a:pt x="1530" y="1129"/>
                    </a:lnTo>
                    <a:lnTo>
                      <a:pt x="1516" y="1139"/>
                    </a:lnTo>
                    <a:lnTo>
                      <a:pt x="1486" y="1154"/>
                    </a:lnTo>
                    <a:lnTo>
                      <a:pt x="1457" y="1167"/>
                    </a:lnTo>
                    <a:lnTo>
                      <a:pt x="1427" y="1177"/>
                    </a:lnTo>
                    <a:lnTo>
                      <a:pt x="1398" y="1186"/>
                    </a:lnTo>
                    <a:lnTo>
                      <a:pt x="1368" y="1193"/>
                    </a:lnTo>
                    <a:lnTo>
                      <a:pt x="1339" y="1198"/>
                    </a:lnTo>
                    <a:lnTo>
                      <a:pt x="1309" y="1201"/>
                    </a:lnTo>
                    <a:lnTo>
                      <a:pt x="1279" y="1202"/>
                    </a:lnTo>
                    <a:lnTo>
                      <a:pt x="1142" y="1202"/>
                    </a:lnTo>
                    <a:lnTo>
                      <a:pt x="1121" y="1203"/>
                    </a:lnTo>
                    <a:lnTo>
                      <a:pt x="1101" y="1203"/>
                    </a:lnTo>
                    <a:lnTo>
                      <a:pt x="1092" y="1202"/>
                    </a:lnTo>
                    <a:lnTo>
                      <a:pt x="1083" y="1201"/>
                    </a:lnTo>
                    <a:lnTo>
                      <a:pt x="1076" y="1198"/>
                    </a:lnTo>
                    <a:lnTo>
                      <a:pt x="1068" y="1196"/>
                    </a:lnTo>
                    <a:lnTo>
                      <a:pt x="1060" y="1193"/>
                    </a:lnTo>
                    <a:lnTo>
                      <a:pt x="1053" y="1189"/>
                    </a:lnTo>
                    <a:lnTo>
                      <a:pt x="1048" y="1185"/>
                    </a:lnTo>
                    <a:lnTo>
                      <a:pt x="1041" y="1181"/>
                    </a:lnTo>
                    <a:lnTo>
                      <a:pt x="1037" y="1176"/>
                    </a:lnTo>
                    <a:lnTo>
                      <a:pt x="1031" y="1170"/>
                    </a:lnTo>
                    <a:lnTo>
                      <a:pt x="1027" y="1165"/>
                    </a:lnTo>
                    <a:lnTo>
                      <a:pt x="1022" y="1158"/>
                    </a:lnTo>
                    <a:lnTo>
                      <a:pt x="1019" y="1152"/>
                    </a:lnTo>
                    <a:lnTo>
                      <a:pt x="1016" y="1144"/>
                    </a:lnTo>
                    <a:lnTo>
                      <a:pt x="1013" y="1136"/>
                    </a:lnTo>
                    <a:lnTo>
                      <a:pt x="1011" y="1128"/>
                    </a:lnTo>
                    <a:lnTo>
                      <a:pt x="1008" y="1109"/>
                    </a:lnTo>
                    <a:lnTo>
                      <a:pt x="1007" y="1089"/>
                    </a:lnTo>
                    <a:lnTo>
                      <a:pt x="1008" y="1067"/>
                    </a:lnTo>
                    <a:lnTo>
                      <a:pt x="1010" y="1044"/>
                    </a:lnTo>
                    <a:lnTo>
                      <a:pt x="1014" y="1018"/>
                    </a:lnTo>
                    <a:lnTo>
                      <a:pt x="1021" y="989"/>
                    </a:lnTo>
                    <a:lnTo>
                      <a:pt x="1119" y="477"/>
                    </a:lnTo>
                    <a:lnTo>
                      <a:pt x="1062" y="477"/>
                    </a:lnTo>
                    <a:lnTo>
                      <a:pt x="1054" y="517"/>
                    </a:lnTo>
                    <a:lnTo>
                      <a:pt x="1047" y="553"/>
                    </a:lnTo>
                    <a:lnTo>
                      <a:pt x="1038" y="590"/>
                    </a:lnTo>
                    <a:lnTo>
                      <a:pt x="1029" y="626"/>
                    </a:lnTo>
                    <a:lnTo>
                      <a:pt x="1020" y="659"/>
                    </a:lnTo>
                    <a:lnTo>
                      <a:pt x="1010" y="692"/>
                    </a:lnTo>
                    <a:lnTo>
                      <a:pt x="1000" y="723"/>
                    </a:lnTo>
                    <a:lnTo>
                      <a:pt x="990" y="752"/>
                    </a:lnTo>
                    <a:lnTo>
                      <a:pt x="979" y="781"/>
                    </a:lnTo>
                    <a:lnTo>
                      <a:pt x="968" y="807"/>
                    </a:lnTo>
                    <a:lnTo>
                      <a:pt x="957" y="833"/>
                    </a:lnTo>
                    <a:lnTo>
                      <a:pt x="944" y="856"/>
                    </a:lnTo>
                    <a:lnTo>
                      <a:pt x="932" y="880"/>
                    </a:lnTo>
                    <a:lnTo>
                      <a:pt x="919" y="901"/>
                    </a:lnTo>
                    <a:lnTo>
                      <a:pt x="907" y="921"/>
                    </a:lnTo>
                    <a:lnTo>
                      <a:pt x="893" y="939"/>
                    </a:lnTo>
                    <a:lnTo>
                      <a:pt x="880" y="957"/>
                    </a:lnTo>
                    <a:lnTo>
                      <a:pt x="865" y="974"/>
                    </a:lnTo>
                    <a:lnTo>
                      <a:pt x="850" y="991"/>
                    </a:lnTo>
                    <a:lnTo>
                      <a:pt x="833" y="1009"/>
                    </a:lnTo>
                    <a:lnTo>
                      <a:pt x="815" y="1025"/>
                    </a:lnTo>
                    <a:lnTo>
                      <a:pt x="798" y="1041"/>
                    </a:lnTo>
                    <a:lnTo>
                      <a:pt x="778" y="1057"/>
                    </a:lnTo>
                    <a:lnTo>
                      <a:pt x="757" y="1072"/>
                    </a:lnTo>
                    <a:lnTo>
                      <a:pt x="735" y="1087"/>
                    </a:lnTo>
                    <a:lnTo>
                      <a:pt x="712" y="1101"/>
                    </a:lnTo>
                    <a:lnTo>
                      <a:pt x="689" y="1116"/>
                    </a:lnTo>
                    <a:lnTo>
                      <a:pt x="663" y="1130"/>
                    </a:lnTo>
                    <a:lnTo>
                      <a:pt x="638" y="1144"/>
                    </a:lnTo>
                    <a:lnTo>
                      <a:pt x="611" y="1157"/>
                    </a:lnTo>
                    <a:lnTo>
                      <a:pt x="583" y="1170"/>
                    </a:lnTo>
                    <a:lnTo>
                      <a:pt x="553" y="1183"/>
                    </a:lnTo>
                    <a:lnTo>
                      <a:pt x="539" y="1187"/>
                    </a:lnTo>
                    <a:lnTo>
                      <a:pt x="528" y="1189"/>
                    </a:lnTo>
                    <a:lnTo>
                      <a:pt x="523" y="1189"/>
                    </a:lnTo>
                    <a:lnTo>
                      <a:pt x="520" y="1187"/>
                    </a:lnTo>
                    <a:lnTo>
                      <a:pt x="518" y="1186"/>
                    </a:lnTo>
                    <a:lnTo>
                      <a:pt x="516" y="1183"/>
                    </a:lnTo>
                    <a:lnTo>
                      <a:pt x="515" y="1179"/>
                    </a:lnTo>
                    <a:lnTo>
                      <a:pt x="515" y="1176"/>
                    </a:lnTo>
                    <a:lnTo>
                      <a:pt x="516" y="1172"/>
                    </a:lnTo>
                    <a:lnTo>
                      <a:pt x="519" y="1167"/>
                    </a:lnTo>
                    <a:lnTo>
                      <a:pt x="525" y="1157"/>
                    </a:lnTo>
                    <a:lnTo>
                      <a:pt x="535" y="1146"/>
                    </a:lnTo>
                    <a:lnTo>
                      <a:pt x="564" y="1117"/>
                    </a:lnTo>
                    <a:lnTo>
                      <a:pt x="592" y="1087"/>
                    </a:lnTo>
                    <a:lnTo>
                      <a:pt x="618" y="1056"/>
                    </a:lnTo>
                    <a:lnTo>
                      <a:pt x="643" y="1022"/>
                    </a:lnTo>
                    <a:lnTo>
                      <a:pt x="667" y="987"/>
                    </a:lnTo>
                    <a:lnTo>
                      <a:pt x="689" y="949"/>
                    </a:lnTo>
                    <a:lnTo>
                      <a:pt x="709" y="910"/>
                    </a:lnTo>
                    <a:lnTo>
                      <a:pt x="729" y="869"/>
                    </a:lnTo>
                    <a:lnTo>
                      <a:pt x="747" y="826"/>
                    </a:lnTo>
                    <a:lnTo>
                      <a:pt x="764" y="782"/>
                    </a:lnTo>
                    <a:lnTo>
                      <a:pt x="780" y="736"/>
                    </a:lnTo>
                    <a:lnTo>
                      <a:pt x="794" y="687"/>
                    </a:lnTo>
                    <a:lnTo>
                      <a:pt x="807" y="638"/>
                    </a:lnTo>
                    <a:lnTo>
                      <a:pt x="819" y="586"/>
                    </a:lnTo>
                    <a:lnTo>
                      <a:pt x="829" y="532"/>
                    </a:lnTo>
                    <a:lnTo>
                      <a:pt x="838" y="477"/>
                    </a:lnTo>
                    <a:lnTo>
                      <a:pt x="763" y="477"/>
                    </a:lnTo>
                    <a:lnTo>
                      <a:pt x="727" y="480"/>
                    </a:lnTo>
                    <a:lnTo>
                      <a:pt x="694" y="483"/>
                    </a:lnTo>
                    <a:lnTo>
                      <a:pt x="667" y="487"/>
                    </a:lnTo>
                    <a:lnTo>
                      <a:pt x="642" y="490"/>
                    </a:lnTo>
                    <a:lnTo>
                      <a:pt x="639" y="491"/>
                    </a:lnTo>
                    <a:lnTo>
                      <a:pt x="635" y="491"/>
                    </a:lnTo>
                    <a:lnTo>
                      <a:pt x="632" y="491"/>
                    </a:lnTo>
                    <a:lnTo>
                      <a:pt x="628" y="491"/>
                    </a:lnTo>
                    <a:lnTo>
                      <a:pt x="620" y="489"/>
                    </a:lnTo>
                    <a:lnTo>
                      <a:pt x="612" y="483"/>
                    </a:lnTo>
                    <a:lnTo>
                      <a:pt x="603" y="471"/>
                    </a:lnTo>
                    <a:lnTo>
                      <a:pt x="595" y="459"/>
                    </a:lnTo>
                    <a:lnTo>
                      <a:pt x="589" y="445"/>
                    </a:lnTo>
                    <a:lnTo>
                      <a:pt x="584" y="433"/>
                    </a:lnTo>
                    <a:lnTo>
                      <a:pt x="584" y="429"/>
                    </a:lnTo>
                    <a:lnTo>
                      <a:pt x="585" y="425"/>
                    </a:lnTo>
                    <a:lnTo>
                      <a:pt x="586" y="422"/>
                    </a:lnTo>
                    <a:lnTo>
                      <a:pt x="589" y="420"/>
                    </a:lnTo>
                    <a:lnTo>
                      <a:pt x="592" y="418"/>
                    </a:lnTo>
                    <a:lnTo>
                      <a:pt x="595" y="415"/>
                    </a:lnTo>
                    <a:lnTo>
                      <a:pt x="601" y="415"/>
                    </a:lnTo>
                    <a:lnTo>
                      <a:pt x="607" y="414"/>
                    </a:lnTo>
                    <a:lnTo>
                      <a:pt x="618" y="418"/>
                    </a:lnTo>
                    <a:lnTo>
                      <a:pt x="632" y="420"/>
                    </a:lnTo>
                    <a:lnTo>
                      <a:pt x="650" y="422"/>
                    </a:lnTo>
                    <a:lnTo>
                      <a:pt x="672" y="424"/>
                    </a:lnTo>
                    <a:lnTo>
                      <a:pt x="698" y="425"/>
                    </a:lnTo>
                    <a:lnTo>
                      <a:pt x="728" y="426"/>
                    </a:lnTo>
                    <a:lnTo>
                      <a:pt x="761" y="426"/>
                    </a:lnTo>
                    <a:lnTo>
                      <a:pt x="798" y="426"/>
                    </a:lnTo>
                    <a:lnTo>
                      <a:pt x="1390" y="426"/>
                    </a:lnTo>
                    <a:lnTo>
                      <a:pt x="1413" y="397"/>
                    </a:lnTo>
                    <a:lnTo>
                      <a:pt x="1436" y="372"/>
                    </a:lnTo>
                    <a:lnTo>
                      <a:pt x="1455" y="350"/>
                    </a:lnTo>
                    <a:lnTo>
                      <a:pt x="1472" y="332"/>
                    </a:lnTo>
                    <a:lnTo>
                      <a:pt x="1488" y="317"/>
                    </a:lnTo>
                    <a:lnTo>
                      <a:pt x="1501" y="306"/>
                    </a:lnTo>
                    <a:lnTo>
                      <a:pt x="1507" y="303"/>
                    </a:lnTo>
                    <a:lnTo>
                      <a:pt x="1512" y="299"/>
                    </a:lnTo>
                    <a:lnTo>
                      <a:pt x="1517" y="297"/>
                    </a:lnTo>
                    <a:lnTo>
                      <a:pt x="1521" y="296"/>
                    </a:lnTo>
                    <a:lnTo>
                      <a:pt x="1531" y="299"/>
                    </a:lnTo>
                    <a:lnTo>
                      <a:pt x="1540" y="304"/>
                    </a:lnTo>
                    <a:lnTo>
                      <a:pt x="1550" y="308"/>
                    </a:lnTo>
                    <a:lnTo>
                      <a:pt x="1560" y="314"/>
                    </a:lnTo>
                    <a:lnTo>
                      <a:pt x="1580" y="327"/>
                    </a:lnTo>
                    <a:lnTo>
                      <a:pt x="1601" y="343"/>
                    </a:lnTo>
                    <a:lnTo>
                      <a:pt x="1622" y="362"/>
                    </a:lnTo>
                    <a:lnTo>
                      <a:pt x="1644" y="383"/>
                    </a:lnTo>
                    <a:lnTo>
                      <a:pt x="1666" y="406"/>
                    </a:lnTo>
                    <a:lnTo>
                      <a:pt x="1688" y="433"/>
                    </a:lnTo>
                    <a:lnTo>
                      <a:pt x="1695" y="442"/>
                    </a:lnTo>
                    <a:lnTo>
                      <a:pt x="1697" y="451"/>
                    </a:lnTo>
                    <a:lnTo>
                      <a:pt x="1698" y="454"/>
                    </a:lnTo>
                    <a:lnTo>
                      <a:pt x="1698" y="458"/>
                    </a:lnTo>
                    <a:lnTo>
                      <a:pt x="1697" y="461"/>
                    </a:lnTo>
                    <a:lnTo>
                      <a:pt x="1695" y="464"/>
                    </a:lnTo>
                    <a:lnTo>
                      <a:pt x="1691" y="469"/>
                    </a:lnTo>
                    <a:lnTo>
                      <a:pt x="1689" y="473"/>
                    </a:lnTo>
                    <a:lnTo>
                      <a:pt x="1685" y="475"/>
                    </a:lnTo>
                    <a:lnTo>
                      <a:pt x="1681" y="479"/>
                    </a:lnTo>
                    <a:lnTo>
                      <a:pt x="1677" y="481"/>
                    </a:lnTo>
                    <a:lnTo>
                      <a:pt x="1671" y="482"/>
                    </a:lnTo>
                    <a:lnTo>
                      <a:pt x="1666" y="483"/>
                    </a:lnTo>
                    <a:lnTo>
                      <a:pt x="1660" y="483"/>
                    </a:lnTo>
                    <a:lnTo>
                      <a:pt x="1639" y="482"/>
                    </a:lnTo>
                    <a:lnTo>
                      <a:pt x="1615" y="481"/>
                    </a:lnTo>
                    <a:lnTo>
                      <a:pt x="1586" y="480"/>
                    </a:lnTo>
                    <a:lnTo>
                      <a:pt x="1554" y="479"/>
                    </a:lnTo>
                    <a:lnTo>
                      <a:pt x="1516" y="478"/>
                    </a:lnTo>
                    <a:lnTo>
                      <a:pt x="1475" y="478"/>
                    </a:lnTo>
                    <a:lnTo>
                      <a:pt x="1430" y="477"/>
                    </a:lnTo>
                    <a:lnTo>
                      <a:pt x="1380" y="47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1" name="Freeform 8"/>
              <p:cNvSpPr>
                <a:spLocks noEditPoints="1"/>
              </p:cNvSpPr>
              <p:nvPr/>
            </p:nvSpPr>
            <p:spPr bwMode="auto">
              <a:xfrm>
                <a:off x="6118225" y="2632075"/>
                <a:ext cx="338137" cy="328613"/>
              </a:xfrm>
              <a:custGeom>
                <a:avLst/>
                <a:gdLst>
                  <a:gd name="T0" fmla="*/ 414 w 1708"/>
                  <a:gd name="T1" fmla="*/ 930 h 1657"/>
                  <a:gd name="T2" fmla="*/ 1066 w 1708"/>
                  <a:gd name="T3" fmla="*/ 1262 h 1657"/>
                  <a:gd name="T4" fmla="*/ 1157 w 1708"/>
                  <a:gd name="T5" fmla="*/ 1184 h 1657"/>
                  <a:gd name="T6" fmla="*/ 1065 w 1708"/>
                  <a:gd name="T7" fmla="*/ 898 h 1657"/>
                  <a:gd name="T8" fmla="*/ 194 w 1708"/>
                  <a:gd name="T9" fmla="*/ 836 h 1657"/>
                  <a:gd name="T10" fmla="*/ 221 w 1708"/>
                  <a:gd name="T11" fmla="*/ 761 h 1657"/>
                  <a:gd name="T12" fmla="*/ 372 w 1708"/>
                  <a:gd name="T13" fmla="*/ 791 h 1657"/>
                  <a:gd name="T14" fmla="*/ 619 w 1708"/>
                  <a:gd name="T15" fmla="*/ 773 h 1657"/>
                  <a:gd name="T16" fmla="*/ 796 w 1708"/>
                  <a:gd name="T17" fmla="*/ 849 h 1657"/>
                  <a:gd name="T18" fmla="*/ 801 w 1708"/>
                  <a:gd name="T19" fmla="*/ 920 h 1657"/>
                  <a:gd name="T20" fmla="*/ 752 w 1708"/>
                  <a:gd name="T21" fmla="*/ 983 h 1657"/>
                  <a:gd name="T22" fmla="*/ 688 w 1708"/>
                  <a:gd name="T23" fmla="*/ 1390 h 1657"/>
                  <a:gd name="T24" fmla="*/ 556 w 1708"/>
                  <a:gd name="T25" fmla="*/ 1456 h 1657"/>
                  <a:gd name="T26" fmla="*/ 444 w 1708"/>
                  <a:gd name="T27" fmla="*/ 1455 h 1657"/>
                  <a:gd name="T28" fmla="*/ 325 w 1708"/>
                  <a:gd name="T29" fmla="*/ 1392 h 1657"/>
                  <a:gd name="T30" fmla="*/ 280 w 1708"/>
                  <a:gd name="T31" fmla="*/ 1484 h 1657"/>
                  <a:gd name="T32" fmla="*/ 160 w 1708"/>
                  <a:gd name="T33" fmla="*/ 1510 h 1657"/>
                  <a:gd name="T34" fmla="*/ 70 w 1708"/>
                  <a:gd name="T35" fmla="*/ 1500 h 1657"/>
                  <a:gd name="T36" fmla="*/ 103 w 1708"/>
                  <a:gd name="T37" fmla="*/ 1343 h 1657"/>
                  <a:gd name="T38" fmla="*/ 665 w 1708"/>
                  <a:gd name="T39" fmla="*/ 636 h 1657"/>
                  <a:gd name="T40" fmla="*/ 550 w 1708"/>
                  <a:gd name="T41" fmla="*/ 587 h 1657"/>
                  <a:gd name="T42" fmla="*/ 250 w 1708"/>
                  <a:gd name="T43" fmla="*/ 743 h 1657"/>
                  <a:gd name="T44" fmla="*/ 16 w 1708"/>
                  <a:gd name="T45" fmla="*/ 817 h 1657"/>
                  <a:gd name="T46" fmla="*/ 41 w 1708"/>
                  <a:gd name="T47" fmla="*/ 772 h 1657"/>
                  <a:gd name="T48" fmla="*/ 542 w 1708"/>
                  <a:gd name="T49" fmla="*/ 365 h 1657"/>
                  <a:gd name="T50" fmla="*/ 718 w 1708"/>
                  <a:gd name="T51" fmla="*/ 129 h 1657"/>
                  <a:gd name="T52" fmla="*/ 795 w 1708"/>
                  <a:gd name="T53" fmla="*/ 2 h 1657"/>
                  <a:gd name="T54" fmla="*/ 1014 w 1708"/>
                  <a:gd name="T55" fmla="*/ 51 h 1657"/>
                  <a:gd name="T56" fmla="*/ 1116 w 1708"/>
                  <a:gd name="T57" fmla="*/ 111 h 1657"/>
                  <a:gd name="T58" fmla="*/ 1050 w 1708"/>
                  <a:gd name="T59" fmla="*/ 154 h 1657"/>
                  <a:gd name="T60" fmla="*/ 1230 w 1708"/>
                  <a:gd name="T61" fmla="*/ 353 h 1657"/>
                  <a:gd name="T62" fmla="*/ 1569 w 1708"/>
                  <a:gd name="T63" fmla="*/ 497 h 1657"/>
                  <a:gd name="T64" fmla="*/ 1708 w 1708"/>
                  <a:gd name="T65" fmla="*/ 540 h 1657"/>
                  <a:gd name="T66" fmla="*/ 1566 w 1708"/>
                  <a:gd name="T67" fmla="*/ 645 h 1657"/>
                  <a:gd name="T68" fmla="*/ 1442 w 1708"/>
                  <a:gd name="T69" fmla="*/ 770 h 1657"/>
                  <a:gd name="T70" fmla="*/ 1513 w 1708"/>
                  <a:gd name="T71" fmla="*/ 850 h 1657"/>
                  <a:gd name="T72" fmla="*/ 1481 w 1708"/>
                  <a:gd name="T73" fmla="*/ 898 h 1657"/>
                  <a:gd name="T74" fmla="*/ 1375 w 1708"/>
                  <a:gd name="T75" fmla="*/ 1286 h 1657"/>
                  <a:gd name="T76" fmla="*/ 1259 w 1708"/>
                  <a:gd name="T77" fmla="*/ 1426 h 1657"/>
                  <a:gd name="T78" fmla="*/ 1055 w 1708"/>
                  <a:gd name="T79" fmla="*/ 1462 h 1657"/>
                  <a:gd name="T80" fmla="*/ 1031 w 1708"/>
                  <a:gd name="T81" fmla="*/ 1408 h 1657"/>
                  <a:gd name="T82" fmla="*/ 929 w 1708"/>
                  <a:gd name="T83" fmla="*/ 1586 h 1657"/>
                  <a:gd name="T84" fmla="*/ 879 w 1708"/>
                  <a:gd name="T85" fmla="*/ 1634 h 1657"/>
                  <a:gd name="T86" fmla="*/ 735 w 1708"/>
                  <a:gd name="T87" fmla="*/ 1657 h 1657"/>
                  <a:gd name="T88" fmla="*/ 689 w 1708"/>
                  <a:gd name="T89" fmla="*/ 1627 h 1657"/>
                  <a:gd name="T90" fmla="*/ 756 w 1708"/>
                  <a:gd name="T91" fmla="*/ 1306 h 1657"/>
                  <a:gd name="T92" fmla="*/ 852 w 1708"/>
                  <a:gd name="T93" fmla="*/ 768 h 1657"/>
                  <a:gd name="T94" fmla="*/ 877 w 1708"/>
                  <a:gd name="T95" fmla="*/ 725 h 1657"/>
                  <a:gd name="T96" fmla="*/ 1078 w 1708"/>
                  <a:gd name="T97" fmla="*/ 774 h 1657"/>
                  <a:gd name="T98" fmla="*/ 1210 w 1708"/>
                  <a:gd name="T99" fmla="*/ 797 h 1657"/>
                  <a:gd name="T100" fmla="*/ 1244 w 1708"/>
                  <a:gd name="T101" fmla="*/ 670 h 1657"/>
                  <a:gd name="T102" fmla="*/ 1035 w 1708"/>
                  <a:gd name="T103" fmla="*/ 365 h 1657"/>
                  <a:gd name="T104" fmla="*/ 683 w 1708"/>
                  <a:gd name="T105" fmla="*/ 493 h 1657"/>
                  <a:gd name="T106" fmla="*/ 756 w 1708"/>
                  <a:gd name="T107" fmla="*/ 580 h 1657"/>
                  <a:gd name="T108" fmla="*/ 1002 w 1708"/>
                  <a:gd name="T109" fmla="*/ 455 h 1657"/>
                  <a:gd name="T110" fmla="*/ 1127 w 1708"/>
                  <a:gd name="T111" fmla="*/ 558 h 1657"/>
                  <a:gd name="T112" fmla="*/ 1142 w 1708"/>
                  <a:gd name="T113" fmla="*/ 631 h 1657"/>
                  <a:gd name="T114" fmla="*/ 833 w 1708"/>
                  <a:gd name="T115" fmla="*/ 633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8" h="1657">
                    <a:moveTo>
                      <a:pt x="539" y="891"/>
                    </a:moveTo>
                    <a:lnTo>
                      <a:pt x="447" y="891"/>
                    </a:lnTo>
                    <a:lnTo>
                      <a:pt x="440" y="891"/>
                    </a:lnTo>
                    <a:lnTo>
                      <a:pt x="439" y="894"/>
                    </a:lnTo>
                    <a:lnTo>
                      <a:pt x="437" y="898"/>
                    </a:lnTo>
                    <a:lnTo>
                      <a:pt x="435" y="900"/>
                    </a:lnTo>
                    <a:lnTo>
                      <a:pt x="432" y="903"/>
                    </a:lnTo>
                    <a:lnTo>
                      <a:pt x="424" y="913"/>
                    </a:lnTo>
                    <a:lnTo>
                      <a:pt x="418" y="922"/>
                    </a:lnTo>
                    <a:lnTo>
                      <a:pt x="414" y="930"/>
                    </a:lnTo>
                    <a:lnTo>
                      <a:pt x="412" y="937"/>
                    </a:lnTo>
                    <a:lnTo>
                      <a:pt x="346" y="1281"/>
                    </a:lnTo>
                    <a:lnTo>
                      <a:pt x="465" y="1281"/>
                    </a:lnTo>
                    <a:lnTo>
                      <a:pt x="539" y="891"/>
                    </a:lnTo>
                    <a:close/>
                    <a:moveTo>
                      <a:pt x="1065" y="898"/>
                    </a:moveTo>
                    <a:lnTo>
                      <a:pt x="996" y="1261"/>
                    </a:lnTo>
                    <a:lnTo>
                      <a:pt x="1015" y="1262"/>
                    </a:lnTo>
                    <a:lnTo>
                      <a:pt x="1034" y="1263"/>
                    </a:lnTo>
                    <a:lnTo>
                      <a:pt x="1051" y="1263"/>
                    </a:lnTo>
                    <a:lnTo>
                      <a:pt x="1066" y="1262"/>
                    </a:lnTo>
                    <a:lnTo>
                      <a:pt x="1082" y="1259"/>
                    </a:lnTo>
                    <a:lnTo>
                      <a:pt x="1095" y="1255"/>
                    </a:lnTo>
                    <a:lnTo>
                      <a:pt x="1106" y="1250"/>
                    </a:lnTo>
                    <a:lnTo>
                      <a:pt x="1117" y="1244"/>
                    </a:lnTo>
                    <a:lnTo>
                      <a:pt x="1127" y="1237"/>
                    </a:lnTo>
                    <a:lnTo>
                      <a:pt x="1136" y="1228"/>
                    </a:lnTo>
                    <a:lnTo>
                      <a:pt x="1143" y="1220"/>
                    </a:lnTo>
                    <a:lnTo>
                      <a:pt x="1150" y="1208"/>
                    </a:lnTo>
                    <a:lnTo>
                      <a:pt x="1154" y="1197"/>
                    </a:lnTo>
                    <a:lnTo>
                      <a:pt x="1157" y="1184"/>
                    </a:lnTo>
                    <a:lnTo>
                      <a:pt x="1160" y="1169"/>
                    </a:lnTo>
                    <a:lnTo>
                      <a:pt x="1161" y="1155"/>
                    </a:lnTo>
                    <a:lnTo>
                      <a:pt x="1221" y="844"/>
                    </a:lnTo>
                    <a:lnTo>
                      <a:pt x="1102" y="844"/>
                    </a:lnTo>
                    <a:lnTo>
                      <a:pt x="1087" y="860"/>
                    </a:lnTo>
                    <a:lnTo>
                      <a:pt x="1076" y="874"/>
                    </a:lnTo>
                    <a:lnTo>
                      <a:pt x="1072" y="881"/>
                    </a:lnTo>
                    <a:lnTo>
                      <a:pt x="1070" y="887"/>
                    </a:lnTo>
                    <a:lnTo>
                      <a:pt x="1067" y="892"/>
                    </a:lnTo>
                    <a:lnTo>
                      <a:pt x="1065" y="898"/>
                    </a:lnTo>
                    <a:close/>
                    <a:moveTo>
                      <a:pt x="157" y="1095"/>
                    </a:moveTo>
                    <a:lnTo>
                      <a:pt x="161" y="1071"/>
                    </a:lnTo>
                    <a:lnTo>
                      <a:pt x="166" y="1045"/>
                    </a:lnTo>
                    <a:lnTo>
                      <a:pt x="170" y="1015"/>
                    </a:lnTo>
                    <a:lnTo>
                      <a:pt x="175" y="983"/>
                    </a:lnTo>
                    <a:lnTo>
                      <a:pt x="180" y="949"/>
                    </a:lnTo>
                    <a:lnTo>
                      <a:pt x="185" y="912"/>
                    </a:lnTo>
                    <a:lnTo>
                      <a:pt x="189" y="873"/>
                    </a:lnTo>
                    <a:lnTo>
                      <a:pt x="195" y="831"/>
                    </a:lnTo>
                    <a:lnTo>
                      <a:pt x="194" y="836"/>
                    </a:lnTo>
                    <a:lnTo>
                      <a:pt x="194" y="834"/>
                    </a:lnTo>
                    <a:lnTo>
                      <a:pt x="196" y="824"/>
                    </a:lnTo>
                    <a:lnTo>
                      <a:pt x="199" y="805"/>
                    </a:lnTo>
                    <a:lnTo>
                      <a:pt x="201" y="791"/>
                    </a:lnTo>
                    <a:lnTo>
                      <a:pt x="205" y="780"/>
                    </a:lnTo>
                    <a:lnTo>
                      <a:pt x="207" y="775"/>
                    </a:lnTo>
                    <a:lnTo>
                      <a:pt x="210" y="771"/>
                    </a:lnTo>
                    <a:lnTo>
                      <a:pt x="214" y="766"/>
                    </a:lnTo>
                    <a:lnTo>
                      <a:pt x="217" y="763"/>
                    </a:lnTo>
                    <a:lnTo>
                      <a:pt x="221" y="761"/>
                    </a:lnTo>
                    <a:lnTo>
                      <a:pt x="226" y="758"/>
                    </a:lnTo>
                    <a:lnTo>
                      <a:pt x="230" y="757"/>
                    </a:lnTo>
                    <a:lnTo>
                      <a:pt x="236" y="756"/>
                    </a:lnTo>
                    <a:lnTo>
                      <a:pt x="247" y="756"/>
                    </a:lnTo>
                    <a:lnTo>
                      <a:pt x="260" y="758"/>
                    </a:lnTo>
                    <a:lnTo>
                      <a:pt x="280" y="763"/>
                    </a:lnTo>
                    <a:lnTo>
                      <a:pt x="301" y="767"/>
                    </a:lnTo>
                    <a:lnTo>
                      <a:pt x="324" y="774"/>
                    </a:lnTo>
                    <a:lnTo>
                      <a:pt x="347" y="782"/>
                    </a:lnTo>
                    <a:lnTo>
                      <a:pt x="372" y="791"/>
                    </a:lnTo>
                    <a:lnTo>
                      <a:pt x="397" y="801"/>
                    </a:lnTo>
                    <a:lnTo>
                      <a:pt x="425" y="812"/>
                    </a:lnTo>
                    <a:lnTo>
                      <a:pt x="453" y="824"/>
                    </a:lnTo>
                    <a:lnTo>
                      <a:pt x="458" y="831"/>
                    </a:lnTo>
                    <a:lnTo>
                      <a:pt x="464" y="837"/>
                    </a:lnTo>
                    <a:lnTo>
                      <a:pt x="549" y="837"/>
                    </a:lnTo>
                    <a:lnTo>
                      <a:pt x="557" y="830"/>
                    </a:lnTo>
                    <a:lnTo>
                      <a:pt x="566" y="817"/>
                    </a:lnTo>
                    <a:lnTo>
                      <a:pt x="595" y="792"/>
                    </a:lnTo>
                    <a:lnTo>
                      <a:pt x="619" y="773"/>
                    </a:lnTo>
                    <a:lnTo>
                      <a:pt x="629" y="767"/>
                    </a:lnTo>
                    <a:lnTo>
                      <a:pt x="637" y="762"/>
                    </a:lnTo>
                    <a:lnTo>
                      <a:pt x="644" y="760"/>
                    </a:lnTo>
                    <a:lnTo>
                      <a:pt x="651" y="758"/>
                    </a:lnTo>
                    <a:lnTo>
                      <a:pt x="681" y="772"/>
                    </a:lnTo>
                    <a:lnTo>
                      <a:pt x="709" y="786"/>
                    </a:lnTo>
                    <a:lnTo>
                      <a:pt x="735" y="801"/>
                    </a:lnTo>
                    <a:lnTo>
                      <a:pt x="757" y="816"/>
                    </a:lnTo>
                    <a:lnTo>
                      <a:pt x="778" y="832"/>
                    </a:lnTo>
                    <a:lnTo>
                      <a:pt x="796" y="849"/>
                    </a:lnTo>
                    <a:lnTo>
                      <a:pt x="804" y="858"/>
                    </a:lnTo>
                    <a:lnTo>
                      <a:pt x="812" y="866"/>
                    </a:lnTo>
                    <a:lnTo>
                      <a:pt x="817" y="875"/>
                    </a:lnTo>
                    <a:lnTo>
                      <a:pt x="824" y="884"/>
                    </a:lnTo>
                    <a:lnTo>
                      <a:pt x="824" y="891"/>
                    </a:lnTo>
                    <a:lnTo>
                      <a:pt x="822" y="897"/>
                    </a:lnTo>
                    <a:lnTo>
                      <a:pt x="818" y="903"/>
                    </a:lnTo>
                    <a:lnTo>
                      <a:pt x="814" y="909"/>
                    </a:lnTo>
                    <a:lnTo>
                      <a:pt x="808" y="914"/>
                    </a:lnTo>
                    <a:lnTo>
                      <a:pt x="801" y="920"/>
                    </a:lnTo>
                    <a:lnTo>
                      <a:pt x="792" y="925"/>
                    </a:lnTo>
                    <a:lnTo>
                      <a:pt x="782" y="930"/>
                    </a:lnTo>
                    <a:lnTo>
                      <a:pt x="776" y="936"/>
                    </a:lnTo>
                    <a:lnTo>
                      <a:pt x="772" y="941"/>
                    </a:lnTo>
                    <a:lnTo>
                      <a:pt x="767" y="947"/>
                    </a:lnTo>
                    <a:lnTo>
                      <a:pt x="763" y="953"/>
                    </a:lnTo>
                    <a:lnTo>
                      <a:pt x="759" y="960"/>
                    </a:lnTo>
                    <a:lnTo>
                      <a:pt x="756" y="968"/>
                    </a:lnTo>
                    <a:lnTo>
                      <a:pt x="754" y="976"/>
                    </a:lnTo>
                    <a:lnTo>
                      <a:pt x="752" y="983"/>
                    </a:lnTo>
                    <a:lnTo>
                      <a:pt x="731" y="1095"/>
                    </a:lnTo>
                    <a:lnTo>
                      <a:pt x="724" y="1132"/>
                    </a:lnTo>
                    <a:lnTo>
                      <a:pt x="718" y="1167"/>
                    </a:lnTo>
                    <a:lnTo>
                      <a:pt x="712" y="1204"/>
                    </a:lnTo>
                    <a:lnTo>
                      <a:pt x="706" y="1240"/>
                    </a:lnTo>
                    <a:lnTo>
                      <a:pt x="702" y="1274"/>
                    </a:lnTo>
                    <a:lnTo>
                      <a:pt x="697" y="1310"/>
                    </a:lnTo>
                    <a:lnTo>
                      <a:pt x="693" y="1344"/>
                    </a:lnTo>
                    <a:lnTo>
                      <a:pt x="689" y="1380"/>
                    </a:lnTo>
                    <a:lnTo>
                      <a:pt x="688" y="1390"/>
                    </a:lnTo>
                    <a:lnTo>
                      <a:pt x="686" y="1400"/>
                    </a:lnTo>
                    <a:lnTo>
                      <a:pt x="682" y="1410"/>
                    </a:lnTo>
                    <a:lnTo>
                      <a:pt x="676" y="1418"/>
                    </a:lnTo>
                    <a:lnTo>
                      <a:pt x="668" y="1425"/>
                    </a:lnTo>
                    <a:lnTo>
                      <a:pt x="661" y="1430"/>
                    </a:lnTo>
                    <a:lnTo>
                      <a:pt x="651" y="1436"/>
                    </a:lnTo>
                    <a:lnTo>
                      <a:pt x="638" y="1439"/>
                    </a:lnTo>
                    <a:lnTo>
                      <a:pt x="605" y="1448"/>
                    </a:lnTo>
                    <a:lnTo>
                      <a:pt x="572" y="1453"/>
                    </a:lnTo>
                    <a:lnTo>
                      <a:pt x="556" y="1456"/>
                    </a:lnTo>
                    <a:lnTo>
                      <a:pt x="540" y="1458"/>
                    </a:lnTo>
                    <a:lnTo>
                      <a:pt x="525" y="1458"/>
                    </a:lnTo>
                    <a:lnTo>
                      <a:pt x="509" y="1459"/>
                    </a:lnTo>
                    <a:lnTo>
                      <a:pt x="489" y="1461"/>
                    </a:lnTo>
                    <a:lnTo>
                      <a:pt x="473" y="1461"/>
                    </a:lnTo>
                    <a:lnTo>
                      <a:pt x="465" y="1461"/>
                    </a:lnTo>
                    <a:lnTo>
                      <a:pt x="458" y="1460"/>
                    </a:lnTo>
                    <a:lnTo>
                      <a:pt x="453" y="1459"/>
                    </a:lnTo>
                    <a:lnTo>
                      <a:pt x="447" y="1457"/>
                    </a:lnTo>
                    <a:lnTo>
                      <a:pt x="444" y="1455"/>
                    </a:lnTo>
                    <a:lnTo>
                      <a:pt x="440" y="1452"/>
                    </a:lnTo>
                    <a:lnTo>
                      <a:pt x="437" y="1449"/>
                    </a:lnTo>
                    <a:lnTo>
                      <a:pt x="436" y="1445"/>
                    </a:lnTo>
                    <a:lnTo>
                      <a:pt x="435" y="1441"/>
                    </a:lnTo>
                    <a:lnTo>
                      <a:pt x="435" y="1437"/>
                    </a:lnTo>
                    <a:lnTo>
                      <a:pt x="436" y="1431"/>
                    </a:lnTo>
                    <a:lnTo>
                      <a:pt x="437" y="1426"/>
                    </a:lnTo>
                    <a:lnTo>
                      <a:pt x="456" y="1326"/>
                    </a:lnTo>
                    <a:lnTo>
                      <a:pt x="337" y="1326"/>
                    </a:lnTo>
                    <a:lnTo>
                      <a:pt x="325" y="1392"/>
                    </a:lnTo>
                    <a:lnTo>
                      <a:pt x="322" y="1414"/>
                    </a:lnTo>
                    <a:lnTo>
                      <a:pt x="316" y="1433"/>
                    </a:lnTo>
                    <a:lnTo>
                      <a:pt x="313" y="1442"/>
                    </a:lnTo>
                    <a:lnTo>
                      <a:pt x="309" y="1450"/>
                    </a:lnTo>
                    <a:lnTo>
                      <a:pt x="305" y="1457"/>
                    </a:lnTo>
                    <a:lnTo>
                      <a:pt x="301" y="1464"/>
                    </a:lnTo>
                    <a:lnTo>
                      <a:pt x="296" y="1469"/>
                    </a:lnTo>
                    <a:lnTo>
                      <a:pt x="291" y="1475"/>
                    </a:lnTo>
                    <a:lnTo>
                      <a:pt x="286" y="1479"/>
                    </a:lnTo>
                    <a:lnTo>
                      <a:pt x="280" y="1484"/>
                    </a:lnTo>
                    <a:lnTo>
                      <a:pt x="274" y="1486"/>
                    </a:lnTo>
                    <a:lnTo>
                      <a:pt x="267" y="1489"/>
                    </a:lnTo>
                    <a:lnTo>
                      <a:pt x="260" y="1490"/>
                    </a:lnTo>
                    <a:lnTo>
                      <a:pt x="253" y="1491"/>
                    </a:lnTo>
                    <a:lnTo>
                      <a:pt x="237" y="1496"/>
                    </a:lnTo>
                    <a:lnTo>
                      <a:pt x="221" y="1500"/>
                    </a:lnTo>
                    <a:lnTo>
                      <a:pt x="206" y="1504"/>
                    </a:lnTo>
                    <a:lnTo>
                      <a:pt x="190" y="1507"/>
                    </a:lnTo>
                    <a:lnTo>
                      <a:pt x="176" y="1509"/>
                    </a:lnTo>
                    <a:lnTo>
                      <a:pt x="160" y="1510"/>
                    </a:lnTo>
                    <a:lnTo>
                      <a:pt x="145" y="1511"/>
                    </a:lnTo>
                    <a:lnTo>
                      <a:pt x="130" y="1511"/>
                    </a:lnTo>
                    <a:lnTo>
                      <a:pt x="119" y="1514"/>
                    </a:lnTo>
                    <a:lnTo>
                      <a:pt x="108" y="1515"/>
                    </a:lnTo>
                    <a:lnTo>
                      <a:pt x="99" y="1515"/>
                    </a:lnTo>
                    <a:lnTo>
                      <a:pt x="91" y="1514"/>
                    </a:lnTo>
                    <a:lnTo>
                      <a:pt x="84" y="1511"/>
                    </a:lnTo>
                    <a:lnTo>
                      <a:pt x="78" y="1509"/>
                    </a:lnTo>
                    <a:lnTo>
                      <a:pt x="74" y="1505"/>
                    </a:lnTo>
                    <a:lnTo>
                      <a:pt x="70" y="1500"/>
                    </a:lnTo>
                    <a:lnTo>
                      <a:pt x="67" y="1495"/>
                    </a:lnTo>
                    <a:lnTo>
                      <a:pt x="66" y="1487"/>
                    </a:lnTo>
                    <a:lnTo>
                      <a:pt x="66" y="1479"/>
                    </a:lnTo>
                    <a:lnTo>
                      <a:pt x="67" y="1471"/>
                    </a:lnTo>
                    <a:lnTo>
                      <a:pt x="68" y="1461"/>
                    </a:lnTo>
                    <a:lnTo>
                      <a:pt x="71" y="1450"/>
                    </a:lnTo>
                    <a:lnTo>
                      <a:pt x="76" y="1439"/>
                    </a:lnTo>
                    <a:lnTo>
                      <a:pt x="80" y="1426"/>
                    </a:lnTo>
                    <a:lnTo>
                      <a:pt x="91" y="1384"/>
                    </a:lnTo>
                    <a:lnTo>
                      <a:pt x="103" y="1343"/>
                    </a:lnTo>
                    <a:lnTo>
                      <a:pt x="113" y="1302"/>
                    </a:lnTo>
                    <a:lnTo>
                      <a:pt x="123" y="1261"/>
                    </a:lnTo>
                    <a:lnTo>
                      <a:pt x="131" y="1220"/>
                    </a:lnTo>
                    <a:lnTo>
                      <a:pt x="140" y="1178"/>
                    </a:lnTo>
                    <a:lnTo>
                      <a:pt x="149" y="1137"/>
                    </a:lnTo>
                    <a:lnTo>
                      <a:pt x="157" y="1095"/>
                    </a:lnTo>
                    <a:close/>
                    <a:moveTo>
                      <a:pt x="773" y="633"/>
                    </a:moveTo>
                    <a:lnTo>
                      <a:pt x="714" y="633"/>
                    </a:lnTo>
                    <a:lnTo>
                      <a:pt x="689" y="634"/>
                    </a:lnTo>
                    <a:lnTo>
                      <a:pt x="665" y="636"/>
                    </a:lnTo>
                    <a:lnTo>
                      <a:pt x="639" y="640"/>
                    </a:lnTo>
                    <a:lnTo>
                      <a:pt x="612" y="646"/>
                    </a:lnTo>
                    <a:lnTo>
                      <a:pt x="605" y="645"/>
                    </a:lnTo>
                    <a:lnTo>
                      <a:pt x="598" y="643"/>
                    </a:lnTo>
                    <a:lnTo>
                      <a:pt x="590" y="638"/>
                    </a:lnTo>
                    <a:lnTo>
                      <a:pt x="582" y="633"/>
                    </a:lnTo>
                    <a:lnTo>
                      <a:pt x="574" y="620"/>
                    </a:lnTo>
                    <a:lnTo>
                      <a:pt x="567" y="608"/>
                    </a:lnTo>
                    <a:lnTo>
                      <a:pt x="559" y="597"/>
                    </a:lnTo>
                    <a:lnTo>
                      <a:pt x="550" y="587"/>
                    </a:lnTo>
                    <a:lnTo>
                      <a:pt x="523" y="605"/>
                    </a:lnTo>
                    <a:lnTo>
                      <a:pt x="494" y="621"/>
                    </a:lnTo>
                    <a:lnTo>
                      <a:pt x="465" y="639"/>
                    </a:lnTo>
                    <a:lnTo>
                      <a:pt x="435" y="655"/>
                    </a:lnTo>
                    <a:lnTo>
                      <a:pt x="406" y="672"/>
                    </a:lnTo>
                    <a:lnTo>
                      <a:pt x="375" y="686"/>
                    </a:lnTo>
                    <a:lnTo>
                      <a:pt x="345" y="702"/>
                    </a:lnTo>
                    <a:lnTo>
                      <a:pt x="314" y="715"/>
                    </a:lnTo>
                    <a:lnTo>
                      <a:pt x="283" y="729"/>
                    </a:lnTo>
                    <a:lnTo>
                      <a:pt x="250" y="743"/>
                    </a:lnTo>
                    <a:lnTo>
                      <a:pt x="219" y="755"/>
                    </a:lnTo>
                    <a:lnTo>
                      <a:pt x="186" y="767"/>
                    </a:lnTo>
                    <a:lnTo>
                      <a:pt x="154" y="780"/>
                    </a:lnTo>
                    <a:lnTo>
                      <a:pt x="120" y="791"/>
                    </a:lnTo>
                    <a:lnTo>
                      <a:pt x="87" y="801"/>
                    </a:lnTo>
                    <a:lnTo>
                      <a:pt x="54" y="811"/>
                    </a:lnTo>
                    <a:lnTo>
                      <a:pt x="41" y="814"/>
                    </a:lnTo>
                    <a:lnTo>
                      <a:pt x="31" y="816"/>
                    </a:lnTo>
                    <a:lnTo>
                      <a:pt x="23" y="817"/>
                    </a:lnTo>
                    <a:lnTo>
                      <a:pt x="16" y="817"/>
                    </a:lnTo>
                    <a:lnTo>
                      <a:pt x="9" y="817"/>
                    </a:lnTo>
                    <a:lnTo>
                      <a:pt x="5" y="816"/>
                    </a:lnTo>
                    <a:lnTo>
                      <a:pt x="3" y="814"/>
                    </a:lnTo>
                    <a:lnTo>
                      <a:pt x="0" y="811"/>
                    </a:lnTo>
                    <a:lnTo>
                      <a:pt x="0" y="807"/>
                    </a:lnTo>
                    <a:lnTo>
                      <a:pt x="1" y="804"/>
                    </a:lnTo>
                    <a:lnTo>
                      <a:pt x="5" y="800"/>
                    </a:lnTo>
                    <a:lnTo>
                      <a:pt x="8" y="795"/>
                    </a:lnTo>
                    <a:lnTo>
                      <a:pt x="21" y="784"/>
                    </a:lnTo>
                    <a:lnTo>
                      <a:pt x="41" y="772"/>
                    </a:lnTo>
                    <a:lnTo>
                      <a:pt x="108" y="728"/>
                    </a:lnTo>
                    <a:lnTo>
                      <a:pt x="173" y="684"/>
                    </a:lnTo>
                    <a:lnTo>
                      <a:pt x="234" y="639"/>
                    </a:lnTo>
                    <a:lnTo>
                      <a:pt x="293" y="595"/>
                    </a:lnTo>
                    <a:lnTo>
                      <a:pt x="348" y="549"/>
                    </a:lnTo>
                    <a:lnTo>
                      <a:pt x="400" y="503"/>
                    </a:lnTo>
                    <a:lnTo>
                      <a:pt x="450" y="458"/>
                    </a:lnTo>
                    <a:lnTo>
                      <a:pt x="497" y="412"/>
                    </a:lnTo>
                    <a:lnTo>
                      <a:pt x="519" y="389"/>
                    </a:lnTo>
                    <a:lnTo>
                      <a:pt x="542" y="365"/>
                    </a:lnTo>
                    <a:lnTo>
                      <a:pt x="563" y="342"/>
                    </a:lnTo>
                    <a:lnTo>
                      <a:pt x="583" y="318"/>
                    </a:lnTo>
                    <a:lnTo>
                      <a:pt x="602" y="295"/>
                    </a:lnTo>
                    <a:lnTo>
                      <a:pt x="621" y="272"/>
                    </a:lnTo>
                    <a:lnTo>
                      <a:pt x="638" y="248"/>
                    </a:lnTo>
                    <a:lnTo>
                      <a:pt x="656" y="224"/>
                    </a:lnTo>
                    <a:lnTo>
                      <a:pt x="673" y="200"/>
                    </a:lnTo>
                    <a:lnTo>
                      <a:pt x="688" y="177"/>
                    </a:lnTo>
                    <a:lnTo>
                      <a:pt x="704" y="152"/>
                    </a:lnTo>
                    <a:lnTo>
                      <a:pt x="718" y="129"/>
                    </a:lnTo>
                    <a:lnTo>
                      <a:pt x="732" y="105"/>
                    </a:lnTo>
                    <a:lnTo>
                      <a:pt x="745" y="80"/>
                    </a:lnTo>
                    <a:lnTo>
                      <a:pt x="757" y="56"/>
                    </a:lnTo>
                    <a:lnTo>
                      <a:pt x="769" y="32"/>
                    </a:lnTo>
                    <a:lnTo>
                      <a:pt x="774" y="21"/>
                    </a:lnTo>
                    <a:lnTo>
                      <a:pt x="779" y="13"/>
                    </a:lnTo>
                    <a:lnTo>
                      <a:pt x="783" y="9"/>
                    </a:lnTo>
                    <a:lnTo>
                      <a:pt x="786" y="7"/>
                    </a:lnTo>
                    <a:lnTo>
                      <a:pt x="791" y="4"/>
                    </a:lnTo>
                    <a:lnTo>
                      <a:pt x="795" y="2"/>
                    </a:lnTo>
                    <a:lnTo>
                      <a:pt x="804" y="0"/>
                    </a:lnTo>
                    <a:lnTo>
                      <a:pt x="815" y="0"/>
                    </a:lnTo>
                    <a:lnTo>
                      <a:pt x="827" y="1"/>
                    </a:lnTo>
                    <a:lnTo>
                      <a:pt x="841" y="5"/>
                    </a:lnTo>
                    <a:lnTo>
                      <a:pt x="864" y="9"/>
                    </a:lnTo>
                    <a:lnTo>
                      <a:pt x="889" y="14"/>
                    </a:lnTo>
                    <a:lnTo>
                      <a:pt x="917" y="22"/>
                    </a:lnTo>
                    <a:lnTo>
                      <a:pt x="947" y="30"/>
                    </a:lnTo>
                    <a:lnTo>
                      <a:pt x="980" y="40"/>
                    </a:lnTo>
                    <a:lnTo>
                      <a:pt x="1014" y="51"/>
                    </a:lnTo>
                    <a:lnTo>
                      <a:pt x="1051" y="63"/>
                    </a:lnTo>
                    <a:lnTo>
                      <a:pt x="1090" y="78"/>
                    </a:lnTo>
                    <a:lnTo>
                      <a:pt x="1097" y="81"/>
                    </a:lnTo>
                    <a:lnTo>
                      <a:pt x="1103" y="85"/>
                    </a:lnTo>
                    <a:lnTo>
                      <a:pt x="1108" y="89"/>
                    </a:lnTo>
                    <a:lnTo>
                      <a:pt x="1112" y="92"/>
                    </a:lnTo>
                    <a:lnTo>
                      <a:pt x="1115" y="97"/>
                    </a:lnTo>
                    <a:lnTo>
                      <a:pt x="1116" y="101"/>
                    </a:lnTo>
                    <a:lnTo>
                      <a:pt x="1117" y="106"/>
                    </a:lnTo>
                    <a:lnTo>
                      <a:pt x="1116" y="111"/>
                    </a:lnTo>
                    <a:lnTo>
                      <a:pt x="1115" y="117"/>
                    </a:lnTo>
                    <a:lnTo>
                      <a:pt x="1112" y="124"/>
                    </a:lnTo>
                    <a:lnTo>
                      <a:pt x="1107" y="129"/>
                    </a:lnTo>
                    <a:lnTo>
                      <a:pt x="1102" y="134"/>
                    </a:lnTo>
                    <a:lnTo>
                      <a:pt x="1096" y="139"/>
                    </a:lnTo>
                    <a:lnTo>
                      <a:pt x="1088" y="144"/>
                    </a:lnTo>
                    <a:lnTo>
                      <a:pt x="1080" y="147"/>
                    </a:lnTo>
                    <a:lnTo>
                      <a:pt x="1070" y="150"/>
                    </a:lnTo>
                    <a:lnTo>
                      <a:pt x="1060" y="151"/>
                    </a:lnTo>
                    <a:lnTo>
                      <a:pt x="1050" y="154"/>
                    </a:lnTo>
                    <a:lnTo>
                      <a:pt x="1038" y="158"/>
                    </a:lnTo>
                    <a:lnTo>
                      <a:pt x="1027" y="164"/>
                    </a:lnTo>
                    <a:lnTo>
                      <a:pt x="1058" y="200"/>
                    </a:lnTo>
                    <a:lnTo>
                      <a:pt x="1090" y="234"/>
                    </a:lnTo>
                    <a:lnTo>
                      <a:pt x="1123" y="267"/>
                    </a:lnTo>
                    <a:lnTo>
                      <a:pt x="1157" y="297"/>
                    </a:lnTo>
                    <a:lnTo>
                      <a:pt x="1175" y="312"/>
                    </a:lnTo>
                    <a:lnTo>
                      <a:pt x="1193" y="326"/>
                    </a:lnTo>
                    <a:lnTo>
                      <a:pt x="1211" y="340"/>
                    </a:lnTo>
                    <a:lnTo>
                      <a:pt x="1230" y="353"/>
                    </a:lnTo>
                    <a:lnTo>
                      <a:pt x="1248" y="365"/>
                    </a:lnTo>
                    <a:lnTo>
                      <a:pt x="1267" y="377"/>
                    </a:lnTo>
                    <a:lnTo>
                      <a:pt x="1287" y="389"/>
                    </a:lnTo>
                    <a:lnTo>
                      <a:pt x="1307" y="400"/>
                    </a:lnTo>
                    <a:lnTo>
                      <a:pt x="1347" y="421"/>
                    </a:lnTo>
                    <a:lnTo>
                      <a:pt x="1390" y="440"/>
                    </a:lnTo>
                    <a:lnTo>
                      <a:pt x="1432" y="458"/>
                    </a:lnTo>
                    <a:lnTo>
                      <a:pt x="1476" y="472"/>
                    </a:lnTo>
                    <a:lnTo>
                      <a:pt x="1522" y="486"/>
                    </a:lnTo>
                    <a:lnTo>
                      <a:pt x="1569" y="497"/>
                    </a:lnTo>
                    <a:lnTo>
                      <a:pt x="1616" y="507"/>
                    </a:lnTo>
                    <a:lnTo>
                      <a:pt x="1666" y="514"/>
                    </a:lnTo>
                    <a:lnTo>
                      <a:pt x="1676" y="516"/>
                    </a:lnTo>
                    <a:lnTo>
                      <a:pt x="1685" y="518"/>
                    </a:lnTo>
                    <a:lnTo>
                      <a:pt x="1693" y="521"/>
                    </a:lnTo>
                    <a:lnTo>
                      <a:pt x="1699" y="523"/>
                    </a:lnTo>
                    <a:lnTo>
                      <a:pt x="1703" y="528"/>
                    </a:lnTo>
                    <a:lnTo>
                      <a:pt x="1706" y="531"/>
                    </a:lnTo>
                    <a:lnTo>
                      <a:pt x="1708" y="536"/>
                    </a:lnTo>
                    <a:lnTo>
                      <a:pt x="1708" y="540"/>
                    </a:lnTo>
                    <a:lnTo>
                      <a:pt x="1708" y="543"/>
                    </a:lnTo>
                    <a:lnTo>
                      <a:pt x="1706" y="548"/>
                    </a:lnTo>
                    <a:lnTo>
                      <a:pt x="1703" y="552"/>
                    </a:lnTo>
                    <a:lnTo>
                      <a:pt x="1699" y="557"/>
                    </a:lnTo>
                    <a:lnTo>
                      <a:pt x="1685" y="568"/>
                    </a:lnTo>
                    <a:lnTo>
                      <a:pt x="1666" y="580"/>
                    </a:lnTo>
                    <a:lnTo>
                      <a:pt x="1640" y="594"/>
                    </a:lnTo>
                    <a:lnTo>
                      <a:pt x="1614" y="609"/>
                    </a:lnTo>
                    <a:lnTo>
                      <a:pt x="1590" y="626"/>
                    </a:lnTo>
                    <a:lnTo>
                      <a:pt x="1566" y="645"/>
                    </a:lnTo>
                    <a:lnTo>
                      <a:pt x="1545" y="664"/>
                    </a:lnTo>
                    <a:lnTo>
                      <a:pt x="1524" y="685"/>
                    </a:lnTo>
                    <a:lnTo>
                      <a:pt x="1504" y="708"/>
                    </a:lnTo>
                    <a:lnTo>
                      <a:pt x="1485" y="732"/>
                    </a:lnTo>
                    <a:lnTo>
                      <a:pt x="1479" y="742"/>
                    </a:lnTo>
                    <a:lnTo>
                      <a:pt x="1472" y="750"/>
                    </a:lnTo>
                    <a:lnTo>
                      <a:pt x="1464" y="756"/>
                    </a:lnTo>
                    <a:lnTo>
                      <a:pt x="1457" y="762"/>
                    </a:lnTo>
                    <a:lnTo>
                      <a:pt x="1450" y="766"/>
                    </a:lnTo>
                    <a:lnTo>
                      <a:pt x="1442" y="770"/>
                    </a:lnTo>
                    <a:lnTo>
                      <a:pt x="1434" y="771"/>
                    </a:lnTo>
                    <a:lnTo>
                      <a:pt x="1425" y="772"/>
                    </a:lnTo>
                    <a:lnTo>
                      <a:pt x="1449" y="785"/>
                    </a:lnTo>
                    <a:lnTo>
                      <a:pt x="1467" y="800"/>
                    </a:lnTo>
                    <a:lnTo>
                      <a:pt x="1477" y="807"/>
                    </a:lnTo>
                    <a:lnTo>
                      <a:pt x="1485" y="815"/>
                    </a:lnTo>
                    <a:lnTo>
                      <a:pt x="1493" y="823"/>
                    </a:lnTo>
                    <a:lnTo>
                      <a:pt x="1500" y="831"/>
                    </a:lnTo>
                    <a:lnTo>
                      <a:pt x="1509" y="841"/>
                    </a:lnTo>
                    <a:lnTo>
                      <a:pt x="1513" y="850"/>
                    </a:lnTo>
                    <a:lnTo>
                      <a:pt x="1514" y="854"/>
                    </a:lnTo>
                    <a:lnTo>
                      <a:pt x="1515" y="859"/>
                    </a:lnTo>
                    <a:lnTo>
                      <a:pt x="1515" y="863"/>
                    </a:lnTo>
                    <a:lnTo>
                      <a:pt x="1514" y="868"/>
                    </a:lnTo>
                    <a:lnTo>
                      <a:pt x="1513" y="871"/>
                    </a:lnTo>
                    <a:lnTo>
                      <a:pt x="1511" y="875"/>
                    </a:lnTo>
                    <a:lnTo>
                      <a:pt x="1507" y="880"/>
                    </a:lnTo>
                    <a:lnTo>
                      <a:pt x="1503" y="883"/>
                    </a:lnTo>
                    <a:lnTo>
                      <a:pt x="1494" y="890"/>
                    </a:lnTo>
                    <a:lnTo>
                      <a:pt x="1481" y="898"/>
                    </a:lnTo>
                    <a:lnTo>
                      <a:pt x="1472" y="901"/>
                    </a:lnTo>
                    <a:lnTo>
                      <a:pt x="1465" y="905"/>
                    </a:lnTo>
                    <a:lnTo>
                      <a:pt x="1459" y="910"/>
                    </a:lnTo>
                    <a:lnTo>
                      <a:pt x="1453" y="915"/>
                    </a:lnTo>
                    <a:lnTo>
                      <a:pt x="1447" y="921"/>
                    </a:lnTo>
                    <a:lnTo>
                      <a:pt x="1444" y="928"/>
                    </a:lnTo>
                    <a:lnTo>
                      <a:pt x="1441" y="936"/>
                    </a:lnTo>
                    <a:lnTo>
                      <a:pt x="1439" y="943"/>
                    </a:lnTo>
                    <a:lnTo>
                      <a:pt x="1377" y="1267"/>
                    </a:lnTo>
                    <a:lnTo>
                      <a:pt x="1375" y="1286"/>
                    </a:lnTo>
                    <a:lnTo>
                      <a:pt x="1371" y="1304"/>
                    </a:lnTo>
                    <a:lnTo>
                      <a:pt x="1365" y="1322"/>
                    </a:lnTo>
                    <a:lnTo>
                      <a:pt x="1359" y="1339"/>
                    </a:lnTo>
                    <a:lnTo>
                      <a:pt x="1349" y="1354"/>
                    </a:lnTo>
                    <a:lnTo>
                      <a:pt x="1339" y="1369"/>
                    </a:lnTo>
                    <a:lnTo>
                      <a:pt x="1326" y="1382"/>
                    </a:lnTo>
                    <a:lnTo>
                      <a:pt x="1312" y="1394"/>
                    </a:lnTo>
                    <a:lnTo>
                      <a:pt x="1295" y="1406"/>
                    </a:lnTo>
                    <a:lnTo>
                      <a:pt x="1279" y="1417"/>
                    </a:lnTo>
                    <a:lnTo>
                      <a:pt x="1259" y="1426"/>
                    </a:lnTo>
                    <a:lnTo>
                      <a:pt x="1237" y="1435"/>
                    </a:lnTo>
                    <a:lnTo>
                      <a:pt x="1215" y="1442"/>
                    </a:lnTo>
                    <a:lnTo>
                      <a:pt x="1191" y="1449"/>
                    </a:lnTo>
                    <a:lnTo>
                      <a:pt x="1164" y="1455"/>
                    </a:lnTo>
                    <a:lnTo>
                      <a:pt x="1136" y="1459"/>
                    </a:lnTo>
                    <a:lnTo>
                      <a:pt x="1107" y="1462"/>
                    </a:lnTo>
                    <a:lnTo>
                      <a:pt x="1083" y="1465"/>
                    </a:lnTo>
                    <a:lnTo>
                      <a:pt x="1073" y="1464"/>
                    </a:lnTo>
                    <a:lnTo>
                      <a:pt x="1064" y="1464"/>
                    </a:lnTo>
                    <a:lnTo>
                      <a:pt x="1055" y="1462"/>
                    </a:lnTo>
                    <a:lnTo>
                      <a:pt x="1048" y="1460"/>
                    </a:lnTo>
                    <a:lnTo>
                      <a:pt x="1042" y="1458"/>
                    </a:lnTo>
                    <a:lnTo>
                      <a:pt x="1037" y="1455"/>
                    </a:lnTo>
                    <a:lnTo>
                      <a:pt x="1033" y="1451"/>
                    </a:lnTo>
                    <a:lnTo>
                      <a:pt x="1031" y="1448"/>
                    </a:lnTo>
                    <a:lnTo>
                      <a:pt x="1028" y="1443"/>
                    </a:lnTo>
                    <a:lnTo>
                      <a:pt x="1028" y="1438"/>
                    </a:lnTo>
                    <a:lnTo>
                      <a:pt x="1028" y="1432"/>
                    </a:lnTo>
                    <a:lnTo>
                      <a:pt x="1031" y="1426"/>
                    </a:lnTo>
                    <a:lnTo>
                      <a:pt x="1031" y="1408"/>
                    </a:lnTo>
                    <a:lnTo>
                      <a:pt x="1030" y="1392"/>
                    </a:lnTo>
                    <a:lnTo>
                      <a:pt x="1027" y="1377"/>
                    </a:lnTo>
                    <a:lnTo>
                      <a:pt x="1023" y="1363"/>
                    </a:lnTo>
                    <a:lnTo>
                      <a:pt x="1016" y="1350"/>
                    </a:lnTo>
                    <a:lnTo>
                      <a:pt x="1007" y="1339"/>
                    </a:lnTo>
                    <a:lnTo>
                      <a:pt x="997" y="1329"/>
                    </a:lnTo>
                    <a:lnTo>
                      <a:pt x="985" y="1320"/>
                    </a:lnTo>
                    <a:lnTo>
                      <a:pt x="941" y="1551"/>
                    </a:lnTo>
                    <a:lnTo>
                      <a:pt x="936" y="1570"/>
                    </a:lnTo>
                    <a:lnTo>
                      <a:pt x="929" y="1586"/>
                    </a:lnTo>
                    <a:lnTo>
                      <a:pt x="926" y="1594"/>
                    </a:lnTo>
                    <a:lnTo>
                      <a:pt x="923" y="1601"/>
                    </a:lnTo>
                    <a:lnTo>
                      <a:pt x="918" y="1607"/>
                    </a:lnTo>
                    <a:lnTo>
                      <a:pt x="914" y="1613"/>
                    </a:lnTo>
                    <a:lnTo>
                      <a:pt x="909" y="1617"/>
                    </a:lnTo>
                    <a:lnTo>
                      <a:pt x="904" y="1622"/>
                    </a:lnTo>
                    <a:lnTo>
                      <a:pt x="898" y="1626"/>
                    </a:lnTo>
                    <a:lnTo>
                      <a:pt x="892" y="1629"/>
                    </a:lnTo>
                    <a:lnTo>
                      <a:pt x="886" y="1632"/>
                    </a:lnTo>
                    <a:lnTo>
                      <a:pt x="879" y="1634"/>
                    </a:lnTo>
                    <a:lnTo>
                      <a:pt x="872" y="1636"/>
                    </a:lnTo>
                    <a:lnTo>
                      <a:pt x="865" y="1637"/>
                    </a:lnTo>
                    <a:lnTo>
                      <a:pt x="848" y="1642"/>
                    </a:lnTo>
                    <a:lnTo>
                      <a:pt x="833" y="1646"/>
                    </a:lnTo>
                    <a:lnTo>
                      <a:pt x="817" y="1650"/>
                    </a:lnTo>
                    <a:lnTo>
                      <a:pt x="801" y="1652"/>
                    </a:lnTo>
                    <a:lnTo>
                      <a:pt x="785" y="1654"/>
                    </a:lnTo>
                    <a:lnTo>
                      <a:pt x="768" y="1656"/>
                    </a:lnTo>
                    <a:lnTo>
                      <a:pt x="752" y="1656"/>
                    </a:lnTo>
                    <a:lnTo>
                      <a:pt x="735" y="1657"/>
                    </a:lnTo>
                    <a:lnTo>
                      <a:pt x="722" y="1656"/>
                    </a:lnTo>
                    <a:lnTo>
                      <a:pt x="711" y="1654"/>
                    </a:lnTo>
                    <a:lnTo>
                      <a:pt x="706" y="1652"/>
                    </a:lnTo>
                    <a:lnTo>
                      <a:pt x="702" y="1650"/>
                    </a:lnTo>
                    <a:lnTo>
                      <a:pt x="698" y="1647"/>
                    </a:lnTo>
                    <a:lnTo>
                      <a:pt x="695" y="1644"/>
                    </a:lnTo>
                    <a:lnTo>
                      <a:pt x="693" y="1641"/>
                    </a:lnTo>
                    <a:lnTo>
                      <a:pt x="691" y="1636"/>
                    </a:lnTo>
                    <a:lnTo>
                      <a:pt x="689" y="1632"/>
                    </a:lnTo>
                    <a:lnTo>
                      <a:pt x="689" y="1627"/>
                    </a:lnTo>
                    <a:lnTo>
                      <a:pt x="689" y="1616"/>
                    </a:lnTo>
                    <a:lnTo>
                      <a:pt x="693" y="1604"/>
                    </a:lnTo>
                    <a:lnTo>
                      <a:pt x="699" y="1580"/>
                    </a:lnTo>
                    <a:lnTo>
                      <a:pt x="705" y="1554"/>
                    </a:lnTo>
                    <a:lnTo>
                      <a:pt x="713" y="1523"/>
                    </a:lnTo>
                    <a:lnTo>
                      <a:pt x="721" y="1487"/>
                    </a:lnTo>
                    <a:lnTo>
                      <a:pt x="728" y="1448"/>
                    </a:lnTo>
                    <a:lnTo>
                      <a:pt x="737" y="1404"/>
                    </a:lnTo>
                    <a:lnTo>
                      <a:pt x="746" y="1358"/>
                    </a:lnTo>
                    <a:lnTo>
                      <a:pt x="756" y="1306"/>
                    </a:lnTo>
                    <a:lnTo>
                      <a:pt x="814" y="1002"/>
                    </a:lnTo>
                    <a:lnTo>
                      <a:pt x="822" y="963"/>
                    </a:lnTo>
                    <a:lnTo>
                      <a:pt x="828" y="927"/>
                    </a:lnTo>
                    <a:lnTo>
                      <a:pt x="834" y="894"/>
                    </a:lnTo>
                    <a:lnTo>
                      <a:pt x="839" y="864"/>
                    </a:lnTo>
                    <a:lnTo>
                      <a:pt x="843" y="837"/>
                    </a:lnTo>
                    <a:lnTo>
                      <a:pt x="846" y="814"/>
                    </a:lnTo>
                    <a:lnTo>
                      <a:pt x="849" y="795"/>
                    </a:lnTo>
                    <a:lnTo>
                      <a:pt x="851" y="778"/>
                    </a:lnTo>
                    <a:lnTo>
                      <a:pt x="852" y="768"/>
                    </a:lnTo>
                    <a:lnTo>
                      <a:pt x="852" y="761"/>
                    </a:lnTo>
                    <a:lnTo>
                      <a:pt x="853" y="753"/>
                    </a:lnTo>
                    <a:lnTo>
                      <a:pt x="855" y="747"/>
                    </a:lnTo>
                    <a:lnTo>
                      <a:pt x="857" y="742"/>
                    </a:lnTo>
                    <a:lnTo>
                      <a:pt x="859" y="737"/>
                    </a:lnTo>
                    <a:lnTo>
                      <a:pt x="863" y="734"/>
                    </a:lnTo>
                    <a:lnTo>
                      <a:pt x="866" y="732"/>
                    </a:lnTo>
                    <a:lnTo>
                      <a:pt x="868" y="729"/>
                    </a:lnTo>
                    <a:lnTo>
                      <a:pt x="873" y="726"/>
                    </a:lnTo>
                    <a:lnTo>
                      <a:pt x="877" y="725"/>
                    </a:lnTo>
                    <a:lnTo>
                      <a:pt x="883" y="724"/>
                    </a:lnTo>
                    <a:lnTo>
                      <a:pt x="888" y="723"/>
                    </a:lnTo>
                    <a:lnTo>
                      <a:pt x="896" y="724"/>
                    </a:lnTo>
                    <a:lnTo>
                      <a:pt x="904" y="724"/>
                    </a:lnTo>
                    <a:lnTo>
                      <a:pt x="914" y="725"/>
                    </a:lnTo>
                    <a:lnTo>
                      <a:pt x="944" y="733"/>
                    </a:lnTo>
                    <a:lnTo>
                      <a:pt x="981" y="744"/>
                    </a:lnTo>
                    <a:lnTo>
                      <a:pt x="1023" y="756"/>
                    </a:lnTo>
                    <a:lnTo>
                      <a:pt x="1070" y="772"/>
                    </a:lnTo>
                    <a:lnTo>
                      <a:pt x="1078" y="774"/>
                    </a:lnTo>
                    <a:lnTo>
                      <a:pt x="1086" y="776"/>
                    </a:lnTo>
                    <a:lnTo>
                      <a:pt x="1094" y="777"/>
                    </a:lnTo>
                    <a:lnTo>
                      <a:pt x="1101" y="778"/>
                    </a:lnTo>
                    <a:lnTo>
                      <a:pt x="1112" y="782"/>
                    </a:lnTo>
                    <a:lnTo>
                      <a:pt x="1120" y="786"/>
                    </a:lnTo>
                    <a:lnTo>
                      <a:pt x="1122" y="788"/>
                    </a:lnTo>
                    <a:lnTo>
                      <a:pt x="1123" y="792"/>
                    </a:lnTo>
                    <a:lnTo>
                      <a:pt x="1124" y="795"/>
                    </a:lnTo>
                    <a:lnTo>
                      <a:pt x="1124" y="797"/>
                    </a:lnTo>
                    <a:lnTo>
                      <a:pt x="1210" y="797"/>
                    </a:lnTo>
                    <a:lnTo>
                      <a:pt x="1212" y="796"/>
                    </a:lnTo>
                    <a:lnTo>
                      <a:pt x="1217" y="792"/>
                    </a:lnTo>
                    <a:lnTo>
                      <a:pt x="1254" y="754"/>
                    </a:lnTo>
                    <a:lnTo>
                      <a:pt x="1281" y="728"/>
                    </a:lnTo>
                    <a:lnTo>
                      <a:pt x="1290" y="721"/>
                    </a:lnTo>
                    <a:lnTo>
                      <a:pt x="1297" y="715"/>
                    </a:lnTo>
                    <a:lnTo>
                      <a:pt x="1303" y="712"/>
                    </a:lnTo>
                    <a:lnTo>
                      <a:pt x="1305" y="713"/>
                    </a:lnTo>
                    <a:lnTo>
                      <a:pt x="1274" y="693"/>
                    </a:lnTo>
                    <a:lnTo>
                      <a:pt x="1244" y="670"/>
                    </a:lnTo>
                    <a:lnTo>
                      <a:pt x="1216" y="648"/>
                    </a:lnTo>
                    <a:lnTo>
                      <a:pt x="1191" y="623"/>
                    </a:lnTo>
                    <a:lnTo>
                      <a:pt x="1165" y="597"/>
                    </a:lnTo>
                    <a:lnTo>
                      <a:pt x="1142" y="568"/>
                    </a:lnTo>
                    <a:lnTo>
                      <a:pt x="1121" y="539"/>
                    </a:lnTo>
                    <a:lnTo>
                      <a:pt x="1101" y="508"/>
                    </a:lnTo>
                    <a:lnTo>
                      <a:pt x="1082" y="474"/>
                    </a:lnTo>
                    <a:lnTo>
                      <a:pt x="1064" y="440"/>
                    </a:lnTo>
                    <a:lnTo>
                      <a:pt x="1050" y="403"/>
                    </a:lnTo>
                    <a:lnTo>
                      <a:pt x="1035" y="365"/>
                    </a:lnTo>
                    <a:lnTo>
                      <a:pt x="1023" y="326"/>
                    </a:lnTo>
                    <a:lnTo>
                      <a:pt x="1012" y="284"/>
                    </a:lnTo>
                    <a:lnTo>
                      <a:pt x="1003" y="242"/>
                    </a:lnTo>
                    <a:lnTo>
                      <a:pt x="995" y="197"/>
                    </a:lnTo>
                    <a:lnTo>
                      <a:pt x="944" y="252"/>
                    </a:lnTo>
                    <a:lnTo>
                      <a:pt x="893" y="305"/>
                    </a:lnTo>
                    <a:lnTo>
                      <a:pt x="842" y="355"/>
                    </a:lnTo>
                    <a:lnTo>
                      <a:pt x="788" y="403"/>
                    </a:lnTo>
                    <a:lnTo>
                      <a:pt x="736" y="449"/>
                    </a:lnTo>
                    <a:lnTo>
                      <a:pt x="683" y="493"/>
                    </a:lnTo>
                    <a:lnTo>
                      <a:pt x="628" y="535"/>
                    </a:lnTo>
                    <a:lnTo>
                      <a:pt x="574" y="574"/>
                    </a:lnTo>
                    <a:lnTo>
                      <a:pt x="587" y="575"/>
                    </a:lnTo>
                    <a:lnTo>
                      <a:pt x="604" y="577"/>
                    </a:lnTo>
                    <a:lnTo>
                      <a:pt x="624" y="578"/>
                    </a:lnTo>
                    <a:lnTo>
                      <a:pt x="645" y="578"/>
                    </a:lnTo>
                    <a:lnTo>
                      <a:pt x="669" y="579"/>
                    </a:lnTo>
                    <a:lnTo>
                      <a:pt x="696" y="579"/>
                    </a:lnTo>
                    <a:lnTo>
                      <a:pt x="725" y="580"/>
                    </a:lnTo>
                    <a:lnTo>
                      <a:pt x="756" y="580"/>
                    </a:lnTo>
                    <a:lnTo>
                      <a:pt x="868" y="580"/>
                    </a:lnTo>
                    <a:lnTo>
                      <a:pt x="895" y="550"/>
                    </a:lnTo>
                    <a:lnTo>
                      <a:pt x="918" y="526"/>
                    </a:lnTo>
                    <a:lnTo>
                      <a:pt x="940" y="503"/>
                    </a:lnTo>
                    <a:lnTo>
                      <a:pt x="957" y="486"/>
                    </a:lnTo>
                    <a:lnTo>
                      <a:pt x="973" y="472"/>
                    </a:lnTo>
                    <a:lnTo>
                      <a:pt x="986" y="462"/>
                    </a:lnTo>
                    <a:lnTo>
                      <a:pt x="992" y="459"/>
                    </a:lnTo>
                    <a:lnTo>
                      <a:pt x="997" y="457"/>
                    </a:lnTo>
                    <a:lnTo>
                      <a:pt x="1002" y="455"/>
                    </a:lnTo>
                    <a:lnTo>
                      <a:pt x="1005" y="454"/>
                    </a:lnTo>
                    <a:lnTo>
                      <a:pt x="1012" y="457"/>
                    </a:lnTo>
                    <a:lnTo>
                      <a:pt x="1018" y="460"/>
                    </a:lnTo>
                    <a:lnTo>
                      <a:pt x="1025" y="463"/>
                    </a:lnTo>
                    <a:lnTo>
                      <a:pt x="1033" y="468"/>
                    </a:lnTo>
                    <a:lnTo>
                      <a:pt x="1048" y="479"/>
                    </a:lnTo>
                    <a:lnTo>
                      <a:pt x="1066" y="494"/>
                    </a:lnTo>
                    <a:lnTo>
                      <a:pt x="1085" y="512"/>
                    </a:lnTo>
                    <a:lnTo>
                      <a:pt x="1106" y="533"/>
                    </a:lnTo>
                    <a:lnTo>
                      <a:pt x="1127" y="558"/>
                    </a:lnTo>
                    <a:lnTo>
                      <a:pt x="1151" y="587"/>
                    </a:lnTo>
                    <a:lnTo>
                      <a:pt x="1154" y="598"/>
                    </a:lnTo>
                    <a:lnTo>
                      <a:pt x="1155" y="607"/>
                    </a:lnTo>
                    <a:lnTo>
                      <a:pt x="1155" y="611"/>
                    </a:lnTo>
                    <a:lnTo>
                      <a:pt x="1154" y="616"/>
                    </a:lnTo>
                    <a:lnTo>
                      <a:pt x="1153" y="619"/>
                    </a:lnTo>
                    <a:lnTo>
                      <a:pt x="1151" y="623"/>
                    </a:lnTo>
                    <a:lnTo>
                      <a:pt x="1148" y="626"/>
                    </a:lnTo>
                    <a:lnTo>
                      <a:pt x="1145" y="629"/>
                    </a:lnTo>
                    <a:lnTo>
                      <a:pt x="1142" y="631"/>
                    </a:lnTo>
                    <a:lnTo>
                      <a:pt x="1137" y="634"/>
                    </a:lnTo>
                    <a:lnTo>
                      <a:pt x="1127" y="637"/>
                    </a:lnTo>
                    <a:lnTo>
                      <a:pt x="1115" y="639"/>
                    </a:lnTo>
                    <a:lnTo>
                      <a:pt x="1090" y="638"/>
                    </a:lnTo>
                    <a:lnTo>
                      <a:pt x="1060" y="637"/>
                    </a:lnTo>
                    <a:lnTo>
                      <a:pt x="1024" y="636"/>
                    </a:lnTo>
                    <a:lnTo>
                      <a:pt x="984" y="635"/>
                    </a:lnTo>
                    <a:lnTo>
                      <a:pt x="938" y="634"/>
                    </a:lnTo>
                    <a:lnTo>
                      <a:pt x="888" y="634"/>
                    </a:lnTo>
                    <a:lnTo>
                      <a:pt x="833" y="633"/>
                    </a:lnTo>
                    <a:lnTo>
                      <a:pt x="773" y="63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2" name="Freeform 9"/>
              <p:cNvSpPr/>
              <p:nvPr/>
            </p:nvSpPr>
            <p:spPr bwMode="auto">
              <a:xfrm>
                <a:off x="5691188" y="2570163"/>
                <a:ext cx="412750" cy="368300"/>
              </a:xfrm>
              <a:custGeom>
                <a:avLst/>
                <a:gdLst>
                  <a:gd name="T0" fmla="*/ 938 w 2076"/>
                  <a:gd name="T1" fmla="*/ 225 h 1855"/>
                  <a:gd name="T2" fmla="*/ 1061 w 2076"/>
                  <a:gd name="T3" fmla="*/ 281 h 1855"/>
                  <a:gd name="T4" fmla="*/ 1048 w 2076"/>
                  <a:gd name="T5" fmla="*/ 327 h 1855"/>
                  <a:gd name="T6" fmla="*/ 973 w 2076"/>
                  <a:gd name="T7" fmla="*/ 376 h 1855"/>
                  <a:gd name="T8" fmla="*/ 919 w 2076"/>
                  <a:gd name="T9" fmla="*/ 452 h 1855"/>
                  <a:gd name="T10" fmla="*/ 1062 w 2076"/>
                  <a:gd name="T11" fmla="*/ 595 h 1855"/>
                  <a:gd name="T12" fmla="*/ 1136 w 2076"/>
                  <a:gd name="T13" fmla="*/ 142 h 1855"/>
                  <a:gd name="T14" fmla="*/ 1144 w 2076"/>
                  <a:gd name="T15" fmla="*/ 31 h 1855"/>
                  <a:gd name="T16" fmla="*/ 1177 w 2076"/>
                  <a:gd name="T17" fmla="*/ 2 h 1855"/>
                  <a:gd name="T18" fmla="*/ 1306 w 2076"/>
                  <a:gd name="T19" fmla="*/ 11 h 1855"/>
                  <a:gd name="T20" fmla="*/ 1527 w 2076"/>
                  <a:gd name="T21" fmla="*/ 59 h 1855"/>
                  <a:gd name="T22" fmla="*/ 1546 w 2076"/>
                  <a:gd name="T23" fmla="*/ 99 h 1855"/>
                  <a:gd name="T24" fmla="*/ 1509 w 2076"/>
                  <a:gd name="T25" fmla="*/ 146 h 1855"/>
                  <a:gd name="T26" fmla="*/ 1466 w 2076"/>
                  <a:gd name="T27" fmla="*/ 208 h 1855"/>
                  <a:gd name="T28" fmla="*/ 1770 w 2076"/>
                  <a:gd name="T29" fmla="*/ 455 h 1855"/>
                  <a:gd name="T30" fmla="*/ 1857 w 2076"/>
                  <a:gd name="T31" fmla="*/ 408 h 1855"/>
                  <a:gd name="T32" fmla="*/ 1953 w 2076"/>
                  <a:gd name="T33" fmla="*/ 470 h 1855"/>
                  <a:gd name="T34" fmla="*/ 2076 w 2076"/>
                  <a:gd name="T35" fmla="*/ 615 h 1855"/>
                  <a:gd name="T36" fmla="*/ 2064 w 2076"/>
                  <a:gd name="T37" fmla="*/ 650 h 1855"/>
                  <a:gd name="T38" fmla="*/ 1899 w 2076"/>
                  <a:gd name="T39" fmla="*/ 662 h 1855"/>
                  <a:gd name="T40" fmla="*/ 1283 w 2076"/>
                  <a:gd name="T41" fmla="*/ 1156 h 1855"/>
                  <a:gd name="T42" fmla="*/ 1637 w 2076"/>
                  <a:gd name="T43" fmla="*/ 992 h 1855"/>
                  <a:gd name="T44" fmla="*/ 1704 w 2076"/>
                  <a:gd name="T45" fmla="*/ 998 h 1855"/>
                  <a:gd name="T46" fmla="*/ 1798 w 2076"/>
                  <a:gd name="T47" fmla="*/ 1068 h 1855"/>
                  <a:gd name="T48" fmla="*/ 1883 w 2076"/>
                  <a:gd name="T49" fmla="*/ 1188 h 1855"/>
                  <a:gd name="T50" fmla="*/ 1868 w 2076"/>
                  <a:gd name="T51" fmla="*/ 1214 h 1855"/>
                  <a:gd name="T52" fmla="*/ 1730 w 2076"/>
                  <a:gd name="T53" fmla="*/ 1218 h 1855"/>
                  <a:gd name="T54" fmla="*/ 1482 w 2076"/>
                  <a:gd name="T55" fmla="*/ 1213 h 1855"/>
                  <a:gd name="T56" fmla="*/ 1501 w 2076"/>
                  <a:gd name="T57" fmla="*/ 1775 h 1855"/>
                  <a:gd name="T58" fmla="*/ 1669 w 2076"/>
                  <a:gd name="T59" fmla="*/ 1604 h 1855"/>
                  <a:gd name="T60" fmla="*/ 1725 w 2076"/>
                  <a:gd name="T61" fmla="*/ 1593 h 1855"/>
                  <a:gd name="T62" fmla="*/ 1818 w 2076"/>
                  <a:gd name="T63" fmla="*/ 1647 h 1855"/>
                  <a:gd name="T64" fmla="*/ 1959 w 2076"/>
                  <a:gd name="T65" fmla="*/ 1782 h 1855"/>
                  <a:gd name="T66" fmla="*/ 1954 w 2076"/>
                  <a:gd name="T67" fmla="*/ 1828 h 1855"/>
                  <a:gd name="T68" fmla="*/ 1905 w 2076"/>
                  <a:gd name="T69" fmla="*/ 1847 h 1855"/>
                  <a:gd name="T70" fmla="*/ 1506 w 2076"/>
                  <a:gd name="T71" fmla="*/ 1839 h 1855"/>
                  <a:gd name="T72" fmla="*/ 123 w 2076"/>
                  <a:gd name="T73" fmla="*/ 1845 h 1855"/>
                  <a:gd name="T74" fmla="*/ 39 w 2076"/>
                  <a:gd name="T75" fmla="*/ 1847 h 1855"/>
                  <a:gd name="T76" fmla="*/ 26 w 2076"/>
                  <a:gd name="T77" fmla="*/ 1826 h 1855"/>
                  <a:gd name="T78" fmla="*/ 1 w 2076"/>
                  <a:gd name="T79" fmla="*/ 1762 h 1855"/>
                  <a:gd name="T80" fmla="*/ 111 w 2076"/>
                  <a:gd name="T81" fmla="*/ 1766 h 1855"/>
                  <a:gd name="T82" fmla="*/ 944 w 2076"/>
                  <a:gd name="T83" fmla="*/ 1213 h 1855"/>
                  <a:gd name="T84" fmla="*/ 479 w 2076"/>
                  <a:gd name="T85" fmla="*/ 1221 h 1855"/>
                  <a:gd name="T86" fmla="*/ 430 w 2076"/>
                  <a:gd name="T87" fmla="*/ 1225 h 1855"/>
                  <a:gd name="T88" fmla="*/ 394 w 2076"/>
                  <a:gd name="T89" fmla="*/ 1156 h 1855"/>
                  <a:gd name="T90" fmla="*/ 410 w 2076"/>
                  <a:gd name="T91" fmla="*/ 1133 h 1855"/>
                  <a:gd name="T92" fmla="*/ 637 w 2076"/>
                  <a:gd name="T93" fmla="*/ 1152 h 1855"/>
                  <a:gd name="T94" fmla="*/ 730 w 2076"/>
                  <a:gd name="T95" fmla="*/ 751 h 1855"/>
                  <a:gd name="T96" fmla="*/ 478 w 2076"/>
                  <a:gd name="T97" fmla="*/ 1041 h 1855"/>
                  <a:gd name="T98" fmla="*/ 180 w 2076"/>
                  <a:gd name="T99" fmla="*/ 1277 h 1855"/>
                  <a:gd name="T100" fmla="*/ 141 w 2076"/>
                  <a:gd name="T101" fmla="*/ 1289 h 1855"/>
                  <a:gd name="T102" fmla="*/ 155 w 2076"/>
                  <a:gd name="T103" fmla="*/ 1237 h 1855"/>
                  <a:gd name="T104" fmla="*/ 355 w 2076"/>
                  <a:gd name="T105" fmla="*/ 944 h 1855"/>
                  <a:gd name="T106" fmla="*/ 530 w 2076"/>
                  <a:gd name="T107" fmla="*/ 609 h 1855"/>
                  <a:gd name="T108" fmla="*/ 622 w 2076"/>
                  <a:gd name="T109" fmla="*/ 366 h 1855"/>
                  <a:gd name="T110" fmla="*/ 657 w 2076"/>
                  <a:gd name="T111" fmla="*/ 235 h 1855"/>
                  <a:gd name="T112" fmla="*/ 702 w 2076"/>
                  <a:gd name="T113" fmla="*/ 186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76" h="1855">
                    <a:moveTo>
                      <a:pt x="749" y="186"/>
                    </a:moveTo>
                    <a:lnTo>
                      <a:pt x="770" y="188"/>
                    </a:lnTo>
                    <a:lnTo>
                      <a:pt x="795" y="193"/>
                    </a:lnTo>
                    <a:lnTo>
                      <a:pt x="825" y="198"/>
                    </a:lnTo>
                    <a:lnTo>
                      <a:pt x="859" y="206"/>
                    </a:lnTo>
                    <a:lnTo>
                      <a:pt x="896" y="215"/>
                    </a:lnTo>
                    <a:lnTo>
                      <a:pt x="938" y="225"/>
                    </a:lnTo>
                    <a:lnTo>
                      <a:pt x="983" y="236"/>
                    </a:lnTo>
                    <a:lnTo>
                      <a:pt x="1032" y="250"/>
                    </a:lnTo>
                    <a:lnTo>
                      <a:pt x="1040" y="256"/>
                    </a:lnTo>
                    <a:lnTo>
                      <a:pt x="1048" y="262"/>
                    </a:lnTo>
                    <a:lnTo>
                      <a:pt x="1053" y="269"/>
                    </a:lnTo>
                    <a:lnTo>
                      <a:pt x="1058" y="274"/>
                    </a:lnTo>
                    <a:lnTo>
                      <a:pt x="1061" y="281"/>
                    </a:lnTo>
                    <a:lnTo>
                      <a:pt x="1062" y="288"/>
                    </a:lnTo>
                    <a:lnTo>
                      <a:pt x="1063" y="294"/>
                    </a:lnTo>
                    <a:lnTo>
                      <a:pt x="1062" y="300"/>
                    </a:lnTo>
                    <a:lnTo>
                      <a:pt x="1061" y="307"/>
                    </a:lnTo>
                    <a:lnTo>
                      <a:pt x="1058" y="313"/>
                    </a:lnTo>
                    <a:lnTo>
                      <a:pt x="1053" y="320"/>
                    </a:lnTo>
                    <a:lnTo>
                      <a:pt x="1048" y="327"/>
                    </a:lnTo>
                    <a:lnTo>
                      <a:pt x="1041" y="333"/>
                    </a:lnTo>
                    <a:lnTo>
                      <a:pt x="1032" y="340"/>
                    </a:lnTo>
                    <a:lnTo>
                      <a:pt x="1023" y="348"/>
                    </a:lnTo>
                    <a:lnTo>
                      <a:pt x="1012" y="354"/>
                    </a:lnTo>
                    <a:lnTo>
                      <a:pt x="998" y="361"/>
                    </a:lnTo>
                    <a:lnTo>
                      <a:pt x="984" y="368"/>
                    </a:lnTo>
                    <a:lnTo>
                      <a:pt x="973" y="376"/>
                    </a:lnTo>
                    <a:lnTo>
                      <a:pt x="962" y="384"/>
                    </a:lnTo>
                    <a:lnTo>
                      <a:pt x="953" y="393"/>
                    </a:lnTo>
                    <a:lnTo>
                      <a:pt x="946" y="405"/>
                    </a:lnTo>
                    <a:lnTo>
                      <a:pt x="939" y="415"/>
                    </a:lnTo>
                    <a:lnTo>
                      <a:pt x="934" y="427"/>
                    </a:lnTo>
                    <a:lnTo>
                      <a:pt x="928" y="439"/>
                    </a:lnTo>
                    <a:lnTo>
                      <a:pt x="919" y="452"/>
                    </a:lnTo>
                    <a:lnTo>
                      <a:pt x="910" y="467"/>
                    </a:lnTo>
                    <a:lnTo>
                      <a:pt x="900" y="483"/>
                    </a:lnTo>
                    <a:lnTo>
                      <a:pt x="890" y="505"/>
                    </a:lnTo>
                    <a:lnTo>
                      <a:pt x="877" y="530"/>
                    </a:lnTo>
                    <a:lnTo>
                      <a:pt x="859" y="560"/>
                    </a:lnTo>
                    <a:lnTo>
                      <a:pt x="838" y="595"/>
                    </a:lnTo>
                    <a:lnTo>
                      <a:pt x="1062" y="595"/>
                    </a:lnTo>
                    <a:lnTo>
                      <a:pt x="1099" y="402"/>
                    </a:lnTo>
                    <a:lnTo>
                      <a:pt x="1108" y="353"/>
                    </a:lnTo>
                    <a:lnTo>
                      <a:pt x="1116" y="307"/>
                    </a:lnTo>
                    <a:lnTo>
                      <a:pt x="1122" y="262"/>
                    </a:lnTo>
                    <a:lnTo>
                      <a:pt x="1128" y="220"/>
                    </a:lnTo>
                    <a:lnTo>
                      <a:pt x="1132" y="180"/>
                    </a:lnTo>
                    <a:lnTo>
                      <a:pt x="1136" y="142"/>
                    </a:lnTo>
                    <a:lnTo>
                      <a:pt x="1138" y="107"/>
                    </a:lnTo>
                    <a:lnTo>
                      <a:pt x="1138" y="74"/>
                    </a:lnTo>
                    <a:lnTo>
                      <a:pt x="1138" y="64"/>
                    </a:lnTo>
                    <a:lnTo>
                      <a:pt x="1139" y="55"/>
                    </a:lnTo>
                    <a:lnTo>
                      <a:pt x="1140" y="47"/>
                    </a:lnTo>
                    <a:lnTo>
                      <a:pt x="1142" y="39"/>
                    </a:lnTo>
                    <a:lnTo>
                      <a:pt x="1144" y="31"/>
                    </a:lnTo>
                    <a:lnTo>
                      <a:pt x="1148" y="26"/>
                    </a:lnTo>
                    <a:lnTo>
                      <a:pt x="1151" y="20"/>
                    </a:lnTo>
                    <a:lnTo>
                      <a:pt x="1154" y="16"/>
                    </a:lnTo>
                    <a:lnTo>
                      <a:pt x="1160" y="11"/>
                    </a:lnTo>
                    <a:lnTo>
                      <a:pt x="1164" y="8"/>
                    </a:lnTo>
                    <a:lnTo>
                      <a:pt x="1171" y="5"/>
                    </a:lnTo>
                    <a:lnTo>
                      <a:pt x="1177" y="2"/>
                    </a:lnTo>
                    <a:lnTo>
                      <a:pt x="1183" y="1"/>
                    </a:lnTo>
                    <a:lnTo>
                      <a:pt x="1191" y="0"/>
                    </a:lnTo>
                    <a:lnTo>
                      <a:pt x="1199" y="0"/>
                    </a:lnTo>
                    <a:lnTo>
                      <a:pt x="1208" y="1"/>
                    </a:lnTo>
                    <a:lnTo>
                      <a:pt x="1239" y="4"/>
                    </a:lnTo>
                    <a:lnTo>
                      <a:pt x="1271" y="7"/>
                    </a:lnTo>
                    <a:lnTo>
                      <a:pt x="1306" y="11"/>
                    </a:lnTo>
                    <a:lnTo>
                      <a:pt x="1343" y="17"/>
                    </a:lnTo>
                    <a:lnTo>
                      <a:pt x="1382" y="24"/>
                    </a:lnTo>
                    <a:lnTo>
                      <a:pt x="1422" y="31"/>
                    </a:lnTo>
                    <a:lnTo>
                      <a:pt x="1466" y="40"/>
                    </a:lnTo>
                    <a:lnTo>
                      <a:pt x="1511" y="49"/>
                    </a:lnTo>
                    <a:lnTo>
                      <a:pt x="1519" y="55"/>
                    </a:lnTo>
                    <a:lnTo>
                      <a:pt x="1527" y="59"/>
                    </a:lnTo>
                    <a:lnTo>
                      <a:pt x="1532" y="65"/>
                    </a:lnTo>
                    <a:lnTo>
                      <a:pt x="1538" y="70"/>
                    </a:lnTo>
                    <a:lnTo>
                      <a:pt x="1542" y="76"/>
                    </a:lnTo>
                    <a:lnTo>
                      <a:pt x="1545" y="82"/>
                    </a:lnTo>
                    <a:lnTo>
                      <a:pt x="1546" y="87"/>
                    </a:lnTo>
                    <a:lnTo>
                      <a:pt x="1547" y="94"/>
                    </a:lnTo>
                    <a:lnTo>
                      <a:pt x="1546" y="99"/>
                    </a:lnTo>
                    <a:lnTo>
                      <a:pt x="1544" y="106"/>
                    </a:lnTo>
                    <a:lnTo>
                      <a:pt x="1541" y="113"/>
                    </a:lnTo>
                    <a:lnTo>
                      <a:pt x="1537" y="118"/>
                    </a:lnTo>
                    <a:lnTo>
                      <a:pt x="1531" y="125"/>
                    </a:lnTo>
                    <a:lnTo>
                      <a:pt x="1525" y="132"/>
                    </a:lnTo>
                    <a:lnTo>
                      <a:pt x="1518" y="138"/>
                    </a:lnTo>
                    <a:lnTo>
                      <a:pt x="1509" y="146"/>
                    </a:lnTo>
                    <a:lnTo>
                      <a:pt x="1499" y="154"/>
                    </a:lnTo>
                    <a:lnTo>
                      <a:pt x="1491" y="162"/>
                    </a:lnTo>
                    <a:lnTo>
                      <a:pt x="1485" y="171"/>
                    </a:lnTo>
                    <a:lnTo>
                      <a:pt x="1478" y="180"/>
                    </a:lnTo>
                    <a:lnTo>
                      <a:pt x="1472" y="188"/>
                    </a:lnTo>
                    <a:lnTo>
                      <a:pt x="1468" y="198"/>
                    </a:lnTo>
                    <a:lnTo>
                      <a:pt x="1466" y="208"/>
                    </a:lnTo>
                    <a:lnTo>
                      <a:pt x="1462" y="217"/>
                    </a:lnTo>
                    <a:lnTo>
                      <a:pt x="1390" y="595"/>
                    </a:lnTo>
                    <a:lnTo>
                      <a:pt x="1647" y="595"/>
                    </a:lnTo>
                    <a:lnTo>
                      <a:pt x="1682" y="552"/>
                    </a:lnTo>
                    <a:lnTo>
                      <a:pt x="1715" y="514"/>
                    </a:lnTo>
                    <a:lnTo>
                      <a:pt x="1744" y="481"/>
                    </a:lnTo>
                    <a:lnTo>
                      <a:pt x="1770" y="455"/>
                    </a:lnTo>
                    <a:lnTo>
                      <a:pt x="1792" y="434"/>
                    </a:lnTo>
                    <a:lnTo>
                      <a:pt x="1812" y="418"/>
                    </a:lnTo>
                    <a:lnTo>
                      <a:pt x="1821" y="411"/>
                    </a:lnTo>
                    <a:lnTo>
                      <a:pt x="1830" y="407"/>
                    </a:lnTo>
                    <a:lnTo>
                      <a:pt x="1837" y="405"/>
                    </a:lnTo>
                    <a:lnTo>
                      <a:pt x="1844" y="402"/>
                    </a:lnTo>
                    <a:lnTo>
                      <a:pt x="1857" y="408"/>
                    </a:lnTo>
                    <a:lnTo>
                      <a:pt x="1870" y="415"/>
                    </a:lnTo>
                    <a:lnTo>
                      <a:pt x="1884" y="421"/>
                    </a:lnTo>
                    <a:lnTo>
                      <a:pt x="1897" y="429"/>
                    </a:lnTo>
                    <a:lnTo>
                      <a:pt x="1911" y="438"/>
                    </a:lnTo>
                    <a:lnTo>
                      <a:pt x="1925" y="448"/>
                    </a:lnTo>
                    <a:lnTo>
                      <a:pt x="1939" y="459"/>
                    </a:lnTo>
                    <a:lnTo>
                      <a:pt x="1953" y="470"/>
                    </a:lnTo>
                    <a:lnTo>
                      <a:pt x="1981" y="497"/>
                    </a:lnTo>
                    <a:lnTo>
                      <a:pt x="2011" y="526"/>
                    </a:lnTo>
                    <a:lnTo>
                      <a:pt x="2040" y="558"/>
                    </a:lnTo>
                    <a:lnTo>
                      <a:pt x="2071" y="595"/>
                    </a:lnTo>
                    <a:lnTo>
                      <a:pt x="2074" y="602"/>
                    </a:lnTo>
                    <a:lnTo>
                      <a:pt x="2075" y="608"/>
                    </a:lnTo>
                    <a:lnTo>
                      <a:pt x="2076" y="615"/>
                    </a:lnTo>
                    <a:lnTo>
                      <a:pt x="2076" y="621"/>
                    </a:lnTo>
                    <a:lnTo>
                      <a:pt x="2076" y="626"/>
                    </a:lnTo>
                    <a:lnTo>
                      <a:pt x="2075" y="632"/>
                    </a:lnTo>
                    <a:lnTo>
                      <a:pt x="2073" y="636"/>
                    </a:lnTo>
                    <a:lnTo>
                      <a:pt x="2070" y="642"/>
                    </a:lnTo>
                    <a:lnTo>
                      <a:pt x="2067" y="645"/>
                    </a:lnTo>
                    <a:lnTo>
                      <a:pt x="2064" y="650"/>
                    </a:lnTo>
                    <a:lnTo>
                      <a:pt x="2059" y="653"/>
                    </a:lnTo>
                    <a:lnTo>
                      <a:pt x="2054" y="657"/>
                    </a:lnTo>
                    <a:lnTo>
                      <a:pt x="2040" y="663"/>
                    </a:lnTo>
                    <a:lnTo>
                      <a:pt x="2025" y="667"/>
                    </a:lnTo>
                    <a:lnTo>
                      <a:pt x="1989" y="665"/>
                    </a:lnTo>
                    <a:lnTo>
                      <a:pt x="1947" y="664"/>
                    </a:lnTo>
                    <a:lnTo>
                      <a:pt x="1899" y="662"/>
                    </a:lnTo>
                    <a:lnTo>
                      <a:pt x="1847" y="661"/>
                    </a:lnTo>
                    <a:lnTo>
                      <a:pt x="1788" y="661"/>
                    </a:lnTo>
                    <a:lnTo>
                      <a:pt x="1724" y="660"/>
                    </a:lnTo>
                    <a:lnTo>
                      <a:pt x="1654" y="660"/>
                    </a:lnTo>
                    <a:lnTo>
                      <a:pt x="1579" y="660"/>
                    </a:lnTo>
                    <a:lnTo>
                      <a:pt x="1378" y="660"/>
                    </a:lnTo>
                    <a:lnTo>
                      <a:pt x="1283" y="1156"/>
                    </a:lnTo>
                    <a:lnTo>
                      <a:pt x="1468" y="1156"/>
                    </a:lnTo>
                    <a:lnTo>
                      <a:pt x="1506" y="1115"/>
                    </a:lnTo>
                    <a:lnTo>
                      <a:pt x="1540" y="1080"/>
                    </a:lnTo>
                    <a:lnTo>
                      <a:pt x="1570" y="1049"/>
                    </a:lnTo>
                    <a:lnTo>
                      <a:pt x="1597" y="1025"/>
                    </a:lnTo>
                    <a:lnTo>
                      <a:pt x="1619" y="1005"/>
                    </a:lnTo>
                    <a:lnTo>
                      <a:pt x="1637" y="992"/>
                    </a:lnTo>
                    <a:lnTo>
                      <a:pt x="1645" y="986"/>
                    </a:lnTo>
                    <a:lnTo>
                      <a:pt x="1651" y="983"/>
                    </a:lnTo>
                    <a:lnTo>
                      <a:pt x="1657" y="982"/>
                    </a:lnTo>
                    <a:lnTo>
                      <a:pt x="1661" y="980"/>
                    </a:lnTo>
                    <a:lnTo>
                      <a:pt x="1676" y="986"/>
                    </a:lnTo>
                    <a:lnTo>
                      <a:pt x="1689" y="992"/>
                    </a:lnTo>
                    <a:lnTo>
                      <a:pt x="1704" y="998"/>
                    </a:lnTo>
                    <a:lnTo>
                      <a:pt x="1717" y="1006"/>
                    </a:lnTo>
                    <a:lnTo>
                      <a:pt x="1730" y="1015"/>
                    </a:lnTo>
                    <a:lnTo>
                      <a:pt x="1745" y="1024"/>
                    </a:lnTo>
                    <a:lnTo>
                      <a:pt x="1758" y="1034"/>
                    </a:lnTo>
                    <a:lnTo>
                      <a:pt x="1771" y="1044"/>
                    </a:lnTo>
                    <a:lnTo>
                      <a:pt x="1785" y="1056"/>
                    </a:lnTo>
                    <a:lnTo>
                      <a:pt x="1798" y="1068"/>
                    </a:lnTo>
                    <a:lnTo>
                      <a:pt x="1811" y="1081"/>
                    </a:lnTo>
                    <a:lnTo>
                      <a:pt x="1824" y="1094"/>
                    </a:lnTo>
                    <a:lnTo>
                      <a:pt x="1850" y="1124"/>
                    </a:lnTo>
                    <a:lnTo>
                      <a:pt x="1876" y="1156"/>
                    </a:lnTo>
                    <a:lnTo>
                      <a:pt x="1880" y="1170"/>
                    </a:lnTo>
                    <a:lnTo>
                      <a:pt x="1883" y="1182"/>
                    </a:lnTo>
                    <a:lnTo>
                      <a:pt x="1883" y="1188"/>
                    </a:lnTo>
                    <a:lnTo>
                      <a:pt x="1881" y="1192"/>
                    </a:lnTo>
                    <a:lnTo>
                      <a:pt x="1881" y="1197"/>
                    </a:lnTo>
                    <a:lnTo>
                      <a:pt x="1879" y="1201"/>
                    </a:lnTo>
                    <a:lnTo>
                      <a:pt x="1877" y="1204"/>
                    </a:lnTo>
                    <a:lnTo>
                      <a:pt x="1875" y="1208"/>
                    </a:lnTo>
                    <a:lnTo>
                      <a:pt x="1871" y="1211"/>
                    </a:lnTo>
                    <a:lnTo>
                      <a:pt x="1868" y="1214"/>
                    </a:lnTo>
                    <a:lnTo>
                      <a:pt x="1859" y="1218"/>
                    </a:lnTo>
                    <a:lnTo>
                      <a:pt x="1847" y="1221"/>
                    </a:lnTo>
                    <a:lnTo>
                      <a:pt x="1830" y="1221"/>
                    </a:lnTo>
                    <a:lnTo>
                      <a:pt x="1809" y="1221"/>
                    </a:lnTo>
                    <a:lnTo>
                      <a:pt x="1786" y="1220"/>
                    </a:lnTo>
                    <a:lnTo>
                      <a:pt x="1760" y="1219"/>
                    </a:lnTo>
                    <a:lnTo>
                      <a:pt x="1730" y="1218"/>
                    </a:lnTo>
                    <a:lnTo>
                      <a:pt x="1698" y="1217"/>
                    </a:lnTo>
                    <a:lnTo>
                      <a:pt x="1664" y="1215"/>
                    </a:lnTo>
                    <a:lnTo>
                      <a:pt x="1625" y="1213"/>
                    </a:lnTo>
                    <a:lnTo>
                      <a:pt x="1585" y="1213"/>
                    </a:lnTo>
                    <a:lnTo>
                      <a:pt x="1547" y="1213"/>
                    </a:lnTo>
                    <a:lnTo>
                      <a:pt x="1514" y="1213"/>
                    </a:lnTo>
                    <a:lnTo>
                      <a:pt x="1482" y="1213"/>
                    </a:lnTo>
                    <a:lnTo>
                      <a:pt x="1456" y="1213"/>
                    </a:lnTo>
                    <a:lnTo>
                      <a:pt x="1431" y="1213"/>
                    </a:lnTo>
                    <a:lnTo>
                      <a:pt x="1410" y="1213"/>
                    </a:lnTo>
                    <a:lnTo>
                      <a:pt x="1392" y="1213"/>
                    </a:lnTo>
                    <a:lnTo>
                      <a:pt x="1272" y="1213"/>
                    </a:lnTo>
                    <a:lnTo>
                      <a:pt x="1166" y="1775"/>
                    </a:lnTo>
                    <a:lnTo>
                      <a:pt x="1501" y="1775"/>
                    </a:lnTo>
                    <a:lnTo>
                      <a:pt x="1541" y="1730"/>
                    </a:lnTo>
                    <a:lnTo>
                      <a:pt x="1576" y="1691"/>
                    </a:lnTo>
                    <a:lnTo>
                      <a:pt x="1608" y="1659"/>
                    </a:lnTo>
                    <a:lnTo>
                      <a:pt x="1635" y="1632"/>
                    </a:lnTo>
                    <a:lnTo>
                      <a:pt x="1647" y="1621"/>
                    </a:lnTo>
                    <a:lnTo>
                      <a:pt x="1658" y="1612"/>
                    </a:lnTo>
                    <a:lnTo>
                      <a:pt x="1669" y="1604"/>
                    </a:lnTo>
                    <a:lnTo>
                      <a:pt x="1678" y="1599"/>
                    </a:lnTo>
                    <a:lnTo>
                      <a:pt x="1686" y="1594"/>
                    </a:lnTo>
                    <a:lnTo>
                      <a:pt x="1694" y="1591"/>
                    </a:lnTo>
                    <a:lnTo>
                      <a:pt x="1700" y="1590"/>
                    </a:lnTo>
                    <a:lnTo>
                      <a:pt x="1705" y="1590"/>
                    </a:lnTo>
                    <a:lnTo>
                      <a:pt x="1715" y="1591"/>
                    </a:lnTo>
                    <a:lnTo>
                      <a:pt x="1725" y="1593"/>
                    </a:lnTo>
                    <a:lnTo>
                      <a:pt x="1736" y="1596"/>
                    </a:lnTo>
                    <a:lnTo>
                      <a:pt x="1748" y="1601"/>
                    </a:lnTo>
                    <a:lnTo>
                      <a:pt x="1760" y="1608"/>
                    </a:lnTo>
                    <a:lnTo>
                      <a:pt x="1774" y="1615"/>
                    </a:lnTo>
                    <a:lnTo>
                      <a:pt x="1788" y="1624"/>
                    </a:lnTo>
                    <a:lnTo>
                      <a:pt x="1802" y="1634"/>
                    </a:lnTo>
                    <a:lnTo>
                      <a:pt x="1818" y="1647"/>
                    </a:lnTo>
                    <a:lnTo>
                      <a:pt x="1835" y="1659"/>
                    </a:lnTo>
                    <a:lnTo>
                      <a:pt x="1853" y="1673"/>
                    </a:lnTo>
                    <a:lnTo>
                      <a:pt x="1870" y="1689"/>
                    </a:lnTo>
                    <a:lnTo>
                      <a:pt x="1909" y="1726"/>
                    </a:lnTo>
                    <a:lnTo>
                      <a:pt x="1951" y="1767"/>
                    </a:lnTo>
                    <a:lnTo>
                      <a:pt x="1956" y="1775"/>
                    </a:lnTo>
                    <a:lnTo>
                      <a:pt x="1959" y="1782"/>
                    </a:lnTo>
                    <a:lnTo>
                      <a:pt x="1960" y="1789"/>
                    </a:lnTo>
                    <a:lnTo>
                      <a:pt x="1961" y="1797"/>
                    </a:lnTo>
                    <a:lnTo>
                      <a:pt x="1963" y="1804"/>
                    </a:lnTo>
                    <a:lnTo>
                      <a:pt x="1961" y="1810"/>
                    </a:lnTo>
                    <a:lnTo>
                      <a:pt x="1959" y="1817"/>
                    </a:lnTo>
                    <a:lnTo>
                      <a:pt x="1957" y="1823"/>
                    </a:lnTo>
                    <a:lnTo>
                      <a:pt x="1954" y="1828"/>
                    </a:lnTo>
                    <a:lnTo>
                      <a:pt x="1949" y="1834"/>
                    </a:lnTo>
                    <a:lnTo>
                      <a:pt x="1944" y="1837"/>
                    </a:lnTo>
                    <a:lnTo>
                      <a:pt x="1937" y="1841"/>
                    </a:lnTo>
                    <a:lnTo>
                      <a:pt x="1930" y="1844"/>
                    </a:lnTo>
                    <a:lnTo>
                      <a:pt x="1923" y="1845"/>
                    </a:lnTo>
                    <a:lnTo>
                      <a:pt x="1914" y="1847"/>
                    </a:lnTo>
                    <a:lnTo>
                      <a:pt x="1905" y="1847"/>
                    </a:lnTo>
                    <a:lnTo>
                      <a:pt x="1870" y="1845"/>
                    </a:lnTo>
                    <a:lnTo>
                      <a:pt x="1829" y="1844"/>
                    </a:lnTo>
                    <a:lnTo>
                      <a:pt x="1780" y="1841"/>
                    </a:lnTo>
                    <a:lnTo>
                      <a:pt x="1724" y="1840"/>
                    </a:lnTo>
                    <a:lnTo>
                      <a:pt x="1658" y="1840"/>
                    </a:lnTo>
                    <a:lnTo>
                      <a:pt x="1586" y="1839"/>
                    </a:lnTo>
                    <a:lnTo>
                      <a:pt x="1506" y="1839"/>
                    </a:lnTo>
                    <a:lnTo>
                      <a:pt x="1417" y="1839"/>
                    </a:lnTo>
                    <a:lnTo>
                      <a:pt x="264" y="1839"/>
                    </a:lnTo>
                    <a:lnTo>
                      <a:pt x="230" y="1839"/>
                    </a:lnTo>
                    <a:lnTo>
                      <a:pt x="199" y="1840"/>
                    </a:lnTo>
                    <a:lnTo>
                      <a:pt x="170" y="1841"/>
                    </a:lnTo>
                    <a:lnTo>
                      <a:pt x="145" y="1843"/>
                    </a:lnTo>
                    <a:lnTo>
                      <a:pt x="123" y="1845"/>
                    </a:lnTo>
                    <a:lnTo>
                      <a:pt x="104" y="1848"/>
                    </a:lnTo>
                    <a:lnTo>
                      <a:pt x="90" y="1851"/>
                    </a:lnTo>
                    <a:lnTo>
                      <a:pt x="76" y="1855"/>
                    </a:lnTo>
                    <a:lnTo>
                      <a:pt x="69" y="1855"/>
                    </a:lnTo>
                    <a:lnTo>
                      <a:pt x="60" y="1853"/>
                    </a:lnTo>
                    <a:lnTo>
                      <a:pt x="50" y="1850"/>
                    </a:lnTo>
                    <a:lnTo>
                      <a:pt x="39" y="1847"/>
                    </a:lnTo>
                    <a:lnTo>
                      <a:pt x="40" y="1847"/>
                    </a:lnTo>
                    <a:lnTo>
                      <a:pt x="41" y="1846"/>
                    </a:lnTo>
                    <a:lnTo>
                      <a:pt x="42" y="1846"/>
                    </a:lnTo>
                    <a:lnTo>
                      <a:pt x="41" y="1845"/>
                    </a:lnTo>
                    <a:lnTo>
                      <a:pt x="37" y="1843"/>
                    </a:lnTo>
                    <a:lnTo>
                      <a:pt x="32" y="1839"/>
                    </a:lnTo>
                    <a:lnTo>
                      <a:pt x="26" y="1826"/>
                    </a:lnTo>
                    <a:lnTo>
                      <a:pt x="19" y="1812"/>
                    </a:lnTo>
                    <a:lnTo>
                      <a:pt x="11" y="1798"/>
                    </a:lnTo>
                    <a:lnTo>
                      <a:pt x="3" y="1782"/>
                    </a:lnTo>
                    <a:lnTo>
                      <a:pt x="1" y="1777"/>
                    </a:lnTo>
                    <a:lnTo>
                      <a:pt x="0" y="1771"/>
                    </a:lnTo>
                    <a:lnTo>
                      <a:pt x="0" y="1767"/>
                    </a:lnTo>
                    <a:lnTo>
                      <a:pt x="1" y="1762"/>
                    </a:lnTo>
                    <a:lnTo>
                      <a:pt x="3" y="1759"/>
                    </a:lnTo>
                    <a:lnTo>
                      <a:pt x="6" y="1756"/>
                    </a:lnTo>
                    <a:lnTo>
                      <a:pt x="11" y="1752"/>
                    </a:lnTo>
                    <a:lnTo>
                      <a:pt x="16" y="1750"/>
                    </a:lnTo>
                    <a:lnTo>
                      <a:pt x="45" y="1757"/>
                    </a:lnTo>
                    <a:lnTo>
                      <a:pt x="76" y="1761"/>
                    </a:lnTo>
                    <a:lnTo>
                      <a:pt x="111" y="1766"/>
                    </a:lnTo>
                    <a:lnTo>
                      <a:pt x="147" y="1769"/>
                    </a:lnTo>
                    <a:lnTo>
                      <a:pt x="187" y="1771"/>
                    </a:lnTo>
                    <a:lnTo>
                      <a:pt x="230" y="1774"/>
                    </a:lnTo>
                    <a:lnTo>
                      <a:pt x="276" y="1775"/>
                    </a:lnTo>
                    <a:lnTo>
                      <a:pt x="324" y="1775"/>
                    </a:lnTo>
                    <a:lnTo>
                      <a:pt x="837" y="1775"/>
                    </a:lnTo>
                    <a:lnTo>
                      <a:pt x="944" y="1213"/>
                    </a:lnTo>
                    <a:lnTo>
                      <a:pt x="655" y="1213"/>
                    </a:lnTo>
                    <a:lnTo>
                      <a:pt x="632" y="1213"/>
                    </a:lnTo>
                    <a:lnTo>
                      <a:pt x="601" y="1215"/>
                    </a:lnTo>
                    <a:lnTo>
                      <a:pt x="563" y="1218"/>
                    </a:lnTo>
                    <a:lnTo>
                      <a:pt x="519" y="1221"/>
                    </a:lnTo>
                    <a:lnTo>
                      <a:pt x="496" y="1221"/>
                    </a:lnTo>
                    <a:lnTo>
                      <a:pt x="479" y="1221"/>
                    </a:lnTo>
                    <a:lnTo>
                      <a:pt x="464" y="1221"/>
                    </a:lnTo>
                    <a:lnTo>
                      <a:pt x="454" y="1221"/>
                    </a:lnTo>
                    <a:lnTo>
                      <a:pt x="448" y="1224"/>
                    </a:lnTo>
                    <a:lnTo>
                      <a:pt x="442" y="1227"/>
                    </a:lnTo>
                    <a:lnTo>
                      <a:pt x="438" y="1228"/>
                    </a:lnTo>
                    <a:lnTo>
                      <a:pt x="433" y="1227"/>
                    </a:lnTo>
                    <a:lnTo>
                      <a:pt x="430" y="1225"/>
                    </a:lnTo>
                    <a:lnTo>
                      <a:pt x="428" y="1222"/>
                    </a:lnTo>
                    <a:lnTo>
                      <a:pt x="425" y="1219"/>
                    </a:lnTo>
                    <a:lnTo>
                      <a:pt x="424" y="1213"/>
                    </a:lnTo>
                    <a:lnTo>
                      <a:pt x="415" y="1198"/>
                    </a:lnTo>
                    <a:lnTo>
                      <a:pt x="408" y="1183"/>
                    </a:lnTo>
                    <a:lnTo>
                      <a:pt x="401" y="1170"/>
                    </a:lnTo>
                    <a:lnTo>
                      <a:pt x="394" y="1156"/>
                    </a:lnTo>
                    <a:lnTo>
                      <a:pt x="394" y="1151"/>
                    </a:lnTo>
                    <a:lnTo>
                      <a:pt x="394" y="1146"/>
                    </a:lnTo>
                    <a:lnTo>
                      <a:pt x="395" y="1142"/>
                    </a:lnTo>
                    <a:lnTo>
                      <a:pt x="398" y="1139"/>
                    </a:lnTo>
                    <a:lnTo>
                      <a:pt x="401" y="1136"/>
                    </a:lnTo>
                    <a:lnTo>
                      <a:pt x="404" y="1134"/>
                    </a:lnTo>
                    <a:lnTo>
                      <a:pt x="410" y="1133"/>
                    </a:lnTo>
                    <a:lnTo>
                      <a:pt x="415" y="1133"/>
                    </a:lnTo>
                    <a:lnTo>
                      <a:pt x="455" y="1136"/>
                    </a:lnTo>
                    <a:lnTo>
                      <a:pt x="494" y="1140"/>
                    </a:lnTo>
                    <a:lnTo>
                      <a:pt x="532" y="1143"/>
                    </a:lnTo>
                    <a:lnTo>
                      <a:pt x="569" y="1146"/>
                    </a:lnTo>
                    <a:lnTo>
                      <a:pt x="603" y="1150"/>
                    </a:lnTo>
                    <a:lnTo>
                      <a:pt x="637" y="1152"/>
                    </a:lnTo>
                    <a:lnTo>
                      <a:pt x="669" y="1154"/>
                    </a:lnTo>
                    <a:lnTo>
                      <a:pt x="699" y="1156"/>
                    </a:lnTo>
                    <a:lnTo>
                      <a:pt x="956" y="1156"/>
                    </a:lnTo>
                    <a:lnTo>
                      <a:pt x="1050" y="660"/>
                    </a:lnTo>
                    <a:lnTo>
                      <a:pt x="794" y="660"/>
                    </a:lnTo>
                    <a:lnTo>
                      <a:pt x="762" y="705"/>
                    </a:lnTo>
                    <a:lnTo>
                      <a:pt x="730" y="751"/>
                    </a:lnTo>
                    <a:lnTo>
                      <a:pt x="697" y="796"/>
                    </a:lnTo>
                    <a:lnTo>
                      <a:pt x="662" y="839"/>
                    </a:lnTo>
                    <a:lnTo>
                      <a:pt x="628" y="881"/>
                    </a:lnTo>
                    <a:lnTo>
                      <a:pt x="591" y="922"/>
                    </a:lnTo>
                    <a:lnTo>
                      <a:pt x="554" y="964"/>
                    </a:lnTo>
                    <a:lnTo>
                      <a:pt x="516" y="1003"/>
                    </a:lnTo>
                    <a:lnTo>
                      <a:pt x="478" y="1041"/>
                    </a:lnTo>
                    <a:lnTo>
                      <a:pt x="438" y="1077"/>
                    </a:lnTo>
                    <a:lnTo>
                      <a:pt x="396" y="1113"/>
                    </a:lnTo>
                    <a:lnTo>
                      <a:pt x="355" y="1149"/>
                    </a:lnTo>
                    <a:lnTo>
                      <a:pt x="313" y="1182"/>
                    </a:lnTo>
                    <a:lnTo>
                      <a:pt x="269" y="1214"/>
                    </a:lnTo>
                    <a:lnTo>
                      <a:pt x="224" y="1247"/>
                    </a:lnTo>
                    <a:lnTo>
                      <a:pt x="180" y="1277"/>
                    </a:lnTo>
                    <a:lnTo>
                      <a:pt x="172" y="1282"/>
                    </a:lnTo>
                    <a:lnTo>
                      <a:pt x="166" y="1287"/>
                    </a:lnTo>
                    <a:lnTo>
                      <a:pt x="160" y="1290"/>
                    </a:lnTo>
                    <a:lnTo>
                      <a:pt x="154" y="1291"/>
                    </a:lnTo>
                    <a:lnTo>
                      <a:pt x="150" y="1291"/>
                    </a:lnTo>
                    <a:lnTo>
                      <a:pt x="145" y="1291"/>
                    </a:lnTo>
                    <a:lnTo>
                      <a:pt x="141" y="1289"/>
                    </a:lnTo>
                    <a:lnTo>
                      <a:pt x="137" y="1285"/>
                    </a:lnTo>
                    <a:lnTo>
                      <a:pt x="137" y="1281"/>
                    </a:lnTo>
                    <a:lnTo>
                      <a:pt x="137" y="1276"/>
                    </a:lnTo>
                    <a:lnTo>
                      <a:pt x="137" y="1271"/>
                    </a:lnTo>
                    <a:lnTo>
                      <a:pt x="140" y="1266"/>
                    </a:lnTo>
                    <a:lnTo>
                      <a:pt x="145" y="1252"/>
                    </a:lnTo>
                    <a:lnTo>
                      <a:pt x="155" y="1237"/>
                    </a:lnTo>
                    <a:lnTo>
                      <a:pt x="185" y="1198"/>
                    </a:lnTo>
                    <a:lnTo>
                      <a:pt x="215" y="1158"/>
                    </a:lnTo>
                    <a:lnTo>
                      <a:pt x="244" y="1116"/>
                    </a:lnTo>
                    <a:lnTo>
                      <a:pt x="273" y="1074"/>
                    </a:lnTo>
                    <a:lnTo>
                      <a:pt x="301" y="1032"/>
                    </a:lnTo>
                    <a:lnTo>
                      <a:pt x="329" y="987"/>
                    </a:lnTo>
                    <a:lnTo>
                      <a:pt x="355" y="944"/>
                    </a:lnTo>
                    <a:lnTo>
                      <a:pt x="382" y="898"/>
                    </a:lnTo>
                    <a:lnTo>
                      <a:pt x="408" y="852"/>
                    </a:lnTo>
                    <a:lnTo>
                      <a:pt x="433" y="806"/>
                    </a:lnTo>
                    <a:lnTo>
                      <a:pt x="459" y="758"/>
                    </a:lnTo>
                    <a:lnTo>
                      <a:pt x="482" y="709"/>
                    </a:lnTo>
                    <a:lnTo>
                      <a:pt x="506" y="660"/>
                    </a:lnTo>
                    <a:lnTo>
                      <a:pt x="530" y="609"/>
                    </a:lnTo>
                    <a:lnTo>
                      <a:pt x="552" y="558"/>
                    </a:lnTo>
                    <a:lnTo>
                      <a:pt x="574" y="507"/>
                    </a:lnTo>
                    <a:lnTo>
                      <a:pt x="585" y="477"/>
                    </a:lnTo>
                    <a:lnTo>
                      <a:pt x="597" y="448"/>
                    </a:lnTo>
                    <a:lnTo>
                      <a:pt x="605" y="420"/>
                    </a:lnTo>
                    <a:lnTo>
                      <a:pt x="614" y="392"/>
                    </a:lnTo>
                    <a:lnTo>
                      <a:pt x="622" y="366"/>
                    </a:lnTo>
                    <a:lnTo>
                      <a:pt x="629" y="340"/>
                    </a:lnTo>
                    <a:lnTo>
                      <a:pt x="635" y="314"/>
                    </a:lnTo>
                    <a:lnTo>
                      <a:pt x="640" y="290"/>
                    </a:lnTo>
                    <a:lnTo>
                      <a:pt x="643" y="274"/>
                    </a:lnTo>
                    <a:lnTo>
                      <a:pt x="648" y="261"/>
                    </a:lnTo>
                    <a:lnTo>
                      <a:pt x="651" y="247"/>
                    </a:lnTo>
                    <a:lnTo>
                      <a:pt x="657" y="235"/>
                    </a:lnTo>
                    <a:lnTo>
                      <a:pt x="661" y="225"/>
                    </a:lnTo>
                    <a:lnTo>
                      <a:pt x="667" y="215"/>
                    </a:lnTo>
                    <a:lnTo>
                      <a:pt x="673" y="207"/>
                    </a:lnTo>
                    <a:lnTo>
                      <a:pt x="680" y="200"/>
                    </a:lnTo>
                    <a:lnTo>
                      <a:pt x="687" y="194"/>
                    </a:lnTo>
                    <a:lnTo>
                      <a:pt x="694" y="190"/>
                    </a:lnTo>
                    <a:lnTo>
                      <a:pt x="702" y="186"/>
                    </a:lnTo>
                    <a:lnTo>
                      <a:pt x="710" y="184"/>
                    </a:lnTo>
                    <a:lnTo>
                      <a:pt x="719" y="182"/>
                    </a:lnTo>
                    <a:lnTo>
                      <a:pt x="729" y="183"/>
                    </a:lnTo>
                    <a:lnTo>
                      <a:pt x="738" y="184"/>
                    </a:lnTo>
                    <a:lnTo>
                      <a:pt x="749" y="18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3" name="Freeform 10"/>
              <p:cNvSpPr>
                <a:spLocks noEditPoints="1"/>
              </p:cNvSpPr>
              <p:nvPr/>
            </p:nvSpPr>
            <p:spPr bwMode="auto">
              <a:xfrm>
                <a:off x="5300663" y="2647950"/>
                <a:ext cx="355600" cy="328613"/>
              </a:xfrm>
              <a:custGeom>
                <a:avLst/>
                <a:gdLst>
                  <a:gd name="T0" fmla="*/ 791 w 1791"/>
                  <a:gd name="T1" fmla="*/ 1157 h 1663"/>
                  <a:gd name="T2" fmla="*/ 1051 w 1791"/>
                  <a:gd name="T3" fmla="*/ 1109 h 1663"/>
                  <a:gd name="T4" fmla="*/ 412 w 1791"/>
                  <a:gd name="T5" fmla="*/ 780 h 1663"/>
                  <a:gd name="T6" fmla="*/ 637 w 1791"/>
                  <a:gd name="T7" fmla="*/ 763 h 1663"/>
                  <a:gd name="T8" fmla="*/ 1492 w 1791"/>
                  <a:gd name="T9" fmla="*/ 607 h 1663"/>
                  <a:gd name="T10" fmla="*/ 1037 w 1791"/>
                  <a:gd name="T11" fmla="*/ 655 h 1663"/>
                  <a:gd name="T12" fmla="*/ 945 w 1791"/>
                  <a:gd name="T13" fmla="*/ 727 h 1663"/>
                  <a:gd name="T14" fmla="*/ 1355 w 1791"/>
                  <a:gd name="T15" fmla="*/ 718 h 1663"/>
                  <a:gd name="T16" fmla="*/ 903 w 1791"/>
                  <a:gd name="T17" fmla="*/ 369 h 1663"/>
                  <a:gd name="T18" fmla="*/ 624 w 1791"/>
                  <a:gd name="T19" fmla="*/ 215 h 1663"/>
                  <a:gd name="T20" fmla="*/ 448 w 1791"/>
                  <a:gd name="T21" fmla="*/ 190 h 1663"/>
                  <a:gd name="T22" fmla="*/ 739 w 1791"/>
                  <a:gd name="T23" fmla="*/ 137 h 1663"/>
                  <a:gd name="T24" fmla="*/ 1449 w 1791"/>
                  <a:gd name="T25" fmla="*/ 4 h 1663"/>
                  <a:gd name="T26" fmla="*/ 1648 w 1791"/>
                  <a:gd name="T27" fmla="*/ 112 h 1663"/>
                  <a:gd name="T28" fmla="*/ 1700 w 1791"/>
                  <a:gd name="T29" fmla="*/ 209 h 1663"/>
                  <a:gd name="T30" fmla="*/ 1539 w 1791"/>
                  <a:gd name="T31" fmla="*/ 211 h 1663"/>
                  <a:gd name="T32" fmla="*/ 1619 w 1791"/>
                  <a:gd name="T33" fmla="*/ 313 h 1663"/>
                  <a:gd name="T34" fmla="*/ 1512 w 1791"/>
                  <a:gd name="T35" fmla="*/ 371 h 1663"/>
                  <a:gd name="T36" fmla="*/ 1474 w 1791"/>
                  <a:gd name="T37" fmla="*/ 532 h 1663"/>
                  <a:gd name="T38" fmla="*/ 1646 w 1791"/>
                  <a:gd name="T39" fmla="*/ 479 h 1663"/>
                  <a:gd name="T40" fmla="*/ 1785 w 1791"/>
                  <a:gd name="T41" fmla="*/ 657 h 1663"/>
                  <a:gd name="T42" fmla="*/ 1750 w 1791"/>
                  <a:gd name="T43" fmla="*/ 727 h 1663"/>
                  <a:gd name="T44" fmla="*/ 1544 w 1791"/>
                  <a:gd name="T45" fmla="*/ 764 h 1663"/>
                  <a:gd name="T46" fmla="*/ 1576 w 1791"/>
                  <a:gd name="T47" fmla="*/ 860 h 1663"/>
                  <a:gd name="T48" fmla="*/ 862 w 1791"/>
                  <a:gd name="T49" fmla="*/ 859 h 1663"/>
                  <a:gd name="T50" fmla="*/ 1126 w 1791"/>
                  <a:gd name="T51" fmla="*/ 967 h 1663"/>
                  <a:gd name="T52" fmla="*/ 1282 w 1791"/>
                  <a:gd name="T53" fmla="*/ 962 h 1663"/>
                  <a:gd name="T54" fmla="*/ 1433 w 1791"/>
                  <a:gd name="T55" fmla="*/ 1114 h 1663"/>
                  <a:gd name="T56" fmla="*/ 1355 w 1791"/>
                  <a:gd name="T57" fmla="*/ 1150 h 1663"/>
                  <a:gd name="T58" fmla="*/ 1147 w 1791"/>
                  <a:gd name="T59" fmla="*/ 1336 h 1663"/>
                  <a:gd name="T60" fmla="*/ 1636 w 1791"/>
                  <a:gd name="T61" fmla="*/ 1410 h 1663"/>
                  <a:gd name="T62" fmla="*/ 1640 w 1791"/>
                  <a:gd name="T63" fmla="*/ 1458 h 1663"/>
                  <a:gd name="T64" fmla="*/ 1454 w 1791"/>
                  <a:gd name="T65" fmla="*/ 1655 h 1663"/>
                  <a:gd name="T66" fmla="*/ 1175 w 1791"/>
                  <a:gd name="T67" fmla="*/ 1593 h 1663"/>
                  <a:gd name="T68" fmla="*/ 808 w 1791"/>
                  <a:gd name="T69" fmla="*/ 1516 h 1663"/>
                  <a:gd name="T70" fmla="*/ 214 w 1791"/>
                  <a:gd name="T71" fmla="*/ 1643 h 1663"/>
                  <a:gd name="T72" fmla="*/ 135 w 1791"/>
                  <a:gd name="T73" fmla="*/ 1621 h 1663"/>
                  <a:gd name="T74" fmla="*/ 498 w 1791"/>
                  <a:gd name="T75" fmla="*/ 1509 h 1663"/>
                  <a:gd name="T76" fmla="*/ 751 w 1791"/>
                  <a:gd name="T77" fmla="*/ 1263 h 1663"/>
                  <a:gd name="T78" fmla="*/ 432 w 1791"/>
                  <a:gd name="T79" fmla="*/ 1329 h 1663"/>
                  <a:gd name="T80" fmla="*/ 9 w 1791"/>
                  <a:gd name="T81" fmla="*/ 1530 h 1663"/>
                  <a:gd name="T82" fmla="*/ 166 w 1791"/>
                  <a:gd name="T83" fmla="*/ 1379 h 1663"/>
                  <a:gd name="T84" fmla="*/ 568 w 1791"/>
                  <a:gd name="T85" fmla="*/ 903 h 1663"/>
                  <a:gd name="T86" fmla="*/ 347 w 1791"/>
                  <a:gd name="T87" fmla="*/ 874 h 1663"/>
                  <a:gd name="T88" fmla="*/ 243 w 1791"/>
                  <a:gd name="T89" fmla="*/ 871 h 1663"/>
                  <a:gd name="T90" fmla="*/ 163 w 1791"/>
                  <a:gd name="T91" fmla="*/ 773 h 1663"/>
                  <a:gd name="T92" fmla="*/ 281 w 1791"/>
                  <a:gd name="T93" fmla="*/ 641 h 1663"/>
                  <a:gd name="T94" fmla="*/ 368 w 1791"/>
                  <a:gd name="T95" fmla="*/ 472 h 1663"/>
                  <a:gd name="T96" fmla="*/ 442 w 1791"/>
                  <a:gd name="T97" fmla="*/ 534 h 1663"/>
                  <a:gd name="T98" fmla="*/ 594 w 1791"/>
                  <a:gd name="T99" fmla="*/ 400 h 1663"/>
                  <a:gd name="T100" fmla="*/ 550 w 1791"/>
                  <a:gd name="T101" fmla="*/ 243 h 1663"/>
                  <a:gd name="T102" fmla="*/ 706 w 1791"/>
                  <a:gd name="T103" fmla="*/ 256 h 1663"/>
                  <a:gd name="T104" fmla="*/ 844 w 1791"/>
                  <a:gd name="T105" fmla="*/ 380 h 1663"/>
                  <a:gd name="T106" fmla="*/ 794 w 1791"/>
                  <a:gd name="T107" fmla="*/ 533 h 1663"/>
                  <a:gd name="T108" fmla="*/ 1297 w 1791"/>
                  <a:gd name="T109" fmla="*/ 216 h 1663"/>
                  <a:gd name="T110" fmla="*/ 1098 w 1791"/>
                  <a:gd name="T111" fmla="*/ 254 h 1663"/>
                  <a:gd name="T112" fmla="*/ 1161 w 1791"/>
                  <a:gd name="T113" fmla="*/ 374 h 1663"/>
                  <a:gd name="T114" fmla="*/ 1073 w 1791"/>
                  <a:gd name="T115" fmla="*/ 518 h 1663"/>
                  <a:gd name="T116" fmla="*/ 922 w 1791"/>
                  <a:gd name="T117" fmla="*/ 50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1" h="1663">
                    <a:moveTo>
                      <a:pt x="709" y="1070"/>
                    </a:moveTo>
                    <a:lnTo>
                      <a:pt x="716" y="1070"/>
                    </a:lnTo>
                    <a:lnTo>
                      <a:pt x="717" y="1064"/>
                    </a:lnTo>
                    <a:lnTo>
                      <a:pt x="716" y="1067"/>
                    </a:lnTo>
                    <a:lnTo>
                      <a:pt x="715" y="1069"/>
                    </a:lnTo>
                    <a:lnTo>
                      <a:pt x="713" y="1070"/>
                    </a:lnTo>
                    <a:lnTo>
                      <a:pt x="709" y="1070"/>
                    </a:lnTo>
                    <a:close/>
                    <a:moveTo>
                      <a:pt x="1072" y="1077"/>
                    </a:moveTo>
                    <a:lnTo>
                      <a:pt x="728" y="1077"/>
                    </a:lnTo>
                    <a:lnTo>
                      <a:pt x="748" y="1105"/>
                    </a:lnTo>
                    <a:lnTo>
                      <a:pt x="768" y="1132"/>
                    </a:lnTo>
                    <a:lnTo>
                      <a:pt x="791" y="1157"/>
                    </a:lnTo>
                    <a:lnTo>
                      <a:pt x="814" y="1182"/>
                    </a:lnTo>
                    <a:lnTo>
                      <a:pt x="837" y="1205"/>
                    </a:lnTo>
                    <a:lnTo>
                      <a:pt x="863" y="1227"/>
                    </a:lnTo>
                    <a:lnTo>
                      <a:pt x="888" y="1248"/>
                    </a:lnTo>
                    <a:lnTo>
                      <a:pt x="916" y="1269"/>
                    </a:lnTo>
                    <a:lnTo>
                      <a:pt x="934" y="1253"/>
                    </a:lnTo>
                    <a:lnTo>
                      <a:pt x="952" y="1235"/>
                    </a:lnTo>
                    <a:lnTo>
                      <a:pt x="971" y="1214"/>
                    </a:lnTo>
                    <a:lnTo>
                      <a:pt x="991" y="1192"/>
                    </a:lnTo>
                    <a:lnTo>
                      <a:pt x="1010" y="1166"/>
                    </a:lnTo>
                    <a:lnTo>
                      <a:pt x="1030" y="1138"/>
                    </a:lnTo>
                    <a:lnTo>
                      <a:pt x="1051" y="1109"/>
                    </a:lnTo>
                    <a:lnTo>
                      <a:pt x="1072" y="1077"/>
                    </a:lnTo>
                    <a:close/>
                    <a:moveTo>
                      <a:pt x="455" y="607"/>
                    </a:moveTo>
                    <a:lnTo>
                      <a:pt x="454" y="636"/>
                    </a:lnTo>
                    <a:lnTo>
                      <a:pt x="453" y="664"/>
                    </a:lnTo>
                    <a:lnTo>
                      <a:pt x="448" y="689"/>
                    </a:lnTo>
                    <a:lnTo>
                      <a:pt x="442" y="715"/>
                    </a:lnTo>
                    <a:lnTo>
                      <a:pt x="438" y="726"/>
                    </a:lnTo>
                    <a:lnTo>
                      <a:pt x="434" y="738"/>
                    </a:lnTo>
                    <a:lnTo>
                      <a:pt x="429" y="749"/>
                    </a:lnTo>
                    <a:lnTo>
                      <a:pt x="424" y="759"/>
                    </a:lnTo>
                    <a:lnTo>
                      <a:pt x="418" y="770"/>
                    </a:lnTo>
                    <a:lnTo>
                      <a:pt x="412" y="780"/>
                    </a:lnTo>
                    <a:lnTo>
                      <a:pt x="405" y="790"/>
                    </a:lnTo>
                    <a:lnTo>
                      <a:pt x="398" y="798"/>
                    </a:lnTo>
                    <a:lnTo>
                      <a:pt x="417" y="800"/>
                    </a:lnTo>
                    <a:lnTo>
                      <a:pt x="443" y="801"/>
                    </a:lnTo>
                    <a:lnTo>
                      <a:pt x="473" y="803"/>
                    </a:lnTo>
                    <a:lnTo>
                      <a:pt x="509" y="805"/>
                    </a:lnTo>
                    <a:lnTo>
                      <a:pt x="543" y="806"/>
                    </a:lnTo>
                    <a:lnTo>
                      <a:pt x="572" y="807"/>
                    </a:lnTo>
                    <a:lnTo>
                      <a:pt x="595" y="810"/>
                    </a:lnTo>
                    <a:lnTo>
                      <a:pt x="614" y="812"/>
                    </a:lnTo>
                    <a:lnTo>
                      <a:pt x="626" y="787"/>
                    </a:lnTo>
                    <a:lnTo>
                      <a:pt x="637" y="763"/>
                    </a:lnTo>
                    <a:lnTo>
                      <a:pt x="648" y="738"/>
                    </a:lnTo>
                    <a:lnTo>
                      <a:pt x="658" y="715"/>
                    </a:lnTo>
                    <a:lnTo>
                      <a:pt x="667" y="690"/>
                    </a:lnTo>
                    <a:lnTo>
                      <a:pt x="676" y="667"/>
                    </a:lnTo>
                    <a:lnTo>
                      <a:pt x="683" y="644"/>
                    </a:lnTo>
                    <a:lnTo>
                      <a:pt x="689" y="620"/>
                    </a:lnTo>
                    <a:lnTo>
                      <a:pt x="691" y="617"/>
                    </a:lnTo>
                    <a:lnTo>
                      <a:pt x="693" y="614"/>
                    </a:lnTo>
                    <a:lnTo>
                      <a:pt x="695" y="610"/>
                    </a:lnTo>
                    <a:lnTo>
                      <a:pt x="698" y="607"/>
                    </a:lnTo>
                    <a:lnTo>
                      <a:pt x="455" y="607"/>
                    </a:lnTo>
                    <a:close/>
                    <a:moveTo>
                      <a:pt x="1492" y="607"/>
                    </a:moveTo>
                    <a:lnTo>
                      <a:pt x="930" y="607"/>
                    </a:lnTo>
                    <a:lnTo>
                      <a:pt x="950" y="610"/>
                    </a:lnTo>
                    <a:lnTo>
                      <a:pt x="970" y="615"/>
                    </a:lnTo>
                    <a:lnTo>
                      <a:pt x="991" y="620"/>
                    </a:lnTo>
                    <a:lnTo>
                      <a:pt x="1012" y="627"/>
                    </a:lnTo>
                    <a:lnTo>
                      <a:pt x="1017" y="630"/>
                    </a:lnTo>
                    <a:lnTo>
                      <a:pt x="1023" y="634"/>
                    </a:lnTo>
                    <a:lnTo>
                      <a:pt x="1027" y="638"/>
                    </a:lnTo>
                    <a:lnTo>
                      <a:pt x="1031" y="641"/>
                    </a:lnTo>
                    <a:lnTo>
                      <a:pt x="1034" y="646"/>
                    </a:lnTo>
                    <a:lnTo>
                      <a:pt x="1036" y="650"/>
                    </a:lnTo>
                    <a:lnTo>
                      <a:pt x="1037" y="655"/>
                    </a:lnTo>
                    <a:lnTo>
                      <a:pt x="1038" y="660"/>
                    </a:lnTo>
                    <a:lnTo>
                      <a:pt x="1036" y="665"/>
                    </a:lnTo>
                    <a:lnTo>
                      <a:pt x="1033" y="669"/>
                    </a:lnTo>
                    <a:lnTo>
                      <a:pt x="1028" y="674"/>
                    </a:lnTo>
                    <a:lnTo>
                      <a:pt x="1024" y="678"/>
                    </a:lnTo>
                    <a:lnTo>
                      <a:pt x="1013" y="686"/>
                    </a:lnTo>
                    <a:lnTo>
                      <a:pt x="1000" y="693"/>
                    </a:lnTo>
                    <a:lnTo>
                      <a:pt x="987" y="697"/>
                    </a:lnTo>
                    <a:lnTo>
                      <a:pt x="976" y="703"/>
                    </a:lnTo>
                    <a:lnTo>
                      <a:pt x="965" y="709"/>
                    </a:lnTo>
                    <a:lnTo>
                      <a:pt x="955" y="718"/>
                    </a:lnTo>
                    <a:lnTo>
                      <a:pt x="945" y="727"/>
                    </a:lnTo>
                    <a:lnTo>
                      <a:pt x="936" y="739"/>
                    </a:lnTo>
                    <a:lnTo>
                      <a:pt x="927" y="752"/>
                    </a:lnTo>
                    <a:lnTo>
                      <a:pt x="919" y="766"/>
                    </a:lnTo>
                    <a:lnTo>
                      <a:pt x="912" y="776"/>
                    </a:lnTo>
                    <a:lnTo>
                      <a:pt x="905" y="787"/>
                    </a:lnTo>
                    <a:lnTo>
                      <a:pt x="901" y="800"/>
                    </a:lnTo>
                    <a:lnTo>
                      <a:pt x="897" y="812"/>
                    </a:lnTo>
                    <a:lnTo>
                      <a:pt x="1267" y="812"/>
                    </a:lnTo>
                    <a:lnTo>
                      <a:pt x="1293" y="783"/>
                    </a:lnTo>
                    <a:lnTo>
                      <a:pt x="1316" y="757"/>
                    </a:lnTo>
                    <a:lnTo>
                      <a:pt x="1337" y="736"/>
                    </a:lnTo>
                    <a:lnTo>
                      <a:pt x="1355" y="718"/>
                    </a:lnTo>
                    <a:lnTo>
                      <a:pt x="1370" y="704"/>
                    </a:lnTo>
                    <a:lnTo>
                      <a:pt x="1382" y="695"/>
                    </a:lnTo>
                    <a:lnTo>
                      <a:pt x="1391" y="688"/>
                    </a:lnTo>
                    <a:lnTo>
                      <a:pt x="1397" y="687"/>
                    </a:lnTo>
                    <a:lnTo>
                      <a:pt x="1405" y="687"/>
                    </a:lnTo>
                    <a:lnTo>
                      <a:pt x="1416" y="687"/>
                    </a:lnTo>
                    <a:lnTo>
                      <a:pt x="1427" y="692"/>
                    </a:lnTo>
                    <a:lnTo>
                      <a:pt x="1435" y="693"/>
                    </a:lnTo>
                    <a:lnTo>
                      <a:pt x="1492" y="607"/>
                    </a:lnTo>
                    <a:close/>
                    <a:moveTo>
                      <a:pt x="905" y="429"/>
                    </a:moveTo>
                    <a:lnTo>
                      <a:pt x="905" y="397"/>
                    </a:lnTo>
                    <a:lnTo>
                      <a:pt x="903" y="369"/>
                    </a:lnTo>
                    <a:lnTo>
                      <a:pt x="899" y="341"/>
                    </a:lnTo>
                    <a:lnTo>
                      <a:pt x="895" y="314"/>
                    </a:lnTo>
                    <a:lnTo>
                      <a:pt x="888" y="289"/>
                    </a:lnTo>
                    <a:lnTo>
                      <a:pt x="881" y="266"/>
                    </a:lnTo>
                    <a:lnTo>
                      <a:pt x="869" y="244"/>
                    </a:lnTo>
                    <a:lnTo>
                      <a:pt x="858" y="223"/>
                    </a:lnTo>
                    <a:lnTo>
                      <a:pt x="857" y="221"/>
                    </a:lnTo>
                    <a:lnTo>
                      <a:pt x="853" y="216"/>
                    </a:lnTo>
                    <a:lnTo>
                      <a:pt x="787" y="216"/>
                    </a:lnTo>
                    <a:lnTo>
                      <a:pt x="727" y="216"/>
                    </a:lnTo>
                    <a:lnTo>
                      <a:pt x="673" y="216"/>
                    </a:lnTo>
                    <a:lnTo>
                      <a:pt x="624" y="215"/>
                    </a:lnTo>
                    <a:lnTo>
                      <a:pt x="579" y="214"/>
                    </a:lnTo>
                    <a:lnTo>
                      <a:pt x="540" y="213"/>
                    </a:lnTo>
                    <a:lnTo>
                      <a:pt x="506" y="211"/>
                    </a:lnTo>
                    <a:lnTo>
                      <a:pt x="477" y="209"/>
                    </a:lnTo>
                    <a:lnTo>
                      <a:pt x="469" y="209"/>
                    </a:lnTo>
                    <a:lnTo>
                      <a:pt x="463" y="208"/>
                    </a:lnTo>
                    <a:lnTo>
                      <a:pt x="458" y="207"/>
                    </a:lnTo>
                    <a:lnTo>
                      <a:pt x="454" y="205"/>
                    </a:lnTo>
                    <a:lnTo>
                      <a:pt x="450" y="203"/>
                    </a:lnTo>
                    <a:lnTo>
                      <a:pt x="448" y="199"/>
                    </a:lnTo>
                    <a:lnTo>
                      <a:pt x="448" y="195"/>
                    </a:lnTo>
                    <a:lnTo>
                      <a:pt x="448" y="190"/>
                    </a:lnTo>
                    <a:lnTo>
                      <a:pt x="448" y="187"/>
                    </a:lnTo>
                    <a:lnTo>
                      <a:pt x="448" y="184"/>
                    </a:lnTo>
                    <a:lnTo>
                      <a:pt x="450" y="181"/>
                    </a:lnTo>
                    <a:lnTo>
                      <a:pt x="454" y="178"/>
                    </a:lnTo>
                    <a:lnTo>
                      <a:pt x="458" y="176"/>
                    </a:lnTo>
                    <a:lnTo>
                      <a:pt x="464" y="174"/>
                    </a:lnTo>
                    <a:lnTo>
                      <a:pt x="470" y="171"/>
                    </a:lnTo>
                    <a:lnTo>
                      <a:pt x="478" y="170"/>
                    </a:lnTo>
                    <a:lnTo>
                      <a:pt x="545" y="162"/>
                    </a:lnTo>
                    <a:lnTo>
                      <a:pt x="611" y="155"/>
                    </a:lnTo>
                    <a:lnTo>
                      <a:pt x="675" y="146"/>
                    </a:lnTo>
                    <a:lnTo>
                      <a:pt x="739" y="137"/>
                    </a:lnTo>
                    <a:lnTo>
                      <a:pt x="803" y="128"/>
                    </a:lnTo>
                    <a:lnTo>
                      <a:pt x="865" y="119"/>
                    </a:lnTo>
                    <a:lnTo>
                      <a:pt x="926" y="109"/>
                    </a:lnTo>
                    <a:lnTo>
                      <a:pt x="987" y="99"/>
                    </a:lnTo>
                    <a:lnTo>
                      <a:pt x="1047" y="88"/>
                    </a:lnTo>
                    <a:lnTo>
                      <a:pt x="1107" y="78"/>
                    </a:lnTo>
                    <a:lnTo>
                      <a:pt x="1166" y="67"/>
                    </a:lnTo>
                    <a:lnTo>
                      <a:pt x="1224" y="54"/>
                    </a:lnTo>
                    <a:lnTo>
                      <a:pt x="1281" y="42"/>
                    </a:lnTo>
                    <a:lnTo>
                      <a:pt x="1337" y="30"/>
                    </a:lnTo>
                    <a:lnTo>
                      <a:pt x="1393" y="18"/>
                    </a:lnTo>
                    <a:lnTo>
                      <a:pt x="1449" y="4"/>
                    </a:lnTo>
                    <a:lnTo>
                      <a:pt x="1462" y="2"/>
                    </a:lnTo>
                    <a:lnTo>
                      <a:pt x="1475" y="0"/>
                    </a:lnTo>
                    <a:lnTo>
                      <a:pt x="1489" y="0"/>
                    </a:lnTo>
                    <a:lnTo>
                      <a:pt x="1502" y="1"/>
                    </a:lnTo>
                    <a:lnTo>
                      <a:pt x="1514" y="3"/>
                    </a:lnTo>
                    <a:lnTo>
                      <a:pt x="1527" y="7"/>
                    </a:lnTo>
                    <a:lnTo>
                      <a:pt x="1540" y="12"/>
                    </a:lnTo>
                    <a:lnTo>
                      <a:pt x="1551" y="18"/>
                    </a:lnTo>
                    <a:lnTo>
                      <a:pt x="1580" y="43"/>
                    </a:lnTo>
                    <a:lnTo>
                      <a:pt x="1605" y="68"/>
                    </a:lnTo>
                    <a:lnTo>
                      <a:pt x="1628" y="91"/>
                    </a:lnTo>
                    <a:lnTo>
                      <a:pt x="1648" y="112"/>
                    </a:lnTo>
                    <a:lnTo>
                      <a:pt x="1664" y="132"/>
                    </a:lnTo>
                    <a:lnTo>
                      <a:pt x="1679" y="150"/>
                    </a:lnTo>
                    <a:lnTo>
                      <a:pt x="1690" y="168"/>
                    </a:lnTo>
                    <a:lnTo>
                      <a:pt x="1699" y="184"/>
                    </a:lnTo>
                    <a:lnTo>
                      <a:pt x="1702" y="187"/>
                    </a:lnTo>
                    <a:lnTo>
                      <a:pt x="1704" y="190"/>
                    </a:lnTo>
                    <a:lnTo>
                      <a:pt x="1706" y="194"/>
                    </a:lnTo>
                    <a:lnTo>
                      <a:pt x="1708" y="197"/>
                    </a:lnTo>
                    <a:lnTo>
                      <a:pt x="1706" y="200"/>
                    </a:lnTo>
                    <a:lnTo>
                      <a:pt x="1705" y="204"/>
                    </a:lnTo>
                    <a:lnTo>
                      <a:pt x="1703" y="207"/>
                    </a:lnTo>
                    <a:lnTo>
                      <a:pt x="1700" y="209"/>
                    </a:lnTo>
                    <a:lnTo>
                      <a:pt x="1689" y="215"/>
                    </a:lnTo>
                    <a:lnTo>
                      <a:pt x="1679" y="218"/>
                    </a:lnTo>
                    <a:lnTo>
                      <a:pt x="1673" y="218"/>
                    </a:lnTo>
                    <a:lnTo>
                      <a:pt x="1669" y="218"/>
                    </a:lnTo>
                    <a:lnTo>
                      <a:pt x="1663" y="218"/>
                    </a:lnTo>
                    <a:lnTo>
                      <a:pt x="1659" y="216"/>
                    </a:lnTo>
                    <a:lnTo>
                      <a:pt x="1642" y="214"/>
                    </a:lnTo>
                    <a:lnTo>
                      <a:pt x="1625" y="211"/>
                    </a:lnTo>
                    <a:lnTo>
                      <a:pt x="1606" y="210"/>
                    </a:lnTo>
                    <a:lnTo>
                      <a:pt x="1588" y="209"/>
                    </a:lnTo>
                    <a:lnTo>
                      <a:pt x="1564" y="210"/>
                    </a:lnTo>
                    <a:lnTo>
                      <a:pt x="1539" y="211"/>
                    </a:lnTo>
                    <a:lnTo>
                      <a:pt x="1513" y="214"/>
                    </a:lnTo>
                    <a:lnTo>
                      <a:pt x="1486" y="216"/>
                    </a:lnTo>
                    <a:lnTo>
                      <a:pt x="1520" y="230"/>
                    </a:lnTo>
                    <a:lnTo>
                      <a:pt x="1551" y="245"/>
                    </a:lnTo>
                    <a:lnTo>
                      <a:pt x="1580" y="259"/>
                    </a:lnTo>
                    <a:lnTo>
                      <a:pt x="1608" y="276"/>
                    </a:lnTo>
                    <a:lnTo>
                      <a:pt x="1614" y="286"/>
                    </a:lnTo>
                    <a:lnTo>
                      <a:pt x="1619" y="295"/>
                    </a:lnTo>
                    <a:lnTo>
                      <a:pt x="1620" y="299"/>
                    </a:lnTo>
                    <a:lnTo>
                      <a:pt x="1620" y="304"/>
                    </a:lnTo>
                    <a:lnTo>
                      <a:pt x="1620" y="308"/>
                    </a:lnTo>
                    <a:lnTo>
                      <a:pt x="1619" y="313"/>
                    </a:lnTo>
                    <a:lnTo>
                      <a:pt x="1618" y="316"/>
                    </a:lnTo>
                    <a:lnTo>
                      <a:pt x="1615" y="321"/>
                    </a:lnTo>
                    <a:lnTo>
                      <a:pt x="1612" y="324"/>
                    </a:lnTo>
                    <a:lnTo>
                      <a:pt x="1609" y="328"/>
                    </a:lnTo>
                    <a:lnTo>
                      <a:pt x="1600" y="335"/>
                    </a:lnTo>
                    <a:lnTo>
                      <a:pt x="1589" y="342"/>
                    </a:lnTo>
                    <a:lnTo>
                      <a:pt x="1573" y="344"/>
                    </a:lnTo>
                    <a:lnTo>
                      <a:pt x="1560" y="347"/>
                    </a:lnTo>
                    <a:lnTo>
                      <a:pt x="1546" y="352"/>
                    </a:lnTo>
                    <a:lnTo>
                      <a:pt x="1534" y="357"/>
                    </a:lnTo>
                    <a:lnTo>
                      <a:pt x="1523" y="363"/>
                    </a:lnTo>
                    <a:lnTo>
                      <a:pt x="1512" y="371"/>
                    </a:lnTo>
                    <a:lnTo>
                      <a:pt x="1503" y="380"/>
                    </a:lnTo>
                    <a:lnTo>
                      <a:pt x="1494" y="389"/>
                    </a:lnTo>
                    <a:lnTo>
                      <a:pt x="1471" y="410"/>
                    </a:lnTo>
                    <a:lnTo>
                      <a:pt x="1447" y="431"/>
                    </a:lnTo>
                    <a:lnTo>
                      <a:pt x="1423" y="452"/>
                    </a:lnTo>
                    <a:lnTo>
                      <a:pt x="1399" y="473"/>
                    </a:lnTo>
                    <a:lnTo>
                      <a:pt x="1373" y="493"/>
                    </a:lnTo>
                    <a:lnTo>
                      <a:pt x="1346" y="514"/>
                    </a:lnTo>
                    <a:lnTo>
                      <a:pt x="1319" y="534"/>
                    </a:lnTo>
                    <a:lnTo>
                      <a:pt x="1290" y="555"/>
                    </a:lnTo>
                    <a:lnTo>
                      <a:pt x="1455" y="555"/>
                    </a:lnTo>
                    <a:lnTo>
                      <a:pt x="1474" y="532"/>
                    </a:lnTo>
                    <a:lnTo>
                      <a:pt x="1492" y="512"/>
                    </a:lnTo>
                    <a:lnTo>
                      <a:pt x="1509" y="496"/>
                    </a:lnTo>
                    <a:lnTo>
                      <a:pt x="1524" y="481"/>
                    </a:lnTo>
                    <a:lnTo>
                      <a:pt x="1539" y="469"/>
                    </a:lnTo>
                    <a:lnTo>
                      <a:pt x="1552" y="460"/>
                    </a:lnTo>
                    <a:lnTo>
                      <a:pt x="1564" y="453"/>
                    </a:lnTo>
                    <a:lnTo>
                      <a:pt x="1575" y="448"/>
                    </a:lnTo>
                    <a:lnTo>
                      <a:pt x="1590" y="452"/>
                    </a:lnTo>
                    <a:lnTo>
                      <a:pt x="1604" y="457"/>
                    </a:lnTo>
                    <a:lnTo>
                      <a:pt x="1619" y="463"/>
                    </a:lnTo>
                    <a:lnTo>
                      <a:pt x="1633" y="471"/>
                    </a:lnTo>
                    <a:lnTo>
                      <a:pt x="1646" y="479"/>
                    </a:lnTo>
                    <a:lnTo>
                      <a:pt x="1660" y="489"/>
                    </a:lnTo>
                    <a:lnTo>
                      <a:pt x="1673" y="499"/>
                    </a:lnTo>
                    <a:lnTo>
                      <a:pt x="1686" y="511"/>
                    </a:lnTo>
                    <a:lnTo>
                      <a:pt x="1700" y="524"/>
                    </a:lnTo>
                    <a:lnTo>
                      <a:pt x="1712" y="538"/>
                    </a:lnTo>
                    <a:lnTo>
                      <a:pt x="1724" y="553"/>
                    </a:lnTo>
                    <a:lnTo>
                      <a:pt x="1736" y="570"/>
                    </a:lnTo>
                    <a:lnTo>
                      <a:pt x="1748" y="587"/>
                    </a:lnTo>
                    <a:lnTo>
                      <a:pt x="1759" y="606"/>
                    </a:lnTo>
                    <a:lnTo>
                      <a:pt x="1771" y="626"/>
                    </a:lnTo>
                    <a:lnTo>
                      <a:pt x="1781" y="647"/>
                    </a:lnTo>
                    <a:lnTo>
                      <a:pt x="1785" y="657"/>
                    </a:lnTo>
                    <a:lnTo>
                      <a:pt x="1789" y="666"/>
                    </a:lnTo>
                    <a:lnTo>
                      <a:pt x="1790" y="675"/>
                    </a:lnTo>
                    <a:lnTo>
                      <a:pt x="1791" y="683"/>
                    </a:lnTo>
                    <a:lnTo>
                      <a:pt x="1790" y="692"/>
                    </a:lnTo>
                    <a:lnTo>
                      <a:pt x="1789" y="699"/>
                    </a:lnTo>
                    <a:lnTo>
                      <a:pt x="1785" y="706"/>
                    </a:lnTo>
                    <a:lnTo>
                      <a:pt x="1782" y="713"/>
                    </a:lnTo>
                    <a:lnTo>
                      <a:pt x="1778" y="717"/>
                    </a:lnTo>
                    <a:lnTo>
                      <a:pt x="1772" y="722"/>
                    </a:lnTo>
                    <a:lnTo>
                      <a:pt x="1765" y="724"/>
                    </a:lnTo>
                    <a:lnTo>
                      <a:pt x="1758" y="726"/>
                    </a:lnTo>
                    <a:lnTo>
                      <a:pt x="1750" y="727"/>
                    </a:lnTo>
                    <a:lnTo>
                      <a:pt x="1741" y="728"/>
                    </a:lnTo>
                    <a:lnTo>
                      <a:pt x="1731" y="727"/>
                    </a:lnTo>
                    <a:lnTo>
                      <a:pt x="1720" y="726"/>
                    </a:lnTo>
                    <a:lnTo>
                      <a:pt x="1696" y="722"/>
                    </a:lnTo>
                    <a:lnTo>
                      <a:pt x="1672" y="721"/>
                    </a:lnTo>
                    <a:lnTo>
                      <a:pt x="1649" y="721"/>
                    </a:lnTo>
                    <a:lnTo>
                      <a:pt x="1624" y="723"/>
                    </a:lnTo>
                    <a:lnTo>
                      <a:pt x="1601" y="727"/>
                    </a:lnTo>
                    <a:lnTo>
                      <a:pt x="1578" y="734"/>
                    </a:lnTo>
                    <a:lnTo>
                      <a:pt x="1553" y="742"/>
                    </a:lnTo>
                    <a:lnTo>
                      <a:pt x="1530" y="753"/>
                    </a:lnTo>
                    <a:lnTo>
                      <a:pt x="1544" y="764"/>
                    </a:lnTo>
                    <a:lnTo>
                      <a:pt x="1556" y="776"/>
                    </a:lnTo>
                    <a:lnTo>
                      <a:pt x="1569" y="790"/>
                    </a:lnTo>
                    <a:lnTo>
                      <a:pt x="1580" y="805"/>
                    </a:lnTo>
                    <a:lnTo>
                      <a:pt x="1585" y="819"/>
                    </a:lnTo>
                    <a:lnTo>
                      <a:pt x="1589" y="830"/>
                    </a:lnTo>
                    <a:lnTo>
                      <a:pt x="1589" y="835"/>
                    </a:lnTo>
                    <a:lnTo>
                      <a:pt x="1589" y="840"/>
                    </a:lnTo>
                    <a:lnTo>
                      <a:pt x="1588" y="844"/>
                    </a:lnTo>
                    <a:lnTo>
                      <a:pt x="1585" y="849"/>
                    </a:lnTo>
                    <a:lnTo>
                      <a:pt x="1583" y="853"/>
                    </a:lnTo>
                    <a:lnTo>
                      <a:pt x="1580" y="856"/>
                    </a:lnTo>
                    <a:lnTo>
                      <a:pt x="1576" y="860"/>
                    </a:lnTo>
                    <a:lnTo>
                      <a:pt x="1572" y="863"/>
                    </a:lnTo>
                    <a:lnTo>
                      <a:pt x="1561" y="868"/>
                    </a:lnTo>
                    <a:lnTo>
                      <a:pt x="1546" y="872"/>
                    </a:lnTo>
                    <a:lnTo>
                      <a:pt x="1506" y="869"/>
                    </a:lnTo>
                    <a:lnTo>
                      <a:pt x="1469" y="866"/>
                    </a:lnTo>
                    <a:lnTo>
                      <a:pt x="1431" y="864"/>
                    </a:lnTo>
                    <a:lnTo>
                      <a:pt x="1395" y="862"/>
                    </a:lnTo>
                    <a:lnTo>
                      <a:pt x="1361" y="861"/>
                    </a:lnTo>
                    <a:lnTo>
                      <a:pt x="1327" y="860"/>
                    </a:lnTo>
                    <a:lnTo>
                      <a:pt x="1295" y="859"/>
                    </a:lnTo>
                    <a:lnTo>
                      <a:pt x="1265" y="859"/>
                    </a:lnTo>
                    <a:lnTo>
                      <a:pt x="862" y="859"/>
                    </a:lnTo>
                    <a:lnTo>
                      <a:pt x="849" y="881"/>
                    </a:lnTo>
                    <a:lnTo>
                      <a:pt x="833" y="909"/>
                    </a:lnTo>
                    <a:lnTo>
                      <a:pt x="812" y="940"/>
                    </a:lnTo>
                    <a:lnTo>
                      <a:pt x="786" y="978"/>
                    </a:lnTo>
                    <a:lnTo>
                      <a:pt x="775" y="993"/>
                    </a:lnTo>
                    <a:lnTo>
                      <a:pt x="765" y="1006"/>
                    </a:lnTo>
                    <a:lnTo>
                      <a:pt x="757" y="1017"/>
                    </a:lnTo>
                    <a:lnTo>
                      <a:pt x="752" y="1025"/>
                    </a:lnTo>
                    <a:lnTo>
                      <a:pt x="1075" y="1025"/>
                    </a:lnTo>
                    <a:lnTo>
                      <a:pt x="1094" y="1002"/>
                    </a:lnTo>
                    <a:lnTo>
                      <a:pt x="1111" y="983"/>
                    </a:lnTo>
                    <a:lnTo>
                      <a:pt x="1126" y="967"/>
                    </a:lnTo>
                    <a:lnTo>
                      <a:pt x="1142" y="953"/>
                    </a:lnTo>
                    <a:lnTo>
                      <a:pt x="1155" y="942"/>
                    </a:lnTo>
                    <a:lnTo>
                      <a:pt x="1166" y="933"/>
                    </a:lnTo>
                    <a:lnTo>
                      <a:pt x="1177" y="928"/>
                    </a:lnTo>
                    <a:lnTo>
                      <a:pt x="1186" y="924"/>
                    </a:lnTo>
                    <a:lnTo>
                      <a:pt x="1200" y="928"/>
                    </a:lnTo>
                    <a:lnTo>
                      <a:pt x="1212" y="931"/>
                    </a:lnTo>
                    <a:lnTo>
                      <a:pt x="1226" y="935"/>
                    </a:lnTo>
                    <a:lnTo>
                      <a:pt x="1240" y="941"/>
                    </a:lnTo>
                    <a:lnTo>
                      <a:pt x="1253" y="948"/>
                    </a:lnTo>
                    <a:lnTo>
                      <a:pt x="1267" y="954"/>
                    </a:lnTo>
                    <a:lnTo>
                      <a:pt x="1282" y="962"/>
                    </a:lnTo>
                    <a:lnTo>
                      <a:pt x="1296" y="971"/>
                    </a:lnTo>
                    <a:lnTo>
                      <a:pt x="1326" y="991"/>
                    </a:lnTo>
                    <a:lnTo>
                      <a:pt x="1357" y="1015"/>
                    </a:lnTo>
                    <a:lnTo>
                      <a:pt x="1390" y="1040"/>
                    </a:lnTo>
                    <a:lnTo>
                      <a:pt x="1423" y="1070"/>
                    </a:lnTo>
                    <a:lnTo>
                      <a:pt x="1426" y="1078"/>
                    </a:lnTo>
                    <a:lnTo>
                      <a:pt x="1430" y="1085"/>
                    </a:lnTo>
                    <a:lnTo>
                      <a:pt x="1432" y="1091"/>
                    </a:lnTo>
                    <a:lnTo>
                      <a:pt x="1434" y="1097"/>
                    </a:lnTo>
                    <a:lnTo>
                      <a:pt x="1434" y="1104"/>
                    </a:lnTo>
                    <a:lnTo>
                      <a:pt x="1434" y="1108"/>
                    </a:lnTo>
                    <a:lnTo>
                      <a:pt x="1433" y="1114"/>
                    </a:lnTo>
                    <a:lnTo>
                      <a:pt x="1432" y="1118"/>
                    </a:lnTo>
                    <a:lnTo>
                      <a:pt x="1430" y="1123"/>
                    </a:lnTo>
                    <a:lnTo>
                      <a:pt x="1426" y="1127"/>
                    </a:lnTo>
                    <a:lnTo>
                      <a:pt x="1422" y="1130"/>
                    </a:lnTo>
                    <a:lnTo>
                      <a:pt x="1417" y="1134"/>
                    </a:lnTo>
                    <a:lnTo>
                      <a:pt x="1411" y="1137"/>
                    </a:lnTo>
                    <a:lnTo>
                      <a:pt x="1404" y="1139"/>
                    </a:lnTo>
                    <a:lnTo>
                      <a:pt x="1397" y="1142"/>
                    </a:lnTo>
                    <a:lnTo>
                      <a:pt x="1389" y="1144"/>
                    </a:lnTo>
                    <a:lnTo>
                      <a:pt x="1377" y="1144"/>
                    </a:lnTo>
                    <a:lnTo>
                      <a:pt x="1366" y="1147"/>
                    </a:lnTo>
                    <a:lnTo>
                      <a:pt x="1355" y="1150"/>
                    </a:lnTo>
                    <a:lnTo>
                      <a:pt x="1344" y="1156"/>
                    </a:lnTo>
                    <a:lnTo>
                      <a:pt x="1333" y="1164"/>
                    </a:lnTo>
                    <a:lnTo>
                      <a:pt x="1322" y="1173"/>
                    </a:lnTo>
                    <a:lnTo>
                      <a:pt x="1311" y="1184"/>
                    </a:lnTo>
                    <a:lnTo>
                      <a:pt x="1300" y="1196"/>
                    </a:lnTo>
                    <a:lnTo>
                      <a:pt x="1279" y="1217"/>
                    </a:lnTo>
                    <a:lnTo>
                      <a:pt x="1257" y="1238"/>
                    </a:lnTo>
                    <a:lnTo>
                      <a:pt x="1236" y="1259"/>
                    </a:lnTo>
                    <a:lnTo>
                      <a:pt x="1214" y="1279"/>
                    </a:lnTo>
                    <a:lnTo>
                      <a:pt x="1193" y="1299"/>
                    </a:lnTo>
                    <a:lnTo>
                      <a:pt x="1170" y="1318"/>
                    </a:lnTo>
                    <a:lnTo>
                      <a:pt x="1147" y="1336"/>
                    </a:lnTo>
                    <a:lnTo>
                      <a:pt x="1124" y="1355"/>
                    </a:lnTo>
                    <a:lnTo>
                      <a:pt x="1148" y="1362"/>
                    </a:lnTo>
                    <a:lnTo>
                      <a:pt x="1173" y="1368"/>
                    </a:lnTo>
                    <a:lnTo>
                      <a:pt x="1198" y="1373"/>
                    </a:lnTo>
                    <a:lnTo>
                      <a:pt x="1225" y="1379"/>
                    </a:lnTo>
                    <a:lnTo>
                      <a:pt x="1282" y="1388"/>
                    </a:lnTo>
                    <a:lnTo>
                      <a:pt x="1343" y="1394"/>
                    </a:lnTo>
                    <a:lnTo>
                      <a:pt x="1407" y="1401"/>
                    </a:lnTo>
                    <a:lnTo>
                      <a:pt x="1475" y="1404"/>
                    </a:lnTo>
                    <a:lnTo>
                      <a:pt x="1546" y="1407"/>
                    </a:lnTo>
                    <a:lnTo>
                      <a:pt x="1623" y="1408"/>
                    </a:lnTo>
                    <a:lnTo>
                      <a:pt x="1636" y="1410"/>
                    </a:lnTo>
                    <a:lnTo>
                      <a:pt x="1648" y="1412"/>
                    </a:lnTo>
                    <a:lnTo>
                      <a:pt x="1656" y="1414"/>
                    </a:lnTo>
                    <a:lnTo>
                      <a:pt x="1663" y="1418"/>
                    </a:lnTo>
                    <a:lnTo>
                      <a:pt x="1669" y="1421"/>
                    </a:lnTo>
                    <a:lnTo>
                      <a:pt x="1671" y="1426"/>
                    </a:lnTo>
                    <a:lnTo>
                      <a:pt x="1672" y="1430"/>
                    </a:lnTo>
                    <a:lnTo>
                      <a:pt x="1671" y="1435"/>
                    </a:lnTo>
                    <a:lnTo>
                      <a:pt x="1669" y="1438"/>
                    </a:lnTo>
                    <a:lnTo>
                      <a:pt x="1666" y="1441"/>
                    </a:lnTo>
                    <a:lnTo>
                      <a:pt x="1662" y="1446"/>
                    </a:lnTo>
                    <a:lnTo>
                      <a:pt x="1656" y="1449"/>
                    </a:lnTo>
                    <a:lnTo>
                      <a:pt x="1640" y="1458"/>
                    </a:lnTo>
                    <a:lnTo>
                      <a:pt x="1618" y="1468"/>
                    </a:lnTo>
                    <a:lnTo>
                      <a:pt x="1598" y="1480"/>
                    </a:lnTo>
                    <a:lnTo>
                      <a:pt x="1579" y="1496"/>
                    </a:lnTo>
                    <a:lnTo>
                      <a:pt x="1560" y="1512"/>
                    </a:lnTo>
                    <a:lnTo>
                      <a:pt x="1541" y="1533"/>
                    </a:lnTo>
                    <a:lnTo>
                      <a:pt x="1523" y="1554"/>
                    </a:lnTo>
                    <a:lnTo>
                      <a:pt x="1506" y="1578"/>
                    </a:lnTo>
                    <a:lnTo>
                      <a:pt x="1490" y="1605"/>
                    </a:lnTo>
                    <a:lnTo>
                      <a:pt x="1474" y="1633"/>
                    </a:lnTo>
                    <a:lnTo>
                      <a:pt x="1469" y="1642"/>
                    </a:lnTo>
                    <a:lnTo>
                      <a:pt x="1462" y="1649"/>
                    </a:lnTo>
                    <a:lnTo>
                      <a:pt x="1454" y="1655"/>
                    </a:lnTo>
                    <a:lnTo>
                      <a:pt x="1445" y="1660"/>
                    </a:lnTo>
                    <a:lnTo>
                      <a:pt x="1436" y="1662"/>
                    </a:lnTo>
                    <a:lnTo>
                      <a:pt x="1426" y="1663"/>
                    </a:lnTo>
                    <a:lnTo>
                      <a:pt x="1415" y="1662"/>
                    </a:lnTo>
                    <a:lnTo>
                      <a:pt x="1403" y="1660"/>
                    </a:lnTo>
                    <a:lnTo>
                      <a:pt x="1369" y="1652"/>
                    </a:lnTo>
                    <a:lnTo>
                      <a:pt x="1334" y="1644"/>
                    </a:lnTo>
                    <a:lnTo>
                      <a:pt x="1301" y="1635"/>
                    </a:lnTo>
                    <a:lnTo>
                      <a:pt x="1269" y="1625"/>
                    </a:lnTo>
                    <a:lnTo>
                      <a:pt x="1236" y="1615"/>
                    </a:lnTo>
                    <a:lnTo>
                      <a:pt x="1205" y="1604"/>
                    </a:lnTo>
                    <a:lnTo>
                      <a:pt x="1175" y="1593"/>
                    </a:lnTo>
                    <a:lnTo>
                      <a:pt x="1145" y="1580"/>
                    </a:lnTo>
                    <a:lnTo>
                      <a:pt x="1116" y="1567"/>
                    </a:lnTo>
                    <a:lnTo>
                      <a:pt x="1088" y="1554"/>
                    </a:lnTo>
                    <a:lnTo>
                      <a:pt x="1061" y="1540"/>
                    </a:lnTo>
                    <a:lnTo>
                      <a:pt x="1033" y="1526"/>
                    </a:lnTo>
                    <a:lnTo>
                      <a:pt x="1007" y="1510"/>
                    </a:lnTo>
                    <a:lnTo>
                      <a:pt x="982" y="1495"/>
                    </a:lnTo>
                    <a:lnTo>
                      <a:pt x="956" y="1478"/>
                    </a:lnTo>
                    <a:lnTo>
                      <a:pt x="932" y="1461"/>
                    </a:lnTo>
                    <a:lnTo>
                      <a:pt x="892" y="1480"/>
                    </a:lnTo>
                    <a:lnTo>
                      <a:pt x="851" y="1499"/>
                    </a:lnTo>
                    <a:lnTo>
                      <a:pt x="808" y="1516"/>
                    </a:lnTo>
                    <a:lnTo>
                      <a:pt x="765" y="1533"/>
                    </a:lnTo>
                    <a:lnTo>
                      <a:pt x="722" y="1547"/>
                    </a:lnTo>
                    <a:lnTo>
                      <a:pt x="675" y="1561"/>
                    </a:lnTo>
                    <a:lnTo>
                      <a:pt x="628" y="1575"/>
                    </a:lnTo>
                    <a:lnTo>
                      <a:pt x="580" y="1587"/>
                    </a:lnTo>
                    <a:lnTo>
                      <a:pt x="532" y="1598"/>
                    </a:lnTo>
                    <a:lnTo>
                      <a:pt x="482" y="1608"/>
                    </a:lnTo>
                    <a:lnTo>
                      <a:pt x="430" y="1617"/>
                    </a:lnTo>
                    <a:lnTo>
                      <a:pt x="378" y="1625"/>
                    </a:lnTo>
                    <a:lnTo>
                      <a:pt x="324" y="1632"/>
                    </a:lnTo>
                    <a:lnTo>
                      <a:pt x="269" y="1637"/>
                    </a:lnTo>
                    <a:lnTo>
                      <a:pt x="214" y="1643"/>
                    </a:lnTo>
                    <a:lnTo>
                      <a:pt x="157" y="1646"/>
                    </a:lnTo>
                    <a:lnTo>
                      <a:pt x="148" y="1647"/>
                    </a:lnTo>
                    <a:lnTo>
                      <a:pt x="141" y="1648"/>
                    </a:lnTo>
                    <a:lnTo>
                      <a:pt x="136" y="1647"/>
                    </a:lnTo>
                    <a:lnTo>
                      <a:pt x="131" y="1646"/>
                    </a:lnTo>
                    <a:lnTo>
                      <a:pt x="128" y="1644"/>
                    </a:lnTo>
                    <a:lnTo>
                      <a:pt x="127" y="1642"/>
                    </a:lnTo>
                    <a:lnTo>
                      <a:pt x="126" y="1637"/>
                    </a:lnTo>
                    <a:lnTo>
                      <a:pt x="126" y="1633"/>
                    </a:lnTo>
                    <a:lnTo>
                      <a:pt x="128" y="1628"/>
                    </a:lnTo>
                    <a:lnTo>
                      <a:pt x="130" y="1624"/>
                    </a:lnTo>
                    <a:lnTo>
                      <a:pt x="135" y="1621"/>
                    </a:lnTo>
                    <a:lnTo>
                      <a:pt x="139" y="1616"/>
                    </a:lnTo>
                    <a:lnTo>
                      <a:pt x="146" y="1614"/>
                    </a:lnTo>
                    <a:lnTo>
                      <a:pt x="153" y="1611"/>
                    </a:lnTo>
                    <a:lnTo>
                      <a:pt x="161" y="1608"/>
                    </a:lnTo>
                    <a:lnTo>
                      <a:pt x="171" y="1606"/>
                    </a:lnTo>
                    <a:lnTo>
                      <a:pt x="223" y="1594"/>
                    </a:lnTo>
                    <a:lnTo>
                      <a:pt x="271" y="1580"/>
                    </a:lnTo>
                    <a:lnTo>
                      <a:pt x="320" y="1567"/>
                    </a:lnTo>
                    <a:lnTo>
                      <a:pt x="367" y="1554"/>
                    </a:lnTo>
                    <a:lnTo>
                      <a:pt x="413" y="1539"/>
                    </a:lnTo>
                    <a:lnTo>
                      <a:pt x="456" y="1525"/>
                    </a:lnTo>
                    <a:lnTo>
                      <a:pt x="498" y="1509"/>
                    </a:lnTo>
                    <a:lnTo>
                      <a:pt x="539" y="1494"/>
                    </a:lnTo>
                    <a:lnTo>
                      <a:pt x="578" y="1478"/>
                    </a:lnTo>
                    <a:lnTo>
                      <a:pt x="616" y="1462"/>
                    </a:lnTo>
                    <a:lnTo>
                      <a:pt x="653" y="1445"/>
                    </a:lnTo>
                    <a:lnTo>
                      <a:pt x="688" y="1428"/>
                    </a:lnTo>
                    <a:lnTo>
                      <a:pt x="722" y="1410"/>
                    </a:lnTo>
                    <a:lnTo>
                      <a:pt x="754" y="1392"/>
                    </a:lnTo>
                    <a:lnTo>
                      <a:pt x="784" y="1374"/>
                    </a:lnTo>
                    <a:lnTo>
                      <a:pt x="814" y="1355"/>
                    </a:lnTo>
                    <a:lnTo>
                      <a:pt x="791" y="1325"/>
                    </a:lnTo>
                    <a:lnTo>
                      <a:pt x="769" y="1294"/>
                    </a:lnTo>
                    <a:lnTo>
                      <a:pt x="751" y="1263"/>
                    </a:lnTo>
                    <a:lnTo>
                      <a:pt x="733" y="1231"/>
                    </a:lnTo>
                    <a:lnTo>
                      <a:pt x="718" y="1198"/>
                    </a:lnTo>
                    <a:lnTo>
                      <a:pt x="705" y="1165"/>
                    </a:lnTo>
                    <a:lnTo>
                      <a:pt x="694" y="1132"/>
                    </a:lnTo>
                    <a:lnTo>
                      <a:pt x="684" y="1097"/>
                    </a:lnTo>
                    <a:lnTo>
                      <a:pt x="651" y="1134"/>
                    </a:lnTo>
                    <a:lnTo>
                      <a:pt x="617" y="1171"/>
                    </a:lnTo>
                    <a:lnTo>
                      <a:pt x="582" y="1205"/>
                    </a:lnTo>
                    <a:lnTo>
                      <a:pt x="546" y="1238"/>
                    </a:lnTo>
                    <a:lnTo>
                      <a:pt x="508" y="1270"/>
                    </a:lnTo>
                    <a:lnTo>
                      <a:pt x="470" y="1300"/>
                    </a:lnTo>
                    <a:lnTo>
                      <a:pt x="432" y="1329"/>
                    </a:lnTo>
                    <a:lnTo>
                      <a:pt x="392" y="1357"/>
                    </a:lnTo>
                    <a:lnTo>
                      <a:pt x="352" y="1383"/>
                    </a:lnTo>
                    <a:lnTo>
                      <a:pt x="309" y="1408"/>
                    </a:lnTo>
                    <a:lnTo>
                      <a:pt x="267" y="1431"/>
                    </a:lnTo>
                    <a:lnTo>
                      <a:pt x="224" y="1453"/>
                    </a:lnTo>
                    <a:lnTo>
                      <a:pt x="179" y="1473"/>
                    </a:lnTo>
                    <a:lnTo>
                      <a:pt x="134" y="1492"/>
                    </a:lnTo>
                    <a:lnTo>
                      <a:pt x="88" y="1510"/>
                    </a:lnTo>
                    <a:lnTo>
                      <a:pt x="40" y="1527"/>
                    </a:lnTo>
                    <a:lnTo>
                      <a:pt x="26" y="1529"/>
                    </a:lnTo>
                    <a:lnTo>
                      <a:pt x="14" y="1530"/>
                    </a:lnTo>
                    <a:lnTo>
                      <a:pt x="9" y="1530"/>
                    </a:lnTo>
                    <a:lnTo>
                      <a:pt x="6" y="1529"/>
                    </a:lnTo>
                    <a:lnTo>
                      <a:pt x="3" y="1529"/>
                    </a:lnTo>
                    <a:lnTo>
                      <a:pt x="1" y="1527"/>
                    </a:lnTo>
                    <a:lnTo>
                      <a:pt x="0" y="1524"/>
                    </a:lnTo>
                    <a:lnTo>
                      <a:pt x="1" y="1519"/>
                    </a:lnTo>
                    <a:lnTo>
                      <a:pt x="4" y="1515"/>
                    </a:lnTo>
                    <a:lnTo>
                      <a:pt x="6" y="1509"/>
                    </a:lnTo>
                    <a:lnTo>
                      <a:pt x="16" y="1496"/>
                    </a:lnTo>
                    <a:lnTo>
                      <a:pt x="30" y="1481"/>
                    </a:lnTo>
                    <a:lnTo>
                      <a:pt x="77" y="1448"/>
                    </a:lnTo>
                    <a:lnTo>
                      <a:pt x="121" y="1413"/>
                    </a:lnTo>
                    <a:lnTo>
                      <a:pt x="166" y="1379"/>
                    </a:lnTo>
                    <a:lnTo>
                      <a:pt x="208" y="1343"/>
                    </a:lnTo>
                    <a:lnTo>
                      <a:pt x="248" y="1306"/>
                    </a:lnTo>
                    <a:lnTo>
                      <a:pt x="287" y="1270"/>
                    </a:lnTo>
                    <a:lnTo>
                      <a:pt x="325" y="1232"/>
                    </a:lnTo>
                    <a:lnTo>
                      <a:pt x="360" y="1193"/>
                    </a:lnTo>
                    <a:lnTo>
                      <a:pt x="395" y="1154"/>
                    </a:lnTo>
                    <a:lnTo>
                      <a:pt x="427" y="1114"/>
                    </a:lnTo>
                    <a:lnTo>
                      <a:pt x="458" y="1072"/>
                    </a:lnTo>
                    <a:lnTo>
                      <a:pt x="488" y="1031"/>
                    </a:lnTo>
                    <a:lnTo>
                      <a:pt x="516" y="989"/>
                    </a:lnTo>
                    <a:lnTo>
                      <a:pt x="543" y="947"/>
                    </a:lnTo>
                    <a:lnTo>
                      <a:pt x="568" y="903"/>
                    </a:lnTo>
                    <a:lnTo>
                      <a:pt x="592" y="859"/>
                    </a:lnTo>
                    <a:lnTo>
                      <a:pt x="563" y="859"/>
                    </a:lnTo>
                    <a:lnTo>
                      <a:pt x="535" y="860"/>
                    </a:lnTo>
                    <a:lnTo>
                      <a:pt x="506" y="861"/>
                    </a:lnTo>
                    <a:lnTo>
                      <a:pt x="477" y="862"/>
                    </a:lnTo>
                    <a:lnTo>
                      <a:pt x="447" y="864"/>
                    </a:lnTo>
                    <a:lnTo>
                      <a:pt x="417" y="866"/>
                    </a:lnTo>
                    <a:lnTo>
                      <a:pt x="388" y="869"/>
                    </a:lnTo>
                    <a:lnTo>
                      <a:pt x="357" y="872"/>
                    </a:lnTo>
                    <a:lnTo>
                      <a:pt x="353" y="872"/>
                    </a:lnTo>
                    <a:lnTo>
                      <a:pt x="350" y="872"/>
                    </a:lnTo>
                    <a:lnTo>
                      <a:pt x="347" y="874"/>
                    </a:lnTo>
                    <a:lnTo>
                      <a:pt x="344" y="873"/>
                    </a:lnTo>
                    <a:lnTo>
                      <a:pt x="342" y="871"/>
                    </a:lnTo>
                    <a:lnTo>
                      <a:pt x="339" y="865"/>
                    </a:lnTo>
                    <a:lnTo>
                      <a:pt x="337" y="863"/>
                    </a:lnTo>
                    <a:lnTo>
                      <a:pt x="334" y="859"/>
                    </a:lnTo>
                    <a:lnTo>
                      <a:pt x="332" y="859"/>
                    </a:lnTo>
                    <a:lnTo>
                      <a:pt x="327" y="859"/>
                    </a:lnTo>
                    <a:lnTo>
                      <a:pt x="309" y="864"/>
                    </a:lnTo>
                    <a:lnTo>
                      <a:pt x="292" y="869"/>
                    </a:lnTo>
                    <a:lnTo>
                      <a:pt x="275" y="871"/>
                    </a:lnTo>
                    <a:lnTo>
                      <a:pt x="258" y="872"/>
                    </a:lnTo>
                    <a:lnTo>
                      <a:pt x="243" y="871"/>
                    </a:lnTo>
                    <a:lnTo>
                      <a:pt x="226" y="869"/>
                    </a:lnTo>
                    <a:lnTo>
                      <a:pt x="210" y="864"/>
                    </a:lnTo>
                    <a:lnTo>
                      <a:pt x="195" y="859"/>
                    </a:lnTo>
                    <a:lnTo>
                      <a:pt x="187" y="850"/>
                    </a:lnTo>
                    <a:lnTo>
                      <a:pt x="179" y="840"/>
                    </a:lnTo>
                    <a:lnTo>
                      <a:pt x="174" y="831"/>
                    </a:lnTo>
                    <a:lnTo>
                      <a:pt x="168" y="822"/>
                    </a:lnTo>
                    <a:lnTo>
                      <a:pt x="165" y="812"/>
                    </a:lnTo>
                    <a:lnTo>
                      <a:pt x="163" y="802"/>
                    </a:lnTo>
                    <a:lnTo>
                      <a:pt x="161" y="792"/>
                    </a:lnTo>
                    <a:lnTo>
                      <a:pt x="161" y="783"/>
                    </a:lnTo>
                    <a:lnTo>
                      <a:pt x="163" y="773"/>
                    </a:lnTo>
                    <a:lnTo>
                      <a:pt x="165" y="763"/>
                    </a:lnTo>
                    <a:lnTo>
                      <a:pt x="169" y="752"/>
                    </a:lnTo>
                    <a:lnTo>
                      <a:pt x="174" y="742"/>
                    </a:lnTo>
                    <a:lnTo>
                      <a:pt x="180" y="732"/>
                    </a:lnTo>
                    <a:lnTo>
                      <a:pt x="187" y="721"/>
                    </a:lnTo>
                    <a:lnTo>
                      <a:pt x="196" y="710"/>
                    </a:lnTo>
                    <a:lnTo>
                      <a:pt x="205" y="699"/>
                    </a:lnTo>
                    <a:lnTo>
                      <a:pt x="223" y="688"/>
                    </a:lnTo>
                    <a:lnTo>
                      <a:pt x="239" y="677"/>
                    </a:lnTo>
                    <a:lnTo>
                      <a:pt x="254" y="666"/>
                    </a:lnTo>
                    <a:lnTo>
                      <a:pt x="268" y="654"/>
                    </a:lnTo>
                    <a:lnTo>
                      <a:pt x="281" y="641"/>
                    </a:lnTo>
                    <a:lnTo>
                      <a:pt x="295" y="628"/>
                    </a:lnTo>
                    <a:lnTo>
                      <a:pt x="306" y="616"/>
                    </a:lnTo>
                    <a:lnTo>
                      <a:pt x="316" y="602"/>
                    </a:lnTo>
                    <a:lnTo>
                      <a:pt x="326" y="588"/>
                    </a:lnTo>
                    <a:lnTo>
                      <a:pt x="335" y="573"/>
                    </a:lnTo>
                    <a:lnTo>
                      <a:pt x="343" y="559"/>
                    </a:lnTo>
                    <a:lnTo>
                      <a:pt x="349" y="545"/>
                    </a:lnTo>
                    <a:lnTo>
                      <a:pt x="355" y="529"/>
                    </a:lnTo>
                    <a:lnTo>
                      <a:pt x="359" y="513"/>
                    </a:lnTo>
                    <a:lnTo>
                      <a:pt x="363" y="498"/>
                    </a:lnTo>
                    <a:lnTo>
                      <a:pt x="366" y="481"/>
                    </a:lnTo>
                    <a:lnTo>
                      <a:pt x="368" y="472"/>
                    </a:lnTo>
                    <a:lnTo>
                      <a:pt x="373" y="467"/>
                    </a:lnTo>
                    <a:lnTo>
                      <a:pt x="375" y="464"/>
                    </a:lnTo>
                    <a:lnTo>
                      <a:pt x="377" y="463"/>
                    </a:lnTo>
                    <a:lnTo>
                      <a:pt x="379" y="462"/>
                    </a:lnTo>
                    <a:lnTo>
                      <a:pt x="383" y="461"/>
                    </a:lnTo>
                    <a:lnTo>
                      <a:pt x="389" y="463"/>
                    </a:lnTo>
                    <a:lnTo>
                      <a:pt x="397" y="467"/>
                    </a:lnTo>
                    <a:lnTo>
                      <a:pt x="405" y="472"/>
                    </a:lnTo>
                    <a:lnTo>
                      <a:pt x="413" y="481"/>
                    </a:lnTo>
                    <a:lnTo>
                      <a:pt x="423" y="498"/>
                    </a:lnTo>
                    <a:lnTo>
                      <a:pt x="432" y="516"/>
                    </a:lnTo>
                    <a:lnTo>
                      <a:pt x="442" y="534"/>
                    </a:lnTo>
                    <a:lnTo>
                      <a:pt x="452" y="555"/>
                    </a:lnTo>
                    <a:lnTo>
                      <a:pt x="623" y="555"/>
                    </a:lnTo>
                    <a:lnTo>
                      <a:pt x="616" y="547"/>
                    </a:lnTo>
                    <a:lnTo>
                      <a:pt x="611" y="538"/>
                    </a:lnTo>
                    <a:lnTo>
                      <a:pt x="606" y="527"/>
                    </a:lnTo>
                    <a:lnTo>
                      <a:pt x="603" y="514"/>
                    </a:lnTo>
                    <a:lnTo>
                      <a:pt x="599" y="500"/>
                    </a:lnTo>
                    <a:lnTo>
                      <a:pt x="598" y="484"/>
                    </a:lnTo>
                    <a:lnTo>
                      <a:pt x="597" y="468"/>
                    </a:lnTo>
                    <a:lnTo>
                      <a:pt x="597" y="448"/>
                    </a:lnTo>
                    <a:lnTo>
                      <a:pt x="596" y="423"/>
                    </a:lnTo>
                    <a:lnTo>
                      <a:pt x="594" y="400"/>
                    </a:lnTo>
                    <a:lnTo>
                      <a:pt x="590" y="376"/>
                    </a:lnTo>
                    <a:lnTo>
                      <a:pt x="585" y="354"/>
                    </a:lnTo>
                    <a:lnTo>
                      <a:pt x="579" y="332"/>
                    </a:lnTo>
                    <a:lnTo>
                      <a:pt x="572" y="311"/>
                    </a:lnTo>
                    <a:lnTo>
                      <a:pt x="563" y="289"/>
                    </a:lnTo>
                    <a:lnTo>
                      <a:pt x="552" y="269"/>
                    </a:lnTo>
                    <a:lnTo>
                      <a:pt x="548" y="263"/>
                    </a:lnTo>
                    <a:lnTo>
                      <a:pt x="546" y="256"/>
                    </a:lnTo>
                    <a:lnTo>
                      <a:pt x="546" y="253"/>
                    </a:lnTo>
                    <a:lnTo>
                      <a:pt x="547" y="249"/>
                    </a:lnTo>
                    <a:lnTo>
                      <a:pt x="548" y="246"/>
                    </a:lnTo>
                    <a:lnTo>
                      <a:pt x="550" y="243"/>
                    </a:lnTo>
                    <a:lnTo>
                      <a:pt x="552" y="239"/>
                    </a:lnTo>
                    <a:lnTo>
                      <a:pt x="553" y="237"/>
                    </a:lnTo>
                    <a:lnTo>
                      <a:pt x="556" y="235"/>
                    </a:lnTo>
                    <a:lnTo>
                      <a:pt x="558" y="233"/>
                    </a:lnTo>
                    <a:lnTo>
                      <a:pt x="567" y="230"/>
                    </a:lnTo>
                    <a:lnTo>
                      <a:pt x="579" y="229"/>
                    </a:lnTo>
                    <a:lnTo>
                      <a:pt x="603" y="233"/>
                    </a:lnTo>
                    <a:lnTo>
                      <a:pt x="626" y="236"/>
                    </a:lnTo>
                    <a:lnTo>
                      <a:pt x="647" y="239"/>
                    </a:lnTo>
                    <a:lnTo>
                      <a:pt x="668" y="245"/>
                    </a:lnTo>
                    <a:lnTo>
                      <a:pt x="687" y="249"/>
                    </a:lnTo>
                    <a:lnTo>
                      <a:pt x="706" y="256"/>
                    </a:lnTo>
                    <a:lnTo>
                      <a:pt x="724" y="263"/>
                    </a:lnTo>
                    <a:lnTo>
                      <a:pt x="741" y="269"/>
                    </a:lnTo>
                    <a:lnTo>
                      <a:pt x="755" y="277"/>
                    </a:lnTo>
                    <a:lnTo>
                      <a:pt x="769" y="285"/>
                    </a:lnTo>
                    <a:lnTo>
                      <a:pt x="783" y="295"/>
                    </a:lnTo>
                    <a:lnTo>
                      <a:pt x="795" y="304"/>
                    </a:lnTo>
                    <a:lnTo>
                      <a:pt x="807" y="314"/>
                    </a:lnTo>
                    <a:lnTo>
                      <a:pt x="817" y="325"/>
                    </a:lnTo>
                    <a:lnTo>
                      <a:pt x="826" y="336"/>
                    </a:lnTo>
                    <a:lnTo>
                      <a:pt x="834" y="348"/>
                    </a:lnTo>
                    <a:lnTo>
                      <a:pt x="839" y="364"/>
                    </a:lnTo>
                    <a:lnTo>
                      <a:pt x="844" y="380"/>
                    </a:lnTo>
                    <a:lnTo>
                      <a:pt x="846" y="394"/>
                    </a:lnTo>
                    <a:lnTo>
                      <a:pt x="848" y="409"/>
                    </a:lnTo>
                    <a:lnTo>
                      <a:pt x="848" y="423"/>
                    </a:lnTo>
                    <a:lnTo>
                      <a:pt x="847" y="436"/>
                    </a:lnTo>
                    <a:lnTo>
                      <a:pt x="845" y="450"/>
                    </a:lnTo>
                    <a:lnTo>
                      <a:pt x="842" y="463"/>
                    </a:lnTo>
                    <a:lnTo>
                      <a:pt x="837" y="475"/>
                    </a:lnTo>
                    <a:lnTo>
                      <a:pt x="831" y="488"/>
                    </a:lnTo>
                    <a:lnTo>
                      <a:pt x="824" y="500"/>
                    </a:lnTo>
                    <a:lnTo>
                      <a:pt x="815" y="511"/>
                    </a:lnTo>
                    <a:lnTo>
                      <a:pt x="805" y="522"/>
                    </a:lnTo>
                    <a:lnTo>
                      <a:pt x="794" y="533"/>
                    </a:lnTo>
                    <a:lnTo>
                      <a:pt x="782" y="545"/>
                    </a:lnTo>
                    <a:lnTo>
                      <a:pt x="768" y="555"/>
                    </a:lnTo>
                    <a:lnTo>
                      <a:pt x="1177" y="555"/>
                    </a:lnTo>
                    <a:lnTo>
                      <a:pt x="1197" y="520"/>
                    </a:lnTo>
                    <a:lnTo>
                      <a:pt x="1217" y="483"/>
                    </a:lnTo>
                    <a:lnTo>
                      <a:pt x="1236" y="444"/>
                    </a:lnTo>
                    <a:lnTo>
                      <a:pt x="1256" y="403"/>
                    </a:lnTo>
                    <a:lnTo>
                      <a:pt x="1276" y="360"/>
                    </a:lnTo>
                    <a:lnTo>
                      <a:pt x="1295" y="314"/>
                    </a:lnTo>
                    <a:lnTo>
                      <a:pt x="1315" y="266"/>
                    </a:lnTo>
                    <a:lnTo>
                      <a:pt x="1335" y="216"/>
                    </a:lnTo>
                    <a:lnTo>
                      <a:pt x="1297" y="216"/>
                    </a:lnTo>
                    <a:lnTo>
                      <a:pt x="1259" y="216"/>
                    </a:lnTo>
                    <a:lnTo>
                      <a:pt x="1220" y="216"/>
                    </a:lnTo>
                    <a:lnTo>
                      <a:pt x="1182" y="216"/>
                    </a:lnTo>
                    <a:lnTo>
                      <a:pt x="1143" y="216"/>
                    </a:lnTo>
                    <a:lnTo>
                      <a:pt x="1103" y="216"/>
                    </a:lnTo>
                    <a:lnTo>
                      <a:pt x="1064" y="216"/>
                    </a:lnTo>
                    <a:lnTo>
                      <a:pt x="1025" y="216"/>
                    </a:lnTo>
                    <a:lnTo>
                      <a:pt x="1048" y="225"/>
                    </a:lnTo>
                    <a:lnTo>
                      <a:pt x="1070" y="236"/>
                    </a:lnTo>
                    <a:lnTo>
                      <a:pt x="1080" y="242"/>
                    </a:lnTo>
                    <a:lnTo>
                      <a:pt x="1090" y="248"/>
                    </a:lnTo>
                    <a:lnTo>
                      <a:pt x="1098" y="254"/>
                    </a:lnTo>
                    <a:lnTo>
                      <a:pt x="1107" y="262"/>
                    </a:lnTo>
                    <a:lnTo>
                      <a:pt x="1115" y="268"/>
                    </a:lnTo>
                    <a:lnTo>
                      <a:pt x="1122" y="276"/>
                    </a:lnTo>
                    <a:lnTo>
                      <a:pt x="1128" y="284"/>
                    </a:lnTo>
                    <a:lnTo>
                      <a:pt x="1135" y="292"/>
                    </a:lnTo>
                    <a:lnTo>
                      <a:pt x="1141" y="301"/>
                    </a:lnTo>
                    <a:lnTo>
                      <a:pt x="1146" y="309"/>
                    </a:lnTo>
                    <a:lnTo>
                      <a:pt x="1151" y="320"/>
                    </a:lnTo>
                    <a:lnTo>
                      <a:pt x="1155" y="328"/>
                    </a:lnTo>
                    <a:lnTo>
                      <a:pt x="1158" y="344"/>
                    </a:lnTo>
                    <a:lnTo>
                      <a:pt x="1160" y="360"/>
                    </a:lnTo>
                    <a:lnTo>
                      <a:pt x="1161" y="374"/>
                    </a:lnTo>
                    <a:lnTo>
                      <a:pt x="1160" y="389"/>
                    </a:lnTo>
                    <a:lnTo>
                      <a:pt x="1157" y="402"/>
                    </a:lnTo>
                    <a:lnTo>
                      <a:pt x="1155" y="415"/>
                    </a:lnTo>
                    <a:lnTo>
                      <a:pt x="1151" y="429"/>
                    </a:lnTo>
                    <a:lnTo>
                      <a:pt x="1145" y="441"/>
                    </a:lnTo>
                    <a:lnTo>
                      <a:pt x="1138" y="453"/>
                    </a:lnTo>
                    <a:lnTo>
                      <a:pt x="1131" y="465"/>
                    </a:lnTo>
                    <a:lnTo>
                      <a:pt x="1122" y="477"/>
                    </a:lnTo>
                    <a:lnTo>
                      <a:pt x="1111" y="488"/>
                    </a:lnTo>
                    <a:lnTo>
                      <a:pt x="1100" y="499"/>
                    </a:lnTo>
                    <a:lnTo>
                      <a:pt x="1086" y="509"/>
                    </a:lnTo>
                    <a:lnTo>
                      <a:pt x="1073" y="518"/>
                    </a:lnTo>
                    <a:lnTo>
                      <a:pt x="1057" y="528"/>
                    </a:lnTo>
                    <a:lnTo>
                      <a:pt x="1040" y="532"/>
                    </a:lnTo>
                    <a:lnTo>
                      <a:pt x="1023" y="536"/>
                    </a:lnTo>
                    <a:lnTo>
                      <a:pt x="1007" y="538"/>
                    </a:lnTo>
                    <a:lnTo>
                      <a:pt x="993" y="539"/>
                    </a:lnTo>
                    <a:lnTo>
                      <a:pt x="980" y="538"/>
                    </a:lnTo>
                    <a:lnTo>
                      <a:pt x="967" y="536"/>
                    </a:lnTo>
                    <a:lnTo>
                      <a:pt x="956" y="531"/>
                    </a:lnTo>
                    <a:lnTo>
                      <a:pt x="945" y="526"/>
                    </a:lnTo>
                    <a:lnTo>
                      <a:pt x="936" y="519"/>
                    </a:lnTo>
                    <a:lnTo>
                      <a:pt x="928" y="510"/>
                    </a:lnTo>
                    <a:lnTo>
                      <a:pt x="922" y="500"/>
                    </a:lnTo>
                    <a:lnTo>
                      <a:pt x="916" y="489"/>
                    </a:lnTo>
                    <a:lnTo>
                      <a:pt x="912" y="475"/>
                    </a:lnTo>
                    <a:lnTo>
                      <a:pt x="908" y="462"/>
                    </a:lnTo>
                    <a:lnTo>
                      <a:pt x="906" y="445"/>
                    </a:lnTo>
                    <a:lnTo>
                      <a:pt x="905" y="4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4" name="Freeform 11"/>
              <p:cNvSpPr>
                <a:spLocks noEditPoints="1"/>
              </p:cNvSpPr>
              <p:nvPr/>
            </p:nvSpPr>
            <p:spPr bwMode="auto">
              <a:xfrm>
                <a:off x="4697413" y="2570163"/>
                <a:ext cx="485775" cy="442913"/>
              </a:xfrm>
              <a:custGeom>
                <a:avLst/>
                <a:gdLst>
                  <a:gd name="T0" fmla="*/ 1595 w 2450"/>
                  <a:gd name="T1" fmla="*/ 1122 h 2232"/>
                  <a:gd name="T2" fmla="*/ 994 w 2450"/>
                  <a:gd name="T3" fmla="*/ 1398 h 2232"/>
                  <a:gd name="T4" fmla="*/ 971 w 2450"/>
                  <a:gd name="T5" fmla="*/ 1355 h 2232"/>
                  <a:gd name="T6" fmla="*/ 1446 w 2450"/>
                  <a:gd name="T7" fmla="*/ 914 h 2232"/>
                  <a:gd name="T8" fmla="*/ 1641 w 2450"/>
                  <a:gd name="T9" fmla="*/ 686 h 2232"/>
                  <a:gd name="T10" fmla="*/ 1832 w 2450"/>
                  <a:gd name="T11" fmla="*/ 791 h 2232"/>
                  <a:gd name="T12" fmla="*/ 1911 w 2450"/>
                  <a:gd name="T13" fmla="*/ 939 h 2232"/>
                  <a:gd name="T14" fmla="*/ 1892 w 2450"/>
                  <a:gd name="T15" fmla="*/ 1355 h 2232"/>
                  <a:gd name="T16" fmla="*/ 1493 w 2450"/>
                  <a:gd name="T17" fmla="*/ 1608 h 2232"/>
                  <a:gd name="T18" fmla="*/ 843 w 2450"/>
                  <a:gd name="T19" fmla="*/ 1800 h 2232"/>
                  <a:gd name="T20" fmla="*/ 1083 w 2450"/>
                  <a:gd name="T21" fmla="*/ 1614 h 2232"/>
                  <a:gd name="T22" fmla="*/ 1762 w 2450"/>
                  <a:gd name="T23" fmla="*/ 1057 h 2232"/>
                  <a:gd name="T24" fmla="*/ 1842 w 2450"/>
                  <a:gd name="T25" fmla="*/ 1041 h 2232"/>
                  <a:gd name="T26" fmla="*/ 2053 w 2450"/>
                  <a:gd name="T27" fmla="*/ 1269 h 2232"/>
                  <a:gd name="T28" fmla="*/ 2169 w 2450"/>
                  <a:gd name="T29" fmla="*/ 1662 h 2232"/>
                  <a:gd name="T30" fmla="*/ 1856 w 2450"/>
                  <a:gd name="T31" fmla="*/ 1853 h 2232"/>
                  <a:gd name="T32" fmla="*/ 1272 w 2450"/>
                  <a:gd name="T33" fmla="*/ 2098 h 2232"/>
                  <a:gd name="T34" fmla="*/ 556 w 2450"/>
                  <a:gd name="T35" fmla="*/ 2226 h 2232"/>
                  <a:gd name="T36" fmla="*/ 460 w 2450"/>
                  <a:gd name="T37" fmla="*/ 2187 h 2232"/>
                  <a:gd name="T38" fmla="*/ 1127 w 2450"/>
                  <a:gd name="T39" fmla="*/ 1921 h 2232"/>
                  <a:gd name="T40" fmla="*/ 1669 w 2450"/>
                  <a:gd name="T41" fmla="*/ 1613 h 2232"/>
                  <a:gd name="T42" fmla="*/ 1938 w 2450"/>
                  <a:gd name="T43" fmla="*/ 1377 h 2232"/>
                  <a:gd name="T44" fmla="*/ 2008 w 2450"/>
                  <a:gd name="T45" fmla="*/ 1397 h 2232"/>
                  <a:gd name="T46" fmla="*/ 2234 w 2450"/>
                  <a:gd name="T47" fmla="*/ 1609 h 2232"/>
                  <a:gd name="T48" fmla="*/ 957 w 2450"/>
                  <a:gd name="T49" fmla="*/ 343 h 2232"/>
                  <a:gd name="T50" fmla="*/ 891 w 2450"/>
                  <a:gd name="T51" fmla="*/ 422 h 2232"/>
                  <a:gd name="T52" fmla="*/ 936 w 2450"/>
                  <a:gd name="T53" fmla="*/ 765 h 2232"/>
                  <a:gd name="T54" fmla="*/ 1143 w 2450"/>
                  <a:gd name="T55" fmla="*/ 807 h 2232"/>
                  <a:gd name="T56" fmla="*/ 1481 w 2450"/>
                  <a:gd name="T57" fmla="*/ 323 h 2232"/>
                  <a:gd name="T58" fmla="*/ 1607 w 2450"/>
                  <a:gd name="T59" fmla="*/ 28 h 2232"/>
                  <a:gd name="T60" fmla="*/ 1725 w 2450"/>
                  <a:gd name="T61" fmla="*/ 14 h 2232"/>
                  <a:gd name="T62" fmla="*/ 2024 w 2450"/>
                  <a:gd name="T63" fmla="*/ 148 h 2232"/>
                  <a:gd name="T64" fmla="*/ 1940 w 2450"/>
                  <a:gd name="T65" fmla="*/ 224 h 2232"/>
                  <a:gd name="T66" fmla="*/ 2193 w 2450"/>
                  <a:gd name="T67" fmla="*/ 642 h 2232"/>
                  <a:gd name="T68" fmla="*/ 2403 w 2450"/>
                  <a:gd name="T69" fmla="*/ 773 h 2232"/>
                  <a:gd name="T70" fmla="*/ 2433 w 2450"/>
                  <a:gd name="T71" fmla="*/ 847 h 2232"/>
                  <a:gd name="T72" fmla="*/ 2295 w 2450"/>
                  <a:gd name="T73" fmla="*/ 936 h 2232"/>
                  <a:gd name="T74" fmla="*/ 2184 w 2450"/>
                  <a:gd name="T75" fmla="*/ 1083 h 2232"/>
                  <a:gd name="T76" fmla="*/ 2063 w 2450"/>
                  <a:gd name="T77" fmla="*/ 1036 h 2232"/>
                  <a:gd name="T78" fmla="*/ 1905 w 2450"/>
                  <a:gd name="T79" fmla="*/ 788 h 2232"/>
                  <a:gd name="T80" fmla="*/ 1856 w 2450"/>
                  <a:gd name="T81" fmla="*/ 411 h 2232"/>
                  <a:gd name="T82" fmla="*/ 1645 w 2450"/>
                  <a:gd name="T83" fmla="*/ 611 h 2232"/>
                  <a:gd name="T84" fmla="*/ 1254 w 2450"/>
                  <a:gd name="T85" fmla="*/ 938 h 2232"/>
                  <a:gd name="T86" fmla="*/ 885 w 2450"/>
                  <a:gd name="T87" fmla="*/ 1124 h 2232"/>
                  <a:gd name="T88" fmla="*/ 919 w 2450"/>
                  <a:gd name="T89" fmla="*/ 1045 h 2232"/>
                  <a:gd name="T90" fmla="*/ 939 w 2450"/>
                  <a:gd name="T91" fmla="*/ 1488 h 2232"/>
                  <a:gd name="T92" fmla="*/ 979 w 2450"/>
                  <a:gd name="T93" fmla="*/ 1541 h 2232"/>
                  <a:gd name="T94" fmla="*/ 171 w 2450"/>
                  <a:gd name="T95" fmla="*/ 1954 h 2232"/>
                  <a:gd name="T96" fmla="*/ 64 w 2450"/>
                  <a:gd name="T97" fmla="*/ 1991 h 2232"/>
                  <a:gd name="T98" fmla="*/ 7 w 2450"/>
                  <a:gd name="T99" fmla="*/ 1727 h 2232"/>
                  <a:gd name="T100" fmla="*/ 21 w 2450"/>
                  <a:gd name="T101" fmla="*/ 1611 h 2232"/>
                  <a:gd name="T102" fmla="*/ 251 w 2450"/>
                  <a:gd name="T103" fmla="*/ 1583 h 2232"/>
                  <a:gd name="T104" fmla="*/ 236 w 2450"/>
                  <a:gd name="T105" fmla="*/ 1002 h 2232"/>
                  <a:gd name="T106" fmla="*/ 185 w 2450"/>
                  <a:gd name="T107" fmla="*/ 904 h 2232"/>
                  <a:gd name="T108" fmla="*/ 555 w 2450"/>
                  <a:gd name="T109" fmla="*/ 343 h 2232"/>
                  <a:gd name="T110" fmla="*/ 306 w 2450"/>
                  <a:gd name="T111" fmla="*/ 307 h 2232"/>
                  <a:gd name="T112" fmla="*/ 360 w 2450"/>
                  <a:gd name="T113" fmla="*/ 258 h 2232"/>
                  <a:gd name="T114" fmla="*/ 1057 w 2450"/>
                  <a:gd name="T115" fmla="*/ 129 h 2232"/>
                  <a:gd name="T116" fmla="*/ 1218 w 2450"/>
                  <a:gd name="T117" fmla="*/ 159 h 2232"/>
                  <a:gd name="T118" fmla="*/ 1324 w 2450"/>
                  <a:gd name="T119" fmla="*/ 30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0" h="2232">
                    <a:moveTo>
                      <a:pt x="1864" y="957"/>
                    </a:moveTo>
                    <a:lnTo>
                      <a:pt x="1850" y="957"/>
                    </a:lnTo>
                    <a:lnTo>
                      <a:pt x="1836" y="960"/>
                    </a:lnTo>
                    <a:lnTo>
                      <a:pt x="1821" y="965"/>
                    </a:lnTo>
                    <a:lnTo>
                      <a:pt x="1806" y="970"/>
                    </a:lnTo>
                    <a:lnTo>
                      <a:pt x="1791" y="978"/>
                    </a:lnTo>
                    <a:lnTo>
                      <a:pt x="1775" y="988"/>
                    </a:lnTo>
                    <a:lnTo>
                      <a:pt x="1760" y="999"/>
                    </a:lnTo>
                    <a:lnTo>
                      <a:pt x="1743" y="1012"/>
                    </a:lnTo>
                    <a:lnTo>
                      <a:pt x="1708" y="1041"/>
                    </a:lnTo>
                    <a:lnTo>
                      <a:pt x="1672" y="1068"/>
                    </a:lnTo>
                    <a:lnTo>
                      <a:pt x="1634" y="1095"/>
                    </a:lnTo>
                    <a:lnTo>
                      <a:pt x="1595" y="1122"/>
                    </a:lnTo>
                    <a:lnTo>
                      <a:pt x="1554" y="1147"/>
                    </a:lnTo>
                    <a:lnTo>
                      <a:pt x="1512" y="1173"/>
                    </a:lnTo>
                    <a:lnTo>
                      <a:pt x="1467" y="1199"/>
                    </a:lnTo>
                    <a:lnTo>
                      <a:pt x="1422" y="1223"/>
                    </a:lnTo>
                    <a:lnTo>
                      <a:pt x="1375" y="1247"/>
                    </a:lnTo>
                    <a:lnTo>
                      <a:pt x="1326" y="1270"/>
                    </a:lnTo>
                    <a:lnTo>
                      <a:pt x="1276" y="1292"/>
                    </a:lnTo>
                    <a:lnTo>
                      <a:pt x="1224" y="1315"/>
                    </a:lnTo>
                    <a:lnTo>
                      <a:pt x="1172" y="1336"/>
                    </a:lnTo>
                    <a:lnTo>
                      <a:pt x="1116" y="1357"/>
                    </a:lnTo>
                    <a:lnTo>
                      <a:pt x="1060" y="1377"/>
                    </a:lnTo>
                    <a:lnTo>
                      <a:pt x="1003" y="1397"/>
                    </a:lnTo>
                    <a:lnTo>
                      <a:pt x="994" y="1398"/>
                    </a:lnTo>
                    <a:lnTo>
                      <a:pt x="985" y="1399"/>
                    </a:lnTo>
                    <a:lnTo>
                      <a:pt x="978" y="1399"/>
                    </a:lnTo>
                    <a:lnTo>
                      <a:pt x="973" y="1399"/>
                    </a:lnTo>
                    <a:lnTo>
                      <a:pt x="967" y="1397"/>
                    </a:lnTo>
                    <a:lnTo>
                      <a:pt x="964" y="1395"/>
                    </a:lnTo>
                    <a:lnTo>
                      <a:pt x="960" y="1391"/>
                    </a:lnTo>
                    <a:lnTo>
                      <a:pt x="958" y="1388"/>
                    </a:lnTo>
                    <a:lnTo>
                      <a:pt x="957" y="1383"/>
                    </a:lnTo>
                    <a:lnTo>
                      <a:pt x="958" y="1378"/>
                    </a:lnTo>
                    <a:lnTo>
                      <a:pt x="959" y="1373"/>
                    </a:lnTo>
                    <a:lnTo>
                      <a:pt x="963" y="1367"/>
                    </a:lnTo>
                    <a:lnTo>
                      <a:pt x="966" y="1361"/>
                    </a:lnTo>
                    <a:lnTo>
                      <a:pt x="971" y="1355"/>
                    </a:lnTo>
                    <a:lnTo>
                      <a:pt x="978" y="1349"/>
                    </a:lnTo>
                    <a:lnTo>
                      <a:pt x="985" y="1341"/>
                    </a:lnTo>
                    <a:lnTo>
                      <a:pt x="1035" y="1303"/>
                    </a:lnTo>
                    <a:lnTo>
                      <a:pt x="1081" y="1264"/>
                    </a:lnTo>
                    <a:lnTo>
                      <a:pt x="1128" y="1225"/>
                    </a:lnTo>
                    <a:lnTo>
                      <a:pt x="1173" y="1186"/>
                    </a:lnTo>
                    <a:lnTo>
                      <a:pt x="1216" y="1147"/>
                    </a:lnTo>
                    <a:lnTo>
                      <a:pt x="1258" y="1109"/>
                    </a:lnTo>
                    <a:lnTo>
                      <a:pt x="1298" y="1070"/>
                    </a:lnTo>
                    <a:lnTo>
                      <a:pt x="1337" y="1031"/>
                    </a:lnTo>
                    <a:lnTo>
                      <a:pt x="1375" y="992"/>
                    </a:lnTo>
                    <a:lnTo>
                      <a:pt x="1412" y="953"/>
                    </a:lnTo>
                    <a:lnTo>
                      <a:pt x="1446" y="914"/>
                    </a:lnTo>
                    <a:lnTo>
                      <a:pt x="1479" y="875"/>
                    </a:lnTo>
                    <a:lnTo>
                      <a:pt x="1512" y="836"/>
                    </a:lnTo>
                    <a:lnTo>
                      <a:pt x="1542" y="797"/>
                    </a:lnTo>
                    <a:lnTo>
                      <a:pt x="1571" y="758"/>
                    </a:lnTo>
                    <a:lnTo>
                      <a:pt x="1598" y="719"/>
                    </a:lnTo>
                    <a:lnTo>
                      <a:pt x="1603" y="712"/>
                    </a:lnTo>
                    <a:lnTo>
                      <a:pt x="1608" y="706"/>
                    </a:lnTo>
                    <a:lnTo>
                      <a:pt x="1613" y="701"/>
                    </a:lnTo>
                    <a:lnTo>
                      <a:pt x="1618" y="696"/>
                    </a:lnTo>
                    <a:lnTo>
                      <a:pt x="1624" y="693"/>
                    </a:lnTo>
                    <a:lnTo>
                      <a:pt x="1629" y="690"/>
                    </a:lnTo>
                    <a:lnTo>
                      <a:pt x="1635" y="689"/>
                    </a:lnTo>
                    <a:lnTo>
                      <a:pt x="1641" y="686"/>
                    </a:lnTo>
                    <a:lnTo>
                      <a:pt x="1647" y="685"/>
                    </a:lnTo>
                    <a:lnTo>
                      <a:pt x="1653" y="685"/>
                    </a:lnTo>
                    <a:lnTo>
                      <a:pt x="1659" y="686"/>
                    </a:lnTo>
                    <a:lnTo>
                      <a:pt x="1666" y="687"/>
                    </a:lnTo>
                    <a:lnTo>
                      <a:pt x="1673" y="690"/>
                    </a:lnTo>
                    <a:lnTo>
                      <a:pt x="1679" y="693"/>
                    </a:lnTo>
                    <a:lnTo>
                      <a:pt x="1686" y="696"/>
                    </a:lnTo>
                    <a:lnTo>
                      <a:pt x="1693" y="700"/>
                    </a:lnTo>
                    <a:lnTo>
                      <a:pt x="1721" y="715"/>
                    </a:lnTo>
                    <a:lnTo>
                      <a:pt x="1748" y="731"/>
                    </a:lnTo>
                    <a:lnTo>
                      <a:pt x="1775" y="750"/>
                    </a:lnTo>
                    <a:lnTo>
                      <a:pt x="1804" y="769"/>
                    </a:lnTo>
                    <a:lnTo>
                      <a:pt x="1832" y="791"/>
                    </a:lnTo>
                    <a:lnTo>
                      <a:pt x="1860" y="813"/>
                    </a:lnTo>
                    <a:lnTo>
                      <a:pt x="1888" y="839"/>
                    </a:lnTo>
                    <a:lnTo>
                      <a:pt x="1917" y="866"/>
                    </a:lnTo>
                    <a:lnTo>
                      <a:pt x="1921" y="876"/>
                    </a:lnTo>
                    <a:lnTo>
                      <a:pt x="1923" y="885"/>
                    </a:lnTo>
                    <a:lnTo>
                      <a:pt x="1925" y="894"/>
                    </a:lnTo>
                    <a:lnTo>
                      <a:pt x="1925" y="902"/>
                    </a:lnTo>
                    <a:lnTo>
                      <a:pt x="1925" y="909"/>
                    </a:lnTo>
                    <a:lnTo>
                      <a:pt x="1924" y="917"/>
                    </a:lnTo>
                    <a:lnTo>
                      <a:pt x="1922" y="924"/>
                    </a:lnTo>
                    <a:lnTo>
                      <a:pt x="1920" y="929"/>
                    </a:lnTo>
                    <a:lnTo>
                      <a:pt x="1915" y="935"/>
                    </a:lnTo>
                    <a:lnTo>
                      <a:pt x="1911" y="939"/>
                    </a:lnTo>
                    <a:lnTo>
                      <a:pt x="1905" y="944"/>
                    </a:lnTo>
                    <a:lnTo>
                      <a:pt x="1898" y="948"/>
                    </a:lnTo>
                    <a:lnTo>
                      <a:pt x="1892" y="950"/>
                    </a:lnTo>
                    <a:lnTo>
                      <a:pt x="1883" y="954"/>
                    </a:lnTo>
                    <a:lnTo>
                      <a:pt x="1874" y="955"/>
                    </a:lnTo>
                    <a:lnTo>
                      <a:pt x="1864" y="957"/>
                    </a:lnTo>
                    <a:close/>
                    <a:moveTo>
                      <a:pt x="1986" y="1323"/>
                    </a:moveTo>
                    <a:lnTo>
                      <a:pt x="1972" y="1325"/>
                    </a:lnTo>
                    <a:lnTo>
                      <a:pt x="1957" y="1327"/>
                    </a:lnTo>
                    <a:lnTo>
                      <a:pt x="1942" y="1331"/>
                    </a:lnTo>
                    <a:lnTo>
                      <a:pt x="1926" y="1337"/>
                    </a:lnTo>
                    <a:lnTo>
                      <a:pt x="1910" y="1345"/>
                    </a:lnTo>
                    <a:lnTo>
                      <a:pt x="1892" y="1355"/>
                    </a:lnTo>
                    <a:lnTo>
                      <a:pt x="1874" y="1366"/>
                    </a:lnTo>
                    <a:lnTo>
                      <a:pt x="1856" y="1378"/>
                    </a:lnTo>
                    <a:lnTo>
                      <a:pt x="1834" y="1397"/>
                    </a:lnTo>
                    <a:lnTo>
                      <a:pt x="1811" y="1416"/>
                    </a:lnTo>
                    <a:lnTo>
                      <a:pt x="1786" y="1434"/>
                    </a:lnTo>
                    <a:lnTo>
                      <a:pt x="1762" y="1452"/>
                    </a:lnTo>
                    <a:lnTo>
                      <a:pt x="1737" y="1468"/>
                    </a:lnTo>
                    <a:lnTo>
                      <a:pt x="1713" y="1485"/>
                    </a:lnTo>
                    <a:lnTo>
                      <a:pt x="1686" y="1502"/>
                    </a:lnTo>
                    <a:lnTo>
                      <a:pt x="1661" y="1518"/>
                    </a:lnTo>
                    <a:lnTo>
                      <a:pt x="1606" y="1550"/>
                    </a:lnTo>
                    <a:lnTo>
                      <a:pt x="1551" y="1580"/>
                    </a:lnTo>
                    <a:lnTo>
                      <a:pt x="1493" y="1608"/>
                    </a:lnTo>
                    <a:lnTo>
                      <a:pt x="1433" y="1635"/>
                    </a:lnTo>
                    <a:lnTo>
                      <a:pt x="1370" y="1661"/>
                    </a:lnTo>
                    <a:lnTo>
                      <a:pt x="1306" y="1684"/>
                    </a:lnTo>
                    <a:lnTo>
                      <a:pt x="1240" y="1708"/>
                    </a:lnTo>
                    <a:lnTo>
                      <a:pt x="1172" y="1729"/>
                    </a:lnTo>
                    <a:lnTo>
                      <a:pt x="1101" y="1749"/>
                    </a:lnTo>
                    <a:lnTo>
                      <a:pt x="1029" y="1768"/>
                    </a:lnTo>
                    <a:lnTo>
                      <a:pt x="956" y="1785"/>
                    </a:lnTo>
                    <a:lnTo>
                      <a:pt x="879" y="1800"/>
                    </a:lnTo>
                    <a:lnTo>
                      <a:pt x="868" y="1801"/>
                    </a:lnTo>
                    <a:lnTo>
                      <a:pt x="858" y="1802"/>
                    </a:lnTo>
                    <a:lnTo>
                      <a:pt x="850" y="1801"/>
                    </a:lnTo>
                    <a:lnTo>
                      <a:pt x="843" y="1800"/>
                    </a:lnTo>
                    <a:lnTo>
                      <a:pt x="837" y="1797"/>
                    </a:lnTo>
                    <a:lnTo>
                      <a:pt x="833" y="1794"/>
                    </a:lnTo>
                    <a:lnTo>
                      <a:pt x="830" y="1788"/>
                    </a:lnTo>
                    <a:lnTo>
                      <a:pt x="828" y="1781"/>
                    </a:lnTo>
                    <a:lnTo>
                      <a:pt x="829" y="1777"/>
                    </a:lnTo>
                    <a:lnTo>
                      <a:pt x="833" y="1772"/>
                    </a:lnTo>
                    <a:lnTo>
                      <a:pt x="836" y="1767"/>
                    </a:lnTo>
                    <a:lnTo>
                      <a:pt x="841" y="1761"/>
                    </a:lnTo>
                    <a:lnTo>
                      <a:pt x="855" y="1749"/>
                    </a:lnTo>
                    <a:lnTo>
                      <a:pt x="874" y="1736"/>
                    </a:lnTo>
                    <a:lnTo>
                      <a:pt x="945" y="1696"/>
                    </a:lnTo>
                    <a:lnTo>
                      <a:pt x="1015" y="1655"/>
                    </a:lnTo>
                    <a:lnTo>
                      <a:pt x="1083" y="1614"/>
                    </a:lnTo>
                    <a:lnTo>
                      <a:pt x="1147" y="1573"/>
                    </a:lnTo>
                    <a:lnTo>
                      <a:pt x="1210" y="1532"/>
                    </a:lnTo>
                    <a:lnTo>
                      <a:pt x="1272" y="1491"/>
                    </a:lnTo>
                    <a:lnTo>
                      <a:pt x="1330" y="1448"/>
                    </a:lnTo>
                    <a:lnTo>
                      <a:pt x="1387" y="1406"/>
                    </a:lnTo>
                    <a:lnTo>
                      <a:pt x="1442" y="1364"/>
                    </a:lnTo>
                    <a:lnTo>
                      <a:pt x="1494" y="1320"/>
                    </a:lnTo>
                    <a:lnTo>
                      <a:pt x="1544" y="1278"/>
                    </a:lnTo>
                    <a:lnTo>
                      <a:pt x="1592" y="1234"/>
                    </a:lnTo>
                    <a:lnTo>
                      <a:pt x="1637" y="1191"/>
                    </a:lnTo>
                    <a:lnTo>
                      <a:pt x="1682" y="1146"/>
                    </a:lnTo>
                    <a:lnTo>
                      <a:pt x="1723" y="1102"/>
                    </a:lnTo>
                    <a:lnTo>
                      <a:pt x="1762" y="1057"/>
                    </a:lnTo>
                    <a:lnTo>
                      <a:pt x="1767" y="1052"/>
                    </a:lnTo>
                    <a:lnTo>
                      <a:pt x="1772" y="1047"/>
                    </a:lnTo>
                    <a:lnTo>
                      <a:pt x="1776" y="1043"/>
                    </a:lnTo>
                    <a:lnTo>
                      <a:pt x="1782" y="1039"/>
                    </a:lnTo>
                    <a:lnTo>
                      <a:pt x="1787" y="1037"/>
                    </a:lnTo>
                    <a:lnTo>
                      <a:pt x="1793" y="1035"/>
                    </a:lnTo>
                    <a:lnTo>
                      <a:pt x="1798" y="1033"/>
                    </a:lnTo>
                    <a:lnTo>
                      <a:pt x="1804" y="1033"/>
                    </a:lnTo>
                    <a:lnTo>
                      <a:pt x="1810" y="1032"/>
                    </a:lnTo>
                    <a:lnTo>
                      <a:pt x="1815" y="1033"/>
                    </a:lnTo>
                    <a:lnTo>
                      <a:pt x="1822" y="1034"/>
                    </a:lnTo>
                    <a:lnTo>
                      <a:pt x="1828" y="1035"/>
                    </a:lnTo>
                    <a:lnTo>
                      <a:pt x="1842" y="1041"/>
                    </a:lnTo>
                    <a:lnTo>
                      <a:pt x="1855" y="1048"/>
                    </a:lnTo>
                    <a:lnTo>
                      <a:pt x="1877" y="1065"/>
                    </a:lnTo>
                    <a:lnTo>
                      <a:pt x="1901" y="1084"/>
                    </a:lnTo>
                    <a:lnTo>
                      <a:pt x="1924" y="1104"/>
                    </a:lnTo>
                    <a:lnTo>
                      <a:pt x="1948" y="1126"/>
                    </a:lnTo>
                    <a:lnTo>
                      <a:pt x="1972" y="1150"/>
                    </a:lnTo>
                    <a:lnTo>
                      <a:pt x="1997" y="1175"/>
                    </a:lnTo>
                    <a:lnTo>
                      <a:pt x="2023" y="1203"/>
                    </a:lnTo>
                    <a:lnTo>
                      <a:pt x="2048" y="1232"/>
                    </a:lnTo>
                    <a:lnTo>
                      <a:pt x="2051" y="1242"/>
                    </a:lnTo>
                    <a:lnTo>
                      <a:pt x="2053" y="1251"/>
                    </a:lnTo>
                    <a:lnTo>
                      <a:pt x="2053" y="1260"/>
                    </a:lnTo>
                    <a:lnTo>
                      <a:pt x="2053" y="1269"/>
                    </a:lnTo>
                    <a:lnTo>
                      <a:pt x="2052" y="1277"/>
                    </a:lnTo>
                    <a:lnTo>
                      <a:pt x="2050" y="1283"/>
                    </a:lnTo>
                    <a:lnTo>
                      <a:pt x="2047" y="1290"/>
                    </a:lnTo>
                    <a:lnTo>
                      <a:pt x="2043" y="1296"/>
                    </a:lnTo>
                    <a:lnTo>
                      <a:pt x="2040" y="1301"/>
                    </a:lnTo>
                    <a:lnTo>
                      <a:pt x="2034" y="1306"/>
                    </a:lnTo>
                    <a:lnTo>
                      <a:pt x="2027" y="1310"/>
                    </a:lnTo>
                    <a:lnTo>
                      <a:pt x="2021" y="1315"/>
                    </a:lnTo>
                    <a:lnTo>
                      <a:pt x="2014" y="1318"/>
                    </a:lnTo>
                    <a:lnTo>
                      <a:pt x="2005" y="1320"/>
                    </a:lnTo>
                    <a:lnTo>
                      <a:pt x="1996" y="1322"/>
                    </a:lnTo>
                    <a:lnTo>
                      <a:pt x="1986" y="1323"/>
                    </a:lnTo>
                    <a:close/>
                    <a:moveTo>
                      <a:pt x="2169" y="1662"/>
                    </a:moveTo>
                    <a:lnTo>
                      <a:pt x="2159" y="1663"/>
                    </a:lnTo>
                    <a:lnTo>
                      <a:pt x="2146" y="1667"/>
                    </a:lnTo>
                    <a:lnTo>
                      <a:pt x="2134" y="1671"/>
                    </a:lnTo>
                    <a:lnTo>
                      <a:pt x="2119" y="1679"/>
                    </a:lnTo>
                    <a:lnTo>
                      <a:pt x="2103" y="1688"/>
                    </a:lnTo>
                    <a:lnTo>
                      <a:pt x="2085" y="1699"/>
                    </a:lnTo>
                    <a:lnTo>
                      <a:pt x="2066" y="1711"/>
                    </a:lnTo>
                    <a:lnTo>
                      <a:pt x="2046" y="1727"/>
                    </a:lnTo>
                    <a:lnTo>
                      <a:pt x="2010" y="1753"/>
                    </a:lnTo>
                    <a:lnTo>
                      <a:pt x="1972" y="1779"/>
                    </a:lnTo>
                    <a:lnTo>
                      <a:pt x="1934" y="1805"/>
                    </a:lnTo>
                    <a:lnTo>
                      <a:pt x="1895" y="1829"/>
                    </a:lnTo>
                    <a:lnTo>
                      <a:pt x="1856" y="1853"/>
                    </a:lnTo>
                    <a:lnTo>
                      <a:pt x="1816" y="1876"/>
                    </a:lnTo>
                    <a:lnTo>
                      <a:pt x="1775" y="1898"/>
                    </a:lnTo>
                    <a:lnTo>
                      <a:pt x="1733" y="1919"/>
                    </a:lnTo>
                    <a:lnTo>
                      <a:pt x="1691" y="1941"/>
                    </a:lnTo>
                    <a:lnTo>
                      <a:pt x="1647" y="1961"/>
                    </a:lnTo>
                    <a:lnTo>
                      <a:pt x="1603" y="1981"/>
                    </a:lnTo>
                    <a:lnTo>
                      <a:pt x="1557" y="2000"/>
                    </a:lnTo>
                    <a:lnTo>
                      <a:pt x="1512" y="2017"/>
                    </a:lnTo>
                    <a:lnTo>
                      <a:pt x="1466" y="2035"/>
                    </a:lnTo>
                    <a:lnTo>
                      <a:pt x="1418" y="2052"/>
                    </a:lnTo>
                    <a:lnTo>
                      <a:pt x="1370" y="2068"/>
                    </a:lnTo>
                    <a:lnTo>
                      <a:pt x="1322" y="2083"/>
                    </a:lnTo>
                    <a:lnTo>
                      <a:pt x="1272" y="2098"/>
                    </a:lnTo>
                    <a:lnTo>
                      <a:pt x="1222" y="2112"/>
                    </a:lnTo>
                    <a:lnTo>
                      <a:pt x="1170" y="2125"/>
                    </a:lnTo>
                    <a:lnTo>
                      <a:pt x="1118" y="2138"/>
                    </a:lnTo>
                    <a:lnTo>
                      <a:pt x="1066" y="2150"/>
                    </a:lnTo>
                    <a:lnTo>
                      <a:pt x="1011" y="2161"/>
                    </a:lnTo>
                    <a:lnTo>
                      <a:pt x="958" y="2171"/>
                    </a:lnTo>
                    <a:lnTo>
                      <a:pt x="903" y="2181"/>
                    </a:lnTo>
                    <a:lnTo>
                      <a:pt x="847" y="2190"/>
                    </a:lnTo>
                    <a:lnTo>
                      <a:pt x="790" y="2199"/>
                    </a:lnTo>
                    <a:lnTo>
                      <a:pt x="732" y="2207"/>
                    </a:lnTo>
                    <a:lnTo>
                      <a:pt x="675" y="2213"/>
                    </a:lnTo>
                    <a:lnTo>
                      <a:pt x="616" y="2220"/>
                    </a:lnTo>
                    <a:lnTo>
                      <a:pt x="556" y="2226"/>
                    </a:lnTo>
                    <a:lnTo>
                      <a:pt x="496" y="2230"/>
                    </a:lnTo>
                    <a:lnTo>
                      <a:pt x="485" y="2232"/>
                    </a:lnTo>
                    <a:lnTo>
                      <a:pt x="475" y="2232"/>
                    </a:lnTo>
                    <a:lnTo>
                      <a:pt x="466" y="2232"/>
                    </a:lnTo>
                    <a:lnTo>
                      <a:pt x="459" y="2230"/>
                    </a:lnTo>
                    <a:lnTo>
                      <a:pt x="453" y="2228"/>
                    </a:lnTo>
                    <a:lnTo>
                      <a:pt x="449" y="2224"/>
                    </a:lnTo>
                    <a:lnTo>
                      <a:pt x="446" y="2219"/>
                    </a:lnTo>
                    <a:lnTo>
                      <a:pt x="443" y="2212"/>
                    </a:lnTo>
                    <a:lnTo>
                      <a:pt x="446" y="2206"/>
                    </a:lnTo>
                    <a:lnTo>
                      <a:pt x="449" y="2199"/>
                    </a:lnTo>
                    <a:lnTo>
                      <a:pt x="455" y="2193"/>
                    </a:lnTo>
                    <a:lnTo>
                      <a:pt x="460" y="2187"/>
                    </a:lnTo>
                    <a:lnTo>
                      <a:pt x="468" y="2181"/>
                    </a:lnTo>
                    <a:lnTo>
                      <a:pt x="477" y="2177"/>
                    </a:lnTo>
                    <a:lnTo>
                      <a:pt x="487" y="2171"/>
                    </a:lnTo>
                    <a:lnTo>
                      <a:pt x="498" y="2167"/>
                    </a:lnTo>
                    <a:lnTo>
                      <a:pt x="625" y="2123"/>
                    </a:lnTo>
                    <a:lnTo>
                      <a:pt x="745" y="2079"/>
                    </a:lnTo>
                    <a:lnTo>
                      <a:pt x="804" y="2056"/>
                    </a:lnTo>
                    <a:lnTo>
                      <a:pt x="860" y="2034"/>
                    </a:lnTo>
                    <a:lnTo>
                      <a:pt x="916" y="2012"/>
                    </a:lnTo>
                    <a:lnTo>
                      <a:pt x="970" y="1988"/>
                    </a:lnTo>
                    <a:lnTo>
                      <a:pt x="1024" y="1966"/>
                    </a:lnTo>
                    <a:lnTo>
                      <a:pt x="1076" y="1944"/>
                    </a:lnTo>
                    <a:lnTo>
                      <a:pt x="1127" y="1921"/>
                    </a:lnTo>
                    <a:lnTo>
                      <a:pt x="1176" y="1897"/>
                    </a:lnTo>
                    <a:lnTo>
                      <a:pt x="1224" y="1875"/>
                    </a:lnTo>
                    <a:lnTo>
                      <a:pt x="1272" y="1851"/>
                    </a:lnTo>
                    <a:lnTo>
                      <a:pt x="1317" y="1828"/>
                    </a:lnTo>
                    <a:lnTo>
                      <a:pt x="1360" y="1805"/>
                    </a:lnTo>
                    <a:lnTo>
                      <a:pt x="1404" y="1781"/>
                    </a:lnTo>
                    <a:lnTo>
                      <a:pt x="1446" y="1758"/>
                    </a:lnTo>
                    <a:lnTo>
                      <a:pt x="1486" y="1733"/>
                    </a:lnTo>
                    <a:lnTo>
                      <a:pt x="1525" y="1710"/>
                    </a:lnTo>
                    <a:lnTo>
                      <a:pt x="1563" y="1686"/>
                    </a:lnTo>
                    <a:lnTo>
                      <a:pt x="1599" y="1662"/>
                    </a:lnTo>
                    <a:lnTo>
                      <a:pt x="1635" y="1638"/>
                    </a:lnTo>
                    <a:lnTo>
                      <a:pt x="1669" y="1613"/>
                    </a:lnTo>
                    <a:lnTo>
                      <a:pt x="1702" y="1589"/>
                    </a:lnTo>
                    <a:lnTo>
                      <a:pt x="1733" y="1564"/>
                    </a:lnTo>
                    <a:lnTo>
                      <a:pt x="1763" y="1540"/>
                    </a:lnTo>
                    <a:lnTo>
                      <a:pt x="1792" y="1515"/>
                    </a:lnTo>
                    <a:lnTo>
                      <a:pt x="1820" y="1491"/>
                    </a:lnTo>
                    <a:lnTo>
                      <a:pt x="1846" y="1465"/>
                    </a:lnTo>
                    <a:lnTo>
                      <a:pt x="1871" y="1440"/>
                    </a:lnTo>
                    <a:lnTo>
                      <a:pt x="1895" y="1415"/>
                    </a:lnTo>
                    <a:lnTo>
                      <a:pt x="1907" y="1400"/>
                    </a:lnTo>
                    <a:lnTo>
                      <a:pt x="1920" y="1389"/>
                    </a:lnTo>
                    <a:lnTo>
                      <a:pt x="1925" y="1384"/>
                    </a:lnTo>
                    <a:lnTo>
                      <a:pt x="1932" y="1380"/>
                    </a:lnTo>
                    <a:lnTo>
                      <a:pt x="1938" y="1377"/>
                    </a:lnTo>
                    <a:lnTo>
                      <a:pt x="1944" y="1374"/>
                    </a:lnTo>
                    <a:lnTo>
                      <a:pt x="1951" y="1373"/>
                    </a:lnTo>
                    <a:lnTo>
                      <a:pt x="1956" y="1370"/>
                    </a:lnTo>
                    <a:lnTo>
                      <a:pt x="1963" y="1370"/>
                    </a:lnTo>
                    <a:lnTo>
                      <a:pt x="1968" y="1370"/>
                    </a:lnTo>
                    <a:lnTo>
                      <a:pt x="1975" y="1371"/>
                    </a:lnTo>
                    <a:lnTo>
                      <a:pt x="1981" y="1374"/>
                    </a:lnTo>
                    <a:lnTo>
                      <a:pt x="1987" y="1376"/>
                    </a:lnTo>
                    <a:lnTo>
                      <a:pt x="1994" y="1378"/>
                    </a:lnTo>
                    <a:lnTo>
                      <a:pt x="1997" y="1379"/>
                    </a:lnTo>
                    <a:lnTo>
                      <a:pt x="2002" y="1383"/>
                    </a:lnTo>
                    <a:lnTo>
                      <a:pt x="2005" y="1389"/>
                    </a:lnTo>
                    <a:lnTo>
                      <a:pt x="2008" y="1397"/>
                    </a:lnTo>
                    <a:lnTo>
                      <a:pt x="2048" y="1426"/>
                    </a:lnTo>
                    <a:lnTo>
                      <a:pt x="2085" y="1453"/>
                    </a:lnTo>
                    <a:lnTo>
                      <a:pt x="2117" y="1477"/>
                    </a:lnTo>
                    <a:lnTo>
                      <a:pt x="2146" y="1499"/>
                    </a:lnTo>
                    <a:lnTo>
                      <a:pt x="2171" y="1521"/>
                    </a:lnTo>
                    <a:lnTo>
                      <a:pt x="2192" y="1540"/>
                    </a:lnTo>
                    <a:lnTo>
                      <a:pt x="2209" y="1556"/>
                    </a:lnTo>
                    <a:lnTo>
                      <a:pt x="2222" y="1571"/>
                    </a:lnTo>
                    <a:lnTo>
                      <a:pt x="2226" y="1577"/>
                    </a:lnTo>
                    <a:lnTo>
                      <a:pt x="2231" y="1585"/>
                    </a:lnTo>
                    <a:lnTo>
                      <a:pt x="2233" y="1593"/>
                    </a:lnTo>
                    <a:lnTo>
                      <a:pt x="2234" y="1601"/>
                    </a:lnTo>
                    <a:lnTo>
                      <a:pt x="2234" y="1609"/>
                    </a:lnTo>
                    <a:lnTo>
                      <a:pt x="2234" y="1618"/>
                    </a:lnTo>
                    <a:lnTo>
                      <a:pt x="2231" y="1626"/>
                    </a:lnTo>
                    <a:lnTo>
                      <a:pt x="2227" y="1635"/>
                    </a:lnTo>
                    <a:lnTo>
                      <a:pt x="2224" y="1642"/>
                    </a:lnTo>
                    <a:lnTo>
                      <a:pt x="2219" y="1648"/>
                    </a:lnTo>
                    <a:lnTo>
                      <a:pt x="2213" y="1652"/>
                    </a:lnTo>
                    <a:lnTo>
                      <a:pt x="2206" y="1655"/>
                    </a:lnTo>
                    <a:lnTo>
                      <a:pt x="2197" y="1659"/>
                    </a:lnTo>
                    <a:lnTo>
                      <a:pt x="2189" y="1661"/>
                    </a:lnTo>
                    <a:lnTo>
                      <a:pt x="2179" y="1662"/>
                    </a:lnTo>
                    <a:lnTo>
                      <a:pt x="2169" y="1662"/>
                    </a:lnTo>
                    <a:close/>
                    <a:moveTo>
                      <a:pt x="1277" y="343"/>
                    </a:moveTo>
                    <a:lnTo>
                      <a:pt x="957" y="343"/>
                    </a:lnTo>
                    <a:lnTo>
                      <a:pt x="955" y="350"/>
                    </a:lnTo>
                    <a:lnTo>
                      <a:pt x="954" y="356"/>
                    </a:lnTo>
                    <a:lnTo>
                      <a:pt x="950" y="362"/>
                    </a:lnTo>
                    <a:lnTo>
                      <a:pt x="947" y="368"/>
                    </a:lnTo>
                    <a:lnTo>
                      <a:pt x="944" y="373"/>
                    </a:lnTo>
                    <a:lnTo>
                      <a:pt x="939" y="379"/>
                    </a:lnTo>
                    <a:lnTo>
                      <a:pt x="935" y="383"/>
                    </a:lnTo>
                    <a:lnTo>
                      <a:pt x="929" y="389"/>
                    </a:lnTo>
                    <a:lnTo>
                      <a:pt x="920" y="393"/>
                    </a:lnTo>
                    <a:lnTo>
                      <a:pt x="911" y="400"/>
                    </a:lnTo>
                    <a:lnTo>
                      <a:pt x="904" y="407"/>
                    </a:lnTo>
                    <a:lnTo>
                      <a:pt x="897" y="413"/>
                    </a:lnTo>
                    <a:lnTo>
                      <a:pt x="891" y="422"/>
                    </a:lnTo>
                    <a:lnTo>
                      <a:pt x="887" y="431"/>
                    </a:lnTo>
                    <a:lnTo>
                      <a:pt x="884" y="441"/>
                    </a:lnTo>
                    <a:lnTo>
                      <a:pt x="880" y="452"/>
                    </a:lnTo>
                    <a:lnTo>
                      <a:pt x="794" y="911"/>
                    </a:lnTo>
                    <a:lnTo>
                      <a:pt x="820" y="877"/>
                    </a:lnTo>
                    <a:lnTo>
                      <a:pt x="844" y="847"/>
                    </a:lnTo>
                    <a:lnTo>
                      <a:pt x="866" y="821"/>
                    </a:lnTo>
                    <a:lnTo>
                      <a:pt x="885" y="801"/>
                    </a:lnTo>
                    <a:lnTo>
                      <a:pt x="903" y="785"/>
                    </a:lnTo>
                    <a:lnTo>
                      <a:pt x="917" y="773"/>
                    </a:lnTo>
                    <a:lnTo>
                      <a:pt x="924" y="770"/>
                    </a:lnTo>
                    <a:lnTo>
                      <a:pt x="930" y="767"/>
                    </a:lnTo>
                    <a:lnTo>
                      <a:pt x="936" y="765"/>
                    </a:lnTo>
                    <a:lnTo>
                      <a:pt x="940" y="764"/>
                    </a:lnTo>
                    <a:lnTo>
                      <a:pt x="945" y="764"/>
                    </a:lnTo>
                    <a:lnTo>
                      <a:pt x="950" y="767"/>
                    </a:lnTo>
                    <a:lnTo>
                      <a:pt x="956" y="769"/>
                    </a:lnTo>
                    <a:lnTo>
                      <a:pt x="963" y="772"/>
                    </a:lnTo>
                    <a:lnTo>
                      <a:pt x="976" y="781"/>
                    </a:lnTo>
                    <a:lnTo>
                      <a:pt x="991" y="794"/>
                    </a:lnTo>
                    <a:lnTo>
                      <a:pt x="1009" y="811"/>
                    </a:lnTo>
                    <a:lnTo>
                      <a:pt x="1028" y="831"/>
                    </a:lnTo>
                    <a:lnTo>
                      <a:pt x="1049" y="856"/>
                    </a:lnTo>
                    <a:lnTo>
                      <a:pt x="1073" y="884"/>
                    </a:lnTo>
                    <a:lnTo>
                      <a:pt x="1108" y="845"/>
                    </a:lnTo>
                    <a:lnTo>
                      <a:pt x="1143" y="807"/>
                    </a:lnTo>
                    <a:lnTo>
                      <a:pt x="1176" y="768"/>
                    </a:lnTo>
                    <a:lnTo>
                      <a:pt x="1207" y="730"/>
                    </a:lnTo>
                    <a:lnTo>
                      <a:pt x="1238" y="692"/>
                    </a:lnTo>
                    <a:lnTo>
                      <a:pt x="1268" y="654"/>
                    </a:lnTo>
                    <a:lnTo>
                      <a:pt x="1296" y="616"/>
                    </a:lnTo>
                    <a:lnTo>
                      <a:pt x="1323" y="579"/>
                    </a:lnTo>
                    <a:lnTo>
                      <a:pt x="1349" y="542"/>
                    </a:lnTo>
                    <a:lnTo>
                      <a:pt x="1374" y="505"/>
                    </a:lnTo>
                    <a:lnTo>
                      <a:pt x="1397" y="468"/>
                    </a:lnTo>
                    <a:lnTo>
                      <a:pt x="1419" y="431"/>
                    </a:lnTo>
                    <a:lnTo>
                      <a:pt x="1442" y="396"/>
                    </a:lnTo>
                    <a:lnTo>
                      <a:pt x="1462" y="359"/>
                    </a:lnTo>
                    <a:lnTo>
                      <a:pt x="1481" y="323"/>
                    </a:lnTo>
                    <a:lnTo>
                      <a:pt x="1497" y="288"/>
                    </a:lnTo>
                    <a:lnTo>
                      <a:pt x="1511" y="268"/>
                    </a:lnTo>
                    <a:lnTo>
                      <a:pt x="1523" y="246"/>
                    </a:lnTo>
                    <a:lnTo>
                      <a:pt x="1535" y="221"/>
                    </a:lnTo>
                    <a:lnTo>
                      <a:pt x="1547" y="194"/>
                    </a:lnTo>
                    <a:lnTo>
                      <a:pt x="1559" y="164"/>
                    </a:lnTo>
                    <a:lnTo>
                      <a:pt x="1572" y="132"/>
                    </a:lnTo>
                    <a:lnTo>
                      <a:pt x="1584" y="96"/>
                    </a:lnTo>
                    <a:lnTo>
                      <a:pt x="1596" y="59"/>
                    </a:lnTo>
                    <a:lnTo>
                      <a:pt x="1598" y="50"/>
                    </a:lnTo>
                    <a:lnTo>
                      <a:pt x="1601" y="43"/>
                    </a:lnTo>
                    <a:lnTo>
                      <a:pt x="1604" y="35"/>
                    </a:lnTo>
                    <a:lnTo>
                      <a:pt x="1607" y="28"/>
                    </a:lnTo>
                    <a:lnTo>
                      <a:pt x="1612" y="22"/>
                    </a:lnTo>
                    <a:lnTo>
                      <a:pt x="1616" y="17"/>
                    </a:lnTo>
                    <a:lnTo>
                      <a:pt x="1621" y="12"/>
                    </a:lnTo>
                    <a:lnTo>
                      <a:pt x="1626" y="8"/>
                    </a:lnTo>
                    <a:lnTo>
                      <a:pt x="1633" y="6"/>
                    </a:lnTo>
                    <a:lnTo>
                      <a:pt x="1639" y="4"/>
                    </a:lnTo>
                    <a:lnTo>
                      <a:pt x="1646" y="1"/>
                    </a:lnTo>
                    <a:lnTo>
                      <a:pt x="1654" y="0"/>
                    </a:lnTo>
                    <a:lnTo>
                      <a:pt x="1662" y="0"/>
                    </a:lnTo>
                    <a:lnTo>
                      <a:pt x="1671" y="0"/>
                    </a:lnTo>
                    <a:lnTo>
                      <a:pt x="1679" y="1"/>
                    </a:lnTo>
                    <a:lnTo>
                      <a:pt x="1689" y="4"/>
                    </a:lnTo>
                    <a:lnTo>
                      <a:pt x="1725" y="14"/>
                    </a:lnTo>
                    <a:lnTo>
                      <a:pt x="1761" y="24"/>
                    </a:lnTo>
                    <a:lnTo>
                      <a:pt x="1798" y="35"/>
                    </a:lnTo>
                    <a:lnTo>
                      <a:pt x="1836" y="47"/>
                    </a:lnTo>
                    <a:lnTo>
                      <a:pt x="1875" y="60"/>
                    </a:lnTo>
                    <a:lnTo>
                      <a:pt x="1916" y="74"/>
                    </a:lnTo>
                    <a:lnTo>
                      <a:pt x="1957" y="89"/>
                    </a:lnTo>
                    <a:lnTo>
                      <a:pt x="1998" y="105"/>
                    </a:lnTo>
                    <a:lnTo>
                      <a:pt x="2006" y="113"/>
                    </a:lnTo>
                    <a:lnTo>
                      <a:pt x="2012" y="120"/>
                    </a:lnTo>
                    <a:lnTo>
                      <a:pt x="2016" y="127"/>
                    </a:lnTo>
                    <a:lnTo>
                      <a:pt x="2020" y="135"/>
                    </a:lnTo>
                    <a:lnTo>
                      <a:pt x="2022" y="142"/>
                    </a:lnTo>
                    <a:lnTo>
                      <a:pt x="2024" y="148"/>
                    </a:lnTo>
                    <a:lnTo>
                      <a:pt x="2024" y="155"/>
                    </a:lnTo>
                    <a:lnTo>
                      <a:pt x="2022" y="162"/>
                    </a:lnTo>
                    <a:lnTo>
                      <a:pt x="2020" y="168"/>
                    </a:lnTo>
                    <a:lnTo>
                      <a:pt x="2016" y="174"/>
                    </a:lnTo>
                    <a:lnTo>
                      <a:pt x="2012" y="180"/>
                    </a:lnTo>
                    <a:lnTo>
                      <a:pt x="2006" y="185"/>
                    </a:lnTo>
                    <a:lnTo>
                      <a:pt x="1998" y="191"/>
                    </a:lnTo>
                    <a:lnTo>
                      <a:pt x="1991" y="196"/>
                    </a:lnTo>
                    <a:lnTo>
                      <a:pt x="1982" y="201"/>
                    </a:lnTo>
                    <a:lnTo>
                      <a:pt x="1971" y="205"/>
                    </a:lnTo>
                    <a:lnTo>
                      <a:pt x="1965" y="207"/>
                    </a:lnTo>
                    <a:lnTo>
                      <a:pt x="1951" y="214"/>
                    </a:lnTo>
                    <a:lnTo>
                      <a:pt x="1940" y="224"/>
                    </a:lnTo>
                    <a:lnTo>
                      <a:pt x="1928" y="233"/>
                    </a:lnTo>
                    <a:lnTo>
                      <a:pt x="1952" y="285"/>
                    </a:lnTo>
                    <a:lnTo>
                      <a:pt x="1976" y="335"/>
                    </a:lnTo>
                    <a:lnTo>
                      <a:pt x="2001" y="382"/>
                    </a:lnTo>
                    <a:lnTo>
                      <a:pt x="2026" y="428"/>
                    </a:lnTo>
                    <a:lnTo>
                      <a:pt x="2052" y="470"/>
                    </a:lnTo>
                    <a:lnTo>
                      <a:pt x="2079" y="509"/>
                    </a:lnTo>
                    <a:lnTo>
                      <a:pt x="2106" y="546"/>
                    </a:lnTo>
                    <a:lnTo>
                      <a:pt x="2134" y="581"/>
                    </a:lnTo>
                    <a:lnTo>
                      <a:pt x="2149" y="597"/>
                    </a:lnTo>
                    <a:lnTo>
                      <a:pt x="2163" y="613"/>
                    </a:lnTo>
                    <a:lnTo>
                      <a:pt x="2179" y="628"/>
                    </a:lnTo>
                    <a:lnTo>
                      <a:pt x="2193" y="642"/>
                    </a:lnTo>
                    <a:lnTo>
                      <a:pt x="2207" y="656"/>
                    </a:lnTo>
                    <a:lnTo>
                      <a:pt x="2223" y="669"/>
                    </a:lnTo>
                    <a:lnTo>
                      <a:pt x="2239" y="682"/>
                    </a:lnTo>
                    <a:lnTo>
                      <a:pt x="2254" y="693"/>
                    </a:lnTo>
                    <a:lnTo>
                      <a:pt x="2270" y="704"/>
                    </a:lnTo>
                    <a:lnTo>
                      <a:pt x="2286" y="715"/>
                    </a:lnTo>
                    <a:lnTo>
                      <a:pt x="2302" y="724"/>
                    </a:lnTo>
                    <a:lnTo>
                      <a:pt x="2319" y="734"/>
                    </a:lnTo>
                    <a:lnTo>
                      <a:pt x="2335" y="742"/>
                    </a:lnTo>
                    <a:lnTo>
                      <a:pt x="2352" y="751"/>
                    </a:lnTo>
                    <a:lnTo>
                      <a:pt x="2369" y="758"/>
                    </a:lnTo>
                    <a:lnTo>
                      <a:pt x="2385" y="764"/>
                    </a:lnTo>
                    <a:lnTo>
                      <a:pt x="2403" y="773"/>
                    </a:lnTo>
                    <a:lnTo>
                      <a:pt x="2418" y="782"/>
                    </a:lnTo>
                    <a:lnTo>
                      <a:pt x="2430" y="790"/>
                    </a:lnTo>
                    <a:lnTo>
                      <a:pt x="2439" y="797"/>
                    </a:lnTo>
                    <a:lnTo>
                      <a:pt x="2445" y="803"/>
                    </a:lnTo>
                    <a:lnTo>
                      <a:pt x="2449" y="809"/>
                    </a:lnTo>
                    <a:lnTo>
                      <a:pt x="2450" y="812"/>
                    </a:lnTo>
                    <a:lnTo>
                      <a:pt x="2450" y="814"/>
                    </a:lnTo>
                    <a:lnTo>
                      <a:pt x="2449" y="817"/>
                    </a:lnTo>
                    <a:lnTo>
                      <a:pt x="2448" y="819"/>
                    </a:lnTo>
                    <a:lnTo>
                      <a:pt x="2445" y="827"/>
                    </a:lnTo>
                    <a:lnTo>
                      <a:pt x="2443" y="833"/>
                    </a:lnTo>
                    <a:lnTo>
                      <a:pt x="2439" y="840"/>
                    </a:lnTo>
                    <a:lnTo>
                      <a:pt x="2433" y="847"/>
                    </a:lnTo>
                    <a:lnTo>
                      <a:pt x="2428" y="853"/>
                    </a:lnTo>
                    <a:lnTo>
                      <a:pt x="2420" y="860"/>
                    </a:lnTo>
                    <a:lnTo>
                      <a:pt x="2411" y="868"/>
                    </a:lnTo>
                    <a:lnTo>
                      <a:pt x="2401" y="875"/>
                    </a:lnTo>
                    <a:lnTo>
                      <a:pt x="2389" y="877"/>
                    </a:lnTo>
                    <a:lnTo>
                      <a:pt x="2377" y="881"/>
                    </a:lnTo>
                    <a:lnTo>
                      <a:pt x="2365" y="886"/>
                    </a:lnTo>
                    <a:lnTo>
                      <a:pt x="2353" y="891"/>
                    </a:lnTo>
                    <a:lnTo>
                      <a:pt x="2342" y="898"/>
                    </a:lnTo>
                    <a:lnTo>
                      <a:pt x="2330" y="906"/>
                    </a:lnTo>
                    <a:lnTo>
                      <a:pt x="2319" y="915"/>
                    </a:lnTo>
                    <a:lnTo>
                      <a:pt x="2306" y="925"/>
                    </a:lnTo>
                    <a:lnTo>
                      <a:pt x="2295" y="936"/>
                    </a:lnTo>
                    <a:lnTo>
                      <a:pt x="2283" y="947"/>
                    </a:lnTo>
                    <a:lnTo>
                      <a:pt x="2272" y="960"/>
                    </a:lnTo>
                    <a:lnTo>
                      <a:pt x="2260" y="974"/>
                    </a:lnTo>
                    <a:lnTo>
                      <a:pt x="2249" y="988"/>
                    </a:lnTo>
                    <a:lnTo>
                      <a:pt x="2236" y="1005"/>
                    </a:lnTo>
                    <a:lnTo>
                      <a:pt x="2225" y="1022"/>
                    </a:lnTo>
                    <a:lnTo>
                      <a:pt x="2214" y="1039"/>
                    </a:lnTo>
                    <a:lnTo>
                      <a:pt x="2210" y="1049"/>
                    </a:lnTo>
                    <a:lnTo>
                      <a:pt x="2205" y="1058"/>
                    </a:lnTo>
                    <a:lnTo>
                      <a:pt x="2200" y="1066"/>
                    </a:lnTo>
                    <a:lnTo>
                      <a:pt x="2195" y="1073"/>
                    </a:lnTo>
                    <a:lnTo>
                      <a:pt x="2190" y="1078"/>
                    </a:lnTo>
                    <a:lnTo>
                      <a:pt x="2184" y="1083"/>
                    </a:lnTo>
                    <a:lnTo>
                      <a:pt x="2179" y="1087"/>
                    </a:lnTo>
                    <a:lnTo>
                      <a:pt x="2172" y="1090"/>
                    </a:lnTo>
                    <a:lnTo>
                      <a:pt x="2166" y="1092"/>
                    </a:lnTo>
                    <a:lnTo>
                      <a:pt x="2160" y="1092"/>
                    </a:lnTo>
                    <a:lnTo>
                      <a:pt x="2153" y="1092"/>
                    </a:lnTo>
                    <a:lnTo>
                      <a:pt x="2145" y="1091"/>
                    </a:lnTo>
                    <a:lnTo>
                      <a:pt x="2139" y="1088"/>
                    </a:lnTo>
                    <a:lnTo>
                      <a:pt x="2131" y="1085"/>
                    </a:lnTo>
                    <a:lnTo>
                      <a:pt x="2123" y="1081"/>
                    </a:lnTo>
                    <a:lnTo>
                      <a:pt x="2115" y="1076"/>
                    </a:lnTo>
                    <a:lnTo>
                      <a:pt x="2097" y="1064"/>
                    </a:lnTo>
                    <a:lnTo>
                      <a:pt x="2080" y="1051"/>
                    </a:lnTo>
                    <a:lnTo>
                      <a:pt x="2063" y="1036"/>
                    </a:lnTo>
                    <a:lnTo>
                      <a:pt x="2047" y="1022"/>
                    </a:lnTo>
                    <a:lnTo>
                      <a:pt x="2032" y="1006"/>
                    </a:lnTo>
                    <a:lnTo>
                      <a:pt x="2017" y="990"/>
                    </a:lnTo>
                    <a:lnTo>
                      <a:pt x="2003" y="974"/>
                    </a:lnTo>
                    <a:lnTo>
                      <a:pt x="1990" y="956"/>
                    </a:lnTo>
                    <a:lnTo>
                      <a:pt x="1977" y="937"/>
                    </a:lnTo>
                    <a:lnTo>
                      <a:pt x="1965" y="918"/>
                    </a:lnTo>
                    <a:lnTo>
                      <a:pt x="1953" y="898"/>
                    </a:lnTo>
                    <a:lnTo>
                      <a:pt x="1942" y="878"/>
                    </a:lnTo>
                    <a:lnTo>
                      <a:pt x="1932" y="856"/>
                    </a:lnTo>
                    <a:lnTo>
                      <a:pt x="1923" y="833"/>
                    </a:lnTo>
                    <a:lnTo>
                      <a:pt x="1913" y="811"/>
                    </a:lnTo>
                    <a:lnTo>
                      <a:pt x="1905" y="788"/>
                    </a:lnTo>
                    <a:lnTo>
                      <a:pt x="1897" y="763"/>
                    </a:lnTo>
                    <a:lnTo>
                      <a:pt x="1891" y="738"/>
                    </a:lnTo>
                    <a:lnTo>
                      <a:pt x="1884" y="712"/>
                    </a:lnTo>
                    <a:lnTo>
                      <a:pt x="1878" y="685"/>
                    </a:lnTo>
                    <a:lnTo>
                      <a:pt x="1873" y="657"/>
                    </a:lnTo>
                    <a:lnTo>
                      <a:pt x="1868" y="630"/>
                    </a:lnTo>
                    <a:lnTo>
                      <a:pt x="1865" y="601"/>
                    </a:lnTo>
                    <a:lnTo>
                      <a:pt x="1862" y="571"/>
                    </a:lnTo>
                    <a:lnTo>
                      <a:pt x="1860" y="540"/>
                    </a:lnTo>
                    <a:lnTo>
                      <a:pt x="1857" y="509"/>
                    </a:lnTo>
                    <a:lnTo>
                      <a:pt x="1856" y="477"/>
                    </a:lnTo>
                    <a:lnTo>
                      <a:pt x="1856" y="445"/>
                    </a:lnTo>
                    <a:lnTo>
                      <a:pt x="1856" y="411"/>
                    </a:lnTo>
                    <a:lnTo>
                      <a:pt x="1856" y="377"/>
                    </a:lnTo>
                    <a:lnTo>
                      <a:pt x="1857" y="342"/>
                    </a:lnTo>
                    <a:lnTo>
                      <a:pt x="1860" y="307"/>
                    </a:lnTo>
                    <a:lnTo>
                      <a:pt x="1842" y="339"/>
                    </a:lnTo>
                    <a:lnTo>
                      <a:pt x="1823" y="370"/>
                    </a:lnTo>
                    <a:lnTo>
                      <a:pt x="1804" y="402"/>
                    </a:lnTo>
                    <a:lnTo>
                      <a:pt x="1783" y="434"/>
                    </a:lnTo>
                    <a:lnTo>
                      <a:pt x="1762" y="464"/>
                    </a:lnTo>
                    <a:lnTo>
                      <a:pt x="1741" y="494"/>
                    </a:lnTo>
                    <a:lnTo>
                      <a:pt x="1717" y="524"/>
                    </a:lnTo>
                    <a:lnTo>
                      <a:pt x="1694" y="553"/>
                    </a:lnTo>
                    <a:lnTo>
                      <a:pt x="1671" y="582"/>
                    </a:lnTo>
                    <a:lnTo>
                      <a:pt x="1645" y="611"/>
                    </a:lnTo>
                    <a:lnTo>
                      <a:pt x="1619" y="638"/>
                    </a:lnTo>
                    <a:lnTo>
                      <a:pt x="1594" y="665"/>
                    </a:lnTo>
                    <a:lnTo>
                      <a:pt x="1566" y="693"/>
                    </a:lnTo>
                    <a:lnTo>
                      <a:pt x="1538" y="720"/>
                    </a:lnTo>
                    <a:lnTo>
                      <a:pt x="1511" y="745"/>
                    </a:lnTo>
                    <a:lnTo>
                      <a:pt x="1481" y="771"/>
                    </a:lnTo>
                    <a:lnTo>
                      <a:pt x="1451" y="797"/>
                    </a:lnTo>
                    <a:lnTo>
                      <a:pt x="1419" y="821"/>
                    </a:lnTo>
                    <a:lnTo>
                      <a:pt x="1388" y="846"/>
                    </a:lnTo>
                    <a:lnTo>
                      <a:pt x="1356" y="869"/>
                    </a:lnTo>
                    <a:lnTo>
                      <a:pt x="1323" y="894"/>
                    </a:lnTo>
                    <a:lnTo>
                      <a:pt x="1288" y="916"/>
                    </a:lnTo>
                    <a:lnTo>
                      <a:pt x="1254" y="938"/>
                    </a:lnTo>
                    <a:lnTo>
                      <a:pt x="1218" y="960"/>
                    </a:lnTo>
                    <a:lnTo>
                      <a:pt x="1183" y="983"/>
                    </a:lnTo>
                    <a:lnTo>
                      <a:pt x="1146" y="1004"/>
                    </a:lnTo>
                    <a:lnTo>
                      <a:pt x="1108" y="1025"/>
                    </a:lnTo>
                    <a:lnTo>
                      <a:pt x="1069" y="1045"/>
                    </a:lnTo>
                    <a:lnTo>
                      <a:pt x="1030" y="1065"/>
                    </a:lnTo>
                    <a:lnTo>
                      <a:pt x="990" y="1084"/>
                    </a:lnTo>
                    <a:lnTo>
                      <a:pt x="949" y="1103"/>
                    </a:lnTo>
                    <a:lnTo>
                      <a:pt x="908" y="1122"/>
                    </a:lnTo>
                    <a:lnTo>
                      <a:pt x="901" y="1124"/>
                    </a:lnTo>
                    <a:lnTo>
                      <a:pt x="896" y="1124"/>
                    </a:lnTo>
                    <a:lnTo>
                      <a:pt x="890" y="1125"/>
                    </a:lnTo>
                    <a:lnTo>
                      <a:pt x="885" y="1124"/>
                    </a:lnTo>
                    <a:lnTo>
                      <a:pt x="881" y="1123"/>
                    </a:lnTo>
                    <a:lnTo>
                      <a:pt x="878" y="1120"/>
                    </a:lnTo>
                    <a:lnTo>
                      <a:pt x="876" y="1116"/>
                    </a:lnTo>
                    <a:lnTo>
                      <a:pt x="874" y="1113"/>
                    </a:lnTo>
                    <a:lnTo>
                      <a:pt x="873" y="1109"/>
                    </a:lnTo>
                    <a:lnTo>
                      <a:pt x="874" y="1103"/>
                    </a:lnTo>
                    <a:lnTo>
                      <a:pt x="875" y="1097"/>
                    </a:lnTo>
                    <a:lnTo>
                      <a:pt x="878" y="1092"/>
                    </a:lnTo>
                    <a:lnTo>
                      <a:pt x="881" y="1086"/>
                    </a:lnTo>
                    <a:lnTo>
                      <a:pt x="887" y="1081"/>
                    </a:lnTo>
                    <a:lnTo>
                      <a:pt x="894" y="1074"/>
                    </a:lnTo>
                    <a:lnTo>
                      <a:pt x="900" y="1067"/>
                    </a:lnTo>
                    <a:lnTo>
                      <a:pt x="919" y="1045"/>
                    </a:lnTo>
                    <a:lnTo>
                      <a:pt x="939" y="1024"/>
                    </a:lnTo>
                    <a:lnTo>
                      <a:pt x="959" y="1004"/>
                    </a:lnTo>
                    <a:lnTo>
                      <a:pt x="980" y="985"/>
                    </a:lnTo>
                    <a:lnTo>
                      <a:pt x="779" y="985"/>
                    </a:lnTo>
                    <a:lnTo>
                      <a:pt x="676" y="1525"/>
                    </a:lnTo>
                    <a:lnTo>
                      <a:pt x="715" y="1523"/>
                    </a:lnTo>
                    <a:lnTo>
                      <a:pt x="751" y="1520"/>
                    </a:lnTo>
                    <a:lnTo>
                      <a:pt x="787" y="1516"/>
                    </a:lnTo>
                    <a:lnTo>
                      <a:pt x="820" y="1512"/>
                    </a:lnTo>
                    <a:lnTo>
                      <a:pt x="853" y="1506"/>
                    </a:lnTo>
                    <a:lnTo>
                      <a:pt x="883" y="1501"/>
                    </a:lnTo>
                    <a:lnTo>
                      <a:pt x="911" y="1495"/>
                    </a:lnTo>
                    <a:lnTo>
                      <a:pt x="939" y="1488"/>
                    </a:lnTo>
                    <a:lnTo>
                      <a:pt x="953" y="1487"/>
                    </a:lnTo>
                    <a:lnTo>
                      <a:pt x="964" y="1486"/>
                    </a:lnTo>
                    <a:lnTo>
                      <a:pt x="974" y="1487"/>
                    </a:lnTo>
                    <a:lnTo>
                      <a:pt x="983" y="1488"/>
                    </a:lnTo>
                    <a:lnTo>
                      <a:pt x="989" y="1492"/>
                    </a:lnTo>
                    <a:lnTo>
                      <a:pt x="995" y="1495"/>
                    </a:lnTo>
                    <a:lnTo>
                      <a:pt x="998" y="1501"/>
                    </a:lnTo>
                    <a:lnTo>
                      <a:pt x="999" y="1507"/>
                    </a:lnTo>
                    <a:lnTo>
                      <a:pt x="999" y="1514"/>
                    </a:lnTo>
                    <a:lnTo>
                      <a:pt x="997" y="1521"/>
                    </a:lnTo>
                    <a:lnTo>
                      <a:pt x="994" y="1527"/>
                    </a:lnTo>
                    <a:lnTo>
                      <a:pt x="987" y="1534"/>
                    </a:lnTo>
                    <a:lnTo>
                      <a:pt x="979" y="1541"/>
                    </a:lnTo>
                    <a:lnTo>
                      <a:pt x="969" y="1547"/>
                    </a:lnTo>
                    <a:lnTo>
                      <a:pt x="957" y="1555"/>
                    </a:lnTo>
                    <a:lnTo>
                      <a:pt x="944" y="1562"/>
                    </a:lnTo>
                    <a:lnTo>
                      <a:pt x="865" y="1608"/>
                    </a:lnTo>
                    <a:lnTo>
                      <a:pt x="781" y="1653"/>
                    </a:lnTo>
                    <a:lnTo>
                      <a:pt x="696" y="1699"/>
                    </a:lnTo>
                    <a:lnTo>
                      <a:pt x="607" y="1745"/>
                    </a:lnTo>
                    <a:lnTo>
                      <a:pt x="514" y="1791"/>
                    </a:lnTo>
                    <a:lnTo>
                      <a:pt x="418" y="1837"/>
                    </a:lnTo>
                    <a:lnTo>
                      <a:pt x="318" y="1883"/>
                    </a:lnTo>
                    <a:lnTo>
                      <a:pt x="215" y="1928"/>
                    </a:lnTo>
                    <a:lnTo>
                      <a:pt x="191" y="1942"/>
                    </a:lnTo>
                    <a:lnTo>
                      <a:pt x="171" y="1954"/>
                    </a:lnTo>
                    <a:lnTo>
                      <a:pt x="154" y="1964"/>
                    </a:lnTo>
                    <a:lnTo>
                      <a:pt x="142" y="1974"/>
                    </a:lnTo>
                    <a:lnTo>
                      <a:pt x="134" y="1981"/>
                    </a:lnTo>
                    <a:lnTo>
                      <a:pt x="126" y="1986"/>
                    </a:lnTo>
                    <a:lnTo>
                      <a:pt x="118" y="1991"/>
                    </a:lnTo>
                    <a:lnTo>
                      <a:pt x="111" y="1995"/>
                    </a:lnTo>
                    <a:lnTo>
                      <a:pt x="103" y="1997"/>
                    </a:lnTo>
                    <a:lnTo>
                      <a:pt x="96" y="2000"/>
                    </a:lnTo>
                    <a:lnTo>
                      <a:pt x="89" y="2001"/>
                    </a:lnTo>
                    <a:lnTo>
                      <a:pt x="82" y="2002"/>
                    </a:lnTo>
                    <a:lnTo>
                      <a:pt x="76" y="1999"/>
                    </a:lnTo>
                    <a:lnTo>
                      <a:pt x="70" y="1995"/>
                    </a:lnTo>
                    <a:lnTo>
                      <a:pt x="64" y="1991"/>
                    </a:lnTo>
                    <a:lnTo>
                      <a:pt x="60" y="1985"/>
                    </a:lnTo>
                    <a:lnTo>
                      <a:pt x="56" y="1980"/>
                    </a:lnTo>
                    <a:lnTo>
                      <a:pt x="51" y="1973"/>
                    </a:lnTo>
                    <a:lnTo>
                      <a:pt x="48" y="1965"/>
                    </a:lnTo>
                    <a:lnTo>
                      <a:pt x="46" y="1956"/>
                    </a:lnTo>
                    <a:lnTo>
                      <a:pt x="42" y="1942"/>
                    </a:lnTo>
                    <a:lnTo>
                      <a:pt x="39" y="1924"/>
                    </a:lnTo>
                    <a:lnTo>
                      <a:pt x="34" y="1902"/>
                    </a:lnTo>
                    <a:lnTo>
                      <a:pt x="30" y="1876"/>
                    </a:lnTo>
                    <a:lnTo>
                      <a:pt x="26" y="1845"/>
                    </a:lnTo>
                    <a:lnTo>
                      <a:pt x="20" y="1810"/>
                    </a:lnTo>
                    <a:lnTo>
                      <a:pt x="13" y="1770"/>
                    </a:lnTo>
                    <a:lnTo>
                      <a:pt x="7" y="1727"/>
                    </a:lnTo>
                    <a:lnTo>
                      <a:pt x="6" y="1706"/>
                    </a:lnTo>
                    <a:lnTo>
                      <a:pt x="4" y="1688"/>
                    </a:lnTo>
                    <a:lnTo>
                      <a:pt x="3" y="1673"/>
                    </a:lnTo>
                    <a:lnTo>
                      <a:pt x="0" y="1662"/>
                    </a:lnTo>
                    <a:lnTo>
                      <a:pt x="0" y="1654"/>
                    </a:lnTo>
                    <a:lnTo>
                      <a:pt x="0" y="1648"/>
                    </a:lnTo>
                    <a:lnTo>
                      <a:pt x="1" y="1641"/>
                    </a:lnTo>
                    <a:lnTo>
                      <a:pt x="3" y="1634"/>
                    </a:lnTo>
                    <a:lnTo>
                      <a:pt x="6" y="1629"/>
                    </a:lnTo>
                    <a:lnTo>
                      <a:pt x="8" y="1623"/>
                    </a:lnTo>
                    <a:lnTo>
                      <a:pt x="12" y="1619"/>
                    </a:lnTo>
                    <a:lnTo>
                      <a:pt x="17" y="1614"/>
                    </a:lnTo>
                    <a:lnTo>
                      <a:pt x="21" y="1611"/>
                    </a:lnTo>
                    <a:lnTo>
                      <a:pt x="28" y="1608"/>
                    </a:lnTo>
                    <a:lnTo>
                      <a:pt x="33" y="1604"/>
                    </a:lnTo>
                    <a:lnTo>
                      <a:pt x="41" y="1602"/>
                    </a:lnTo>
                    <a:lnTo>
                      <a:pt x="49" y="1601"/>
                    </a:lnTo>
                    <a:lnTo>
                      <a:pt x="58" y="1600"/>
                    </a:lnTo>
                    <a:lnTo>
                      <a:pt x="67" y="1599"/>
                    </a:lnTo>
                    <a:lnTo>
                      <a:pt x="77" y="1599"/>
                    </a:lnTo>
                    <a:lnTo>
                      <a:pt x="102" y="1598"/>
                    </a:lnTo>
                    <a:lnTo>
                      <a:pt x="130" y="1596"/>
                    </a:lnTo>
                    <a:lnTo>
                      <a:pt x="158" y="1594"/>
                    </a:lnTo>
                    <a:lnTo>
                      <a:pt x="188" y="1592"/>
                    </a:lnTo>
                    <a:lnTo>
                      <a:pt x="219" y="1587"/>
                    </a:lnTo>
                    <a:lnTo>
                      <a:pt x="251" y="1583"/>
                    </a:lnTo>
                    <a:lnTo>
                      <a:pt x="285" y="1577"/>
                    </a:lnTo>
                    <a:lnTo>
                      <a:pt x="319" y="1571"/>
                    </a:lnTo>
                    <a:lnTo>
                      <a:pt x="431" y="985"/>
                    </a:lnTo>
                    <a:lnTo>
                      <a:pt x="386" y="985"/>
                    </a:lnTo>
                    <a:lnTo>
                      <a:pt x="361" y="985"/>
                    </a:lnTo>
                    <a:lnTo>
                      <a:pt x="339" y="986"/>
                    </a:lnTo>
                    <a:lnTo>
                      <a:pt x="319" y="987"/>
                    </a:lnTo>
                    <a:lnTo>
                      <a:pt x="300" y="989"/>
                    </a:lnTo>
                    <a:lnTo>
                      <a:pt x="283" y="992"/>
                    </a:lnTo>
                    <a:lnTo>
                      <a:pt x="269" y="995"/>
                    </a:lnTo>
                    <a:lnTo>
                      <a:pt x="257" y="998"/>
                    </a:lnTo>
                    <a:lnTo>
                      <a:pt x="246" y="1003"/>
                    </a:lnTo>
                    <a:lnTo>
                      <a:pt x="236" y="1002"/>
                    </a:lnTo>
                    <a:lnTo>
                      <a:pt x="226" y="998"/>
                    </a:lnTo>
                    <a:lnTo>
                      <a:pt x="215" y="993"/>
                    </a:lnTo>
                    <a:lnTo>
                      <a:pt x="203" y="985"/>
                    </a:lnTo>
                    <a:lnTo>
                      <a:pt x="203" y="978"/>
                    </a:lnTo>
                    <a:lnTo>
                      <a:pt x="203" y="970"/>
                    </a:lnTo>
                    <a:lnTo>
                      <a:pt x="202" y="960"/>
                    </a:lnTo>
                    <a:lnTo>
                      <a:pt x="201" y="948"/>
                    </a:lnTo>
                    <a:lnTo>
                      <a:pt x="198" y="939"/>
                    </a:lnTo>
                    <a:lnTo>
                      <a:pt x="195" y="931"/>
                    </a:lnTo>
                    <a:lnTo>
                      <a:pt x="191" y="926"/>
                    </a:lnTo>
                    <a:lnTo>
                      <a:pt x="188" y="920"/>
                    </a:lnTo>
                    <a:lnTo>
                      <a:pt x="186" y="911"/>
                    </a:lnTo>
                    <a:lnTo>
                      <a:pt x="185" y="904"/>
                    </a:lnTo>
                    <a:lnTo>
                      <a:pt x="183" y="898"/>
                    </a:lnTo>
                    <a:lnTo>
                      <a:pt x="185" y="892"/>
                    </a:lnTo>
                    <a:lnTo>
                      <a:pt x="189" y="892"/>
                    </a:lnTo>
                    <a:lnTo>
                      <a:pt x="202" y="892"/>
                    </a:lnTo>
                    <a:lnTo>
                      <a:pt x="247" y="899"/>
                    </a:lnTo>
                    <a:lnTo>
                      <a:pt x="288" y="905"/>
                    </a:lnTo>
                    <a:lnTo>
                      <a:pt x="323" y="909"/>
                    </a:lnTo>
                    <a:lnTo>
                      <a:pt x="357" y="914"/>
                    </a:lnTo>
                    <a:lnTo>
                      <a:pt x="385" y="917"/>
                    </a:lnTo>
                    <a:lnTo>
                      <a:pt x="408" y="919"/>
                    </a:lnTo>
                    <a:lnTo>
                      <a:pt x="428" y="920"/>
                    </a:lnTo>
                    <a:lnTo>
                      <a:pt x="443" y="920"/>
                    </a:lnTo>
                    <a:lnTo>
                      <a:pt x="555" y="343"/>
                    </a:lnTo>
                    <a:lnTo>
                      <a:pt x="499" y="343"/>
                    </a:lnTo>
                    <a:lnTo>
                      <a:pt x="467" y="344"/>
                    </a:lnTo>
                    <a:lnTo>
                      <a:pt x="432" y="348"/>
                    </a:lnTo>
                    <a:lnTo>
                      <a:pt x="396" y="353"/>
                    </a:lnTo>
                    <a:lnTo>
                      <a:pt x="359" y="361"/>
                    </a:lnTo>
                    <a:lnTo>
                      <a:pt x="349" y="360"/>
                    </a:lnTo>
                    <a:lnTo>
                      <a:pt x="339" y="357"/>
                    </a:lnTo>
                    <a:lnTo>
                      <a:pt x="328" y="351"/>
                    </a:lnTo>
                    <a:lnTo>
                      <a:pt x="317" y="343"/>
                    </a:lnTo>
                    <a:lnTo>
                      <a:pt x="317" y="337"/>
                    </a:lnTo>
                    <a:lnTo>
                      <a:pt x="315" y="329"/>
                    </a:lnTo>
                    <a:lnTo>
                      <a:pt x="311" y="319"/>
                    </a:lnTo>
                    <a:lnTo>
                      <a:pt x="306" y="307"/>
                    </a:lnTo>
                    <a:lnTo>
                      <a:pt x="302" y="298"/>
                    </a:lnTo>
                    <a:lnTo>
                      <a:pt x="299" y="290"/>
                    </a:lnTo>
                    <a:lnTo>
                      <a:pt x="296" y="284"/>
                    </a:lnTo>
                    <a:lnTo>
                      <a:pt x="292" y="279"/>
                    </a:lnTo>
                    <a:lnTo>
                      <a:pt x="290" y="270"/>
                    </a:lnTo>
                    <a:lnTo>
                      <a:pt x="291" y="263"/>
                    </a:lnTo>
                    <a:lnTo>
                      <a:pt x="291" y="260"/>
                    </a:lnTo>
                    <a:lnTo>
                      <a:pt x="293" y="256"/>
                    </a:lnTo>
                    <a:lnTo>
                      <a:pt x="295" y="254"/>
                    </a:lnTo>
                    <a:lnTo>
                      <a:pt x="297" y="251"/>
                    </a:lnTo>
                    <a:lnTo>
                      <a:pt x="302" y="251"/>
                    </a:lnTo>
                    <a:lnTo>
                      <a:pt x="316" y="251"/>
                    </a:lnTo>
                    <a:lnTo>
                      <a:pt x="360" y="258"/>
                    </a:lnTo>
                    <a:lnTo>
                      <a:pt x="401" y="263"/>
                    </a:lnTo>
                    <a:lnTo>
                      <a:pt x="437" y="268"/>
                    </a:lnTo>
                    <a:lnTo>
                      <a:pt x="469" y="272"/>
                    </a:lnTo>
                    <a:lnTo>
                      <a:pt x="498" y="275"/>
                    </a:lnTo>
                    <a:lnTo>
                      <a:pt x="521" y="276"/>
                    </a:lnTo>
                    <a:lnTo>
                      <a:pt x="541" y="279"/>
                    </a:lnTo>
                    <a:lnTo>
                      <a:pt x="558" y="279"/>
                    </a:lnTo>
                    <a:lnTo>
                      <a:pt x="933" y="279"/>
                    </a:lnTo>
                    <a:lnTo>
                      <a:pt x="961" y="240"/>
                    </a:lnTo>
                    <a:lnTo>
                      <a:pt x="989" y="205"/>
                    </a:lnTo>
                    <a:lnTo>
                      <a:pt x="1014" y="176"/>
                    </a:lnTo>
                    <a:lnTo>
                      <a:pt x="1037" y="151"/>
                    </a:lnTo>
                    <a:lnTo>
                      <a:pt x="1057" y="129"/>
                    </a:lnTo>
                    <a:lnTo>
                      <a:pt x="1075" y="114"/>
                    </a:lnTo>
                    <a:lnTo>
                      <a:pt x="1084" y="107"/>
                    </a:lnTo>
                    <a:lnTo>
                      <a:pt x="1091" y="103"/>
                    </a:lnTo>
                    <a:lnTo>
                      <a:pt x="1098" y="98"/>
                    </a:lnTo>
                    <a:lnTo>
                      <a:pt x="1105" y="95"/>
                    </a:lnTo>
                    <a:lnTo>
                      <a:pt x="1119" y="100"/>
                    </a:lnTo>
                    <a:lnTo>
                      <a:pt x="1134" y="106"/>
                    </a:lnTo>
                    <a:lnTo>
                      <a:pt x="1149" y="113"/>
                    </a:lnTo>
                    <a:lnTo>
                      <a:pt x="1163" y="120"/>
                    </a:lnTo>
                    <a:lnTo>
                      <a:pt x="1177" y="129"/>
                    </a:lnTo>
                    <a:lnTo>
                      <a:pt x="1192" y="138"/>
                    </a:lnTo>
                    <a:lnTo>
                      <a:pt x="1205" y="148"/>
                    </a:lnTo>
                    <a:lnTo>
                      <a:pt x="1218" y="159"/>
                    </a:lnTo>
                    <a:lnTo>
                      <a:pt x="1232" y="172"/>
                    </a:lnTo>
                    <a:lnTo>
                      <a:pt x="1244" y="184"/>
                    </a:lnTo>
                    <a:lnTo>
                      <a:pt x="1257" y="197"/>
                    </a:lnTo>
                    <a:lnTo>
                      <a:pt x="1269" y="212"/>
                    </a:lnTo>
                    <a:lnTo>
                      <a:pt x="1282" y="227"/>
                    </a:lnTo>
                    <a:lnTo>
                      <a:pt x="1293" y="244"/>
                    </a:lnTo>
                    <a:lnTo>
                      <a:pt x="1305" y="261"/>
                    </a:lnTo>
                    <a:lnTo>
                      <a:pt x="1316" y="279"/>
                    </a:lnTo>
                    <a:lnTo>
                      <a:pt x="1319" y="285"/>
                    </a:lnTo>
                    <a:lnTo>
                      <a:pt x="1322" y="292"/>
                    </a:lnTo>
                    <a:lnTo>
                      <a:pt x="1323" y="298"/>
                    </a:lnTo>
                    <a:lnTo>
                      <a:pt x="1324" y="303"/>
                    </a:lnTo>
                    <a:lnTo>
                      <a:pt x="1324" y="309"/>
                    </a:lnTo>
                    <a:lnTo>
                      <a:pt x="1323" y="313"/>
                    </a:lnTo>
                    <a:lnTo>
                      <a:pt x="1322" y="318"/>
                    </a:lnTo>
                    <a:lnTo>
                      <a:pt x="1319" y="322"/>
                    </a:lnTo>
                    <a:lnTo>
                      <a:pt x="1317" y="325"/>
                    </a:lnTo>
                    <a:lnTo>
                      <a:pt x="1313" y="330"/>
                    </a:lnTo>
                    <a:lnTo>
                      <a:pt x="1309" y="332"/>
                    </a:lnTo>
                    <a:lnTo>
                      <a:pt x="1304" y="335"/>
                    </a:lnTo>
                    <a:lnTo>
                      <a:pt x="1292" y="340"/>
                    </a:lnTo>
                    <a:lnTo>
                      <a:pt x="1277" y="3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5" name="Freeform 12"/>
              <p:cNvSpPr>
                <a:spLocks noEditPoints="1"/>
              </p:cNvSpPr>
              <p:nvPr/>
            </p:nvSpPr>
            <p:spPr bwMode="auto">
              <a:xfrm>
                <a:off x="7915275" y="2654300"/>
                <a:ext cx="311150" cy="303213"/>
              </a:xfrm>
              <a:custGeom>
                <a:avLst/>
                <a:gdLst>
                  <a:gd name="T0" fmla="*/ 1101 w 1568"/>
                  <a:gd name="T1" fmla="*/ 914 h 1529"/>
                  <a:gd name="T2" fmla="*/ 385 w 1568"/>
                  <a:gd name="T3" fmla="*/ 879 h 1529"/>
                  <a:gd name="T4" fmla="*/ 284 w 1568"/>
                  <a:gd name="T5" fmla="*/ 1311 h 1529"/>
                  <a:gd name="T6" fmla="*/ 784 w 1568"/>
                  <a:gd name="T7" fmla="*/ 179 h 1529"/>
                  <a:gd name="T8" fmla="*/ 103 w 1568"/>
                  <a:gd name="T9" fmla="*/ 1033 h 1529"/>
                  <a:gd name="T10" fmla="*/ 139 w 1568"/>
                  <a:gd name="T11" fmla="*/ 798 h 1529"/>
                  <a:gd name="T12" fmla="*/ 161 w 1568"/>
                  <a:gd name="T13" fmla="*/ 732 h 1529"/>
                  <a:gd name="T14" fmla="*/ 234 w 1568"/>
                  <a:gd name="T15" fmla="*/ 740 h 1529"/>
                  <a:gd name="T16" fmla="*/ 403 w 1568"/>
                  <a:gd name="T17" fmla="*/ 805 h 1529"/>
                  <a:gd name="T18" fmla="*/ 521 w 1568"/>
                  <a:gd name="T19" fmla="*/ 830 h 1529"/>
                  <a:gd name="T20" fmla="*/ 630 w 1568"/>
                  <a:gd name="T21" fmla="*/ 717 h 1529"/>
                  <a:gd name="T22" fmla="*/ 771 w 1568"/>
                  <a:gd name="T23" fmla="*/ 791 h 1529"/>
                  <a:gd name="T24" fmla="*/ 828 w 1568"/>
                  <a:gd name="T25" fmla="*/ 877 h 1529"/>
                  <a:gd name="T26" fmla="*/ 768 w 1568"/>
                  <a:gd name="T27" fmla="*/ 937 h 1529"/>
                  <a:gd name="T28" fmla="*/ 659 w 1568"/>
                  <a:gd name="T29" fmla="*/ 1433 h 1529"/>
                  <a:gd name="T30" fmla="*/ 568 w 1568"/>
                  <a:gd name="T31" fmla="*/ 1484 h 1529"/>
                  <a:gd name="T32" fmla="*/ 446 w 1568"/>
                  <a:gd name="T33" fmla="*/ 1494 h 1529"/>
                  <a:gd name="T34" fmla="*/ 426 w 1568"/>
                  <a:gd name="T35" fmla="*/ 1460 h 1529"/>
                  <a:gd name="T36" fmla="*/ 255 w 1568"/>
                  <a:gd name="T37" fmla="*/ 1459 h 1529"/>
                  <a:gd name="T38" fmla="*/ 196 w 1568"/>
                  <a:gd name="T39" fmla="*/ 1507 h 1529"/>
                  <a:gd name="T40" fmla="*/ 29 w 1568"/>
                  <a:gd name="T41" fmla="*/ 1528 h 1529"/>
                  <a:gd name="T42" fmla="*/ 0 w 1568"/>
                  <a:gd name="T43" fmla="*/ 1494 h 1529"/>
                  <a:gd name="T44" fmla="*/ 57 w 1568"/>
                  <a:gd name="T45" fmla="*/ 1255 h 1529"/>
                  <a:gd name="T46" fmla="*/ 870 w 1568"/>
                  <a:gd name="T47" fmla="*/ 887 h 1529"/>
                  <a:gd name="T48" fmla="*/ 891 w 1568"/>
                  <a:gd name="T49" fmla="*/ 753 h 1529"/>
                  <a:gd name="T50" fmla="*/ 923 w 1568"/>
                  <a:gd name="T51" fmla="*/ 731 h 1529"/>
                  <a:gd name="T52" fmla="*/ 1042 w 1568"/>
                  <a:gd name="T53" fmla="*/ 766 h 1529"/>
                  <a:gd name="T54" fmla="*/ 1151 w 1568"/>
                  <a:gd name="T55" fmla="*/ 823 h 1529"/>
                  <a:gd name="T56" fmla="*/ 1348 w 1568"/>
                  <a:gd name="T57" fmla="*/ 734 h 1529"/>
                  <a:gd name="T58" fmla="*/ 1447 w 1568"/>
                  <a:gd name="T59" fmla="*/ 751 h 1529"/>
                  <a:gd name="T60" fmla="*/ 1568 w 1568"/>
                  <a:gd name="T61" fmla="*/ 871 h 1529"/>
                  <a:gd name="T62" fmla="*/ 1546 w 1568"/>
                  <a:gd name="T63" fmla="*/ 907 h 1529"/>
                  <a:gd name="T64" fmla="*/ 1494 w 1568"/>
                  <a:gd name="T65" fmla="*/ 965 h 1529"/>
                  <a:gd name="T66" fmla="*/ 1429 w 1568"/>
                  <a:gd name="T67" fmla="*/ 1352 h 1529"/>
                  <a:gd name="T68" fmla="*/ 1409 w 1568"/>
                  <a:gd name="T69" fmla="*/ 1452 h 1529"/>
                  <a:gd name="T70" fmla="*/ 1310 w 1568"/>
                  <a:gd name="T71" fmla="*/ 1503 h 1529"/>
                  <a:gd name="T72" fmla="*/ 1182 w 1568"/>
                  <a:gd name="T73" fmla="*/ 1513 h 1529"/>
                  <a:gd name="T74" fmla="*/ 1162 w 1568"/>
                  <a:gd name="T75" fmla="*/ 1479 h 1529"/>
                  <a:gd name="T76" fmla="*/ 994 w 1568"/>
                  <a:gd name="T77" fmla="*/ 1457 h 1529"/>
                  <a:gd name="T78" fmla="*/ 908 w 1568"/>
                  <a:gd name="T79" fmla="*/ 1512 h 1529"/>
                  <a:gd name="T80" fmla="*/ 790 w 1568"/>
                  <a:gd name="T81" fmla="*/ 1528 h 1529"/>
                  <a:gd name="T82" fmla="*/ 757 w 1568"/>
                  <a:gd name="T83" fmla="*/ 1509 h 1529"/>
                  <a:gd name="T84" fmla="*/ 528 w 1568"/>
                  <a:gd name="T85" fmla="*/ 201 h 1529"/>
                  <a:gd name="T86" fmla="*/ 550 w 1568"/>
                  <a:gd name="T87" fmla="*/ 45 h 1529"/>
                  <a:gd name="T88" fmla="*/ 580 w 1568"/>
                  <a:gd name="T89" fmla="*/ 19 h 1529"/>
                  <a:gd name="T90" fmla="*/ 713 w 1568"/>
                  <a:gd name="T91" fmla="*/ 55 h 1529"/>
                  <a:gd name="T92" fmla="*/ 830 w 1568"/>
                  <a:gd name="T93" fmla="*/ 108 h 1529"/>
                  <a:gd name="T94" fmla="*/ 1256 w 1568"/>
                  <a:gd name="T95" fmla="*/ 2 h 1529"/>
                  <a:gd name="T96" fmla="*/ 1381 w 1568"/>
                  <a:gd name="T97" fmla="*/ 59 h 1529"/>
                  <a:gd name="T98" fmla="*/ 1456 w 1568"/>
                  <a:gd name="T99" fmla="*/ 172 h 1529"/>
                  <a:gd name="T100" fmla="*/ 1398 w 1568"/>
                  <a:gd name="T101" fmla="*/ 231 h 1529"/>
                  <a:gd name="T102" fmla="*/ 1355 w 1568"/>
                  <a:gd name="T103" fmla="*/ 465 h 1529"/>
                  <a:gd name="T104" fmla="*/ 1332 w 1568"/>
                  <a:gd name="T105" fmla="*/ 615 h 1529"/>
                  <a:gd name="T106" fmla="*/ 1291 w 1568"/>
                  <a:gd name="T107" fmla="*/ 658 h 1529"/>
                  <a:gd name="T108" fmla="*/ 1116 w 1568"/>
                  <a:gd name="T109" fmla="*/ 685 h 1529"/>
                  <a:gd name="T110" fmla="*/ 1077 w 1568"/>
                  <a:gd name="T111" fmla="*/ 673 h 1529"/>
                  <a:gd name="T112" fmla="*/ 697 w 1568"/>
                  <a:gd name="T113" fmla="*/ 608 h 1529"/>
                  <a:gd name="T114" fmla="*/ 632 w 1568"/>
                  <a:gd name="T115" fmla="*/ 677 h 1529"/>
                  <a:gd name="T116" fmla="*/ 453 w 1568"/>
                  <a:gd name="T117" fmla="*/ 705 h 1529"/>
                  <a:gd name="T118" fmla="*/ 426 w 1568"/>
                  <a:gd name="T119" fmla="*/ 661 h 1529"/>
                  <a:gd name="T120" fmla="*/ 472 w 1568"/>
                  <a:gd name="T121" fmla="*/ 476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8" h="1529">
                    <a:moveTo>
                      <a:pt x="1277" y="875"/>
                    </a:moveTo>
                    <a:lnTo>
                      <a:pt x="1138" y="875"/>
                    </a:lnTo>
                    <a:lnTo>
                      <a:pt x="1130" y="879"/>
                    </a:lnTo>
                    <a:lnTo>
                      <a:pt x="1122" y="885"/>
                    </a:lnTo>
                    <a:lnTo>
                      <a:pt x="1116" y="891"/>
                    </a:lnTo>
                    <a:lnTo>
                      <a:pt x="1110" y="898"/>
                    </a:lnTo>
                    <a:lnTo>
                      <a:pt x="1106" y="906"/>
                    </a:lnTo>
                    <a:lnTo>
                      <a:pt x="1101" y="914"/>
                    </a:lnTo>
                    <a:lnTo>
                      <a:pt x="1098" y="921"/>
                    </a:lnTo>
                    <a:lnTo>
                      <a:pt x="1096" y="931"/>
                    </a:lnTo>
                    <a:lnTo>
                      <a:pt x="1023" y="1311"/>
                    </a:lnTo>
                    <a:lnTo>
                      <a:pt x="1193" y="1311"/>
                    </a:lnTo>
                    <a:lnTo>
                      <a:pt x="1277" y="875"/>
                    </a:lnTo>
                    <a:close/>
                    <a:moveTo>
                      <a:pt x="538" y="875"/>
                    </a:moveTo>
                    <a:lnTo>
                      <a:pt x="393" y="875"/>
                    </a:lnTo>
                    <a:lnTo>
                      <a:pt x="385" y="879"/>
                    </a:lnTo>
                    <a:lnTo>
                      <a:pt x="380" y="885"/>
                    </a:lnTo>
                    <a:lnTo>
                      <a:pt x="374" y="891"/>
                    </a:lnTo>
                    <a:lnTo>
                      <a:pt x="370" y="898"/>
                    </a:lnTo>
                    <a:lnTo>
                      <a:pt x="365" y="906"/>
                    </a:lnTo>
                    <a:lnTo>
                      <a:pt x="362" y="914"/>
                    </a:lnTo>
                    <a:lnTo>
                      <a:pt x="359" y="921"/>
                    </a:lnTo>
                    <a:lnTo>
                      <a:pt x="356" y="931"/>
                    </a:lnTo>
                    <a:lnTo>
                      <a:pt x="284" y="1311"/>
                    </a:lnTo>
                    <a:lnTo>
                      <a:pt x="454" y="1311"/>
                    </a:lnTo>
                    <a:lnTo>
                      <a:pt x="538" y="875"/>
                    </a:lnTo>
                    <a:close/>
                    <a:moveTo>
                      <a:pt x="1168" y="158"/>
                    </a:moveTo>
                    <a:lnTo>
                      <a:pt x="808" y="158"/>
                    </a:lnTo>
                    <a:lnTo>
                      <a:pt x="801" y="163"/>
                    </a:lnTo>
                    <a:lnTo>
                      <a:pt x="794" y="167"/>
                    </a:lnTo>
                    <a:lnTo>
                      <a:pt x="789" y="173"/>
                    </a:lnTo>
                    <a:lnTo>
                      <a:pt x="784" y="179"/>
                    </a:lnTo>
                    <a:lnTo>
                      <a:pt x="780" y="187"/>
                    </a:lnTo>
                    <a:lnTo>
                      <a:pt x="777" y="195"/>
                    </a:lnTo>
                    <a:lnTo>
                      <a:pt x="773" y="205"/>
                    </a:lnTo>
                    <a:lnTo>
                      <a:pt x="771" y="216"/>
                    </a:lnTo>
                    <a:lnTo>
                      <a:pt x="712" y="526"/>
                    </a:lnTo>
                    <a:lnTo>
                      <a:pt x="1097" y="526"/>
                    </a:lnTo>
                    <a:lnTo>
                      <a:pt x="1168" y="158"/>
                    </a:lnTo>
                    <a:close/>
                    <a:moveTo>
                      <a:pt x="103" y="1033"/>
                    </a:moveTo>
                    <a:lnTo>
                      <a:pt x="113" y="981"/>
                    </a:lnTo>
                    <a:lnTo>
                      <a:pt x="120" y="949"/>
                    </a:lnTo>
                    <a:lnTo>
                      <a:pt x="124" y="919"/>
                    </a:lnTo>
                    <a:lnTo>
                      <a:pt x="129" y="891"/>
                    </a:lnTo>
                    <a:lnTo>
                      <a:pt x="132" y="865"/>
                    </a:lnTo>
                    <a:lnTo>
                      <a:pt x="135" y="840"/>
                    </a:lnTo>
                    <a:lnTo>
                      <a:pt x="137" y="818"/>
                    </a:lnTo>
                    <a:lnTo>
                      <a:pt x="139" y="798"/>
                    </a:lnTo>
                    <a:lnTo>
                      <a:pt x="140" y="779"/>
                    </a:lnTo>
                    <a:lnTo>
                      <a:pt x="142" y="764"/>
                    </a:lnTo>
                    <a:lnTo>
                      <a:pt x="145" y="752"/>
                    </a:lnTo>
                    <a:lnTo>
                      <a:pt x="148" y="746"/>
                    </a:lnTo>
                    <a:lnTo>
                      <a:pt x="151" y="742"/>
                    </a:lnTo>
                    <a:lnTo>
                      <a:pt x="154" y="739"/>
                    </a:lnTo>
                    <a:lnTo>
                      <a:pt x="158" y="734"/>
                    </a:lnTo>
                    <a:lnTo>
                      <a:pt x="161" y="732"/>
                    </a:lnTo>
                    <a:lnTo>
                      <a:pt x="165" y="730"/>
                    </a:lnTo>
                    <a:lnTo>
                      <a:pt x="170" y="727"/>
                    </a:lnTo>
                    <a:lnTo>
                      <a:pt x="175" y="726"/>
                    </a:lnTo>
                    <a:lnTo>
                      <a:pt x="181" y="726"/>
                    </a:lnTo>
                    <a:lnTo>
                      <a:pt x="186" y="726"/>
                    </a:lnTo>
                    <a:lnTo>
                      <a:pt x="193" y="727"/>
                    </a:lnTo>
                    <a:lnTo>
                      <a:pt x="200" y="729"/>
                    </a:lnTo>
                    <a:lnTo>
                      <a:pt x="234" y="740"/>
                    </a:lnTo>
                    <a:lnTo>
                      <a:pt x="265" y="750"/>
                    </a:lnTo>
                    <a:lnTo>
                      <a:pt x="295" y="760"/>
                    </a:lnTo>
                    <a:lnTo>
                      <a:pt x="321" y="770"/>
                    </a:lnTo>
                    <a:lnTo>
                      <a:pt x="345" y="779"/>
                    </a:lnTo>
                    <a:lnTo>
                      <a:pt x="366" y="788"/>
                    </a:lnTo>
                    <a:lnTo>
                      <a:pt x="384" y="797"/>
                    </a:lnTo>
                    <a:lnTo>
                      <a:pt x="400" y="804"/>
                    </a:lnTo>
                    <a:lnTo>
                      <a:pt x="403" y="805"/>
                    </a:lnTo>
                    <a:lnTo>
                      <a:pt x="405" y="808"/>
                    </a:lnTo>
                    <a:lnTo>
                      <a:pt x="408" y="811"/>
                    </a:lnTo>
                    <a:lnTo>
                      <a:pt x="410" y="817"/>
                    </a:lnTo>
                    <a:lnTo>
                      <a:pt x="412" y="820"/>
                    </a:lnTo>
                    <a:lnTo>
                      <a:pt x="413" y="823"/>
                    </a:lnTo>
                    <a:lnTo>
                      <a:pt x="414" y="827"/>
                    </a:lnTo>
                    <a:lnTo>
                      <a:pt x="414" y="830"/>
                    </a:lnTo>
                    <a:lnTo>
                      <a:pt x="521" y="830"/>
                    </a:lnTo>
                    <a:lnTo>
                      <a:pt x="543" y="803"/>
                    </a:lnTo>
                    <a:lnTo>
                      <a:pt x="563" y="780"/>
                    </a:lnTo>
                    <a:lnTo>
                      <a:pt x="581" y="760"/>
                    </a:lnTo>
                    <a:lnTo>
                      <a:pt x="597" y="744"/>
                    </a:lnTo>
                    <a:lnTo>
                      <a:pt x="610" y="732"/>
                    </a:lnTo>
                    <a:lnTo>
                      <a:pt x="621" y="723"/>
                    </a:lnTo>
                    <a:lnTo>
                      <a:pt x="625" y="720"/>
                    </a:lnTo>
                    <a:lnTo>
                      <a:pt x="630" y="717"/>
                    </a:lnTo>
                    <a:lnTo>
                      <a:pt x="634" y="716"/>
                    </a:lnTo>
                    <a:lnTo>
                      <a:pt x="638" y="716"/>
                    </a:lnTo>
                    <a:lnTo>
                      <a:pt x="658" y="722"/>
                    </a:lnTo>
                    <a:lnTo>
                      <a:pt x="679" y="731"/>
                    </a:lnTo>
                    <a:lnTo>
                      <a:pt x="701" y="742"/>
                    </a:lnTo>
                    <a:lnTo>
                      <a:pt x="723" y="755"/>
                    </a:lnTo>
                    <a:lnTo>
                      <a:pt x="747" y="772"/>
                    </a:lnTo>
                    <a:lnTo>
                      <a:pt x="771" y="791"/>
                    </a:lnTo>
                    <a:lnTo>
                      <a:pt x="797" y="812"/>
                    </a:lnTo>
                    <a:lnTo>
                      <a:pt x="823" y="836"/>
                    </a:lnTo>
                    <a:lnTo>
                      <a:pt x="828" y="847"/>
                    </a:lnTo>
                    <a:lnTo>
                      <a:pt x="830" y="858"/>
                    </a:lnTo>
                    <a:lnTo>
                      <a:pt x="831" y="862"/>
                    </a:lnTo>
                    <a:lnTo>
                      <a:pt x="830" y="868"/>
                    </a:lnTo>
                    <a:lnTo>
                      <a:pt x="830" y="872"/>
                    </a:lnTo>
                    <a:lnTo>
                      <a:pt x="828" y="877"/>
                    </a:lnTo>
                    <a:lnTo>
                      <a:pt x="823" y="887"/>
                    </a:lnTo>
                    <a:lnTo>
                      <a:pt x="817" y="896"/>
                    </a:lnTo>
                    <a:lnTo>
                      <a:pt x="808" y="903"/>
                    </a:lnTo>
                    <a:lnTo>
                      <a:pt x="797" y="912"/>
                    </a:lnTo>
                    <a:lnTo>
                      <a:pt x="788" y="917"/>
                    </a:lnTo>
                    <a:lnTo>
                      <a:pt x="780" y="922"/>
                    </a:lnTo>
                    <a:lnTo>
                      <a:pt x="773" y="930"/>
                    </a:lnTo>
                    <a:lnTo>
                      <a:pt x="768" y="937"/>
                    </a:lnTo>
                    <a:lnTo>
                      <a:pt x="763" y="946"/>
                    </a:lnTo>
                    <a:lnTo>
                      <a:pt x="759" y="955"/>
                    </a:lnTo>
                    <a:lnTo>
                      <a:pt x="755" y="965"/>
                    </a:lnTo>
                    <a:lnTo>
                      <a:pt x="752" y="976"/>
                    </a:lnTo>
                    <a:lnTo>
                      <a:pt x="675" y="1380"/>
                    </a:lnTo>
                    <a:lnTo>
                      <a:pt x="671" y="1400"/>
                    </a:lnTo>
                    <a:lnTo>
                      <a:pt x="665" y="1417"/>
                    </a:lnTo>
                    <a:lnTo>
                      <a:pt x="659" y="1433"/>
                    </a:lnTo>
                    <a:lnTo>
                      <a:pt x="652" y="1445"/>
                    </a:lnTo>
                    <a:lnTo>
                      <a:pt x="643" y="1456"/>
                    </a:lnTo>
                    <a:lnTo>
                      <a:pt x="634" y="1465"/>
                    </a:lnTo>
                    <a:lnTo>
                      <a:pt x="629" y="1468"/>
                    </a:lnTo>
                    <a:lnTo>
                      <a:pt x="624" y="1470"/>
                    </a:lnTo>
                    <a:lnTo>
                      <a:pt x="619" y="1474"/>
                    </a:lnTo>
                    <a:lnTo>
                      <a:pt x="612" y="1475"/>
                    </a:lnTo>
                    <a:lnTo>
                      <a:pt x="568" y="1484"/>
                    </a:lnTo>
                    <a:lnTo>
                      <a:pt x="531" y="1489"/>
                    </a:lnTo>
                    <a:lnTo>
                      <a:pt x="503" y="1493"/>
                    </a:lnTo>
                    <a:lnTo>
                      <a:pt x="483" y="1495"/>
                    </a:lnTo>
                    <a:lnTo>
                      <a:pt x="474" y="1496"/>
                    </a:lnTo>
                    <a:lnTo>
                      <a:pt x="467" y="1496"/>
                    </a:lnTo>
                    <a:lnTo>
                      <a:pt x="459" y="1496"/>
                    </a:lnTo>
                    <a:lnTo>
                      <a:pt x="452" y="1496"/>
                    </a:lnTo>
                    <a:lnTo>
                      <a:pt x="446" y="1494"/>
                    </a:lnTo>
                    <a:lnTo>
                      <a:pt x="442" y="1493"/>
                    </a:lnTo>
                    <a:lnTo>
                      <a:pt x="438" y="1489"/>
                    </a:lnTo>
                    <a:lnTo>
                      <a:pt x="434" y="1486"/>
                    </a:lnTo>
                    <a:lnTo>
                      <a:pt x="431" y="1483"/>
                    </a:lnTo>
                    <a:lnTo>
                      <a:pt x="429" y="1478"/>
                    </a:lnTo>
                    <a:lnTo>
                      <a:pt x="428" y="1473"/>
                    </a:lnTo>
                    <a:lnTo>
                      <a:pt x="426" y="1467"/>
                    </a:lnTo>
                    <a:lnTo>
                      <a:pt x="426" y="1460"/>
                    </a:lnTo>
                    <a:lnTo>
                      <a:pt x="426" y="1454"/>
                    </a:lnTo>
                    <a:lnTo>
                      <a:pt x="429" y="1446"/>
                    </a:lnTo>
                    <a:lnTo>
                      <a:pt x="431" y="1437"/>
                    </a:lnTo>
                    <a:lnTo>
                      <a:pt x="446" y="1355"/>
                    </a:lnTo>
                    <a:lnTo>
                      <a:pt x="275" y="1355"/>
                    </a:lnTo>
                    <a:lnTo>
                      <a:pt x="261" y="1431"/>
                    </a:lnTo>
                    <a:lnTo>
                      <a:pt x="259" y="1446"/>
                    </a:lnTo>
                    <a:lnTo>
                      <a:pt x="255" y="1459"/>
                    </a:lnTo>
                    <a:lnTo>
                      <a:pt x="250" y="1472"/>
                    </a:lnTo>
                    <a:lnTo>
                      <a:pt x="242" y="1482"/>
                    </a:lnTo>
                    <a:lnTo>
                      <a:pt x="238" y="1486"/>
                    </a:lnTo>
                    <a:lnTo>
                      <a:pt x="233" y="1491"/>
                    </a:lnTo>
                    <a:lnTo>
                      <a:pt x="228" y="1494"/>
                    </a:lnTo>
                    <a:lnTo>
                      <a:pt x="222" y="1497"/>
                    </a:lnTo>
                    <a:lnTo>
                      <a:pt x="210" y="1503"/>
                    </a:lnTo>
                    <a:lnTo>
                      <a:pt x="196" y="1507"/>
                    </a:lnTo>
                    <a:lnTo>
                      <a:pt x="159" y="1515"/>
                    </a:lnTo>
                    <a:lnTo>
                      <a:pt x="124" y="1522"/>
                    </a:lnTo>
                    <a:lnTo>
                      <a:pt x="93" y="1525"/>
                    </a:lnTo>
                    <a:lnTo>
                      <a:pt x="66" y="1526"/>
                    </a:lnTo>
                    <a:lnTo>
                      <a:pt x="55" y="1528"/>
                    </a:lnTo>
                    <a:lnTo>
                      <a:pt x="45" y="1529"/>
                    </a:lnTo>
                    <a:lnTo>
                      <a:pt x="36" y="1529"/>
                    </a:lnTo>
                    <a:lnTo>
                      <a:pt x="29" y="1528"/>
                    </a:lnTo>
                    <a:lnTo>
                      <a:pt x="21" y="1527"/>
                    </a:lnTo>
                    <a:lnTo>
                      <a:pt x="15" y="1525"/>
                    </a:lnTo>
                    <a:lnTo>
                      <a:pt x="10" y="1522"/>
                    </a:lnTo>
                    <a:lnTo>
                      <a:pt x="6" y="1518"/>
                    </a:lnTo>
                    <a:lnTo>
                      <a:pt x="3" y="1513"/>
                    </a:lnTo>
                    <a:lnTo>
                      <a:pt x="1" y="1507"/>
                    </a:lnTo>
                    <a:lnTo>
                      <a:pt x="0" y="1502"/>
                    </a:lnTo>
                    <a:lnTo>
                      <a:pt x="0" y="1494"/>
                    </a:lnTo>
                    <a:lnTo>
                      <a:pt x="1" y="1486"/>
                    </a:lnTo>
                    <a:lnTo>
                      <a:pt x="3" y="1477"/>
                    </a:lnTo>
                    <a:lnTo>
                      <a:pt x="6" y="1467"/>
                    </a:lnTo>
                    <a:lnTo>
                      <a:pt x="10" y="1456"/>
                    </a:lnTo>
                    <a:lnTo>
                      <a:pt x="22" y="1408"/>
                    </a:lnTo>
                    <a:lnTo>
                      <a:pt x="34" y="1359"/>
                    </a:lnTo>
                    <a:lnTo>
                      <a:pt x="46" y="1308"/>
                    </a:lnTo>
                    <a:lnTo>
                      <a:pt x="57" y="1255"/>
                    </a:lnTo>
                    <a:lnTo>
                      <a:pt x="70" y="1202"/>
                    </a:lnTo>
                    <a:lnTo>
                      <a:pt x="81" y="1146"/>
                    </a:lnTo>
                    <a:lnTo>
                      <a:pt x="92" y="1091"/>
                    </a:lnTo>
                    <a:lnTo>
                      <a:pt x="103" y="1033"/>
                    </a:lnTo>
                    <a:close/>
                    <a:moveTo>
                      <a:pt x="759" y="1469"/>
                    </a:moveTo>
                    <a:lnTo>
                      <a:pt x="859" y="950"/>
                    </a:lnTo>
                    <a:lnTo>
                      <a:pt x="864" y="917"/>
                    </a:lnTo>
                    <a:lnTo>
                      <a:pt x="870" y="887"/>
                    </a:lnTo>
                    <a:lnTo>
                      <a:pt x="874" y="861"/>
                    </a:lnTo>
                    <a:lnTo>
                      <a:pt x="879" y="838"/>
                    </a:lnTo>
                    <a:lnTo>
                      <a:pt x="881" y="818"/>
                    </a:lnTo>
                    <a:lnTo>
                      <a:pt x="883" y="801"/>
                    </a:lnTo>
                    <a:lnTo>
                      <a:pt x="884" y="789"/>
                    </a:lnTo>
                    <a:lnTo>
                      <a:pt x="884" y="779"/>
                    </a:lnTo>
                    <a:lnTo>
                      <a:pt x="887" y="764"/>
                    </a:lnTo>
                    <a:lnTo>
                      <a:pt x="891" y="753"/>
                    </a:lnTo>
                    <a:lnTo>
                      <a:pt x="893" y="748"/>
                    </a:lnTo>
                    <a:lnTo>
                      <a:pt x="897" y="743"/>
                    </a:lnTo>
                    <a:lnTo>
                      <a:pt x="900" y="740"/>
                    </a:lnTo>
                    <a:lnTo>
                      <a:pt x="904" y="736"/>
                    </a:lnTo>
                    <a:lnTo>
                      <a:pt x="908" y="734"/>
                    </a:lnTo>
                    <a:lnTo>
                      <a:pt x="913" y="732"/>
                    </a:lnTo>
                    <a:lnTo>
                      <a:pt x="918" y="731"/>
                    </a:lnTo>
                    <a:lnTo>
                      <a:pt x="923" y="731"/>
                    </a:lnTo>
                    <a:lnTo>
                      <a:pt x="930" y="731"/>
                    </a:lnTo>
                    <a:lnTo>
                      <a:pt x="936" y="731"/>
                    </a:lnTo>
                    <a:lnTo>
                      <a:pt x="943" y="733"/>
                    </a:lnTo>
                    <a:lnTo>
                      <a:pt x="950" y="734"/>
                    </a:lnTo>
                    <a:lnTo>
                      <a:pt x="972" y="742"/>
                    </a:lnTo>
                    <a:lnTo>
                      <a:pt x="996" y="749"/>
                    </a:lnTo>
                    <a:lnTo>
                      <a:pt x="1019" y="758"/>
                    </a:lnTo>
                    <a:lnTo>
                      <a:pt x="1042" y="766"/>
                    </a:lnTo>
                    <a:lnTo>
                      <a:pt x="1066" y="777"/>
                    </a:lnTo>
                    <a:lnTo>
                      <a:pt x="1089" y="787"/>
                    </a:lnTo>
                    <a:lnTo>
                      <a:pt x="1113" y="799"/>
                    </a:lnTo>
                    <a:lnTo>
                      <a:pt x="1138" y="811"/>
                    </a:lnTo>
                    <a:lnTo>
                      <a:pt x="1139" y="812"/>
                    </a:lnTo>
                    <a:lnTo>
                      <a:pt x="1142" y="817"/>
                    </a:lnTo>
                    <a:lnTo>
                      <a:pt x="1148" y="820"/>
                    </a:lnTo>
                    <a:lnTo>
                      <a:pt x="1151" y="823"/>
                    </a:lnTo>
                    <a:lnTo>
                      <a:pt x="1152" y="827"/>
                    </a:lnTo>
                    <a:lnTo>
                      <a:pt x="1153" y="830"/>
                    </a:lnTo>
                    <a:lnTo>
                      <a:pt x="1260" y="830"/>
                    </a:lnTo>
                    <a:lnTo>
                      <a:pt x="1282" y="803"/>
                    </a:lnTo>
                    <a:lnTo>
                      <a:pt x="1302" y="780"/>
                    </a:lnTo>
                    <a:lnTo>
                      <a:pt x="1319" y="761"/>
                    </a:lnTo>
                    <a:lnTo>
                      <a:pt x="1335" y="745"/>
                    </a:lnTo>
                    <a:lnTo>
                      <a:pt x="1348" y="734"/>
                    </a:lnTo>
                    <a:lnTo>
                      <a:pt x="1359" y="726"/>
                    </a:lnTo>
                    <a:lnTo>
                      <a:pt x="1365" y="724"/>
                    </a:lnTo>
                    <a:lnTo>
                      <a:pt x="1369" y="722"/>
                    </a:lnTo>
                    <a:lnTo>
                      <a:pt x="1372" y="722"/>
                    </a:lnTo>
                    <a:lnTo>
                      <a:pt x="1376" y="722"/>
                    </a:lnTo>
                    <a:lnTo>
                      <a:pt x="1399" y="730"/>
                    </a:lnTo>
                    <a:lnTo>
                      <a:pt x="1424" y="739"/>
                    </a:lnTo>
                    <a:lnTo>
                      <a:pt x="1447" y="751"/>
                    </a:lnTo>
                    <a:lnTo>
                      <a:pt x="1470" y="765"/>
                    </a:lnTo>
                    <a:lnTo>
                      <a:pt x="1494" y="781"/>
                    </a:lnTo>
                    <a:lnTo>
                      <a:pt x="1516" y="799"/>
                    </a:lnTo>
                    <a:lnTo>
                      <a:pt x="1539" y="820"/>
                    </a:lnTo>
                    <a:lnTo>
                      <a:pt x="1561" y="842"/>
                    </a:lnTo>
                    <a:lnTo>
                      <a:pt x="1566" y="854"/>
                    </a:lnTo>
                    <a:lnTo>
                      <a:pt x="1568" y="866"/>
                    </a:lnTo>
                    <a:lnTo>
                      <a:pt x="1568" y="871"/>
                    </a:lnTo>
                    <a:lnTo>
                      <a:pt x="1568" y="876"/>
                    </a:lnTo>
                    <a:lnTo>
                      <a:pt x="1567" y="880"/>
                    </a:lnTo>
                    <a:lnTo>
                      <a:pt x="1566" y="885"/>
                    </a:lnTo>
                    <a:lnTo>
                      <a:pt x="1564" y="889"/>
                    </a:lnTo>
                    <a:lnTo>
                      <a:pt x="1561" y="893"/>
                    </a:lnTo>
                    <a:lnTo>
                      <a:pt x="1558" y="897"/>
                    </a:lnTo>
                    <a:lnTo>
                      <a:pt x="1555" y="900"/>
                    </a:lnTo>
                    <a:lnTo>
                      <a:pt x="1546" y="907"/>
                    </a:lnTo>
                    <a:lnTo>
                      <a:pt x="1536" y="912"/>
                    </a:lnTo>
                    <a:lnTo>
                      <a:pt x="1527" y="917"/>
                    </a:lnTo>
                    <a:lnTo>
                      <a:pt x="1519" y="922"/>
                    </a:lnTo>
                    <a:lnTo>
                      <a:pt x="1512" y="930"/>
                    </a:lnTo>
                    <a:lnTo>
                      <a:pt x="1507" y="937"/>
                    </a:lnTo>
                    <a:lnTo>
                      <a:pt x="1501" y="946"/>
                    </a:lnTo>
                    <a:lnTo>
                      <a:pt x="1498" y="955"/>
                    </a:lnTo>
                    <a:lnTo>
                      <a:pt x="1494" y="965"/>
                    </a:lnTo>
                    <a:lnTo>
                      <a:pt x="1491" y="976"/>
                    </a:lnTo>
                    <a:lnTo>
                      <a:pt x="1480" y="1035"/>
                    </a:lnTo>
                    <a:lnTo>
                      <a:pt x="1470" y="1092"/>
                    </a:lnTo>
                    <a:lnTo>
                      <a:pt x="1460" y="1147"/>
                    </a:lnTo>
                    <a:lnTo>
                      <a:pt x="1451" y="1202"/>
                    </a:lnTo>
                    <a:lnTo>
                      <a:pt x="1444" y="1253"/>
                    </a:lnTo>
                    <a:lnTo>
                      <a:pt x="1436" y="1304"/>
                    </a:lnTo>
                    <a:lnTo>
                      <a:pt x="1429" y="1352"/>
                    </a:lnTo>
                    <a:lnTo>
                      <a:pt x="1424" y="1399"/>
                    </a:lnTo>
                    <a:lnTo>
                      <a:pt x="1422" y="1408"/>
                    </a:lnTo>
                    <a:lnTo>
                      <a:pt x="1422" y="1416"/>
                    </a:lnTo>
                    <a:lnTo>
                      <a:pt x="1420" y="1424"/>
                    </a:lnTo>
                    <a:lnTo>
                      <a:pt x="1418" y="1431"/>
                    </a:lnTo>
                    <a:lnTo>
                      <a:pt x="1416" y="1438"/>
                    </a:lnTo>
                    <a:lnTo>
                      <a:pt x="1412" y="1445"/>
                    </a:lnTo>
                    <a:lnTo>
                      <a:pt x="1409" y="1452"/>
                    </a:lnTo>
                    <a:lnTo>
                      <a:pt x="1405" y="1458"/>
                    </a:lnTo>
                    <a:lnTo>
                      <a:pt x="1399" y="1464"/>
                    </a:lnTo>
                    <a:lnTo>
                      <a:pt x="1393" y="1469"/>
                    </a:lnTo>
                    <a:lnTo>
                      <a:pt x="1388" y="1474"/>
                    </a:lnTo>
                    <a:lnTo>
                      <a:pt x="1381" y="1479"/>
                    </a:lnTo>
                    <a:lnTo>
                      <a:pt x="1366" y="1487"/>
                    </a:lnTo>
                    <a:lnTo>
                      <a:pt x="1348" y="1495"/>
                    </a:lnTo>
                    <a:lnTo>
                      <a:pt x="1310" y="1503"/>
                    </a:lnTo>
                    <a:lnTo>
                      <a:pt x="1276" y="1508"/>
                    </a:lnTo>
                    <a:lnTo>
                      <a:pt x="1246" y="1512"/>
                    </a:lnTo>
                    <a:lnTo>
                      <a:pt x="1218" y="1513"/>
                    </a:lnTo>
                    <a:lnTo>
                      <a:pt x="1209" y="1515"/>
                    </a:lnTo>
                    <a:lnTo>
                      <a:pt x="1201" y="1515"/>
                    </a:lnTo>
                    <a:lnTo>
                      <a:pt x="1195" y="1515"/>
                    </a:lnTo>
                    <a:lnTo>
                      <a:pt x="1188" y="1515"/>
                    </a:lnTo>
                    <a:lnTo>
                      <a:pt x="1182" y="1513"/>
                    </a:lnTo>
                    <a:lnTo>
                      <a:pt x="1177" y="1512"/>
                    </a:lnTo>
                    <a:lnTo>
                      <a:pt x="1172" y="1508"/>
                    </a:lnTo>
                    <a:lnTo>
                      <a:pt x="1169" y="1505"/>
                    </a:lnTo>
                    <a:lnTo>
                      <a:pt x="1167" y="1502"/>
                    </a:lnTo>
                    <a:lnTo>
                      <a:pt x="1165" y="1497"/>
                    </a:lnTo>
                    <a:lnTo>
                      <a:pt x="1162" y="1492"/>
                    </a:lnTo>
                    <a:lnTo>
                      <a:pt x="1162" y="1486"/>
                    </a:lnTo>
                    <a:lnTo>
                      <a:pt x="1162" y="1479"/>
                    </a:lnTo>
                    <a:lnTo>
                      <a:pt x="1162" y="1473"/>
                    </a:lnTo>
                    <a:lnTo>
                      <a:pt x="1163" y="1465"/>
                    </a:lnTo>
                    <a:lnTo>
                      <a:pt x="1166" y="1456"/>
                    </a:lnTo>
                    <a:lnTo>
                      <a:pt x="1186" y="1355"/>
                    </a:lnTo>
                    <a:lnTo>
                      <a:pt x="1014" y="1355"/>
                    </a:lnTo>
                    <a:lnTo>
                      <a:pt x="1000" y="1431"/>
                    </a:lnTo>
                    <a:lnTo>
                      <a:pt x="998" y="1445"/>
                    </a:lnTo>
                    <a:lnTo>
                      <a:pt x="994" y="1457"/>
                    </a:lnTo>
                    <a:lnTo>
                      <a:pt x="989" y="1467"/>
                    </a:lnTo>
                    <a:lnTo>
                      <a:pt x="982" y="1477"/>
                    </a:lnTo>
                    <a:lnTo>
                      <a:pt x="973" y="1485"/>
                    </a:lnTo>
                    <a:lnTo>
                      <a:pt x="962" y="1492"/>
                    </a:lnTo>
                    <a:lnTo>
                      <a:pt x="950" y="1497"/>
                    </a:lnTo>
                    <a:lnTo>
                      <a:pt x="937" y="1501"/>
                    </a:lnTo>
                    <a:lnTo>
                      <a:pt x="922" y="1506"/>
                    </a:lnTo>
                    <a:lnTo>
                      <a:pt x="908" y="1512"/>
                    </a:lnTo>
                    <a:lnTo>
                      <a:pt x="892" y="1516"/>
                    </a:lnTo>
                    <a:lnTo>
                      <a:pt x="876" y="1519"/>
                    </a:lnTo>
                    <a:lnTo>
                      <a:pt x="859" y="1523"/>
                    </a:lnTo>
                    <a:lnTo>
                      <a:pt x="842" y="1524"/>
                    </a:lnTo>
                    <a:lnTo>
                      <a:pt x="823" y="1526"/>
                    </a:lnTo>
                    <a:lnTo>
                      <a:pt x="806" y="1526"/>
                    </a:lnTo>
                    <a:lnTo>
                      <a:pt x="798" y="1527"/>
                    </a:lnTo>
                    <a:lnTo>
                      <a:pt x="790" y="1528"/>
                    </a:lnTo>
                    <a:lnTo>
                      <a:pt x="783" y="1528"/>
                    </a:lnTo>
                    <a:lnTo>
                      <a:pt x="778" y="1527"/>
                    </a:lnTo>
                    <a:lnTo>
                      <a:pt x="772" y="1526"/>
                    </a:lnTo>
                    <a:lnTo>
                      <a:pt x="768" y="1524"/>
                    </a:lnTo>
                    <a:lnTo>
                      <a:pt x="764" y="1522"/>
                    </a:lnTo>
                    <a:lnTo>
                      <a:pt x="761" y="1518"/>
                    </a:lnTo>
                    <a:lnTo>
                      <a:pt x="759" y="1514"/>
                    </a:lnTo>
                    <a:lnTo>
                      <a:pt x="757" y="1509"/>
                    </a:lnTo>
                    <a:lnTo>
                      <a:pt x="755" y="1505"/>
                    </a:lnTo>
                    <a:lnTo>
                      <a:pt x="754" y="1498"/>
                    </a:lnTo>
                    <a:lnTo>
                      <a:pt x="755" y="1485"/>
                    </a:lnTo>
                    <a:lnTo>
                      <a:pt x="759" y="1469"/>
                    </a:lnTo>
                    <a:close/>
                    <a:moveTo>
                      <a:pt x="504" y="323"/>
                    </a:moveTo>
                    <a:lnTo>
                      <a:pt x="514" y="273"/>
                    </a:lnTo>
                    <a:lnTo>
                      <a:pt x="521" y="235"/>
                    </a:lnTo>
                    <a:lnTo>
                      <a:pt x="528" y="201"/>
                    </a:lnTo>
                    <a:lnTo>
                      <a:pt x="533" y="171"/>
                    </a:lnTo>
                    <a:lnTo>
                      <a:pt x="537" y="145"/>
                    </a:lnTo>
                    <a:lnTo>
                      <a:pt x="540" y="122"/>
                    </a:lnTo>
                    <a:lnTo>
                      <a:pt x="543" y="103"/>
                    </a:lnTo>
                    <a:lnTo>
                      <a:pt x="544" y="88"/>
                    </a:lnTo>
                    <a:lnTo>
                      <a:pt x="545" y="77"/>
                    </a:lnTo>
                    <a:lnTo>
                      <a:pt x="547" y="59"/>
                    </a:lnTo>
                    <a:lnTo>
                      <a:pt x="550" y="45"/>
                    </a:lnTo>
                    <a:lnTo>
                      <a:pt x="552" y="39"/>
                    </a:lnTo>
                    <a:lnTo>
                      <a:pt x="554" y="34"/>
                    </a:lnTo>
                    <a:lnTo>
                      <a:pt x="558" y="29"/>
                    </a:lnTo>
                    <a:lnTo>
                      <a:pt x="561" y="26"/>
                    </a:lnTo>
                    <a:lnTo>
                      <a:pt x="565" y="24"/>
                    </a:lnTo>
                    <a:lnTo>
                      <a:pt x="570" y="21"/>
                    </a:lnTo>
                    <a:lnTo>
                      <a:pt x="574" y="20"/>
                    </a:lnTo>
                    <a:lnTo>
                      <a:pt x="580" y="19"/>
                    </a:lnTo>
                    <a:lnTo>
                      <a:pt x="585" y="20"/>
                    </a:lnTo>
                    <a:lnTo>
                      <a:pt x="592" y="21"/>
                    </a:lnTo>
                    <a:lnTo>
                      <a:pt x="599" y="24"/>
                    </a:lnTo>
                    <a:lnTo>
                      <a:pt x="605" y="26"/>
                    </a:lnTo>
                    <a:lnTo>
                      <a:pt x="634" y="32"/>
                    </a:lnTo>
                    <a:lnTo>
                      <a:pt x="661" y="39"/>
                    </a:lnTo>
                    <a:lnTo>
                      <a:pt x="688" y="47"/>
                    </a:lnTo>
                    <a:lnTo>
                      <a:pt x="713" y="55"/>
                    </a:lnTo>
                    <a:lnTo>
                      <a:pt x="739" y="63"/>
                    </a:lnTo>
                    <a:lnTo>
                      <a:pt x="762" y="71"/>
                    </a:lnTo>
                    <a:lnTo>
                      <a:pt x="786" y="80"/>
                    </a:lnTo>
                    <a:lnTo>
                      <a:pt x="808" y="89"/>
                    </a:lnTo>
                    <a:lnTo>
                      <a:pt x="817" y="93"/>
                    </a:lnTo>
                    <a:lnTo>
                      <a:pt x="822" y="97"/>
                    </a:lnTo>
                    <a:lnTo>
                      <a:pt x="827" y="103"/>
                    </a:lnTo>
                    <a:lnTo>
                      <a:pt x="830" y="108"/>
                    </a:lnTo>
                    <a:lnTo>
                      <a:pt x="1146" y="108"/>
                    </a:lnTo>
                    <a:lnTo>
                      <a:pt x="1169" y="81"/>
                    </a:lnTo>
                    <a:lnTo>
                      <a:pt x="1190" y="59"/>
                    </a:lnTo>
                    <a:lnTo>
                      <a:pt x="1208" y="40"/>
                    </a:lnTo>
                    <a:lnTo>
                      <a:pt x="1225" y="25"/>
                    </a:lnTo>
                    <a:lnTo>
                      <a:pt x="1239" y="12"/>
                    </a:lnTo>
                    <a:lnTo>
                      <a:pt x="1250" y="5"/>
                    </a:lnTo>
                    <a:lnTo>
                      <a:pt x="1256" y="2"/>
                    </a:lnTo>
                    <a:lnTo>
                      <a:pt x="1260" y="1"/>
                    </a:lnTo>
                    <a:lnTo>
                      <a:pt x="1263" y="0"/>
                    </a:lnTo>
                    <a:lnTo>
                      <a:pt x="1267" y="0"/>
                    </a:lnTo>
                    <a:lnTo>
                      <a:pt x="1288" y="8"/>
                    </a:lnTo>
                    <a:lnTo>
                      <a:pt x="1310" y="18"/>
                    </a:lnTo>
                    <a:lnTo>
                      <a:pt x="1333" y="29"/>
                    </a:lnTo>
                    <a:lnTo>
                      <a:pt x="1357" y="44"/>
                    </a:lnTo>
                    <a:lnTo>
                      <a:pt x="1381" y="59"/>
                    </a:lnTo>
                    <a:lnTo>
                      <a:pt x="1407" y="78"/>
                    </a:lnTo>
                    <a:lnTo>
                      <a:pt x="1432" y="98"/>
                    </a:lnTo>
                    <a:lnTo>
                      <a:pt x="1459" y="120"/>
                    </a:lnTo>
                    <a:lnTo>
                      <a:pt x="1462" y="132"/>
                    </a:lnTo>
                    <a:lnTo>
                      <a:pt x="1464" y="143"/>
                    </a:lnTo>
                    <a:lnTo>
                      <a:pt x="1464" y="153"/>
                    </a:lnTo>
                    <a:lnTo>
                      <a:pt x="1460" y="162"/>
                    </a:lnTo>
                    <a:lnTo>
                      <a:pt x="1456" y="172"/>
                    </a:lnTo>
                    <a:lnTo>
                      <a:pt x="1450" y="181"/>
                    </a:lnTo>
                    <a:lnTo>
                      <a:pt x="1441" y="188"/>
                    </a:lnTo>
                    <a:lnTo>
                      <a:pt x="1431" y="197"/>
                    </a:lnTo>
                    <a:lnTo>
                      <a:pt x="1424" y="202"/>
                    </a:lnTo>
                    <a:lnTo>
                      <a:pt x="1416" y="208"/>
                    </a:lnTo>
                    <a:lnTo>
                      <a:pt x="1409" y="215"/>
                    </a:lnTo>
                    <a:lnTo>
                      <a:pt x="1403" y="222"/>
                    </a:lnTo>
                    <a:lnTo>
                      <a:pt x="1398" y="231"/>
                    </a:lnTo>
                    <a:lnTo>
                      <a:pt x="1393" y="240"/>
                    </a:lnTo>
                    <a:lnTo>
                      <a:pt x="1390" y="250"/>
                    </a:lnTo>
                    <a:lnTo>
                      <a:pt x="1388" y="260"/>
                    </a:lnTo>
                    <a:lnTo>
                      <a:pt x="1380" y="303"/>
                    </a:lnTo>
                    <a:lnTo>
                      <a:pt x="1372" y="345"/>
                    </a:lnTo>
                    <a:lnTo>
                      <a:pt x="1366" y="387"/>
                    </a:lnTo>
                    <a:lnTo>
                      <a:pt x="1359" y="427"/>
                    </a:lnTo>
                    <a:lnTo>
                      <a:pt x="1355" y="465"/>
                    </a:lnTo>
                    <a:lnTo>
                      <a:pt x="1349" y="501"/>
                    </a:lnTo>
                    <a:lnTo>
                      <a:pt x="1345" y="536"/>
                    </a:lnTo>
                    <a:lnTo>
                      <a:pt x="1341" y="570"/>
                    </a:lnTo>
                    <a:lnTo>
                      <a:pt x="1341" y="580"/>
                    </a:lnTo>
                    <a:lnTo>
                      <a:pt x="1340" y="589"/>
                    </a:lnTo>
                    <a:lnTo>
                      <a:pt x="1338" y="598"/>
                    </a:lnTo>
                    <a:lnTo>
                      <a:pt x="1336" y="607"/>
                    </a:lnTo>
                    <a:lnTo>
                      <a:pt x="1332" y="615"/>
                    </a:lnTo>
                    <a:lnTo>
                      <a:pt x="1329" y="622"/>
                    </a:lnTo>
                    <a:lnTo>
                      <a:pt x="1326" y="628"/>
                    </a:lnTo>
                    <a:lnTo>
                      <a:pt x="1321" y="635"/>
                    </a:lnTo>
                    <a:lnTo>
                      <a:pt x="1316" y="641"/>
                    </a:lnTo>
                    <a:lnTo>
                      <a:pt x="1311" y="646"/>
                    </a:lnTo>
                    <a:lnTo>
                      <a:pt x="1305" y="651"/>
                    </a:lnTo>
                    <a:lnTo>
                      <a:pt x="1298" y="654"/>
                    </a:lnTo>
                    <a:lnTo>
                      <a:pt x="1291" y="658"/>
                    </a:lnTo>
                    <a:lnTo>
                      <a:pt x="1283" y="661"/>
                    </a:lnTo>
                    <a:lnTo>
                      <a:pt x="1276" y="663"/>
                    </a:lnTo>
                    <a:lnTo>
                      <a:pt x="1267" y="665"/>
                    </a:lnTo>
                    <a:lnTo>
                      <a:pt x="1221" y="673"/>
                    </a:lnTo>
                    <a:lnTo>
                      <a:pt x="1181" y="680"/>
                    </a:lnTo>
                    <a:lnTo>
                      <a:pt x="1149" y="683"/>
                    </a:lnTo>
                    <a:lnTo>
                      <a:pt x="1123" y="684"/>
                    </a:lnTo>
                    <a:lnTo>
                      <a:pt x="1116" y="685"/>
                    </a:lnTo>
                    <a:lnTo>
                      <a:pt x="1109" y="686"/>
                    </a:lnTo>
                    <a:lnTo>
                      <a:pt x="1102" y="686"/>
                    </a:lnTo>
                    <a:lnTo>
                      <a:pt x="1097" y="685"/>
                    </a:lnTo>
                    <a:lnTo>
                      <a:pt x="1091" y="684"/>
                    </a:lnTo>
                    <a:lnTo>
                      <a:pt x="1087" y="682"/>
                    </a:lnTo>
                    <a:lnTo>
                      <a:pt x="1082" y="680"/>
                    </a:lnTo>
                    <a:lnTo>
                      <a:pt x="1080" y="676"/>
                    </a:lnTo>
                    <a:lnTo>
                      <a:pt x="1077" y="673"/>
                    </a:lnTo>
                    <a:lnTo>
                      <a:pt x="1076" y="668"/>
                    </a:lnTo>
                    <a:lnTo>
                      <a:pt x="1074" y="663"/>
                    </a:lnTo>
                    <a:lnTo>
                      <a:pt x="1073" y="657"/>
                    </a:lnTo>
                    <a:lnTo>
                      <a:pt x="1074" y="643"/>
                    </a:lnTo>
                    <a:lnTo>
                      <a:pt x="1078" y="627"/>
                    </a:lnTo>
                    <a:lnTo>
                      <a:pt x="1088" y="576"/>
                    </a:lnTo>
                    <a:lnTo>
                      <a:pt x="702" y="576"/>
                    </a:lnTo>
                    <a:lnTo>
                      <a:pt x="697" y="608"/>
                    </a:lnTo>
                    <a:lnTo>
                      <a:pt x="694" y="621"/>
                    </a:lnTo>
                    <a:lnTo>
                      <a:pt x="691" y="632"/>
                    </a:lnTo>
                    <a:lnTo>
                      <a:pt x="685" y="642"/>
                    </a:lnTo>
                    <a:lnTo>
                      <a:pt x="679" y="651"/>
                    </a:lnTo>
                    <a:lnTo>
                      <a:pt x="670" y="660"/>
                    </a:lnTo>
                    <a:lnTo>
                      <a:pt x="659" y="666"/>
                    </a:lnTo>
                    <a:lnTo>
                      <a:pt x="647" y="673"/>
                    </a:lnTo>
                    <a:lnTo>
                      <a:pt x="632" y="677"/>
                    </a:lnTo>
                    <a:lnTo>
                      <a:pt x="601" y="684"/>
                    </a:lnTo>
                    <a:lnTo>
                      <a:pt x="567" y="691"/>
                    </a:lnTo>
                    <a:lnTo>
                      <a:pt x="530" y="696"/>
                    </a:lnTo>
                    <a:lnTo>
                      <a:pt x="489" y="703"/>
                    </a:lnTo>
                    <a:lnTo>
                      <a:pt x="479" y="705"/>
                    </a:lnTo>
                    <a:lnTo>
                      <a:pt x="469" y="706"/>
                    </a:lnTo>
                    <a:lnTo>
                      <a:pt x="461" y="706"/>
                    </a:lnTo>
                    <a:lnTo>
                      <a:pt x="453" y="705"/>
                    </a:lnTo>
                    <a:lnTo>
                      <a:pt x="446" y="703"/>
                    </a:lnTo>
                    <a:lnTo>
                      <a:pt x="441" y="700"/>
                    </a:lnTo>
                    <a:lnTo>
                      <a:pt x="436" y="695"/>
                    </a:lnTo>
                    <a:lnTo>
                      <a:pt x="433" y="691"/>
                    </a:lnTo>
                    <a:lnTo>
                      <a:pt x="430" y="684"/>
                    </a:lnTo>
                    <a:lnTo>
                      <a:pt x="428" y="677"/>
                    </a:lnTo>
                    <a:lnTo>
                      <a:pt x="428" y="670"/>
                    </a:lnTo>
                    <a:lnTo>
                      <a:pt x="426" y="661"/>
                    </a:lnTo>
                    <a:lnTo>
                      <a:pt x="428" y="651"/>
                    </a:lnTo>
                    <a:lnTo>
                      <a:pt x="430" y="640"/>
                    </a:lnTo>
                    <a:lnTo>
                      <a:pt x="432" y="627"/>
                    </a:lnTo>
                    <a:lnTo>
                      <a:pt x="436" y="615"/>
                    </a:lnTo>
                    <a:lnTo>
                      <a:pt x="445" y="580"/>
                    </a:lnTo>
                    <a:lnTo>
                      <a:pt x="454" y="547"/>
                    </a:lnTo>
                    <a:lnTo>
                      <a:pt x="463" y="511"/>
                    </a:lnTo>
                    <a:lnTo>
                      <a:pt x="472" y="476"/>
                    </a:lnTo>
                    <a:lnTo>
                      <a:pt x="481" y="439"/>
                    </a:lnTo>
                    <a:lnTo>
                      <a:pt x="489" y="401"/>
                    </a:lnTo>
                    <a:lnTo>
                      <a:pt x="497" y="362"/>
                    </a:lnTo>
                    <a:lnTo>
                      <a:pt x="504" y="3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sp>
          <p:nvSpPr>
            <p:cNvPr id="6" name="Freeform 13"/>
            <p:cNvSpPr>
              <a:spLocks noEditPoints="1"/>
            </p:cNvSpPr>
            <p:nvPr/>
          </p:nvSpPr>
          <p:spPr bwMode="auto">
            <a:xfrm>
              <a:off x="10918700" y="270173"/>
              <a:ext cx="387350" cy="376238"/>
            </a:xfrm>
            <a:custGeom>
              <a:avLst/>
              <a:gdLst>
                <a:gd name="T0" fmla="*/ 845 w 1949"/>
                <a:gd name="T1" fmla="*/ 1173 h 1897"/>
                <a:gd name="T2" fmla="*/ 768 w 1949"/>
                <a:gd name="T3" fmla="*/ 993 h 1897"/>
                <a:gd name="T4" fmla="*/ 920 w 1949"/>
                <a:gd name="T5" fmla="*/ 959 h 1897"/>
                <a:gd name="T6" fmla="*/ 1084 w 1949"/>
                <a:gd name="T7" fmla="*/ 1045 h 1897"/>
                <a:gd name="T8" fmla="*/ 1214 w 1949"/>
                <a:gd name="T9" fmla="*/ 1166 h 1897"/>
                <a:gd name="T10" fmla="*/ 748 w 1949"/>
                <a:gd name="T11" fmla="*/ 1462 h 1897"/>
                <a:gd name="T12" fmla="*/ 697 w 1949"/>
                <a:gd name="T13" fmla="*/ 1300 h 1897"/>
                <a:gd name="T14" fmla="*/ 816 w 1949"/>
                <a:gd name="T15" fmla="*/ 1274 h 1897"/>
                <a:gd name="T16" fmla="*/ 997 w 1949"/>
                <a:gd name="T17" fmla="*/ 1358 h 1897"/>
                <a:gd name="T18" fmla="*/ 946 w 1949"/>
                <a:gd name="T19" fmla="*/ 1529 h 1897"/>
                <a:gd name="T20" fmla="*/ 757 w 1949"/>
                <a:gd name="T21" fmla="*/ 1517 h 1897"/>
                <a:gd name="T22" fmla="*/ 1696 w 1949"/>
                <a:gd name="T23" fmla="*/ 584 h 1897"/>
                <a:gd name="T24" fmla="*/ 1851 w 1949"/>
                <a:gd name="T25" fmla="*/ 601 h 1897"/>
                <a:gd name="T26" fmla="*/ 1939 w 1949"/>
                <a:gd name="T27" fmla="*/ 748 h 1897"/>
                <a:gd name="T28" fmla="*/ 1574 w 1949"/>
                <a:gd name="T29" fmla="*/ 761 h 1897"/>
                <a:gd name="T30" fmla="*/ 269 w 1949"/>
                <a:gd name="T31" fmla="*/ 770 h 1897"/>
                <a:gd name="T32" fmla="*/ 142 w 1949"/>
                <a:gd name="T33" fmla="*/ 738 h 1897"/>
                <a:gd name="T34" fmla="*/ 181 w 1949"/>
                <a:gd name="T35" fmla="*/ 690 h 1897"/>
                <a:gd name="T36" fmla="*/ 366 w 1949"/>
                <a:gd name="T37" fmla="*/ 550 h 1897"/>
                <a:gd name="T38" fmla="*/ 302 w 1949"/>
                <a:gd name="T39" fmla="*/ 489 h 1897"/>
                <a:gd name="T40" fmla="*/ 484 w 1949"/>
                <a:gd name="T41" fmla="*/ 481 h 1897"/>
                <a:gd name="T42" fmla="*/ 327 w 1949"/>
                <a:gd name="T43" fmla="*/ 333 h 1897"/>
                <a:gd name="T44" fmla="*/ 271 w 1949"/>
                <a:gd name="T45" fmla="*/ 236 h 1897"/>
                <a:gd name="T46" fmla="*/ 641 w 1949"/>
                <a:gd name="T47" fmla="*/ 249 h 1897"/>
                <a:gd name="T48" fmla="*/ 960 w 1949"/>
                <a:gd name="T49" fmla="*/ 27 h 1897"/>
                <a:gd name="T50" fmla="*/ 1103 w 1949"/>
                <a:gd name="T51" fmla="*/ 16 h 1897"/>
                <a:gd name="T52" fmla="*/ 1321 w 1949"/>
                <a:gd name="T53" fmla="*/ 93 h 1897"/>
                <a:gd name="T54" fmla="*/ 1242 w 1949"/>
                <a:gd name="T55" fmla="*/ 191 h 1897"/>
                <a:gd name="T56" fmla="*/ 1732 w 1949"/>
                <a:gd name="T57" fmla="*/ 90 h 1897"/>
                <a:gd name="T58" fmla="*/ 1922 w 1949"/>
                <a:gd name="T59" fmla="*/ 269 h 1897"/>
                <a:gd name="T60" fmla="*/ 1774 w 1949"/>
                <a:gd name="T61" fmla="*/ 313 h 1897"/>
                <a:gd name="T62" fmla="*/ 1413 w 1949"/>
                <a:gd name="T63" fmla="*/ 436 h 1897"/>
                <a:gd name="T64" fmla="*/ 1586 w 1949"/>
                <a:gd name="T65" fmla="*/ 360 h 1897"/>
                <a:gd name="T66" fmla="*/ 1706 w 1949"/>
                <a:gd name="T67" fmla="*/ 527 h 1897"/>
                <a:gd name="T68" fmla="*/ 267 w 1949"/>
                <a:gd name="T69" fmla="*/ 1424 h 1897"/>
                <a:gd name="T70" fmla="*/ 40 w 1949"/>
                <a:gd name="T71" fmla="*/ 1274 h 1897"/>
                <a:gd name="T72" fmla="*/ 6 w 1949"/>
                <a:gd name="T73" fmla="*/ 1174 h 1897"/>
                <a:gd name="T74" fmla="*/ 311 w 1949"/>
                <a:gd name="T75" fmla="*/ 1198 h 1897"/>
                <a:gd name="T76" fmla="*/ 444 w 1949"/>
                <a:gd name="T77" fmla="*/ 799 h 1897"/>
                <a:gd name="T78" fmla="*/ 565 w 1949"/>
                <a:gd name="T79" fmla="*/ 789 h 1897"/>
                <a:gd name="T80" fmla="*/ 760 w 1949"/>
                <a:gd name="T81" fmla="*/ 889 h 1897"/>
                <a:gd name="T82" fmla="*/ 1413 w 1949"/>
                <a:gd name="T83" fmla="*/ 783 h 1897"/>
                <a:gd name="T84" fmla="*/ 1616 w 1949"/>
                <a:gd name="T85" fmla="*/ 948 h 1897"/>
                <a:gd name="T86" fmla="*/ 1524 w 1949"/>
                <a:gd name="T87" fmla="*/ 1082 h 1897"/>
                <a:gd name="T88" fmla="*/ 1655 w 1949"/>
                <a:gd name="T89" fmla="*/ 1049 h 1897"/>
                <a:gd name="T90" fmla="*/ 1874 w 1949"/>
                <a:gd name="T91" fmla="*/ 1198 h 1897"/>
                <a:gd name="T92" fmla="*/ 1833 w 1949"/>
                <a:gd name="T93" fmla="*/ 1258 h 1897"/>
                <a:gd name="T94" fmla="*/ 1432 w 1949"/>
                <a:gd name="T95" fmla="*/ 1425 h 1897"/>
                <a:gd name="T96" fmla="*/ 1543 w 1949"/>
                <a:gd name="T97" fmla="*/ 1399 h 1897"/>
                <a:gd name="T98" fmla="*/ 1704 w 1949"/>
                <a:gd name="T99" fmla="*/ 1556 h 1897"/>
                <a:gd name="T100" fmla="*/ 1458 w 1949"/>
                <a:gd name="T101" fmla="*/ 1590 h 1897"/>
                <a:gd name="T102" fmla="*/ 1264 w 1949"/>
                <a:gd name="T103" fmla="*/ 1793 h 1897"/>
                <a:gd name="T104" fmla="*/ 985 w 1949"/>
                <a:gd name="T105" fmla="*/ 1893 h 1897"/>
                <a:gd name="T106" fmla="*/ 944 w 1949"/>
                <a:gd name="T107" fmla="*/ 1770 h 1897"/>
                <a:gd name="T108" fmla="*/ 802 w 1949"/>
                <a:gd name="T109" fmla="*/ 1677 h 1897"/>
                <a:gd name="T110" fmla="*/ 899 w 1949"/>
                <a:gd name="T111" fmla="*/ 1646 h 1897"/>
                <a:gd name="T112" fmla="*/ 1093 w 1949"/>
                <a:gd name="T113" fmla="*/ 1590 h 1897"/>
                <a:gd name="T114" fmla="*/ 346 w 1949"/>
                <a:gd name="T115" fmla="*/ 1702 h 1897"/>
                <a:gd name="T116" fmla="*/ 181 w 1949"/>
                <a:gd name="T117" fmla="*/ 1597 h 1897"/>
                <a:gd name="T118" fmla="*/ 206 w 1949"/>
                <a:gd name="T119" fmla="*/ 1507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9" h="1897">
                  <a:moveTo>
                    <a:pt x="1268" y="941"/>
                  </a:moveTo>
                  <a:lnTo>
                    <a:pt x="713" y="941"/>
                  </a:lnTo>
                  <a:lnTo>
                    <a:pt x="706" y="946"/>
                  </a:lnTo>
                  <a:lnTo>
                    <a:pt x="700" y="951"/>
                  </a:lnTo>
                  <a:lnTo>
                    <a:pt x="695" y="957"/>
                  </a:lnTo>
                  <a:lnTo>
                    <a:pt x="689" y="965"/>
                  </a:lnTo>
                  <a:lnTo>
                    <a:pt x="685" y="973"/>
                  </a:lnTo>
                  <a:lnTo>
                    <a:pt x="679" y="981"/>
                  </a:lnTo>
                  <a:lnTo>
                    <a:pt x="675" y="991"/>
                  </a:lnTo>
                  <a:lnTo>
                    <a:pt x="670" y="1002"/>
                  </a:lnTo>
                  <a:lnTo>
                    <a:pt x="604" y="1198"/>
                  </a:lnTo>
                  <a:lnTo>
                    <a:pt x="852" y="1198"/>
                  </a:lnTo>
                  <a:lnTo>
                    <a:pt x="847" y="1186"/>
                  </a:lnTo>
                  <a:lnTo>
                    <a:pt x="845" y="1173"/>
                  </a:lnTo>
                  <a:lnTo>
                    <a:pt x="845" y="1160"/>
                  </a:lnTo>
                  <a:lnTo>
                    <a:pt x="846" y="1145"/>
                  </a:lnTo>
                  <a:lnTo>
                    <a:pt x="844" y="1125"/>
                  </a:lnTo>
                  <a:lnTo>
                    <a:pt x="839" y="1105"/>
                  </a:lnTo>
                  <a:lnTo>
                    <a:pt x="834" y="1086"/>
                  </a:lnTo>
                  <a:lnTo>
                    <a:pt x="825" y="1068"/>
                  </a:lnTo>
                  <a:lnTo>
                    <a:pt x="816" y="1051"/>
                  </a:lnTo>
                  <a:lnTo>
                    <a:pt x="804" y="1034"/>
                  </a:lnTo>
                  <a:lnTo>
                    <a:pt x="792" y="1017"/>
                  </a:lnTo>
                  <a:lnTo>
                    <a:pt x="776" y="1002"/>
                  </a:lnTo>
                  <a:lnTo>
                    <a:pt x="773" y="1000"/>
                  </a:lnTo>
                  <a:lnTo>
                    <a:pt x="770" y="998"/>
                  </a:lnTo>
                  <a:lnTo>
                    <a:pt x="769" y="995"/>
                  </a:lnTo>
                  <a:lnTo>
                    <a:pt x="768" y="993"/>
                  </a:lnTo>
                  <a:lnTo>
                    <a:pt x="768" y="989"/>
                  </a:lnTo>
                  <a:lnTo>
                    <a:pt x="769" y="987"/>
                  </a:lnTo>
                  <a:lnTo>
                    <a:pt x="770" y="983"/>
                  </a:lnTo>
                  <a:lnTo>
                    <a:pt x="773" y="979"/>
                  </a:lnTo>
                  <a:lnTo>
                    <a:pt x="778" y="973"/>
                  </a:lnTo>
                  <a:lnTo>
                    <a:pt x="785" y="968"/>
                  </a:lnTo>
                  <a:lnTo>
                    <a:pt x="792" y="966"/>
                  </a:lnTo>
                  <a:lnTo>
                    <a:pt x="798" y="965"/>
                  </a:lnTo>
                  <a:lnTo>
                    <a:pt x="820" y="961"/>
                  </a:lnTo>
                  <a:lnTo>
                    <a:pt x="843" y="960"/>
                  </a:lnTo>
                  <a:lnTo>
                    <a:pt x="864" y="959"/>
                  </a:lnTo>
                  <a:lnTo>
                    <a:pt x="884" y="958"/>
                  </a:lnTo>
                  <a:lnTo>
                    <a:pt x="903" y="958"/>
                  </a:lnTo>
                  <a:lnTo>
                    <a:pt x="920" y="959"/>
                  </a:lnTo>
                  <a:lnTo>
                    <a:pt x="938" y="960"/>
                  </a:lnTo>
                  <a:lnTo>
                    <a:pt x="955" y="963"/>
                  </a:lnTo>
                  <a:lnTo>
                    <a:pt x="970" y="965"/>
                  </a:lnTo>
                  <a:lnTo>
                    <a:pt x="985" y="968"/>
                  </a:lnTo>
                  <a:lnTo>
                    <a:pt x="998" y="973"/>
                  </a:lnTo>
                  <a:lnTo>
                    <a:pt x="1012" y="977"/>
                  </a:lnTo>
                  <a:lnTo>
                    <a:pt x="1024" y="983"/>
                  </a:lnTo>
                  <a:lnTo>
                    <a:pt x="1035" y="988"/>
                  </a:lnTo>
                  <a:lnTo>
                    <a:pt x="1045" y="995"/>
                  </a:lnTo>
                  <a:lnTo>
                    <a:pt x="1054" y="1002"/>
                  </a:lnTo>
                  <a:lnTo>
                    <a:pt x="1064" y="1013"/>
                  </a:lnTo>
                  <a:lnTo>
                    <a:pt x="1072" y="1023"/>
                  </a:lnTo>
                  <a:lnTo>
                    <a:pt x="1078" y="1034"/>
                  </a:lnTo>
                  <a:lnTo>
                    <a:pt x="1084" y="1045"/>
                  </a:lnTo>
                  <a:lnTo>
                    <a:pt x="1088" y="1057"/>
                  </a:lnTo>
                  <a:lnTo>
                    <a:pt x="1091" y="1068"/>
                  </a:lnTo>
                  <a:lnTo>
                    <a:pt x="1092" y="1081"/>
                  </a:lnTo>
                  <a:lnTo>
                    <a:pt x="1092" y="1093"/>
                  </a:lnTo>
                  <a:lnTo>
                    <a:pt x="1089" y="1105"/>
                  </a:lnTo>
                  <a:lnTo>
                    <a:pt x="1087" y="1117"/>
                  </a:lnTo>
                  <a:lnTo>
                    <a:pt x="1083" y="1131"/>
                  </a:lnTo>
                  <a:lnTo>
                    <a:pt x="1077" y="1143"/>
                  </a:lnTo>
                  <a:lnTo>
                    <a:pt x="1069" y="1156"/>
                  </a:lnTo>
                  <a:lnTo>
                    <a:pt x="1061" y="1170"/>
                  </a:lnTo>
                  <a:lnTo>
                    <a:pt x="1051" y="1184"/>
                  </a:lnTo>
                  <a:lnTo>
                    <a:pt x="1039" y="1198"/>
                  </a:lnTo>
                  <a:lnTo>
                    <a:pt x="1205" y="1198"/>
                  </a:lnTo>
                  <a:lnTo>
                    <a:pt x="1214" y="1166"/>
                  </a:lnTo>
                  <a:lnTo>
                    <a:pt x="1218" y="1149"/>
                  </a:lnTo>
                  <a:lnTo>
                    <a:pt x="1218" y="1145"/>
                  </a:lnTo>
                  <a:lnTo>
                    <a:pt x="1218" y="1144"/>
                  </a:lnTo>
                  <a:lnTo>
                    <a:pt x="1216" y="1146"/>
                  </a:lnTo>
                  <a:lnTo>
                    <a:pt x="1213" y="1153"/>
                  </a:lnTo>
                  <a:lnTo>
                    <a:pt x="1225" y="1110"/>
                  </a:lnTo>
                  <a:lnTo>
                    <a:pt x="1235" y="1072"/>
                  </a:lnTo>
                  <a:lnTo>
                    <a:pt x="1245" y="1038"/>
                  </a:lnTo>
                  <a:lnTo>
                    <a:pt x="1252" y="1009"/>
                  </a:lnTo>
                  <a:lnTo>
                    <a:pt x="1258" y="986"/>
                  </a:lnTo>
                  <a:lnTo>
                    <a:pt x="1263" y="966"/>
                  </a:lnTo>
                  <a:lnTo>
                    <a:pt x="1266" y="951"/>
                  </a:lnTo>
                  <a:lnTo>
                    <a:pt x="1268" y="941"/>
                  </a:lnTo>
                  <a:close/>
                  <a:moveTo>
                    <a:pt x="748" y="1462"/>
                  </a:moveTo>
                  <a:lnTo>
                    <a:pt x="750" y="1438"/>
                  </a:lnTo>
                  <a:lnTo>
                    <a:pt x="750" y="1416"/>
                  </a:lnTo>
                  <a:lnTo>
                    <a:pt x="748" y="1396"/>
                  </a:lnTo>
                  <a:lnTo>
                    <a:pt x="744" y="1377"/>
                  </a:lnTo>
                  <a:lnTo>
                    <a:pt x="742" y="1368"/>
                  </a:lnTo>
                  <a:lnTo>
                    <a:pt x="738" y="1360"/>
                  </a:lnTo>
                  <a:lnTo>
                    <a:pt x="734" y="1352"/>
                  </a:lnTo>
                  <a:lnTo>
                    <a:pt x="730" y="1345"/>
                  </a:lnTo>
                  <a:lnTo>
                    <a:pt x="725" y="1337"/>
                  </a:lnTo>
                  <a:lnTo>
                    <a:pt x="720" y="1330"/>
                  </a:lnTo>
                  <a:lnTo>
                    <a:pt x="715" y="1325"/>
                  </a:lnTo>
                  <a:lnTo>
                    <a:pt x="708" y="1319"/>
                  </a:lnTo>
                  <a:lnTo>
                    <a:pt x="700" y="1308"/>
                  </a:lnTo>
                  <a:lnTo>
                    <a:pt x="697" y="1300"/>
                  </a:lnTo>
                  <a:lnTo>
                    <a:pt x="696" y="1296"/>
                  </a:lnTo>
                  <a:lnTo>
                    <a:pt x="696" y="1293"/>
                  </a:lnTo>
                  <a:lnTo>
                    <a:pt x="697" y="1290"/>
                  </a:lnTo>
                  <a:lnTo>
                    <a:pt x="699" y="1289"/>
                  </a:lnTo>
                  <a:lnTo>
                    <a:pt x="702" y="1284"/>
                  </a:lnTo>
                  <a:lnTo>
                    <a:pt x="705" y="1282"/>
                  </a:lnTo>
                  <a:lnTo>
                    <a:pt x="708" y="1279"/>
                  </a:lnTo>
                  <a:lnTo>
                    <a:pt x="713" y="1277"/>
                  </a:lnTo>
                  <a:lnTo>
                    <a:pt x="722" y="1274"/>
                  </a:lnTo>
                  <a:lnTo>
                    <a:pt x="732" y="1273"/>
                  </a:lnTo>
                  <a:lnTo>
                    <a:pt x="754" y="1272"/>
                  </a:lnTo>
                  <a:lnTo>
                    <a:pt x="776" y="1272"/>
                  </a:lnTo>
                  <a:lnTo>
                    <a:pt x="796" y="1273"/>
                  </a:lnTo>
                  <a:lnTo>
                    <a:pt x="816" y="1274"/>
                  </a:lnTo>
                  <a:lnTo>
                    <a:pt x="835" y="1276"/>
                  </a:lnTo>
                  <a:lnTo>
                    <a:pt x="853" y="1278"/>
                  </a:lnTo>
                  <a:lnTo>
                    <a:pt x="869" y="1281"/>
                  </a:lnTo>
                  <a:lnTo>
                    <a:pt x="886" y="1284"/>
                  </a:lnTo>
                  <a:lnTo>
                    <a:pt x="900" y="1289"/>
                  </a:lnTo>
                  <a:lnTo>
                    <a:pt x="915" y="1293"/>
                  </a:lnTo>
                  <a:lnTo>
                    <a:pt x="929" y="1299"/>
                  </a:lnTo>
                  <a:lnTo>
                    <a:pt x="942" y="1304"/>
                  </a:lnTo>
                  <a:lnTo>
                    <a:pt x="954" y="1311"/>
                  </a:lnTo>
                  <a:lnTo>
                    <a:pt x="964" y="1318"/>
                  </a:lnTo>
                  <a:lnTo>
                    <a:pt x="974" y="1326"/>
                  </a:lnTo>
                  <a:lnTo>
                    <a:pt x="984" y="1333"/>
                  </a:lnTo>
                  <a:lnTo>
                    <a:pt x="990" y="1346"/>
                  </a:lnTo>
                  <a:lnTo>
                    <a:pt x="997" y="1358"/>
                  </a:lnTo>
                  <a:lnTo>
                    <a:pt x="1002" y="1370"/>
                  </a:lnTo>
                  <a:lnTo>
                    <a:pt x="1005" y="1382"/>
                  </a:lnTo>
                  <a:lnTo>
                    <a:pt x="1007" y="1395"/>
                  </a:lnTo>
                  <a:lnTo>
                    <a:pt x="1008" y="1407"/>
                  </a:lnTo>
                  <a:lnTo>
                    <a:pt x="1008" y="1419"/>
                  </a:lnTo>
                  <a:lnTo>
                    <a:pt x="1006" y="1431"/>
                  </a:lnTo>
                  <a:lnTo>
                    <a:pt x="1003" y="1444"/>
                  </a:lnTo>
                  <a:lnTo>
                    <a:pt x="998" y="1456"/>
                  </a:lnTo>
                  <a:lnTo>
                    <a:pt x="993" y="1468"/>
                  </a:lnTo>
                  <a:lnTo>
                    <a:pt x="986" y="1480"/>
                  </a:lnTo>
                  <a:lnTo>
                    <a:pt x="978" y="1493"/>
                  </a:lnTo>
                  <a:lnTo>
                    <a:pt x="968" y="1505"/>
                  </a:lnTo>
                  <a:lnTo>
                    <a:pt x="958" y="1517"/>
                  </a:lnTo>
                  <a:lnTo>
                    <a:pt x="946" y="1529"/>
                  </a:lnTo>
                  <a:lnTo>
                    <a:pt x="1112" y="1529"/>
                  </a:lnTo>
                  <a:lnTo>
                    <a:pt x="1116" y="1509"/>
                  </a:lnTo>
                  <a:lnTo>
                    <a:pt x="1123" y="1480"/>
                  </a:lnTo>
                  <a:lnTo>
                    <a:pt x="1133" y="1441"/>
                  </a:lnTo>
                  <a:lnTo>
                    <a:pt x="1145" y="1394"/>
                  </a:lnTo>
                  <a:lnTo>
                    <a:pt x="1159" y="1351"/>
                  </a:lnTo>
                  <a:lnTo>
                    <a:pt x="1172" y="1312"/>
                  </a:lnTo>
                  <a:lnTo>
                    <a:pt x="1181" y="1279"/>
                  </a:lnTo>
                  <a:lnTo>
                    <a:pt x="1187" y="1251"/>
                  </a:lnTo>
                  <a:lnTo>
                    <a:pt x="586" y="1251"/>
                  </a:lnTo>
                  <a:lnTo>
                    <a:pt x="503" y="1529"/>
                  </a:lnTo>
                  <a:lnTo>
                    <a:pt x="765" y="1529"/>
                  </a:lnTo>
                  <a:lnTo>
                    <a:pt x="762" y="1524"/>
                  </a:lnTo>
                  <a:lnTo>
                    <a:pt x="757" y="1517"/>
                  </a:lnTo>
                  <a:lnTo>
                    <a:pt x="755" y="1509"/>
                  </a:lnTo>
                  <a:lnTo>
                    <a:pt x="753" y="1502"/>
                  </a:lnTo>
                  <a:lnTo>
                    <a:pt x="750" y="1493"/>
                  </a:lnTo>
                  <a:lnTo>
                    <a:pt x="749" y="1483"/>
                  </a:lnTo>
                  <a:lnTo>
                    <a:pt x="748" y="1473"/>
                  </a:lnTo>
                  <a:lnTo>
                    <a:pt x="748" y="1462"/>
                  </a:lnTo>
                  <a:close/>
                  <a:moveTo>
                    <a:pt x="1248" y="535"/>
                  </a:moveTo>
                  <a:lnTo>
                    <a:pt x="1174" y="535"/>
                  </a:lnTo>
                  <a:lnTo>
                    <a:pt x="1142" y="701"/>
                  </a:lnTo>
                  <a:lnTo>
                    <a:pt x="1593" y="701"/>
                  </a:lnTo>
                  <a:lnTo>
                    <a:pt x="1623" y="664"/>
                  </a:lnTo>
                  <a:lnTo>
                    <a:pt x="1651" y="632"/>
                  </a:lnTo>
                  <a:lnTo>
                    <a:pt x="1675" y="605"/>
                  </a:lnTo>
                  <a:lnTo>
                    <a:pt x="1696" y="584"/>
                  </a:lnTo>
                  <a:lnTo>
                    <a:pt x="1714" y="567"/>
                  </a:lnTo>
                  <a:lnTo>
                    <a:pt x="1730" y="557"/>
                  </a:lnTo>
                  <a:lnTo>
                    <a:pt x="1735" y="553"/>
                  </a:lnTo>
                  <a:lnTo>
                    <a:pt x="1741" y="550"/>
                  </a:lnTo>
                  <a:lnTo>
                    <a:pt x="1745" y="549"/>
                  </a:lnTo>
                  <a:lnTo>
                    <a:pt x="1750" y="550"/>
                  </a:lnTo>
                  <a:lnTo>
                    <a:pt x="1763" y="554"/>
                  </a:lnTo>
                  <a:lnTo>
                    <a:pt x="1776" y="559"/>
                  </a:lnTo>
                  <a:lnTo>
                    <a:pt x="1789" y="564"/>
                  </a:lnTo>
                  <a:lnTo>
                    <a:pt x="1802" y="570"/>
                  </a:lnTo>
                  <a:lnTo>
                    <a:pt x="1814" y="577"/>
                  </a:lnTo>
                  <a:lnTo>
                    <a:pt x="1826" y="584"/>
                  </a:lnTo>
                  <a:lnTo>
                    <a:pt x="1839" y="592"/>
                  </a:lnTo>
                  <a:lnTo>
                    <a:pt x="1851" y="601"/>
                  </a:lnTo>
                  <a:lnTo>
                    <a:pt x="1863" y="611"/>
                  </a:lnTo>
                  <a:lnTo>
                    <a:pt x="1874" y="619"/>
                  </a:lnTo>
                  <a:lnTo>
                    <a:pt x="1885" y="631"/>
                  </a:lnTo>
                  <a:lnTo>
                    <a:pt x="1897" y="642"/>
                  </a:lnTo>
                  <a:lnTo>
                    <a:pt x="1920" y="666"/>
                  </a:lnTo>
                  <a:lnTo>
                    <a:pt x="1941" y="693"/>
                  </a:lnTo>
                  <a:lnTo>
                    <a:pt x="1945" y="707"/>
                  </a:lnTo>
                  <a:lnTo>
                    <a:pt x="1947" y="720"/>
                  </a:lnTo>
                  <a:lnTo>
                    <a:pt x="1949" y="725"/>
                  </a:lnTo>
                  <a:lnTo>
                    <a:pt x="1947" y="731"/>
                  </a:lnTo>
                  <a:lnTo>
                    <a:pt x="1946" y="735"/>
                  </a:lnTo>
                  <a:lnTo>
                    <a:pt x="1944" y="740"/>
                  </a:lnTo>
                  <a:lnTo>
                    <a:pt x="1942" y="744"/>
                  </a:lnTo>
                  <a:lnTo>
                    <a:pt x="1939" y="748"/>
                  </a:lnTo>
                  <a:lnTo>
                    <a:pt x="1934" y="751"/>
                  </a:lnTo>
                  <a:lnTo>
                    <a:pt x="1930" y="754"/>
                  </a:lnTo>
                  <a:lnTo>
                    <a:pt x="1925" y="756"/>
                  </a:lnTo>
                  <a:lnTo>
                    <a:pt x="1919" y="759"/>
                  </a:lnTo>
                  <a:lnTo>
                    <a:pt x="1912" y="760"/>
                  </a:lnTo>
                  <a:lnTo>
                    <a:pt x="1905" y="761"/>
                  </a:lnTo>
                  <a:lnTo>
                    <a:pt x="1873" y="760"/>
                  </a:lnTo>
                  <a:lnTo>
                    <a:pt x="1840" y="759"/>
                  </a:lnTo>
                  <a:lnTo>
                    <a:pt x="1803" y="758"/>
                  </a:lnTo>
                  <a:lnTo>
                    <a:pt x="1763" y="758"/>
                  </a:lnTo>
                  <a:lnTo>
                    <a:pt x="1720" y="758"/>
                  </a:lnTo>
                  <a:lnTo>
                    <a:pt x="1674" y="759"/>
                  </a:lnTo>
                  <a:lnTo>
                    <a:pt x="1625" y="760"/>
                  </a:lnTo>
                  <a:lnTo>
                    <a:pt x="1574" y="761"/>
                  </a:lnTo>
                  <a:lnTo>
                    <a:pt x="1546" y="761"/>
                  </a:lnTo>
                  <a:lnTo>
                    <a:pt x="1521" y="761"/>
                  </a:lnTo>
                  <a:lnTo>
                    <a:pt x="1497" y="761"/>
                  </a:lnTo>
                  <a:lnTo>
                    <a:pt x="1474" y="761"/>
                  </a:lnTo>
                  <a:lnTo>
                    <a:pt x="1454" y="761"/>
                  </a:lnTo>
                  <a:lnTo>
                    <a:pt x="1434" y="761"/>
                  </a:lnTo>
                  <a:lnTo>
                    <a:pt x="1417" y="761"/>
                  </a:lnTo>
                  <a:lnTo>
                    <a:pt x="1401" y="761"/>
                  </a:lnTo>
                  <a:lnTo>
                    <a:pt x="461" y="761"/>
                  </a:lnTo>
                  <a:lnTo>
                    <a:pt x="417" y="761"/>
                  </a:lnTo>
                  <a:lnTo>
                    <a:pt x="376" y="762"/>
                  </a:lnTo>
                  <a:lnTo>
                    <a:pt x="338" y="764"/>
                  </a:lnTo>
                  <a:lnTo>
                    <a:pt x="302" y="766"/>
                  </a:lnTo>
                  <a:lnTo>
                    <a:pt x="269" y="770"/>
                  </a:lnTo>
                  <a:lnTo>
                    <a:pt x="239" y="774"/>
                  </a:lnTo>
                  <a:lnTo>
                    <a:pt x="211" y="779"/>
                  </a:lnTo>
                  <a:lnTo>
                    <a:pt x="186" y="783"/>
                  </a:lnTo>
                  <a:lnTo>
                    <a:pt x="180" y="785"/>
                  </a:lnTo>
                  <a:lnTo>
                    <a:pt x="175" y="785"/>
                  </a:lnTo>
                  <a:lnTo>
                    <a:pt x="170" y="784"/>
                  </a:lnTo>
                  <a:lnTo>
                    <a:pt x="166" y="782"/>
                  </a:lnTo>
                  <a:lnTo>
                    <a:pt x="162" y="779"/>
                  </a:lnTo>
                  <a:lnTo>
                    <a:pt x="158" y="773"/>
                  </a:lnTo>
                  <a:lnTo>
                    <a:pt x="156" y="768"/>
                  </a:lnTo>
                  <a:lnTo>
                    <a:pt x="152" y="761"/>
                  </a:lnTo>
                  <a:lnTo>
                    <a:pt x="150" y="755"/>
                  </a:lnTo>
                  <a:lnTo>
                    <a:pt x="146" y="748"/>
                  </a:lnTo>
                  <a:lnTo>
                    <a:pt x="142" y="738"/>
                  </a:lnTo>
                  <a:lnTo>
                    <a:pt x="138" y="723"/>
                  </a:lnTo>
                  <a:lnTo>
                    <a:pt x="135" y="716"/>
                  </a:lnTo>
                  <a:lnTo>
                    <a:pt x="132" y="710"/>
                  </a:lnTo>
                  <a:lnTo>
                    <a:pt x="130" y="705"/>
                  </a:lnTo>
                  <a:lnTo>
                    <a:pt x="127" y="701"/>
                  </a:lnTo>
                  <a:lnTo>
                    <a:pt x="125" y="695"/>
                  </a:lnTo>
                  <a:lnTo>
                    <a:pt x="124" y="691"/>
                  </a:lnTo>
                  <a:lnTo>
                    <a:pt x="125" y="689"/>
                  </a:lnTo>
                  <a:lnTo>
                    <a:pt x="126" y="685"/>
                  </a:lnTo>
                  <a:lnTo>
                    <a:pt x="129" y="684"/>
                  </a:lnTo>
                  <a:lnTo>
                    <a:pt x="132" y="684"/>
                  </a:lnTo>
                  <a:lnTo>
                    <a:pt x="138" y="684"/>
                  </a:lnTo>
                  <a:lnTo>
                    <a:pt x="145" y="685"/>
                  </a:lnTo>
                  <a:lnTo>
                    <a:pt x="181" y="690"/>
                  </a:lnTo>
                  <a:lnTo>
                    <a:pt x="222" y="692"/>
                  </a:lnTo>
                  <a:lnTo>
                    <a:pt x="266" y="695"/>
                  </a:lnTo>
                  <a:lnTo>
                    <a:pt x="314" y="697"/>
                  </a:lnTo>
                  <a:lnTo>
                    <a:pt x="365" y="699"/>
                  </a:lnTo>
                  <a:lnTo>
                    <a:pt x="420" y="700"/>
                  </a:lnTo>
                  <a:lnTo>
                    <a:pt x="478" y="701"/>
                  </a:lnTo>
                  <a:lnTo>
                    <a:pt x="540" y="701"/>
                  </a:lnTo>
                  <a:lnTo>
                    <a:pt x="848" y="701"/>
                  </a:lnTo>
                  <a:lnTo>
                    <a:pt x="880" y="535"/>
                  </a:lnTo>
                  <a:lnTo>
                    <a:pt x="489" y="535"/>
                  </a:lnTo>
                  <a:lnTo>
                    <a:pt x="459" y="536"/>
                  </a:lnTo>
                  <a:lnTo>
                    <a:pt x="428" y="538"/>
                  </a:lnTo>
                  <a:lnTo>
                    <a:pt x="397" y="544"/>
                  </a:lnTo>
                  <a:lnTo>
                    <a:pt x="366" y="550"/>
                  </a:lnTo>
                  <a:lnTo>
                    <a:pt x="361" y="553"/>
                  </a:lnTo>
                  <a:lnTo>
                    <a:pt x="357" y="555"/>
                  </a:lnTo>
                  <a:lnTo>
                    <a:pt x="352" y="556"/>
                  </a:lnTo>
                  <a:lnTo>
                    <a:pt x="348" y="556"/>
                  </a:lnTo>
                  <a:lnTo>
                    <a:pt x="344" y="554"/>
                  </a:lnTo>
                  <a:lnTo>
                    <a:pt x="339" y="552"/>
                  </a:lnTo>
                  <a:lnTo>
                    <a:pt x="335" y="547"/>
                  </a:lnTo>
                  <a:lnTo>
                    <a:pt x="330" y="543"/>
                  </a:lnTo>
                  <a:lnTo>
                    <a:pt x="327" y="538"/>
                  </a:lnTo>
                  <a:lnTo>
                    <a:pt x="325" y="531"/>
                  </a:lnTo>
                  <a:lnTo>
                    <a:pt x="322" y="523"/>
                  </a:lnTo>
                  <a:lnTo>
                    <a:pt x="320" y="513"/>
                  </a:lnTo>
                  <a:lnTo>
                    <a:pt x="310" y="499"/>
                  </a:lnTo>
                  <a:lnTo>
                    <a:pt x="302" y="489"/>
                  </a:lnTo>
                  <a:lnTo>
                    <a:pt x="300" y="482"/>
                  </a:lnTo>
                  <a:lnTo>
                    <a:pt x="299" y="477"/>
                  </a:lnTo>
                  <a:lnTo>
                    <a:pt x="299" y="471"/>
                  </a:lnTo>
                  <a:lnTo>
                    <a:pt x="299" y="467"/>
                  </a:lnTo>
                  <a:lnTo>
                    <a:pt x="304" y="465"/>
                  </a:lnTo>
                  <a:lnTo>
                    <a:pt x="309" y="464"/>
                  </a:lnTo>
                  <a:lnTo>
                    <a:pt x="316" y="465"/>
                  </a:lnTo>
                  <a:lnTo>
                    <a:pt x="322" y="467"/>
                  </a:lnTo>
                  <a:lnTo>
                    <a:pt x="349" y="470"/>
                  </a:lnTo>
                  <a:lnTo>
                    <a:pt x="377" y="474"/>
                  </a:lnTo>
                  <a:lnTo>
                    <a:pt x="404" y="476"/>
                  </a:lnTo>
                  <a:lnTo>
                    <a:pt x="430" y="478"/>
                  </a:lnTo>
                  <a:lnTo>
                    <a:pt x="457" y="480"/>
                  </a:lnTo>
                  <a:lnTo>
                    <a:pt x="484" y="481"/>
                  </a:lnTo>
                  <a:lnTo>
                    <a:pt x="510" y="482"/>
                  </a:lnTo>
                  <a:lnTo>
                    <a:pt x="537" y="482"/>
                  </a:lnTo>
                  <a:lnTo>
                    <a:pt x="890" y="482"/>
                  </a:lnTo>
                  <a:lnTo>
                    <a:pt x="924" y="309"/>
                  </a:lnTo>
                  <a:lnTo>
                    <a:pt x="608" y="309"/>
                  </a:lnTo>
                  <a:lnTo>
                    <a:pt x="564" y="310"/>
                  </a:lnTo>
                  <a:lnTo>
                    <a:pt x="523" y="310"/>
                  </a:lnTo>
                  <a:lnTo>
                    <a:pt x="485" y="312"/>
                  </a:lnTo>
                  <a:lnTo>
                    <a:pt x="449" y="314"/>
                  </a:lnTo>
                  <a:lnTo>
                    <a:pt x="416" y="318"/>
                  </a:lnTo>
                  <a:lnTo>
                    <a:pt x="386" y="322"/>
                  </a:lnTo>
                  <a:lnTo>
                    <a:pt x="358" y="327"/>
                  </a:lnTo>
                  <a:lnTo>
                    <a:pt x="332" y="331"/>
                  </a:lnTo>
                  <a:lnTo>
                    <a:pt x="327" y="333"/>
                  </a:lnTo>
                  <a:lnTo>
                    <a:pt x="321" y="333"/>
                  </a:lnTo>
                  <a:lnTo>
                    <a:pt x="317" y="332"/>
                  </a:lnTo>
                  <a:lnTo>
                    <a:pt x="312" y="330"/>
                  </a:lnTo>
                  <a:lnTo>
                    <a:pt x="308" y="327"/>
                  </a:lnTo>
                  <a:lnTo>
                    <a:pt x="305" y="322"/>
                  </a:lnTo>
                  <a:lnTo>
                    <a:pt x="302" y="315"/>
                  </a:lnTo>
                  <a:lnTo>
                    <a:pt x="299" y="309"/>
                  </a:lnTo>
                  <a:lnTo>
                    <a:pt x="295" y="303"/>
                  </a:lnTo>
                  <a:lnTo>
                    <a:pt x="291" y="296"/>
                  </a:lnTo>
                  <a:lnTo>
                    <a:pt x="288" y="289"/>
                  </a:lnTo>
                  <a:lnTo>
                    <a:pt x="285" y="281"/>
                  </a:lnTo>
                  <a:lnTo>
                    <a:pt x="279" y="262"/>
                  </a:lnTo>
                  <a:lnTo>
                    <a:pt x="275" y="241"/>
                  </a:lnTo>
                  <a:lnTo>
                    <a:pt x="271" y="236"/>
                  </a:lnTo>
                  <a:lnTo>
                    <a:pt x="269" y="232"/>
                  </a:lnTo>
                  <a:lnTo>
                    <a:pt x="269" y="228"/>
                  </a:lnTo>
                  <a:lnTo>
                    <a:pt x="270" y="226"/>
                  </a:lnTo>
                  <a:lnTo>
                    <a:pt x="274" y="225"/>
                  </a:lnTo>
                  <a:lnTo>
                    <a:pt x="278" y="224"/>
                  </a:lnTo>
                  <a:lnTo>
                    <a:pt x="285" y="225"/>
                  </a:lnTo>
                  <a:lnTo>
                    <a:pt x="292" y="226"/>
                  </a:lnTo>
                  <a:lnTo>
                    <a:pt x="346" y="231"/>
                  </a:lnTo>
                  <a:lnTo>
                    <a:pt x="398" y="236"/>
                  </a:lnTo>
                  <a:lnTo>
                    <a:pt x="448" y="240"/>
                  </a:lnTo>
                  <a:lnTo>
                    <a:pt x="498" y="243"/>
                  </a:lnTo>
                  <a:lnTo>
                    <a:pt x="547" y="245"/>
                  </a:lnTo>
                  <a:lnTo>
                    <a:pt x="595" y="247"/>
                  </a:lnTo>
                  <a:lnTo>
                    <a:pt x="641" y="249"/>
                  </a:lnTo>
                  <a:lnTo>
                    <a:pt x="687" y="249"/>
                  </a:lnTo>
                  <a:lnTo>
                    <a:pt x="935" y="249"/>
                  </a:lnTo>
                  <a:lnTo>
                    <a:pt x="939" y="224"/>
                  </a:lnTo>
                  <a:lnTo>
                    <a:pt x="943" y="201"/>
                  </a:lnTo>
                  <a:lnTo>
                    <a:pt x="946" y="177"/>
                  </a:lnTo>
                  <a:lnTo>
                    <a:pt x="949" y="154"/>
                  </a:lnTo>
                  <a:lnTo>
                    <a:pt x="952" y="132"/>
                  </a:lnTo>
                  <a:lnTo>
                    <a:pt x="953" y="110"/>
                  </a:lnTo>
                  <a:lnTo>
                    <a:pt x="954" y="89"/>
                  </a:lnTo>
                  <a:lnTo>
                    <a:pt x="955" y="68"/>
                  </a:lnTo>
                  <a:lnTo>
                    <a:pt x="955" y="56"/>
                  </a:lnTo>
                  <a:lnTo>
                    <a:pt x="957" y="45"/>
                  </a:lnTo>
                  <a:lnTo>
                    <a:pt x="958" y="35"/>
                  </a:lnTo>
                  <a:lnTo>
                    <a:pt x="960" y="27"/>
                  </a:lnTo>
                  <a:lnTo>
                    <a:pt x="963" y="19"/>
                  </a:lnTo>
                  <a:lnTo>
                    <a:pt x="966" y="15"/>
                  </a:lnTo>
                  <a:lnTo>
                    <a:pt x="969" y="10"/>
                  </a:lnTo>
                  <a:lnTo>
                    <a:pt x="974" y="7"/>
                  </a:lnTo>
                  <a:lnTo>
                    <a:pt x="977" y="5"/>
                  </a:lnTo>
                  <a:lnTo>
                    <a:pt x="982" y="1"/>
                  </a:lnTo>
                  <a:lnTo>
                    <a:pt x="987" y="0"/>
                  </a:lnTo>
                  <a:lnTo>
                    <a:pt x="994" y="0"/>
                  </a:lnTo>
                  <a:lnTo>
                    <a:pt x="1002" y="0"/>
                  </a:lnTo>
                  <a:lnTo>
                    <a:pt x="1012" y="1"/>
                  </a:lnTo>
                  <a:lnTo>
                    <a:pt x="1022" y="5"/>
                  </a:lnTo>
                  <a:lnTo>
                    <a:pt x="1034" y="7"/>
                  </a:lnTo>
                  <a:lnTo>
                    <a:pt x="1068" y="11"/>
                  </a:lnTo>
                  <a:lnTo>
                    <a:pt x="1103" y="16"/>
                  </a:lnTo>
                  <a:lnTo>
                    <a:pt x="1136" y="21"/>
                  </a:lnTo>
                  <a:lnTo>
                    <a:pt x="1169" y="27"/>
                  </a:lnTo>
                  <a:lnTo>
                    <a:pt x="1202" y="32"/>
                  </a:lnTo>
                  <a:lnTo>
                    <a:pt x="1234" y="39"/>
                  </a:lnTo>
                  <a:lnTo>
                    <a:pt x="1265" y="46"/>
                  </a:lnTo>
                  <a:lnTo>
                    <a:pt x="1296" y="52"/>
                  </a:lnTo>
                  <a:lnTo>
                    <a:pt x="1302" y="57"/>
                  </a:lnTo>
                  <a:lnTo>
                    <a:pt x="1307" y="63"/>
                  </a:lnTo>
                  <a:lnTo>
                    <a:pt x="1312" y="67"/>
                  </a:lnTo>
                  <a:lnTo>
                    <a:pt x="1315" y="73"/>
                  </a:lnTo>
                  <a:lnTo>
                    <a:pt x="1317" y="77"/>
                  </a:lnTo>
                  <a:lnTo>
                    <a:pt x="1320" y="81"/>
                  </a:lnTo>
                  <a:lnTo>
                    <a:pt x="1321" y="87"/>
                  </a:lnTo>
                  <a:lnTo>
                    <a:pt x="1321" y="93"/>
                  </a:lnTo>
                  <a:lnTo>
                    <a:pt x="1320" y="97"/>
                  </a:lnTo>
                  <a:lnTo>
                    <a:pt x="1317" y="103"/>
                  </a:lnTo>
                  <a:lnTo>
                    <a:pt x="1315" y="108"/>
                  </a:lnTo>
                  <a:lnTo>
                    <a:pt x="1311" y="114"/>
                  </a:lnTo>
                  <a:lnTo>
                    <a:pt x="1306" y="119"/>
                  </a:lnTo>
                  <a:lnTo>
                    <a:pt x="1301" y="125"/>
                  </a:lnTo>
                  <a:lnTo>
                    <a:pt x="1295" y="130"/>
                  </a:lnTo>
                  <a:lnTo>
                    <a:pt x="1287" y="136"/>
                  </a:lnTo>
                  <a:lnTo>
                    <a:pt x="1277" y="142"/>
                  </a:lnTo>
                  <a:lnTo>
                    <a:pt x="1268" y="149"/>
                  </a:lnTo>
                  <a:lnTo>
                    <a:pt x="1261" y="158"/>
                  </a:lnTo>
                  <a:lnTo>
                    <a:pt x="1253" y="167"/>
                  </a:lnTo>
                  <a:lnTo>
                    <a:pt x="1247" y="178"/>
                  </a:lnTo>
                  <a:lnTo>
                    <a:pt x="1242" y="191"/>
                  </a:lnTo>
                  <a:lnTo>
                    <a:pt x="1237" y="204"/>
                  </a:lnTo>
                  <a:lnTo>
                    <a:pt x="1234" y="218"/>
                  </a:lnTo>
                  <a:lnTo>
                    <a:pt x="1228" y="249"/>
                  </a:lnTo>
                  <a:lnTo>
                    <a:pt x="1544" y="249"/>
                  </a:lnTo>
                  <a:lnTo>
                    <a:pt x="1578" y="213"/>
                  </a:lnTo>
                  <a:lnTo>
                    <a:pt x="1608" y="182"/>
                  </a:lnTo>
                  <a:lnTo>
                    <a:pt x="1637" y="156"/>
                  </a:lnTo>
                  <a:lnTo>
                    <a:pt x="1662" y="134"/>
                  </a:lnTo>
                  <a:lnTo>
                    <a:pt x="1684" y="116"/>
                  </a:lnTo>
                  <a:lnTo>
                    <a:pt x="1703" y="103"/>
                  </a:lnTo>
                  <a:lnTo>
                    <a:pt x="1712" y="98"/>
                  </a:lnTo>
                  <a:lnTo>
                    <a:pt x="1720" y="95"/>
                  </a:lnTo>
                  <a:lnTo>
                    <a:pt x="1726" y="91"/>
                  </a:lnTo>
                  <a:lnTo>
                    <a:pt x="1732" y="90"/>
                  </a:lnTo>
                  <a:lnTo>
                    <a:pt x="1742" y="94"/>
                  </a:lnTo>
                  <a:lnTo>
                    <a:pt x="1752" y="98"/>
                  </a:lnTo>
                  <a:lnTo>
                    <a:pt x="1763" y="103"/>
                  </a:lnTo>
                  <a:lnTo>
                    <a:pt x="1773" y="108"/>
                  </a:lnTo>
                  <a:lnTo>
                    <a:pt x="1794" y="122"/>
                  </a:lnTo>
                  <a:lnTo>
                    <a:pt x="1816" y="139"/>
                  </a:lnTo>
                  <a:lnTo>
                    <a:pt x="1840" y="159"/>
                  </a:lnTo>
                  <a:lnTo>
                    <a:pt x="1864" y="184"/>
                  </a:lnTo>
                  <a:lnTo>
                    <a:pt x="1889" y="211"/>
                  </a:lnTo>
                  <a:lnTo>
                    <a:pt x="1914" y="241"/>
                  </a:lnTo>
                  <a:lnTo>
                    <a:pt x="1916" y="249"/>
                  </a:lnTo>
                  <a:lnTo>
                    <a:pt x="1919" y="255"/>
                  </a:lnTo>
                  <a:lnTo>
                    <a:pt x="1921" y="262"/>
                  </a:lnTo>
                  <a:lnTo>
                    <a:pt x="1922" y="269"/>
                  </a:lnTo>
                  <a:lnTo>
                    <a:pt x="1922" y="274"/>
                  </a:lnTo>
                  <a:lnTo>
                    <a:pt x="1921" y="280"/>
                  </a:lnTo>
                  <a:lnTo>
                    <a:pt x="1920" y="285"/>
                  </a:lnTo>
                  <a:lnTo>
                    <a:pt x="1917" y="290"/>
                  </a:lnTo>
                  <a:lnTo>
                    <a:pt x="1915" y="294"/>
                  </a:lnTo>
                  <a:lnTo>
                    <a:pt x="1912" y="299"/>
                  </a:lnTo>
                  <a:lnTo>
                    <a:pt x="1907" y="302"/>
                  </a:lnTo>
                  <a:lnTo>
                    <a:pt x="1903" y="306"/>
                  </a:lnTo>
                  <a:lnTo>
                    <a:pt x="1897" y="309"/>
                  </a:lnTo>
                  <a:lnTo>
                    <a:pt x="1892" y="312"/>
                  </a:lnTo>
                  <a:lnTo>
                    <a:pt x="1884" y="314"/>
                  </a:lnTo>
                  <a:lnTo>
                    <a:pt x="1877" y="316"/>
                  </a:lnTo>
                  <a:lnTo>
                    <a:pt x="1827" y="314"/>
                  </a:lnTo>
                  <a:lnTo>
                    <a:pt x="1774" y="313"/>
                  </a:lnTo>
                  <a:lnTo>
                    <a:pt x="1715" y="312"/>
                  </a:lnTo>
                  <a:lnTo>
                    <a:pt x="1653" y="311"/>
                  </a:lnTo>
                  <a:lnTo>
                    <a:pt x="1584" y="310"/>
                  </a:lnTo>
                  <a:lnTo>
                    <a:pt x="1512" y="310"/>
                  </a:lnTo>
                  <a:lnTo>
                    <a:pt x="1434" y="309"/>
                  </a:lnTo>
                  <a:lnTo>
                    <a:pt x="1352" y="309"/>
                  </a:lnTo>
                  <a:lnTo>
                    <a:pt x="1217" y="309"/>
                  </a:lnTo>
                  <a:lnTo>
                    <a:pt x="1184" y="482"/>
                  </a:lnTo>
                  <a:lnTo>
                    <a:pt x="1372" y="482"/>
                  </a:lnTo>
                  <a:lnTo>
                    <a:pt x="1376" y="478"/>
                  </a:lnTo>
                  <a:lnTo>
                    <a:pt x="1378" y="475"/>
                  </a:lnTo>
                  <a:lnTo>
                    <a:pt x="1381" y="471"/>
                  </a:lnTo>
                  <a:lnTo>
                    <a:pt x="1382" y="467"/>
                  </a:lnTo>
                  <a:lnTo>
                    <a:pt x="1413" y="436"/>
                  </a:lnTo>
                  <a:lnTo>
                    <a:pt x="1441" y="408"/>
                  </a:lnTo>
                  <a:lnTo>
                    <a:pt x="1465" y="386"/>
                  </a:lnTo>
                  <a:lnTo>
                    <a:pt x="1485" y="368"/>
                  </a:lnTo>
                  <a:lnTo>
                    <a:pt x="1503" y="353"/>
                  </a:lnTo>
                  <a:lnTo>
                    <a:pt x="1517" y="344"/>
                  </a:lnTo>
                  <a:lnTo>
                    <a:pt x="1523" y="341"/>
                  </a:lnTo>
                  <a:lnTo>
                    <a:pt x="1527" y="340"/>
                  </a:lnTo>
                  <a:lnTo>
                    <a:pt x="1531" y="339"/>
                  </a:lnTo>
                  <a:lnTo>
                    <a:pt x="1534" y="339"/>
                  </a:lnTo>
                  <a:lnTo>
                    <a:pt x="1544" y="341"/>
                  </a:lnTo>
                  <a:lnTo>
                    <a:pt x="1554" y="344"/>
                  </a:lnTo>
                  <a:lnTo>
                    <a:pt x="1565" y="349"/>
                  </a:lnTo>
                  <a:lnTo>
                    <a:pt x="1575" y="353"/>
                  </a:lnTo>
                  <a:lnTo>
                    <a:pt x="1586" y="360"/>
                  </a:lnTo>
                  <a:lnTo>
                    <a:pt x="1596" y="367"/>
                  </a:lnTo>
                  <a:lnTo>
                    <a:pt x="1607" y="373"/>
                  </a:lnTo>
                  <a:lnTo>
                    <a:pt x="1618" y="382"/>
                  </a:lnTo>
                  <a:lnTo>
                    <a:pt x="1641" y="402"/>
                  </a:lnTo>
                  <a:lnTo>
                    <a:pt x="1663" y="426"/>
                  </a:lnTo>
                  <a:lnTo>
                    <a:pt x="1686" y="452"/>
                  </a:lnTo>
                  <a:lnTo>
                    <a:pt x="1710" y="482"/>
                  </a:lnTo>
                  <a:lnTo>
                    <a:pt x="1714" y="495"/>
                  </a:lnTo>
                  <a:lnTo>
                    <a:pt x="1715" y="506"/>
                  </a:lnTo>
                  <a:lnTo>
                    <a:pt x="1714" y="510"/>
                  </a:lnTo>
                  <a:lnTo>
                    <a:pt x="1713" y="515"/>
                  </a:lnTo>
                  <a:lnTo>
                    <a:pt x="1712" y="519"/>
                  </a:lnTo>
                  <a:lnTo>
                    <a:pt x="1710" y="524"/>
                  </a:lnTo>
                  <a:lnTo>
                    <a:pt x="1706" y="527"/>
                  </a:lnTo>
                  <a:lnTo>
                    <a:pt x="1703" y="530"/>
                  </a:lnTo>
                  <a:lnTo>
                    <a:pt x="1699" y="534"/>
                  </a:lnTo>
                  <a:lnTo>
                    <a:pt x="1694" y="536"/>
                  </a:lnTo>
                  <a:lnTo>
                    <a:pt x="1683" y="540"/>
                  </a:lnTo>
                  <a:lnTo>
                    <a:pt x="1669" y="543"/>
                  </a:lnTo>
                  <a:lnTo>
                    <a:pt x="1639" y="540"/>
                  </a:lnTo>
                  <a:lnTo>
                    <a:pt x="1603" y="539"/>
                  </a:lnTo>
                  <a:lnTo>
                    <a:pt x="1561" y="538"/>
                  </a:lnTo>
                  <a:lnTo>
                    <a:pt x="1512" y="537"/>
                  </a:lnTo>
                  <a:lnTo>
                    <a:pt x="1456" y="536"/>
                  </a:lnTo>
                  <a:lnTo>
                    <a:pt x="1394" y="536"/>
                  </a:lnTo>
                  <a:lnTo>
                    <a:pt x="1325" y="535"/>
                  </a:lnTo>
                  <a:lnTo>
                    <a:pt x="1248" y="535"/>
                  </a:lnTo>
                  <a:close/>
                  <a:moveTo>
                    <a:pt x="267" y="1424"/>
                  </a:moveTo>
                  <a:lnTo>
                    <a:pt x="315" y="1251"/>
                  </a:lnTo>
                  <a:lnTo>
                    <a:pt x="297" y="1251"/>
                  </a:lnTo>
                  <a:lnTo>
                    <a:pt x="274" y="1252"/>
                  </a:lnTo>
                  <a:lnTo>
                    <a:pt x="244" y="1254"/>
                  </a:lnTo>
                  <a:lnTo>
                    <a:pt x="208" y="1258"/>
                  </a:lnTo>
                  <a:lnTo>
                    <a:pt x="157" y="1262"/>
                  </a:lnTo>
                  <a:lnTo>
                    <a:pt x="115" y="1266"/>
                  </a:lnTo>
                  <a:lnTo>
                    <a:pt x="84" y="1270"/>
                  </a:lnTo>
                  <a:lnTo>
                    <a:pt x="62" y="1273"/>
                  </a:lnTo>
                  <a:lnTo>
                    <a:pt x="55" y="1273"/>
                  </a:lnTo>
                  <a:lnTo>
                    <a:pt x="48" y="1273"/>
                  </a:lnTo>
                  <a:lnTo>
                    <a:pt x="46" y="1274"/>
                  </a:lnTo>
                  <a:lnTo>
                    <a:pt x="43" y="1276"/>
                  </a:lnTo>
                  <a:lnTo>
                    <a:pt x="40" y="1274"/>
                  </a:lnTo>
                  <a:lnTo>
                    <a:pt x="38" y="1273"/>
                  </a:lnTo>
                  <a:lnTo>
                    <a:pt x="33" y="1268"/>
                  </a:lnTo>
                  <a:lnTo>
                    <a:pt x="28" y="1258"/>
                  </a:lnTo>
                  <a:lnTo>
                    <a:pt x="26" y="1250"/>
                  </a:lnTo>
                  <a:lnTo>
                    <a:pt x="23" y="1241"/>
                  </a:lnTo>
                  <a:lnTo>
                    <a:pt x="21" y="1231"/>
                  </a:lnTo>
                  <a:lnTo>
                    <a:pt x="20" y="1221"/>
                  </a:lnTo>
                  <a:lnTo>
                    <a:pt x="10" y="1202"/>
                  </a:lnTo>
                  <a:lnTo>
                    <a:pt x="3" y="1191"/>
                  </a:lnTo>
                  <a:lnTo>
                    <a:pt x="1" y="1185"/>
                  </a:lnTo>
                  <a:lnTo>
                    <a:pt x="0" y="1181"/>
                  </a:lnTo>
                  <a:lnTo>
                    <a:pt x="1" y="1178"/>
                  </a:lnTo>
                  <a:lnTo>
                    <a:pt x="2" y="1175"/>
                  </a:lnTo>
                  <a:lnTo>
                    <a:pt x="6" y="1174"/>
                  </a:lnTo>
                  <a:lnTo>
                    <a:pt x="9" y="1173"/>
                  </a:lnTo>
                  <a:lnTo>
                    <a:pt x="15" y="1174"/>
                  </a:lnTo>
                  <a:lnTo>
                    <a:pt x="21" y="1175"/>
                  </a:lnTo>
                  <a:lnTo>
                    <a:pt x="32" y="1178"/>
                  </a:lnTo>
                  <a:lnTo>
                    <a:pt x="47" y="1179"/>
                  </a:lnTo>
                  <a:lnTo>
                    <a:pt x="65" y="1181"/>
                  </a:lnTo>
                  <a:lnTo>
                    <a:pt x="87" y="1183"/>
                  </a:lnTo>
                  <a:lnTo>
                    <a:pt x="114" y="1185"/>
                  </a:lnTo>
                  <a:lnTo>
                    <a:pt x="144" y="1186"/>
                  </a:lnTo>
                  <a:lnTo>
                    <a:pt x="177" y="1189"/>
                  </a:lnTo>
                  <a:lnTo>
                    <a:pt x="214" y="1191"/>
                  </a:lnTo>
                  <a:lnTo>
                    <a:pt x="251" y="1194"/>
                  </a:lnTo>
                  <a:lnTo>
                    <a:pt x="284" y="1196"/>
                  </a:lnTo>
                  <a:lnTo>
                    <a:pt x="311" y="1198"/>
                  </a:lnTo>
                  <a:lnTo>
                    <a:pt x="332" y="1198"/>
                  </a:lnTo>
                  <a:lnTo>
                    <a:pt x="383" y="1055"/>
                  </a:lnTo>
                  <a:lnTo>
                    <a:pt x="388" y="1036"/>
                  </a:lnTo>
                  <a:lnTo>
                    <a:pt x="394" y="1016"/>
                  </a:lnTo>
                  <a:lnTo>
                    <a:pt x="399" y="993"/>
                  </a:lnTo>
                  <a:lnTo>
                    <a:pt x="405" y="966"/>
                  </a:lnTo>
                  <a:lnTo>
                    <a:pt x="411" y="938"/>
                  </a:lnTo>
                  <a:lnTo>
                    <a:pt x="418" y="907"/>
                  </a:lnTo>
                  <a:lnTo>
                    <a:pt x="425" y="872"/>
                  </a:lnTo>
                  <a:lnTo>
                    <a:pt x="431" y="837"/>
                  </a:lnTo>
                  <a:lnTo>
                    <a:pt x="434" y="826"/>
                  </a:lnTo>
                  <a:lnTo>
                    <a:pt x="437" y="815"/>
                  </a:lnTo>
                  <a:lnTo>
                    <a:pt x="439" y="807"/>
                  </a:lnTo>
                  <a:lnTo>
                    <a:pt x="444" y="799"/>
                  </a:lnTo>
                  <a:lnTo>
                    <a:pt x="447" y="792"/>
                  </a:lnTo>
                  <a:lnTo>
                    <a:pt x="451" y="785"/>
                  </a:lnTo>
                  <a:lnTo>
                    <a:pt x="456" y="780"/>
                  </a:lnTo>
                  <a:lnTo>
                    <a:pt x="460" y="777"/>
                  </a:lnTo>
                  <a:lnTo>
                    <a:pt x="466" y="773"/>
                  </a:lnTo>
                  <a:lnTo>
                    <a:pt x="470" y="771"/>
                  </a:lnTo>
                  <a:lnTo>
                    <a:pt x="477" y="769"/>
                  </a:lnTo>
                  <a:lnTo>
                    <a:pt x="483" y="769"/>
                  </a:lnTo>
                  <a:lnTo>
                    <a:pt x="489" y="769"/>
                  </a:lnTo>
                  <a:lnTo>
                    <a:pt x="496" y="770"/>
                  </a:lnTo>
                  <a:lnTo>
                    <a:pt x="504" y="773"/>
                  </a:lnTo>
                  <a:lnTo>
                    <a:pt x="511" y="775"/>
                  </a:lnTo>
                  <a:lnTo>
                    <a:pt x="538" y="782"/>
                  </a:lnTo>
                  <a:lnTo>
                    <a:pt x="565" y="789"/>
                  </a:lnTo>
                  <a:lnTo>
                    <a:pt x="593" y="798"/>
                  </a:lnTo>
                  <a:lnTo>
                    <a:pt x="620" y="807"/>
                  </a:lnTo>
                  <a:lnTo>
                    <a:pt x="647" y="815"/>
                  </a:lnTo>
                  <a:lnTo>
                    <a:pt x="675" y="827"/>
                  </a:lnTo>
                  <a:lnTo>
                    <a:pt x="703" y="839"/>
                  </a:lnTo>
                  <a:lnTo>
                    <a:pt x="729" y="851"/>
                  </a:lnTo>
                  <a:lnTo>
                    <a:pt x="736" y="856"/>
                  </a:lnTo>
                  <a:lnTo>
                    <a:pt x="742" y="859"/>
                  </a:lnTo>
                  <a:lnTo>
                    <a:pt x="747" y="863"/>
                  </a:lnTo>
                  <a:lnTo>
                    <a:pt x="750" y="868"/>
                  </a:lnTo>
                  <a:lnTo>
                    <a:pt x="754" y="873"/>
                  </a:lnTo>
                  <a:lnTo>
                    <a:pt x="757" y="878"/>
                  </a:lnTo>
                  <a:lnTo>
                    <a:pt x="759" y="883"/>
                  </a:lnTo>
                  <a:lnTo>
                    <a:pt x="760" y="889"/>
                  </a:lnTo>
                  <a:lnTo>
                    <a:pt x="1248" y="889"/>
                  </a:lnTo>
                  <a:lnTo>
                    <a:pt x="1274" y="862"/>
                  </a:lnTo>
                  <a:lnTo>
                    <a:pt x="1296" y="840"/>
                  </a:lnTo>
                  <a:lnTo>
                    <a:pt x="1316" y="820"/>
                  </a:lnTo>
                  <a:lnTo>
                    <a:pt x="1335" y="804"/>
                  </a:lnTo>
                  <a:lnTo>
                    <a:pt x="1351" y="792"/>
                  </a:lnTo>
                  <a:lnTo>
                    <a:pt x="1364" y="783"/>
                  </a:lnTo>
                  <a:lnTo>
                    <a:pt x="1370" y="780"/>
                  </a:lnTo>
                  <a:lnTo>
                    <a:pt x="1374" y="778"/>
                  </a:lnTo>
                  <a:lnTo>
                    <a:pt x="1380" y="777"/>
                  </a:lnTo>
                  <a:lnTo>
                    <a:pt x="1383" y="775"/>
                  </a:lnTo>
                  <a:lnTo>
                    <a:pt x="1393" y="778"/>
                  </a:lnTo>
                  <a:lnTo>
                    <a:pt x="1403" y="780"/>
                  </a:lnTo>
                  <a:lnTo>
                    <a:pt x="1413" y="783"/>
                  </a:lnTo>
                  <a:lnTo>
                    <a:pt x="1425" y="788"/>
                  </a:lnTo>
                  <a:lnTo>
                    <a:pt x="1436" y="793"/>
                  </a:lnTo>
                  <a:lnTo>
                    <a:pt x="1448" y="800"/>
                  </a:lnTo>
                  <a:lnTo>
                    <a:pt x="1462" y="807"/>
                  </a:lnTo>
                  <a:lnTo>
                    <a:pt x="1475" y="815"/>
                  </a:lnTo>
                  <a:lnTo>
                    <a:pt x="1504" y="836"/>
                  </a:lnTo>
                  <a:lnTo>
                    <a:pt x="1535" y="859"/>
                  </a:lnTo>
                  <a:lnTo>
                    <a:pt x="1568" y="887"/>
                  </a:lnTo>
                  <a:lnTo>
                    <a:pt x="1604" y="919"/>
                  </a:lnTo>
                  <a:lnTo>
                    <a:pt x="1607" y="925"/>
                  </a:lnTo>
                  <a:lnTo>
                    <a:pt x="1611" y="930"/>
                  </a:lnTo>
                  <a:lnTo>
                    <a:pt x="1614" y="936"/>
                  </a:lnTo>
                  <a:lnTo>
                    <a:pt x="1615" y="942"/>
                  </a:lnTo>
                  <a:lnTo>
                    <a:pt x="1616" y="948"/>
                  </a:lnTo>
                  <a:lnTo>
                    <a:pt x="1616" y="954"/>
                  </a:lnTo>
                  <a:lnTo>
                    <a:pt x="1615" y="960"/>
                  </a:lnTo>
                  <a:lnTo>
                    <a:pt x="1614" y="966"/>
                  </a:lnTo>
                  <a:lnTo>
                    <a:pt x="1611" y="973"/>
                  </a:lnTo>
                  <a:lnTo>
                    <a:pt x="1607" y="978"/>
                  </a:lnTo>
                  <a:lnTo>
                    <a:pt x="1604" y="985"/>
                  </a:lnTo>
                  <a:lnTo>
                    <a:pt x="1598" y="991"/>
                  </a:lnTo>
                  <a:lnTo>
                    <a:pt x="1586" y="1004"/>
                  </a:lnTo>
                  <a:lnTo>
                    <a:pt x="1571" y="1017"/>
                  </a:lnTo>
                  <a:lnTo>
                    <a:pt x="1557" y="1029"/>
                  </a:lnTo>
                  <a:lnTo>
                    <a:pt x="1546" y="1042"/>
                  </a:lnTo>
                  <a:lnTo>
                    <a:pt x="1537" y="1055"/>
                  </a:lnTo>
                  <a:lnTo>
                    <a:pt x="1530" y="1069"/>
                  </a:lnTo>
                  <a:lnTo>
                    <a:pt x="1524" y="1082"/>
                  </a:lnTo>
                  <a:lnTo>
                    <a:pt x="1520" y="1096"/>
                  </a:lnTo>
                  <a:lnTo>
                    <a:pt x="1515" y="1112"/>
                  </a:lnTo>
                  <a:lnTo>
                    <a:pt x="1511" y="1131"/>
                  </a:lnTo>
                  <a:lnTo>
                    <a:pt x="1504" y="1151"/>
                  </a:lnTo>
                  <a:lnTo>
                    <a:pt x="1497" y="1170"/>
                  </a:lnTo>
                  <a:lnTo>
                    <a:pt x="1493" y="1185"/>
                  </a:lnTo>
                  <a:lnTo>
                    <a:pt x="1491" y="1198"/>
                  </a:lnTo>
                  <a:lnTo>
                    <a:pt x="1528" y="1198"/>
                  </a:lnTo>
                  <a:lnTo>
                    <a:pt x="1555" y="1161"/>
                  </a:lnTo>
                  <a:lnTo>
                    <a:pt x="1580" y="1128"/>
                  </a:lnTo>
                  <a:lnTo>
                    <a:pt x="1602" y="1102"/>
                  </a:lnTo>
                  <a:lnTo>
                    <a:pt x="1622" y="1079"/>
                  </a:lnTo>
                  <a:lnTo>
                    <a:pt x="1640" y="1062"/>
                  </a:lnTo>
                  <a:lnTo>
                    <a:pt x="1655" y="1049"/>
                  </a:lnTo>
                  <a:lnTo>
                    <a:pt x="1662" y="1045"/>
                  </a:lnTo>
                  <a:lnTo>
                    <a:pt x="1669" y="1042"/>
                  </a:lnTo>
                  <a:lnTo>
                    <a:pt x="1674" y="1040"/>
                  </a:lnTo>
                  <a:lnTo>
                    <a:pt x="1679" y="1039"/>
                  </a:lnTo>
                  <a:lnTo>
                    <a:pt x="1702" y="1048"/>
                  </a:lnTo>
                  <a:lnTo>
                    <a:pt x="1725" y="1059"/>
                  </a:lnTo>
                  <a:lnTo>
                    <a:pt x="1749" y="1074"/>
                  </a:lnTo>
                  <a:lnTo>
                    <a:pt x="1772" y="1091"/>
                  </a:lnTo>
                  <a:lnTo>
                    <a:pt x="1796" y="1110"/>
                  </a:lnTo>
                  <a:lnTo>
                    <a:pt x="1821" y="1132"/>
                  </a:lnTo>
                  <a:lnTo>
                    <a:pt x="1845" y="1156"/>
                  </a:lnTo>
                  <a:lnTo>
                    <a:pt x="1870" y="1183"/>
                  </a:lnTo>
                  <a:lnTo>
                    <a:pt x="1872" y="1190"/>
                  </a:lnTo>
                  <a:lnTo>
                    <a:pt x="1874" y="1198"/>
                  </a:lnTo>
                  <a:lnTo>
                    <a:pt x="1876" y="1204"/>
                  </a:lnTo>
                  <a:lnTo>
                    <a:pt x="1876" y="1210"/>
                  </a:lnTo>
                  <a:lnTo>
                    <a:pt x="1877" y="1216"/>
                  </a:lnTo>
                  <a:lnTo>
                    <a:pt x="1876" y="1222"/>
                  </a:lnTo>
                  <a:lnTo>
                    <a:pt x="1875" y="1227"/>
                  </a:lnTo>
                  <a:lnTo>
                    <a:pt x="1873" y="1232"/>
                  </a:lnTo>
                  <a:lnTo>
                    <a:pt x="1871" y="1237"/>
                  </a:lnTo>
                  <a:lnTo>
                    <a:pt x="1867" y="1241"/>
                  </a:lnTo>
                  <a:lnTo>
                    <a:pt x="1863" y="1244"/>
                  </a:lnTo>
                  <a:lnTo>
                    <a:pt x="1859" y="1248"/>
                  </a:lnTo>
                  <a:lnTo>
                    <a:pt x="1853" y="1251"/>
                  </a:lnTo>
                  <a:lnTo>
                    <a:pt x="1846" y="1253"/>
                  </a:lnTo>
                  <a:lnTo>
                    <a:pt x="1840" y="1257"/>
                  </a:lnTo>
                  <a:lnTo>
                    <a:pt x="1833" y="1258"/>
                  </a:lnTo>
                  <a:lnTo>
                    <a:pt x="1787" y="1257"/>
                  </a:lnTo>
                  <a:lnTo>
                    <a:pt x="1743" y="1254"/>
                  </a:lnTo>
                  <a:lnTo>
                    <a:pt x="1699" y="1253"/>
                  </a:lnTo>
                  <a:lnTo>
                    <a:pt x="1655" y="1252"/>
                  </a:lnTo>
                  <a:lnTo>
                    <a:pt x="1611" y="1252"/>
                  </a:lnTo>
                  <a:lnTo>
                    <a:pt x="1567" y="1251"/>
                  </a:lnTo>
                  <a:lnTo>
                    <a:pt x="1524" y="1251"/>
                  </a:lnTo>
                  <a:lnTo>
                    <a:pt x="1481" y="1251"/>
                  </a:lnTo>
                  <a:lnTo>
                    <a:pt x="1473" y="1279"/>
                  </a:lnTo>
                  <a:lnTo>
                    <a:pt x="1465" y="1308"/>
                  </a:lnTo>
                  <a:lnTo>
                    <a:pt x="1457" y="1337"/>
                  </a:lnTo>
                  <a:lnTo>
                    <a:pt x="1450" y="1366"/>
                  </a:lnTo>
                  <a:lnTo>
                    <a:pt x="1441" y="1395"/>
                  </a:lnTo>
                  <a:lnTo>
                    <a:pt x="1432" y="1425"/>
                  </a:lnTo>
                  <a:lnTo>
                    <a:pt x="1423" y="1454"/>
                  </a:lnTo>
                  <a:lnTo>
                    <a:pt x="1413" y="1484"/>
                  </a:lnTo>
                  <a:lnTo>
                    <a:pt x="1434" y="1462"/>
                  </a:lnTo>
                  <a:lnTo>
                    <a:pt x="1453" y="1441"/>
                  </a:lnTo>
                  <a:lnTo>
                    <a:pt x="1468" y="1426"/>
                  </a:lnTo>
                  <a:lnTo>
                    <a:pt x="1483" y="1413"/>
                  </a:lnTo>
                  <a:lnTo>
                    <a:pt x="1496" y="1403"/>
                  </a:lnTo>
                  <a:lnTo>
                    <a:pt x="1506" y="1397"/>
                  </a:lnTo>
                  <a:lnTo>
                    <a:pt x="1511" y="1395"/>
                  </a:lnTo>
                  <a:lnTo>
                    <a:pt x="1514" y="1394"/>
                  </a:lnTo>
                  <a:lnTo>
                    <a:pt x="1517" y="1394"/>
                  </a:lnTo>
                  <a:lnTo>
                    <a:pt x="1521" y="1394"/>
                  </a:lnTo>
                  <a:lnTo>
                    <a:pt x="1532" y="1396"/>
                  </a:lnTo>
                  <a:lnTo>
                    <a:pt x="1543" y="1399"/>
                  </a:lnTo>
                  <a:lnTo>
                    <a:pt x="1554" y="1404"/>
                  </a:lnTo>
                  <a:lnTo>
                    <a:pt x="1565" y="1408"/>
                  </a:lnTo>
                  <a:lnTo>
                    <a:pt x="1576" y="1414"/>
                  </a:lnTo>
                  <a:lnTo>
                    <a:pt x="1587" y="1420"/>
                  </a:lnTo>
                  <a:lnTo>
                    <a:pt x="1598" y="1427"/>
                  </a:lnTo>
                  <a:lnTo>
                    <a:pt x="1611" y="1435"/>
                  </a:lnTo>
                  <a:lnTo>
                    <a:pt x="1622" y="1444"/>
                  </a:lnTo>
                  <a:lnTo>
                    <a:pt x="1634" y="1454"/>
                  </a:lnTo>
                  <a:lnTo>
                    <a:pt x="1645" y="1465"/>
                  </a:lnTo>
                  <a:lnTo>
                    <a:pt x="1657" y="1476"/>
                  </a:lnTo>
                  <a:lnTo>
                    <a:pt x="1681" y="1501"/>
                  </a:lnTo>
                  <a:lnTo>
                    <a:pt x="1705" y="1529"/>
                  </a:lnTo>
                  <a:lnTo>
                    <a:pt x="1705" y="1544"/>
                  </a:lnTo>
                  <a:lnTo>
                    <a:pt x="1704" y="1556"/>
                  </a:lnTo>
                  <a:lnTo>
                    <a:pt x="1701" y="1566"/>
                  </a:lnTo>
                  <a:lnTo>
                    <a:pt x="1696" y="1574"/>
                  </a:lnTo>
                  <a:lnTo>
                    <a:pt x="1694" y="1579"/>
                  </a:lnTo>
                  <a:lnTo>
                    <a:pt x="1691" y="1581"/>
                  </a:lnTo>
                  <a:lnTo>
                    <a:pt x="1687" y="1584"/>
                  </a:lnTo>
                  <a:lnTo>
                    <a:pt x="1683" y="1586"/>
                  </a:lnTo>
                  <a:lnTo>
                    <a:pt x="1674" y="1589"/>
                  </a:lnTo>
                  <a:lnTo>
                    <a:pt x="1664" y="1590"/>
                  </a:lnTo>
                  <a:lnTo>
                    <a:pt x="1633" y="1590"/>
                  </a:lnTo>
                  <a:lnTo>
                    <a:pt x="1601" y="1590"/>
                  </a:lnTo>
                  <a:lnTo>
                    <a:pt x="1567" y="1590"/>
                  </a:lnTo>
                  <a:lnTo>
                    <a:pt x="1532" y="1590"/>
                  </a:lnTo>
                  <a:lnTo>
                    <a:pt x="1496" y="1590"/>
                  </a:lnTo>
                  <a:lnTo>
                    <a:pt x="1458" y="1590"/>
                  </a:lnTo>
                  <a:lnTo>
                    <a:pt x="1418" y="1590"/>
                  </a:lnTo>
                  <a:lnTo>
                    <a:pt x="1378" y="1590"/>
                  </a:lnTo>
                  <a:lnTo>
                    <a:pt x="1376" y="1601"/>
                  </a:lnTo>
                  <a:lnTo>
                    <a:pt x="1374" y="1612"/>
                  </a:lnTo>
                  <a:lnTo>
                    <a:pt x="1372" y="1623"/>
                  </a:lnTo>
                  <a:lnTo>
                    <a:pt x="1370" y="1635"/>
                  </a:lnTo>
                  <a:lnTo>
                    <a:pt x="1362" y="1658"/>
                  </a:lnTo>
                  <a:lnTo>
                    <a:pt x="1353" y="1680"/>
                  </a:lnTo>
                  <a:lnTo>
                    <a:pt x="1343" y="1701"/>
                  </a:lnTo>
                  <a:lnTo>
                    <a:pt x="1331" y="1721"/>
                  </a:lnTo>
                  <a:lnTo>
                    <a:pt x="1316" y="1741"/>
                  </a:lnTo>
                  <a:lnTo>
                    <a:pt x="1301" y="1759"/>
                  </a:lnTo>
                  <a:lnTo>
                    <a:pt x="1283" y="1777"/>
                  </a:lnTo>
                  <a:lnTo>
                    <a:pt x="1264" y="1793"/>
                  </a:lnTo>
                  <a:lnTo>
                    <a:pt x="1243" y="1809"/>
                  </a:lnTo>
                  <a:lnTo>
                    <a:pt x="1221" y="1824"/>
                  </a:lnTo>
                  <a:lnTo>
                    <a:pt x="1196" y="1837"/>
                  </a:lnTo>
                  <a:lnTo>
                    <a:pt x="1171" y="1849"/>
                  </a:lnTo>
                  <a:lnTo>
                    <a:pt x="1143" y="1861"/>
                  </a:lnTo>
                  <a:lnTo>
                    <a:pt x="1114" y="1873"/>
                  </a:lnTo>
                  <a:lnTo>
                    <a:pt x="1083" y="1883"/>
                  </a:lnTo>
                  <a:lnTo>
                    <a:pt x="1049" y="1892"/>
                  </a:lnTo>
                  <a:lnTo>
                    <a:pt x="1029" y="1896"/>
                  </a:lnTo>
                  <a:lnTo>
                    <a:pt x="1012" y="1897"/>
                  </a:lnTo>
                  <a:lnTo>
                    <a:pt x="1004" y="1897"/>
                  </a:lnTo>
                  <a:lnTo>
                    <a:pt x="997" y="1896"/>
                  </a:lnTo>
                  <a:lnTo>
                    <a:pt x="990" y="1895"/>
                  </a:lnTo>
                  <a:lnTo>
                    <a:pt x="985" y="1893"/>
                  </a:lnTo>
                  <a:lnTo>
                    <a:pt x="980" y="1890"/>
                  </a:lnTo>
                  <a:lnTo>
                    <a:pt x="976" y="1887"/>
                  </a:lnTo>
                  <a:lnTo>
                    <a:pt x="973" y="1883"/>
                  </a:lnTo>
                  <a:lnTo>
                    <a:pt x="970" y="1878"/>
                  </a:lnTo>
                  <a:lnTo>
                    <a:pt x="968" y="1874"/>
                  </a:lnTo>
                  <a:lnTo>
                    <a:pt x="967" y="1867"/>
                  </a:lnTo>
                  <a:lnTo>
                    <a:pt x="967" y="1860"/>
                  </a:lnTo>
                  <a:lnTo>
                    <a:pt x="967" y="1854"/>
                  </a:lnTo>
                  <a:lnTo>
                    <a:pt x="966" y="1838"/>
                  </a:lnTo>
                  <a:lnTo>
                    <a:pt x="964" y="1822"/>
                  </a:lnTo>
                  <a:lnTo>
                    <a:pt x="960" y="1809"/>
                  </a:lnTo>
                  <a:lnTo>
                    <a:pt x="956" y="1795"/>
                  </a:lnTo>
                  <a:lnTo>
                    <a:pt x="950" y="1782"/>
                  </a:lnTo>
                  <a:lnTo>
                    <a:pt x="944" y="1770"/>
                  </a:lnTo>
                  <a:lnTo>
                    <a:pt x="937" y="1759"/>
                  </a:lnTo>
                  <a:lnTo>
                    <a:pt x="928" y="1748"/>
                  </a:lnTo>
                  <a:lnTo>
                    <a:pt x="919" y="1738"/>
                  </a:lnTo>
                  <a:lnTo>
                    <a:pt x="909" y="1729"/>
                  </a:lnTo>
                  <a:lnTo>
                    <a:pt x="897" y="1720"/>
                  </a:lnTo>
                  <a:lnTo>
                    <a:pt x="885" y="1712"/>
                  </a:lnTo>
                  <a:lnTo>
                    <a:pt x="872" y="1704"/>
                  </a:lnTo>
                  <a:lnTo>
                    <a:pt x="857" y="1699"/>
                  </a:lnTo>
                  <a:lnTo>
                    <a:pt x="842" y="1693"/>
                  </a:lnTo>
                  <a:lnTo>
                    <a:pt x="826" y="1688"/>
                  </a:lnTo>
                  <a:lnTo>
                    <a:pt x="817" y="1685"/>
                  </a:lnTo>
                  <a:lnTo>
                    <a:pt x="810" y="1683"/>
                  </a:lnTo>
                  <a:lnTo>
                    <a:pt x="805" y="1680"/>
                  </a:lnTo>
                  <a:lnTo>
                    <a:pt x="802" y="1677"/>
                  </a:lnTo>
                  <a:lnTo>
                    <a:pt x="799" y="1672"/>
                  </a:lnTo>
                  <a:lnTo>
                    <a:pt x="798" y="1668"/>
                  </a:lnTo>
                  <a:lnTo>
                    <a:pt x="799" y="1663"/>
                  </a:lnTo>
                  <a:lnTo>
                    <a:pt x="802" y="1658"/>
                  </a:lnTo>
                  <a:lnTo>
                    <a:pt x="803" y="1652"/>
                  </a:lnTo>
                  <a:lnTo>
                    <a:pt x="806" y="1648"/>
                  </a:lnTo>
                  <a:lnTo>
                    <a:pt x="810" y="1644"/>
                  </a:lnTo>
                  <a:lnTo>
                    <a:pt x="815" y="1642"/>
                  </a:lnTo>
                  <a:lnTo>
                    <a:pt x="822" y="1641"/>
                  </a:lnTo>
                  <a:lnTo>
                    <a:pt x="829" y="1641"/>
                  </a:lnTo>
                  <a:lnTo>
                    <a:pt x="839" y="1641"/>
                  </a:lnTo>
                  <a:lnTo>
                    <a:pt x="849" y="1642"/>
                  </a:lnTo>
                  <a:lnTo>
                    <a:pt x="875" y="1644"/>
                  </a:lnTo>
                  <a:lnTo>
                    <a:pt x="899" y="1646"/>
                  </a:lnTo>
                  <a:lnTo>
                    <a:pt x="923" y="1648"/>
                  </a:lnTo>
                  <a:lnTo>
                    <a:pt x="945" y="1648"/>
                  </a:lnTo>
                  <a:lnTo>
                    <a:pt x="965" y="1646"/>
                  </a:lnTo>
                  <a:lnTo>
                    <a:pt x="984" y="1645"/>
                  </a:lnTo>
                  <a:lnTo>
                    <a:pt x="1001" y="1643"/>
                  </a:lnTo>
                  <a:lnTo>
                    <a:pt x="1017" y="1641"/>
                  </a:lnTo>
                  <a:lnTo>
                    <a:pt x="1032" y="1636"/>
                  </a:lnTo>
                  <a:lnTo>
                    <a:pt x="1044" y="1632"/>
                  </a:lnTo>
                  <a:lnTo>
                    <a:pt x="1056" y="1628"/>
                  </a:lnTo>
                  <a:lnTo>
                    <a:pt x="1066" y="1621"/>
                  </a:lnTo>
                  <a:lnTo>
                    <a:pt x="1075" y="1614"/>
                  </a:lnTo>
                  <a:lnTo>
                    <a:pt x="1082" y="1607"/>
                  </a:lnTo>
                  <a:lnTo>
                    <a:pt x="1088" y="1599"/>
                  </a:lnTo>
                  <a:lnTo>
                    <a:pt x="1093" y="1590"/>
                  </a:lnTo>
                  <a:lnTo>
                    <a:pt x="484" y="1590"/>
                  </a:lnTo>
                  <a:lnTo>
                    <a:pt x="470" y="1620"/>
                  </a:lnTo>
                  <a:lnTo>
                    <a:pt x="468" y="1624"/>
                  </a:lnTo>
                  <a:lnTo>
                    <a:pt x="466" y="1629"/>
                  </a:lnTo>
                  <a:lnTo>
                    <a:pt x="460" y="1634"/>
                  </a:lnTo>
                  <a:lnTo>
                    <a:pt x="455" y="1641"/>
                  </a:lnTo>
                  <a:lnTo>
                    <a:pt x="438" y="1655"/>
                  </a:lnTo>
                  <a:lnTo>
                    <a:pt x="415" y="1672"/>
                  </a:lnTo>
                  <a:lnTo>
                    <a:pt x="401" y="1683"/>
                  </a:lnTo>
                  <a:lnTo>
                    <a:pt x="389" y="1691"/>
                  </a:lnTo>
                  <a:lnTo>
                    <a:pt x="377" y="1697"/>
                  </a:lnTo>
                  <a:lnTo>
                    <a:pt x="366" y="1701"/>
                  </a:lnTo>
                  <a:lnTo>
                    <a:pt x="356" y="1702"/>
                  </a:lnTo>
                  <a:lnTo>
                    <a:pt x="346" y="1702"/>
                  </a:lnTo>
                  <a:lnTo>
                    <a:pt x="337" y="1700"/>
                  </a:lnTo>
                  <a:lnTo>
                    <a:pt x="328" y="1695"/>
                  </a:lnTo>
                  <a:lnTo>
                    <a:pt x="317" y="1687"/>
                  </a:lnTo>
                  <a:lnTo>
                    <a:pt x="305" y="1678"/>
                  </a:lnTo>
                  <a:lnTo>
                    <a:pt x="290" y="1669"/>
                  </a:lnTo>
                  <a:lnTo>
                    <a:pt x="275" y="1658"/>
                  </a:lnTo>
                  <a:lnTo>
                    <a:pt x="257" y="1650"/>
                  </a:lnTo>
                  <a:lnTo>
                    <a:pt x="240" y="1642"/>
                  </a:lnTo>
                  <a:lnTo>
                    <a:pt x="226" y="1635"/>
                  </a:lnTo>
                  <a:lnTo>
                    <a:pt x="212" y="1628"/>
                  </a:lnTo>
                  <a:lnTo>
                    <a:pt x="202" y="1620"/>
                  </a:lnTo>
                  <a:lnTo>
                    <a:pt x="194" y="1612"/>
                  </a:lnTo>
                  <a:lnTo>
                    <a:pt x="186" y="1605"/>
                  </a:lnTo>
                  <a:lnTo>
                    <a:pt x="181" y="1597"/>
                  </a:lnTo>
                  <a:lnTo>
                    <a:pt x="177" y="1593"/>
                  </a:lnTo>
                  <a:lnTo>
                    <a:pt x="174" y="1587"/>
                  </a:lnTo>
                  <a:lnTo>
                    <a:pt x="170" y="1583"/>
                  </a:lnTo>
                  <a:lnTo>
                    <a:pt x="168" y="1577"/>
                  </a:lnTo>
                  <a:lnTo>
                    <a:pt x="167" y="1572"/>
                  </a:lnTo>
                  <a:lnTo>
                    <a:pt x="167" y="1567"/>
                  </a:lnTo>
                  <a:lnTo>
                    <a:pt x="167" y="1562"/>
                  </a:lnTo>
                  <a:lnTo>
                    <a:pt x="168" y="1556"/>
                  </a:lnTo>
                  <a:lnTo>
                    <a:pt x="170" y="1551"/>
                  </a:lnTo>
                  <a:lnTo>
                    <a:pt x="172" y="1544"/>
                  </a:lnTo>
                  <a:lnTo>
                    <a:pt x="177" y="1538"/>
                  </a:lnTo>
                  <a:lnTo>
                    <a:pt x="181" y="1533"/>
                  </a:lnTo>
                  <a:lnTo>
                    <a:pt x="191" y="1519"/>
                  </a:lnTo>
                  <a:lnTo>
                    <a:pt x="206" y="1507"/>
                  </a:lnTo>
                  <a:lnTo>
                    <a:pt x="216" y="1501"/>
                  </a:lnTo>
                  <a:lnTo>
                    <a:pt x="226" y="1493"/>
                  </a:lnTo>
                  <a:lnTo>
                    <a:pt x="235" y="1485"/>
                  </a:lnTo>
                  <a:lnTo>
                    <a:pt x="242" y="1475"/>
                  </a:lnTo>
                  <a:lnTo>
                    <a:pt x="249" y="1464"/>
                  </a:lnTo>
                  <a:lnTo>
                    <a:pt x="256" y="1452"/>
                  </a:lnTo>
                  <a:lnTo>
                    <a:pt x="261" y="1438"/>
                  </a:lnTo>
                  <a:lnTo>
                    <a:pt x="267" y="142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7" name="Freeform 14"/>
            <p:cNvSpPr>
              <a:spLocks noEditPoints="1"/>
            </p:cNvSpPr>
            <p:nvPr/>
          </p:nvSpPr>
          <p:spPr bwMode="auto">
            <a:xfrm>
              <a:off x="10883775" y="208260"/>
              <a:ext cx="493712" cy="493713"/>
            </a:xfrm>
            <a:custGeom>
              <a:avLst/>
              <a:gdLst>
                <a:gd name="T0" fmla="*/ 558 w 2483"/>
                <a:gd name="T1" fmla="*/ 205 h 2488"/>
                <a:gd name="T2" fmla="*/ 830 w 2483"/>
                <a:gd name="T3" fmla="*/ 70 h 2488"/>
                <a:gd name="T4" fmla="*/ 1122 w 2483"/>
                <a:gd name="T5" fmla="*/ 5 h 2488"/>
                <a:gd name="T6" fmla="*/ 1419 w 2483"/>
                <a:gd name="T7" fmla="*/ 13 h 2488"/>
                <a:gd name="T8" fmla="*/ 1708 w 2483"/>
                <a:gd name="T9" fmla="*/ 91 h 2488"/>
                <a:gd name="T10" fmla="*/ 1975 w 2483"/>
                <a:gd name="T11" fmla="*/ 240 h 2488"/>
                <a:gd name="T12" fmla="*/ 2204 w 2483"/>
                <a:gd name="T13" fmla="*/ 459 h 2488"/>
                <a:gd name="T14" fmla="*/ 2367 w 2483"/>
                <a:gd name="T15" fmla="*/ 720 h 2488"/>
                <a:gd name="T16" fmla="*/ 2460 w 2483"/>
                <a:gd name="T17" fmla="*/ 1007 h 2488"/>
                <a:gd name="T18" fmla="*/ 2482 w 2483"/>
                <a:gd name="T19" fmla="*/ 1304 h 2488"/>
                <a:gd name="T20" fmla="*/ 2432 w 2483"/>
                <a:gd name="T21" fmla="*/ 1598 h 2488"/>
                <a:gd name="T22" fmla="*/ 2311 w 2483"/>
                <a:gd name="T23" fmla="*/ 1876 h 2488"/>
                <a:gd name="T24" fmla="*/ 2119 w 2483"/>
                <a:gd name="T25" fmla="*/ 2124 h 2488"/>
                <a:gd name="T26" fmla="*/ 1872 w 2483"/>
                <a:gd name="T27" fmla="*/ 2315 h 2488"/>
                <a:gd name="T28" fmla="*/ 1595 w 2483"/>
                <a:gd name="T29" fmla="*/ 2437 h 2488"/>
                <a:gd name="T30" fmla="*/ 1300 w 2483"/>
                <a:gd name="T31" fmla="*/ 2487 h 2488"/>
                <a:gd name="T32" fmla="*/ 1003 w 2483"/>
                <a:gd name="T33" fmla="*/ 2466 h 2488"/>
                <a:gd name="T34" fmla="*/ 718 w 2483"/>
                <a:gd name="T35" fmla="*/ 2373 h 2488"/>
                <a:gd name="T36" fmla="*/ 458 w 2483"/>
                <a:gd name="T37" fmla="*/ 2210 h 2488"/>
                <a:gd name="T38" fmla="*/ 240 w 2483"/>
                <a:gd name="T39" fmla="*/ 1980 h 2488"/>
                <a:gd name="T40" fmla="*/ 90 w 2483"/>
                <a:gd name="T41" fmla="*/ 1712 h 2488"/>
                <a:gd name="T42" fmla="*/ 12 w 2483"/>
                <a:gd name="T43" fmla="*/ 1422 h 2488"/>
                <a:gd name="T44" fmla="*/ 5 w 2483"/>
                <a:gd name="T45" fmla="*/ 1125 h 2488"/>
                <a:gd name="T46" fmla="*/ 69 w 2483"/>
                <a:gd name="T47" fmla="*/ 832 h 2488"/>
                <a:gd name="T48" fmla="*/ 204 w 2483"/>
                <a:gd name="T49" fmla="*/ 559 h 2488"/>
                <a:gd name="T50" fmla="*/ 523 w 2483"/>
                <a:gd name="T51" fmla="*/ 418 h 2488"/>
                <a:gd name="T52" fmla="*/ 2186 w 2483"/>
                <a:gd name="T53" fmla="*/ 1792 h 2488"/>
                <a:gd name="T54" fmla="*/ 2287 w 2483"/>
                <a:gd name="T55" fmla="*/ 1558 h 2488"/>
                <a:gd name="T56" fmla="*/ 2332 w 2483"/>
                <a:gd name="T57" fmla="*/ 1310 h 2488"/>
                <a:gd name="T58" fmla="*/ 2317 w 2483"/>
                <a:gd name="T59" fmla="*/ 1059 h 2488"/>
                <a:gd name="T60" fmla="*/ 2246 w 2483"/>
                <a:gd name="T61" fmla="*/ 815 h 2488"/>
                <a:gd name="T62" fmla="*/ 2118 w 2483"/>
                <a:gd name="T63" fmla="*/ 591 h 2488"/>
                <a:gd name="T64" fmla="*/ 1934 w 2483"/>
                <a:gd name="T65" fmla="*/ 397 h 2488"/>
                <a:gd name="T66" fmla="*/ 1715 w 2483"/>
                <a:gd name="T67" fmla="*/ 258 h 2488"/>
                <a:gd name="T68" fmla="*/ 1476 w 2483"/>
                <a:gd name="T69" fmla="*/ 174 h 2488"/>
                <a:gd name="T70" fmla="*/ 1226 w 2483"/>
                <a:gd name="T71" fmla="*/ 150 h 2488"/>
                <a:gd name="T72" fmla="*/ 977 w 2483"/>
                <a:gd name="T73" fmla="*/ 182 h 2488"/>
                <a:gd name="T74" fmla="*/ 739 w 2483"/>
                <a:gd name="T75" fmla="*/ 271 h 2488"/>
                <a:gd name="T76" fmla="*/ 523 w 2483"/>
                <a:gd name="T77" fmla="*/ 418 h 2488"/>
                <a:gd name="T78" fmla="*/ 322 w 2483"/>
                <a:gd name="T79" fmla="*/ 651 h 2488"/>
                <a:gd name="T80" fmla="*/ 210 w 2483"/>
                <a:gd name="T81" fmla="*/ 882 h 2488"/>
                <a:gd name="T82" fmla="*/ 155 w 2483"/>
                <a:gd name="T83" fmla="*/ 1128 h 2488"/>
                <a:gd name="T84" fmla="*/ 158 w 2483"/>
                <a:gd name="T85" fmla="*/ 1380 h 2488"/>
                <a:gd name="T86" fmla="*/ 216 w 2483"/>
                <a:gd name="T87" fmla="*/ 1625 h 2488"/>
                <a:gd name="T88" fmla="*/ 333 w 2483"/>
                <a:gd name="T89" fmla="*/ 1854 h 2488"/>
                <a:gd name="T90" fmla="*/ 508 w 2483"/>
                <a:gd name="T91" fmla="*/ 2055 h 2488"/>
                <a:gd name="T92" fmla="*/ 721 w 2483"/>
                <a:gd name="T93" fmla="*/ 2206 h 2488"/>
                <a:gd name="T94" fmla="*/ 958 w 2483"/>
                <a:gd name="T95" fmla="*/ 2301 h 2488"/>
                <a:gd name="T96" fmla="*/ 1206 w 2483"/>
                <a:gd name="T97" fmla="*/ 2338 h 2488"/>
                <a:gd name="T98" fmla="*/ 1456 w 2483"/>
                <a:gd name="T99" fmla="*/ 2316 h 2488"/>
                <a:gd name="T100" fmla="*/ 1697 w 2483"/>
                <a:gd name="T101" fmla="*/ 2238 h 2488"/>
                <a:gd name="T102" fmla="*/ 1918 w 2483"/>
                <a:gd name="T103" fmla="*/ 2103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3" h="2488">
                  <a:moveTo>
                    <a:pt x="363" y="364"/>
                  </a:moveTo>
                  <a:lnTo>
                    <a:pt x="409" y="320"/>
                  </a:lnTo>
                  <a:lnTo>
                    <a:pt x="458" y="278"/>
                  </a:lnTo>
                  <a:lnTo>
                    <a:pt x="507" y="240"/>
                  </a:lnTo>
                  <a:lnTo>
                    <a:pt x="558" y="205"/>
                  </a:lnTo>
                  <a:lnTo>
                    <a:pt x="610" y="172"/>
                  </a:lnTo>
                  <a:lnTo>
                    <a:pt x="663" y="142"/>
                  </a:lnTo>
                  <a:lnTo>
                    <a:pt x="718" y="115"/>
                  </a:lnTo>
                  <a:lnTo>
                    <a:pt x="773" y="91"/>
                  </a:lnTo>
                  <a:lnTo>
                    <a:pt x="830" y="70"/>
                  </a:lnTo>
                  <a:lnTo>
                    <a:pt x="888" y="51"/>
                  </a:lnTo>
                  <a:lnTo>
                    <a:pt x="946" y="35"/>
                  </a:lnTo>
                  <a:lnTo>
                    <a:pt x="1003" y="22"/>
                  </a:lnTo>
                  <a:lnTo>
                    <a:pt x="1062" y="13"/>
                  </a:lnTo>
                  <a:lnTo>
                    <a:pt x="1122" y="5"/>
                  </a:lnTo>
                  <a:lnTo>
                    <a:pt x="1181" y="1"/>
                  </a:lnTo>
                  <a:lnTo>
                    <a:pt x="1241" y="0"/>
                  </a:lnTo>
                  <a:lnTo>
                    <a:pt x="1300" y="1"/>
                  </a:lnTo>
                  <a:lnTo>
                    <a:pt x="1360" y="5"/>
                  </a:lnTo>
                  <a:lnTo>
                    <a:pt x="1419" y="13"/>
                  </a:lnTo>
                  <a:lnTo>
                    <a:pt x="1478" y="22"/>
                  </a:lnTo>
                  <a:lnTo>
                    <a:pt x="1537" y="35"/>
                  </a:lnTo>
                  <a:lnTo>
                    <a:pt x="1595" y="51"/>
                  </a:lnTo>
                  <a:lnTo>
                    <a:pt x="1651" y="70"/>
                  </a:lnTo>
                  <a:lnTo>
                    <a:pt x="1708" y="91"/>
                  </a:lnTo>
                  <a:lnTo>
                    <a:pt x="1764" y="115"/>
                  </a:lnTo>
                  <a:lnTo>
                    <a:pt x="1818" y="142"/>
                  </a:lnTo>
                  <a:lnTo>
                    <a:pt x="1872" y="172"/>
                  </a:lnTo>
                  <a:lnTo>
                    <a:pt x="1924" y="205"/>
                  </a:lnTo>
                  <a:lnTo>
                    <a:pt x="1975" y="240"/>
                  </a:lnTo>
                  <a:lnTo>
                    <a:pt x="2025" y="278"/>
                  </a:lnTo>
                  <a:lnTo>
                    <a:pt x="2073" y="320"/>
                  </a:lnTo>
                  <a:lnTo>
                    <a:pt x="2119" y="364"/>
                  </a:lnTo>
                  <a:lnTo>
                    <a:pt x="2163" y="411"/>
                  </a:lnTo>
                  <a:lnTo>
                    <a:pt x="2204" y="459"/>
                  </a:lnTo>
                  <a:lnTo>
                    <a:pt x="2243" y="509"/>
                  </a:lnTo>
                  <a:lnTo>
                    <a:pt x="2278" y="559"/>
                  </a:lnTo>
                  <a:lnTo>
                    <a:pt x="2311" y="611"/>
                  </a:lnTo>
                  <a:lnTo>
                    <a:pt x="2341" y="666"/>
                  </a:lnTo>
                  <a:lnTo>
                    <a:pt x="2367" y="720"/>
                  </a:lnTo>
                  <a:lnTo>
                    <a:pt x="2392" y="776"/>
                  </a:lnTo>
                  <a:lnTo>
                    <a:pt x="2413" y="832"/>
                  </a:lnTo>
                  <a:lnTo>
                    <a:pt x="2432" y="890"/>
                  </a:lnTo>
                  <a:lnTo>
                    <a:pt x="2447" y="948"/>
                  </a:lnTo>
                  <a:lnTo>
                    <a:pt x="2460" y="1007"/>
                  </a:lnTo>
                  <a:lnTo>
                    <a:pt x="2470" y="1066"/>
                  </a:lnTo>
                  <a:lnTo>
                    <a:pt x="2477" y="1125"/>
                  </a:lnTo>
                  <a:lnTo>
                    <a:pt x="2482" y="1184"/>
                  </a:lnTo>
                  <a:lnTo>
                    <a:pt x="2483" y="1244"/>
                  </a:lnTo>
                  <a:lnTo>
                    <a:pt x="2482" y="1304"/>
                  </a:lnTo>
                  <a:lnTo>
                    <a:pt x="2477" y="1363"/>
                  </a:lnTo>
                  <a:lnTo>
                    <a:pt x="2470" y="1422"/>
                  </a:lnTo>
                  <a:lnTo>
                    <a:pt x="2460" y="1481"/>
                  </a:lnTo>
                  <a:lnTo>
                    <a:pt x="2447" y="1540"/>
                  </a:lnTo>
                  <a:lnTo>
                    <a:pt x="2432" y="1598"/>
                  </a:lnTo>
                  <a:lnTo>
                    <a:pt x="2413" y="1656"/>
                  </a:lnTo>
                  <a:lnTo>
                    <a:pt x="2392" y="1712"/>
                  </a:lnTo>
                  <a:lnTo>
                    <a:pt x="2367" y="1767"/>
                  </a:lnTo>
                  <a:lnTo>
                    <a:pt x="2341" y="1823"/>
                  </a:lnTo>
                  <a:lnTo>
                    <a:pt x="2311" y="1876"/>
                  </a:lnTo>
                  <a:lnTo>
                    <a:pt x="2278" y="1929"/>
                  </a:lnTo>
                  <a:lnTo>
                    <a:pt x="2243" y="1980"/>
                  </a:lnTo>
                  <a:lnTo>
                    <a:pt x="2204" y="2029"/>
                  </a:lnTo>
                  <a:lnTo>
                    <a:pt x="2163" y="2077"/>
                  </a:lnTo>
                  <a:lnTo>
                    <a:pt x="2119" y="2124"/>
                  </a:lnTo>
                  <a:lnTo>
                    <a:pt x="2073" y="2168"/>
                  </a:lnTo>
                  <a:lnTo>
                    <a:pt x="2025" y="2210"/>
                  </a:lnTo>
                  <a:lnTo>
                    <a:pt x="1975" y="2247"/>
                  </a:lnTo>
                  <a:lnTo>
                    <a:pt x="1924" y="2283"/>
                  </a:lnTo>
                  <a:lnTo>
                    <a:pt x="1872" y="2315"/>
                  </a:lnTo>
                  <a:lnTo>
                    <a:pt x="1818" y="2345"/>
                  </a:lnTo>
                  <a:lnTo>
                    <a:pt x="1764" y="2373"/>
                  </a:lnTo>
                  <a:lnTo>
                    <a:pt x="1708" y="2397"/>
                  </a:lnTo>
                  <a:lnTo>
                    <a:pt x="1651" y="2418"/>
                  </a:lnTo>
                  <a:lnTo>
                    <a:pt x="1595" y="2437"/>
                  </a:lnTo>
                  <a:lnTo>
                    <a:pt x="1537" y="2452"/>
                  </a:lnTo>
                  <a:lnTo>
                    <a:pt x="1478" y="2466"/>
                  </a:lnTo>
                  <a:lnTo>
                    <a:pt x="1419" y="2476"/>
                  </a:lnTo>
                  <a:lnTo>
                    <a:pt x="1360" y="2482"/>
                  </a:lnTo>
                  <a:lnTo>
                    <a:pt x="1300" y="2487"/>
                  </a:lnTo>
                  <a:lnTo>
                    <a:pt x="1241" y="2488"/>
                  </a:lnTo>
                  <a:lnTo>
                    <a:pt x="1181" y="2487"/>
                  </a:lnTo>
                  <a:lnTo>
                    <a:pt x="1122" y="2482"/>
                  </a:lnTo>
                  <a:lnTo>
                    <a:pt x="1062" y="2476"/>
                  </a:lnTo>
                  <a:lnTo>
                    <a:pt x="1003" y="2466"/>
                  </a:lnTo>
                  <a:lnTo>
                    <a:pt x="946" y="2452"/>
                  </a:lnTo>
                  <a:lnTo>
                    <a:pt x="888" y="2437"/>
                  </a:lnTo>
                  <a:lnTo>
                    <a:pt x="830" y="2418"/>
                  </a:lnTo>
                  <a:lnTo>
                    <a:pt x="773" y="2397"/>
                  </a:lnTo>
                  <a:lnTo>
                    <a:pt x="718" y="2373"/>
                  </a:lnTo>
                  <a:lnTo>
                    <a:pt x="663" y="2345"/>
                  </a:lnTo>
                  <a:lnTo>
                    <a:pt x="610" y="2315"/>
                  </a:lnTo>
                  <a:lnTo>
                    <a:pt x="558" y="2283"/>
                  </a:lnTo>
                  <a:lnTo>
                    <a:pt x="507" y="2247"/>
                  </a:lnTo>
                  <a:lnTo>
                    <a:pt x="458" y="2210"/>
                  </a:lnTo>
                  <a:lnTo>
                    <a:pt x="409" y="2168"/>
                  </a:lnTo>
                  <a:lnTo>
                    <a:pt x="363" y="2124"/>
                  </a:lnTo>
                  <a:lnTo>
                    <a:pt x="319" y="2077"/>
                  </a:lnTo>
                  <a:lnTo>
                    <a:pt x="278" y="2029"/>
                  </a:lnTo>
                  <a:lnTo>
                    <a:pt x="240" y="1980"/>
                  </a:lnTo>
                  <a:lnTo>
                    <a:pt x="204" y="1929"/>
                  </a:lnTo>
                  <a:lnTo>
                    <a:pt x="171" y="1876"/>
                  </a:lnTo>
                  <a:lnTo>
                    <a:pt x="141" y="1823"/>
                  </a:lnTo>
                  <a:lnTo>
                    <a:pt x="114" y="1767"/>
                  </a:lnTo>
                  <a:lnTo>
                    <a:pt x="90" y="1712"/>
                  </a:lnTo>
                  <a:lnTo>
                    <a:pt x="69" y="1656"/>
                  </a:lnTo>
                  <a:lnTo>
                    <a:pt x="51" y="1598"/>
                  </a:lnTo>
                  <a:lnTo>
                    <a:pt x="35" y="1540"/>
                  </a:lnTo>
                  <a:lnTo>
                    <a:pt x="22" y="1481"/>
                  </a:lnTo>
                  <a:lnTo>
                    <a:pt x="12" y="1422"/>
                  </a:lnTo>
                  <a:lnTo>
                    <a:pt x="5" y="1363"/>
                  </a:lnTo>
                  <a:lnTo>
                    <a:pt x="1" y="1304"/>
                  </a:lnTo>
                  <a:lnTo>
                    <a:pt x="0" y="1244"/>
                  </a:lnTo>
                  <a:lnTo>
                    <a:pt x="1" y="1184"/>
                  </a:lnTo>
                  <a:lnTo>
                    <a:pt x="5" y="1125"/>
                  </a:lnTo>
                  <a:lnTo>
                    <a:pt x="12" y="1066"/>
                  </a:lnTo>
                  <a:lnTo>
                    <a:pt x="22" y="1007"/>
                  </a:lnTo>
                  <a:lnTo>
                    <a:pt x="35" y="948"/>
                  </a:lnTo>
                  <a:lnTo>
                    <a:pt x="51" y="890"/>
                  </a:lnTo>
                  <a:lnTo>
                    <a:pt x="69" y="832"/>
                  </a:lnTo>
                  <a:lnTo>
                    <a:pt x="90" y="776"/>
                  </a:lnTo>
                  <a:lnTo>
                    <a:pt x="114" y="720"/>
                  </a:lnTo>
                  <a:lnTo>
                    <a:pt x="141" y="666"/>
                  </a:lnTo>
                  <a:lnTo>
                    <a:pt x="171" y="611"/>
                  </a:lnTo>
                  <a:lnTo>
                    <a:pt x="204" y="559"/>
                  </a:lnTo>
                  <a:lnTo>
                    <a:pt x="240" y="509"/>
                  </a:lnTo>
                  <a:lnTo>
                    <a:pt x="278" y="459"/>
                  </a:lnTo>
                  <a:lnTo>
                    <a:pt x="319" y="411"/>
                  </a:lnTo>
                  <a:lnTo>
                    <a:pt x="363" y="364"/>
                  </a:lnTo>
                  <a:close/>
                  <a:moveTo>
                    <a:pt x="523" y="418"/>
                  </a:moveTo>
                  <a:lnTo>
                    <a:pt x="2064" y="1963"/>
                  </a:lnTo>
                  <a:lnTo>
                    <a:pt x="2098" y="1922"/>
                  </a:lnTo>
                  <a:lnTo>
                    <a:pt x="2131" y="1880"/>
                  </a:lnTo>
                  <a:lnTo>
                    <a:pt x="2159" y="1836"/>
                  </a:lnTo>
                  <a:lnTo>
                    <a:pt x="2186" y="1792"/>
                  </a:lnTo>
                  <a:lnTo>
                    <a:pt x="2212" y="1747"/>
                  </a:lnTo>
                  <a:lnTo>
                    <a:pt x="2234" y="1700"/>
                  </a:lnTo>
                  <a:lnTo>
                    <a:pt x="2254" y="1654"/>
                  </a:lnTo>
                  <a:lnTo>
                    <a:pt x="2272" y="1606"/>
                  </a:lnTo>
                  <a:lnTo>
                    <a:pt x="2287" y="1558"/>
                  </a:lnTo>
                  <a:lnTo>
                    <a:pt x="2301" y="1509"/>
                  </a:lnTo>
                  <a:lnTo>
                    <a:pt x="2312" y="1459"/>
                  </a:lnTo>
                  <a:lnTo>
                    <a:pt x="2321" y="1410"/>
                  </a:lnTo>
                  <a:lnTo>
                    <a:pt x="2327" y="1360"/>
                  </a:lnTo>
                  <a:lnTo>
                    <a:pt x="2332" y="1310"/>
                  </a:lnTo>
                  <a:lnTo>
                    <a:pt x="2333" y="1259"/>
                  </a:lnTo>
                  <a:lnTo>
                    <a:pt x="2333" y="1209"/>
                  </a:lnTo>
                  <a:lnTo>
                    <a:pt x="2329" y="1158"/>
                  </a:lnTo>
                  <a:lnTo>
                    <a:pt x="2325" y="1108"/>
                  </a:lnTo>
                  <a:lnTo>
                    <a:pt x="2317" y="1059"/>
                  </a:lnTo>
                  <a:lnTo>
                    <a:pt x="2308" y="1009"/>
                  </a:lnTo>
                  <a:lnTo>
                    <a:pt x="2296" y="960"/>
                  </a:lnTo>
                  <a:lnTo>
                    <a:pt x="2282" y="911"/>
                  </a:lnTo>
                  <a:lnTo>
                    <a:pt x="2265" y="863"/>
                  </a:lnTo>
                  <a:lnTo>
                    <a:pt x="2246" y="815"/>
                  </a:lnTo>
                  <a:lnTo>
                    <a:pt x="2225" y="769"/>
                  </a:lnTo>
                  <a:lnTo>
                    <a:pt x="2202" y="722"/>
                  </a:lnTo>
                  <a:lnTo>
                    <a:pt x="2176" y="678"/>
                  </a:lnTo>
                  <a:lnTo>
                    <a:pt x="2148" y="635"/>
                  </a:lnTo>
                  <a:lnTo>
                    <a:pt x="2118" y="591"/>
                  </a:lnTo>
                  <a:lnTo>
                    <a:pt x="2085" y="550"/>
                  </a:lnTo>
                  <a:lnTo>
                    <a:pt x="2050" y="509"/>
                  </a:lnTo>
                  <a:lnTo>
                    <a:pt x="2014" y="470"/>
                  </a:lnTo>
                  <a:lnTo>
                    <a:pt x="1975" y="433"/>
                  </a:lnTo>
                  <a:lnTo>
                    <a:pt x="1934" y="397"/>
                  </a:lnTo>
                  <a:lnTo>
                    <a:pt x="1893" y="365"/>
                  </a:lnTo>
                  <a:lnTo>
                    <a:pt x="1849" y="335"/>
                  </a:lnTo>
                  <a:lnTo>
                    <a:pt x="1806" y="307"/>
                  </a:lnTo>
                  <a:lnTo>
                    <a:pt x="1760" y="281"/>
                  </a:lnTo>
                  <a:lnTo>
                    <a:pt x="1715" y="258"/>
                  </a:lnTo>
                  <a:lnTo>
                    <a:pt x="1668" y="237"/>
                  </a:lnTo>
                  <a:lnTo>
                    <a:pt x="1621" y="218"/>
                  </a:lnTo>
                  <a:lnTo>
                    <a:pt x="1573" y="201"/>
                  </a:lnTo>
                  <a:lnTo>
                    <a:pt x="1525" y="187"/>
                  </a:lnTo>
                  <a:lnTo>
                    <a:pt x="1476" y="174"/>
                  </a:lnTo>
                  <a:lnTo>
                    <a:pt x="1426" y="166"/>
                  </a:lnTo>
                  <a:lnTo>
                    <a:pt x="1376" y="158"/>
                  </a:lnTo>
                  <a:lnTo>
                    <a:pt x="1326" y="152"/>
                  </a:lnTo>
                  <a:lnTo>
                    <a:pt x="1276" y="150"/>
                  </a:lnTo>
                  <a:lnTo>
                    <a:pt x="1226" y="150"/>
                  </a:lnTo>
                  <a:lnTo>
                    <a:pt x="1176" y="151"/>
                  </a:lnTo>
                  <a:lnTo>
                    <a:pt x="1126" y="156"/>
                  </a:lnTo>
                  <a:lnTo>
                    <a:pt x="1076" y="162"/>
                  </a:lnTo>
                  <a:lnTo>
                    <a:pt x="1026" y="171"/>
                  </a:lnTo>
                  <a:lnTo>
                    <a:pt x="977" y="182"/>
                  </a:lnTo>
                  <a:lnTo>
                    <a:pt x="928" y="196"/>
                  </a:lnTo>
                  <a:lnTo>
                    <a:pt x="880" y="211"/>
                  </a:lnTo>
                  <a:lnTo>
                    <a:pt x="832" y="229"/>
                  </a:lnTo>
                  <a:lnTo>
                    <a:pt x="786" y="249"/>
                  </a:lnTo>
                  <a:lnTo>
                    <a:pt x="739" y="271"/>
                  </a:lnTo>
                  <a:lnTo>
                    <a:pt x="693" y="296"/>
                  </a:lnTo>
                  <a:lnTo>
                    <a:pt x="650" y="324"/>
                  </a:lnTo>
                  <a:lnTo>
                    <a:pt x="607" y="353"/>
                  </a:lnTo>
                  <a:lnTo>
                    <a:pt x="564" y="385"/>
                  </a:lnTo>
                  <a:lnTo>
                    <a:pt x="523" y="418"/>
                  </a:lnTo>
                  <a:close/>
                  <a:moveTo>
                    <a:pt x="1958" y="2069"/>
                  </a:moveTo>
                  <a:lnTo>
                    <a:pt x="418" y="524"/>
                  </a:lnTo>
                  <a:lnTo>
                    <a:pt x="383" y="565"/>
                  </a:lnTo>
                  <a:lnTo>
                    <a:pt x="352" y="608"/>
                  </a:lnTo>
                  <a:lnTo>
                    <a:pt x="322" y="651"/>
                  </a:lnTo>
                  <a:lnTo>
                    <a:pt x="295" y="696"/>
                  </a:lnTo>
                  <a:lnTo>
                    <a:pt x="271" y="740"/>
                  </a:lnTo>
                  <a:lnTo>
                    <a:pt x="249" y="787"/>
                  </a:lnTo>
                  <a:lnTo>
                    <a:pt x="228" y="834"/>
                  </a:lnTo>
                  <a:lnTo>
                    <a:pt x="210" y="882"/>
                  </a:lnTo>
                  <a:lnTo>
                    <a:pt x="194" y="930"/>
                  </a:lnTo>
                  <a:lnTo>
                    <a:pt x="181" y="979"/>
                  </a:lnTo>
                  <a:lnTo>
                    <a:pt x="170" y="1029"/>
                  </a:lnTo>
                  <a:lnTo>
                    <a:pt x="161" y="1078"/>
                  </a:lnTo>
                  <a:lnTo>
                    <a:pt x="155" y="1128"/>
                  </a:lnTo>
                  <a:lnTo>
                    <a:pt x="151" y="1178"/>
                  </a:lnTo>
                  <a:lnTo>
                    <a:pt x="149" y="1228"/>
                  </a:lnTo>
                  <a:lnTo>
                    <a:pt x="150" y="1278"/>
                  </a:lnTo>
                  <a:lnTo>
                    <a:pt x="152" y="1330"/>
                  </a:lnTo>
                  <a:lnTo>
                    <a:pt x="158" y="1380"/>
                  </a:lnTo>
                  <a:lnTo>
                    <a:pt x="164" y="1429"/>
                  </a:lnTo>
                  <a:lnTo>
                    <a:pt x="174" y="1479"/>
                  </a:lnTo>
                  <a:lnTo>
                    <a:pt x="186" y="1528"/>
                  </a:lnTo>
                  <a:lnTo>
                    <a:pt x="200" y="1577"/>
                  </a:lnTo>
                  <a:lnTo>
                    <a:pt x="216" y="1625"/>
                  </a:lnTo>
                  <a:lnTo>
                    <a:pt x="235" y="1673"/>
                  </a:lnTo>
                  <a:lnTo>
                    <a:pt x="257" y="1719"/>
                  </a:lnTo>
                  <a:lnTo>
                    <a:pt x="280" y="1765"/>
                  </a:lnTo>
                  <a:lnTo>
                    <a:pt x="305" y="1810"/>
                  </a:lnTo>
                  <a:lnTo>
                    <a:pt x="333" y="1854"/>
                  </a:lnTo>
                  <a:lnTo>
                    <a:pt x="364" y="1897"/>
                  </a:lnTo>
                  <a:lnTo>
                    <a:pt x="397" y="1938"/>
                  </a:lnTo>
                  <a:lnTo>
                    <a:pt x="431" y="1979"/>
                  </a:lnTo>
                  <a:lnTo>
                    <a:pt x="469" y="2018"/>
                  </a:lnTo>
                  <a:lnTo>
                    <a:pt x="508" y="2055"/>
                  </a:lnTo>
                  <a:lnTo>
                    <a:pt x="548" y="2090"/>
                  </a:lnTo>
                  <a:lnTo>
                    <a:pt x="590" y="2123"/>
                  </a:lnTo>
                  <a:lnTo>
                    <a:pt x="632" y="2153"/>
                  </a:lnTo>
                  <a:lnTo>
                    <a:pt x="677" y="2181"/>
                  </a:lnTo>
                  <a:lnTo>
                    <a:pt x="721" y="2206"/>
                  </a:lnTo>
                  <a:lnTo>
                    <a:pt x="767" y="2231"/>
                  </a:lnTo>
                  <a:lnTo>
                    <a:pt x="813" y="2252"/>
                  </a:lnTo>
                  <a:lnTo>
                    <a:pt x="861" y="2270"/>
                  </a:lnTo>
                  <a:lnTo>
                    <a:pt x="909" y="2286"/>
                  </a:lnTo>
                  <a:lnTo>
                    <a:pt x="958" y="2301"/>
                  </a:lnTo>
                  <a:lnTo>
                    <a:pt x="1007" y="2313"/>
                  </a:lnTo>
                  <a:lnTo>
                    <a:pt x="1056" y="2322"/>
                  </a:lnTo>
                  <a:lnTo>
                    <a:pt x="1106" y="2330"/>
                  </a:lnTo>
                  <a:lnTo>
                    <a:pt x="1156" y="2335"/>
                  </a:lnTo>
                  <a:lnTo>
                    <a:pt x="1206" y="2338"/>
                  </a:lnTo>
                  <a:lnTo>
                    <a:pt x="1256" y="2338"/>
                  </a:lnTo>
                  <a:lnTo>
                    <a:pt x="1307" y="2337"/>
                  </a:lnTo>
                  <a:lnTo>
                    <a:pt x="1357" y="2332"/>
                  </a:lnTo>
                  <a:lnTo>
                    <a:pt x="1407" y="2325"/>
                  </a:lnTo>
                  <a:lnTo>
                    <a:pt x="1456" y="2316"/>
                  </a:lnTo>
                  <a:lnTo>
                    <a:pt x="1506" y="2305"/>
                  </a:lnTo>
                  <a:lnTo>
                    <a:pt x="1554" y="2292"/>
                  </a:lnTo>
                  <a:lnTo>
                    <a:pt x="1603" y="2276"/>
                  </a:lnTo>
                  <a:lnTo>
                    <a:pt x="1650" y="2259"/>
                  </a:lnTo>
                  <a:lnTo>
                    <a:pt x="1697" y="2238"/>
                  </a:lnTo>
                  <a:lnTo>
                    <a:pt x="1743" y="2216"/>
                  </a:lnTo>
                  <a:lnTo>
                    <a:pt x="1788" y="2192"/>
                  </a:lnTo>
                  <a:lnTo>
                    <a:pt x="1833" y="2164"/>
                  </a:lnTo>
                  <a:lnTo>
                    <a:pt x="1876" y="2135"/>
                  </a:lnTo>
                  <a:lnTo>
                    <a:pt x="1918" y="2103"/>
                  </a:lnTo>
                  <a:lnTo>
                    <a:pt x="1958" y="2069"/>
                  </a:lnTo>
                  <a:close/>
                </a:path>
              </a:pathLst>
            </a:custGeom>
            <a:solidFill>
              <a:schemeClr val="bg1"/>
            </a:solidFill>
            <a:ln w="19050">
              <a:noFill/>
              <a:round/>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 fill="hold"/>
                                        <p:tgtEl>
                                          <p:spTgt spid="16"/>
                                        </p:tgtEl>
                                        <p:attrNameLst>
                                          <p:attrName>ppt_w</p:attrName>
                                        </p:attrNameLst>
                                      </p:cBhvr>
                                      <p:tavLst>
                                        <p:tav tm="0">
                                          <p:val>
                                            <p:fltVal val="0"/>
                                          </p:val>
                                        </p:tav>
                                        <p:tav tm="100000">
                                          <p:val>
                                            <p:strVal val="#ppt_w"/>
                                          </p:val>
                                        </p:tav>
                                      </p:tavLst>
                                    </p:anim>
                                    <p:anim calcmode="lin" valueType="num">
                                      <p:cBhvr>
                                        <p:cTn id="8" dur="300" fill="hold"/>
                                        <p:tgtEl>
                                          <p:spTgt spid="16"/>
                                        </p:tgtEl>
                                        <p:attrNameLst>
                                          <p:attrName>ppt_h</p:attrName>
                                        </p:attrNameLst>
                                      </p:cBhvr>
                                      <p:tavLst>
                                        <p:tav tm="0">
                                          <p:val>
                                            <p:fltVal val="0"/>
                                          </p:val>
                                        </p:tav>
                                        <p:tav tm="100000">
                                          <p:val>
                                            <p:strVal val="#ppt_h"/>
                                          </p:val>
                                        </p:tav>
                                      </p:tavLst>
                                    </p:anim>
                                    <p:anim calcmode="lin" valueType="num">
                                      <p:cBhvr>
                                        <p:cTn id="9" dur="300" fill="hold"/>
                                        <p:tgtEl>
                                          <p:spTgt spid="16"/>
                                        </p:tgtEl>
                                        <p:attrNameLst>
                                          <p:attrName>style.rotation</p:attrName>
                                        </p:attrNameLst>
                                      </p:cBhvr>
                                      <p:tavLst>
                                        <p:tav tm="0">
                                          <p:val>
                                            <p:fltVal val="90"/>
                                          </p:val>
                                        </p:tav>
                                        <p:tav tm="100000">
                                          <p:val>
                                            <p:fltVal val="0"/>
                                          </p:val>
                                        </p:tav>
                                      </p:tavLst>
                                    </p:anim>
                                    <p:animEffect transition="in" filter="fade">
                                      <p:cBhvr>
                                        <p:cTn id="10"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8531" y="914400"/>
            <a:ext cx="1044381"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733" y="914400"/>
            <a:ext cx="9172543"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622" y="774000"/>
            <a:ext cx="10976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9237" y="2484000"/>
            <a:ext cx="9802773"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9237" y="3560400"/>
            <a:ext cx="9802773"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atin typeface="微软雅黑" panose="020B0503020204020204" pitchFamily="34" charset="-122"/>
              </a:defRPr>
            </a:lvl3pPr>
            <a:lvl4pPr>
              <a:defRPr sz="1800">
                <a:latin typeface="微软雅黑" panose="020B0503020204020204" pitchFamily="34" charset="-122"/>
              </a:defRPr>
            </a:lvl4pPr>
            <a:lvl5pPr>
              <a:defRPr sz="1800">
                <a:latin typeface="微软雅黑" panose="020B0503020204020204" pitchFamily="34" charset="-122"/>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atin typeface="微软雅黑" panose="020B0503020204020204" pitchFamily="34" charset="-122"/>
              </a:defRPr>
            </a:lvl3pPr>
            <a:lvl4pPr>
              <a:defRPr sz="1800">
                <a:latin typeface="微软雅黑" panose="020B0503020204020204" pitchFamily="34" charset="-122"/>
              </a:defRPr>
            </a:lvl4pPr>
            <a:lvl5pPr>
              <a:defRPr sz="1800">
                <a:latin typeface="微软雅黑" panose="020B0503020204020204" pitchFamily="34" charset="-122"/>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atin typeface="微软雅黑" panose="020B0503020204020204" pitchFamily="34" charset="-122"/>
              </a:defRPr>
            </a:lvl3pPr>
            <a:lvl4pPr>
              <a:defRPr sz="1600">
                <a:latin typeface="微软雅黑" panose="020B0503020204020204" pitchFamily="34" charset="-122"/>
              </a:defRPr>
            </a:lvl4pPr>
            <a:lvl5pPr>
              <a:defRPr sz="1600">
                <a:latin typeface="微软雅黑" panose="020B0503020204020204" pitchFamily="34" charset="-122"/>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atin typeface="微软雅黑" panose="020B0503020204020204" pitchFamily="34" charset="-122"/>
              </a:defRPr>
            </a:lvl3pPr>
            <a:lvl4pPr>
              <a:defRPr sz="1600">
                <a:latin typeface="微软雅黑" panose="020B0503020204020204" pitchFamily="34" charset="-122"/>
              </a:defRPr>
            </a:lvl4pPr>
            <a:lvl5pPr>
              <a:defRPr sz="1600">
                <a:latin typeface="微软雅黑" panose="020B0503020204020204" pitchFamily="34" charset="-122"/>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atin typeface="微软雅黑" panose="020B0503020204020204" pitchFamily="34" charset="-122"/>
              </a:defRPr>
            </a:lvl3pPr>
            <a:lvl4pPr>
              <a:defRPr sz="2000">
                <a:latin typeface="微软雅黑" panose="020B0503020204020204" pitchFamily="34" charset="-122"/>
              </a:defRPr>
            </a:lvl4pPr>
            <a:lvl5pPr>
              <a:defRPr sz="2000">
                <a:latin typeface="微软雅黑" panose="020B0503020204020204" pitchFamily="34" charset="-122"/>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9789" y="1052736"/>
            <a:ext cx="10801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endParaRPr lang="zh-CN" dirty="0"/>
          </a:p>
        </p:txBody>
      </p:sp>
      <p:sp>
        <p:nvSpPr>
          <p:cNvPr id="1027" name="Rectangle 3"/>
          <p:cNvSpPr>
            <a:spLocks noGrp="1" noChangeArrowheads="1"/>
          </p:cNvSpPr>
          <p:nvPr>
            <p:ph type="body" idx="1"/>
          </p:nvPr>
        </p:nvSpPr>
        <p:spPr bwMode="auto">
          <a:xfrm>
            <a:off x="769789" y="1744886"/>
            <a:ext cx="10801200" cy="478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endParaRPr lang="zh-CN" dirty="0"/>
          </a:p>
          <a:p>
            <a:pPr lvl="1"/>
            <a:r>
              <a:rPr lang="zh-CN" dirty="0"/>
              <a:t>第二级</a:t>
            </a:r>
            <a:endParaRPr 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400">
          <a:solidFill>
            <a:schemeClr val="tx2"/>
          </a:solidFill>
          <a:latin typeface="微软雅黑" panose="020B0503020204020204" pitchFamily="34" charset="-122"/>
          <a:ea typeface="+mj-ea"/>
          <a:cs typeface="微软雅黑" panose="020B0503020204020204" pitchFamily="34" charset="-122"/>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tx2"/>
          </a:solidFill>
          <a:latin typeface="微软雅黑" panose="020B0503020204020204" pitchFamily="34" charset="-122"/>
          <a:ea typeface="+mn-ea"/>
          <a:cs typeface="微软雅黑" panose="020B0503020204020204" pitchFamily="34" charset="-122"/>
        </a:defRPr>
      </a:lvl1pPr>
      <a:lvl2pPr marL="742950" indent="-285750" algn="l" rtl="0" eaLnBrk="0" fontAlgn="base" hangingPunct="0">
        <a:spcBef>
          <a:spcPct val="20000"/>
        </a:spcBef>
        <a:spcAft>
          <a:spcPct val="0"/>
        </a:spcAft>
        <a:buChar char="–"/>
        <a:defRPr sz="2000">
          <a:solidFill>
            <a:schemeClr val="tx2"/>
          </a:solidFill>
          <a:latin typeface="微软雅黑" panose="020B0503020204020204" pitchFamily="34" charset="-122"/>
          <a:ea typeface="仿宋_GB2312" panose="02010609030101010101"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622" y="608400"/>
            <a:ext cx="10973199"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622" y="1490400"/>
            <a:ext cx="10973199"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223" y="6314400"/>
            <a:ext cx="2700984"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微软雅黑" panose="020B0503020204020204" pitchFamily="34" charset="-122"/>
                <a:cs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7501" y="6314400"/>
            <a:ext cx="3961444"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微软雅黑" panose="020B0503020204020204" pitchFamily="34" charset="-122"/>
                <a:cs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80837" y="6314400"/>
            <a:ext cx="2700984"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微软雅黑" panose="020B0503020204020204" pitchFamily="34" charset="-122"/>
                <a:cs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微软雅黑" panose="020B0503020204020204" pitchFamily="34" charset="-122"/>
          <a:ea typeface="+mj-ea"/>
          <a:cs typeface="微软雅黑" panose="020B0503020204020204"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微软雅黑" panose="020B0503020204020204" pitchFamily="34" charset="-122"/>
          <a:ea typeface="+mn-ea"/>
          <a:cs typeface="微软雅黑" panose="020B0503020204020204"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微软雅黑" panose="020B0503020204020204" pitchFamily="34" charset="-122"/>
          <a:ea typeface="+mn-ea"/>
          <a:cs typeface="微软雅黑" panose="020B0503020204020204"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微软雅黑" panose="020B0503020204020204" pitchFamily="34" charset="-122"/>
          <a:ea typeface="+mn-ea"/>
          <a:cs typeface="微软雅黑" panose="020B0503020204020204"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微软雅黑" panose="020B0503020204020204" pitchFamily="34" charset="-122"/>
          <a:ea typeface="+mn-ea"/>
          <a:cs typeface="微软雅黑" panose="020B0503020204020204"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微软雅黑" panose="020B0503020204020204" pitchFamily="34" charset="-122"/>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1" Type="http://schemas.openxmlformats.org/officeDocument/2006/relationships/slideLayout" Target="../slideLayouts/slideLayout1.xml"/><Relationship Id="rId10" Type="http://schemas.openxmlformats.org/officeDocument/2006/relationships/image" Target="../media/image21.pn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hdphoto1.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tags" Target="../tags/tag74.xml"/><Relationship Id="rId2" Type="http://schemas.openxmlformats.org/officeDocument/2006/relationships/image" Target="../media/image28.png"/><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30.png"/><Relationship Id="rId1"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28.png"/><Relationship Id="rId1" Type="http://schemas.openxmlformats.org/officeDocument/2006/relationships/image" Target="../media/image31.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image" Target="../media/image54.png"/><Relationship Id="rId2" Type="http://schemas.microsoft.com/office/2007/relationships/media" Target="../media/media2.mp4"/><Relationship Id="rId1" Type="http://schemas.openxmlformats.org/officeDocument/2006/relationships/video" Target="NUL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5" Type="http://schemas.openxmlformats.org/officeDocument/2006/relationships/notesSlide" Target="../notesSlides/notesSlide3.xml"/><Relationship Id="rId14" Type="http://schemas.openxmlformats.org/officeDocument/2006/relationships/slideLayout" Target="../slideLayouts/slideLayout7.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9805" y="4797005"/>
            <a:ext cx="9331651" cy="138189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 y="783590"/>
            <a:ext cx="6618605" cy="5649595"/>
          </a:xfrm>
          <a:prstGeom prst="rect">
            <a:avLst/>
          </a:prstGeom>
        </p:spPr>
      </p:pic>
      <p:sp>
        <p:nvSpPr>
          <p:cNvPr id="4103" name="Text Box 7"/>
          <p:cNvSpPr txBox="1">
            <a:spLocks noChangeArrowheads="1"/>
          </p:cNvSpPr>
          <p:nvPr/>
        </p:nvSpPr>
        <p:spPr bwMode="auto">
          <a:xfrm>
            <a:off x="4882732" y="4076670"/>
            <a:ext cx="58750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主讲人：李本修        </a:t>
            </a:r>
            <a:r>
              <a:rPr lang="en-US" altLang="zh-CN"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月</a:t>
            </a:r>
            <a:endParaRPr lang="zh-CN" altLang="en-US" sz="3200"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99" name="Rectangle 3"/>
          <p:cNvSpPr>
            <a:spLocks noGrp="1" noChangeArrowheads="1"/>
          </p:cNvSpPr>
          <p:nvPr>
            <p:ph type="ctrTitle"/>
          </p:nvPr>
        </p:nvSpPr>
        <p:spPr>
          <a:xfrm>
            <a:off x="2903220" y="1051560"/>
            <a:ext cx="9170035" cy="1846580"/>
          </a:xfrm>
          <a:noFill/>
        </p:spPr>
        <p:txBody>
          <a:bodyPr/>
          <a:lstStyle/>
          <a:p>
            <a:pPr algn="dist"/>
            <a:r>
              <a:rPr lang="zh-CN" sz="7000" b="1" dirty="0">
                <a:solidFill>
                  <a:schemeClr val="tx1"/>
                </a:solidFill>
                <a:effectLst>
                  <a:outerShdw blurRad="50800" dist="38100" dir="2700000" algn="tl" rotWithShape="0">
                    <a:srgbClr val="F8F8F8">
                      <a:alpha val="40000"/>
                    </a:srgbClr>
                  </a:outerShdw>
                </a:effectLst>
              </a:rPr>
              <a:t>健康心理</a:t>
            </a:r>
            <a:r>
              <a:rPr lang="en-US" altLang="zh-CN" sz="7000" b="1" dirty="0">
                <a:solidFill>
                  <a:schemeClr val="tx1"/>
                </a:solidFill>
                <a:effectLst>
                  <a:outerShdw blurRad="50800" dist="38100" dir="2700000" algn="tl" rotWithShape="0">
                    <a:srgbClr val="F8F8F8">
                      <a:alpha val="40000"/>
                    </a:srgbClr>
                  </a:outerShdw>
                </a:effectLst>
              </a:rPr>
              <a:t> </a:t>
            </a:r>
            <a:r>
              <a:rPr lang="zh-CN" sz="7000" b="1" dirty="0">
                <a:solidFill>
                  <a:schemeClr val="tx1"/>
                </a:solidFill>
                <a:effectLst>
                  <a:outerShdw blurRad="50800" dist="38100" dir="2700000" algn="tl" rotWithShape="0">
                    <a:srgbClr val="F8F8F8">
                      <a:alpha val="40000"/>
                    </a:srgbClr>
                  </a:outerShdw>
                </a:effectLst>
              </a:rPr>
              <a:t>无毒青春</a:t>
            </a:r>
            <a:endParaRPr lang="zh-CN" sz="7000" b="1" dirty="0">
              <a:solidFill>
                <a:schemeClr val="tx1"/>
              </a:solidFill>
              <a:effectLst>
                <a:outerShdw blurRad="50800" dist="38100" dir="2700000" algn="tl" rotWithShape="0">
                  <a:srgbClr val="F8F8F8">
                    <a:alpha val="40000"/>
                  </a:srgbClr>
                </a:outerShdw>
              </a:effectLst>
            </a:endParaRPr>
          </a:p>
        </p:txBody>
      </p:sp>
      <p:pic>
        <p:nvPicPr>
          <p:cNvPr id="15" name="震撼 恢弘 大气音乐.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138941" y="-1035496"/>
            <a:ext cx="609600" cy="609600"/>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25" y="3213100"/>
            <a:ext cx="4344670" cy="3297555"/>
          </a:xfrm>
          <a:prstGeom prst="rect">
            <a:avLst/>
          </a:prstGeom>
        </p:spPr>
      </p:pic>
      <p:grpSp>
        <p:nvGrpSpPr>
          <p:cNvPr id="7" name="组合 6"/>
          <p:cNvGrpSpPr/>
          <p:nvPr/>
        </p:nvGrpSpPr>
        <p:grpSpPr>
          <a:xfrm>
            <a:off x="-21983" y="188448"/>
            <a:ext cx="10989673" cy="1072374"/>
            <a:chOff x="-332033" y="78347"/>
            <a:chExt cx="14306097" cy="1025244"/>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32033" y="78347"/>
              <a:ext cx="774184" cy="774184"/>
            </a:xfrm>
            <a:prstGeom prst="rect">
              <a:avLst/>
            </a:prstGeom>
          </p:spPr>
        </p:pic>
        <p:grpSp>
          <p:nvGrpSpPr>
            <p:cNvPr id="8" name="Group 4"/>
            <p:cNvGrpSpPr>
              <a:grpSpLocks noChangeAspect="1"/>
            </p:cNvGrpSpPr>
            <p:nvPr/>
          </p:nvGrpSpPr>
          <p:grpSpPr bwMode="auto">
            <a:xfrm>
              <a:off x="467512" y="271818"/>
              <a:ext cx="13506553" cy="831773"/>
              <a:chOff x="376" y="143"/>
              <a:chExt cx="8314" cy="512"/>
            </a:xfrm>
          </p:grpSpPr>
          <p:sp>
            <p:nvSpPr>
              <p:cNvPr id="9" name="AutoShape 3"/>
              <p:cNvSpPr>
                <a:spLocks noChangeAspect="1" noChangeArrowheads="1" noTextEdit="1"/>
              </p:cNvSpPr>
              <p:nvPr/>
            </p:nvSpPr>
            <p:spPr bwMode="auto">
              <a:xfrm>
                <a:off x="6159" y="184"/>
                <a:ext cx="117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6" name="Rectangle 6"/>
              <p:cNvSpPr>
                <a:spLocks noChangeArrowheads="1"/>
              </p:cNvSpPr>
              <p:nvPr/>
            </p:nvSpPr>
            <p:spPr bwMode="auto">
              <a:xfrm>
                <a:off x="376" y="143"/>
                <a:ext cx="8314"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贵州省第二强制隔离戒毒所</a:t>
                </a:r>
                <a:r>
                  <a:rPr kumimoji="0" lang="en-US" altLang="zh-CN"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先锋笃行</a:t>
                </a:r>
                <a:r>
                  <a:rPr kumimoji="0" lang="en-US" altLang="zh-CN"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禁毒戒毒宣传队</a:t>
                </a:r>
                <a:endParaRPr kumimoji="0" lang="zh-CN" altLang="en-US" sz="3200" b="0" i="0" u="none" strike="noStrike" cap="none" normalizeH="0" baseline="0" dirty="0">
                  <a:ln>
                    <a:noFill/>
                  </a:ln>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21" name="副标题 20"/>
          <p:cNvSpPr/>
          <p:nvPr>
            <p:ph type="subTitle" idx="1"/>
          </p:nvPr>
        </p:nvSpPr>
        <p:spPr>
          <a:xfrm>
            <a:off x="4231005" y="2889250"/>
            <a:ext cx="7518400" cy="827405"/>
          </a:xfrm>
        </p:spPr>
        <p:txBody>
          <a:bodyPr/>
          <a:p>
            <a:r>
              <a:rPr lang="en-US" altLang="zh-CN" sz="3200"/>
              <a:t>——</a:t>
            </a:r>
            <a:r>
              <a:rPr lang="zh-CN" altLang="en-US" sz="3200"/>
              <a:t>绝不让新型毒品吞噬青少年的心灵</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3000" advTm="8792">
        <p14:flash/>
      </p:transition>
    </mc:Choice>
    <mc:Fallback>
      <p:transition spd="slow" advTm="8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2000" fill="hold"/>
                                        <p:tgtEl>
                                          <p:spTgt spid="2"/>
                                        </p:tgtEl>
                                        <p:attrNameLst>
                                          <p:attrName>ppt_w</p:attrName>
                                        </p:attrNameLst>
                                      </p:cBhvr>
                                      <p:tavLst>
                                        <p:tav tm="0">
                                          <p:val>
                                            <p:fltVal val="0"/>
                                          </p:val>
                                        </p:tav>
                                        <p:tav tm="100000">
                                          <p:val>
                                            <p:strVal val="#ppt_w"/>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Effect transition="in" filter="fade">
                                      <p:cBhvr>
                                        <p:cTn id="18" dur="2000"/>
                                        <p:tgtEl>
                                          <p:spTgt spid="2"/>
                                        </p:tgtEl>
                                      </p:cBhvr>
                                    </p:animEffect>
                                  </p:childTnLst>
                                </p:cTn>
                              </p:par>
                            </p:childTnLst>
                          </p:cTn>
                        </p:par>
                        <p:par>
                          <p:cTn id="19" fill="hold">
                            <p:stCondLst>
                              <p:cond delay="3000"/>
                            </p:stCondLst>
                            <p:childTnLst>
                              <p:par>
                                <p:cTn id="20" presetID="5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wipe(left)">
                                      <p:cBhvr>
                                        <p:cTn id="28" dur="1000"/>
                                        <p:tgtEl>
                                          <p:spTgt spid="409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103"/>
                                        </p:tgtEl>
                                        <p:attrNameLst>
                                          <p:attrName>style.visibility</p:attrName>
                                        </p:attrNameLst>
                                      </p:cBhvr>
                                      <p:to>
                                        <p:strVal val="visible"/>
                                      </p:to>
                                    </p:set>
                                    <p:animEffect transition="in" filter="wipe(left)">
                                      <p:cBhvr>
                                        <p:cTn id="31" dur="300"/>
                                        <p:tgtEl>
                                          <p:spTgt spid="4103"/>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5"/>
                </p:tgtEl>
              </p:cMediaNode>
            </p:audio>
          </p:childTnLst>
        </p:cTn>
      </p:par>
    </p:tnLst>
    <p:bldLst>
      <p:bldP spid="4103" grpId="0"/>
      <p:bldP spid="409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3"/>
          <p:cNvGrpSpPr/>
          <p:nvPr/>
        </p:nvGrpSpPr>
        <p:grpSpPr bwMode="auto">
          <a:xfrm flipH="1">
            <a:off x="265781" y="260696"/>
            <a:ext cx="432000" cy="432000"/>
            <a:chOff x="0" y="0"/>
            <a:chExt cx="640" cy="658"/>
          </a:xfrm>
          <a:solidFill>
            <a:schemeClr val="bg1"/>
          </a:solidFill>
        </p:grpSpPr>
        <p:sp>
          <p:nvSpPr>
            <p:cNvPr id="51"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52"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53" name="矩形 52"/>
          <p:cNvSpPr/>
          <p:nvPr/>
        </p:nvSpPr>
        <p:spPr>
          <a:xfrm>
            <a:off x="677187" y="236852"/>
            <a:ext cx="3397084"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1.2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新型毒品的由来</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4525" y="1268760"/>
            <a:ext cx="3690537" cy="5308907"/>
          </a:xfrm>
          <a:prstGeom prst="rect">
            <a:avLst/>
          </a:prstGeom>
        </p:spPr>
      </p:pic>
      <p:sp>
        <p:nvSpPr>
          <p:cNvPr id="9" name="TextBox 8"/>
          <p:cNvSpPr txBox="1"/>
          <p:nvPr/>
        </p:nvSpPr>
        <p:spPr>
          <a:xfrm>
            <a:off x="985813" y="1556792"/>
            <a:ext cx="5808862" cy="3170099"/>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1919</a:t>
            </a:r>
            <a:r>
              <a:rPr lang="zh-CN" altLang="en-US" sz="2000" dirty="0">
                <a:solidFill>
                  <a:schemeClr val="tx2"/>
                </a:solidFill>
                <a:latin typeface="+mn-ea"/>
                <a:ea typeface="+mn-ea"/>
                <a:cs typeface="微软雅黑" panose="020B0503020204020204" pitchFamily="34" charset="-122"/>
              </a:rPr>
              <a:t>年，日本一位化学家首次合成了后来被称之为冰毒的甲基苯丙胺。在二战期间，甲基苯丙胺作为抗疲劳剂在士兵中广为使用。二战后，日本将其军队中库存的苯丙胺类药物投放市场，造成</a:t>
            </a:r>
            <a:r>
              <a:rPr lang="en-US" altLang="zh-CN" sz="2000" dirty="0">
                <a:solidFill>
                  <a:schemeClr val="tx2"/>
                </a:solidFill>
                <a:latin typeface="+mn-ea"/>
                <a:ea typeface="+mn-ea"/>
                <a:cs typeface="微软雅黑" panose="020B0503020204020204" pitchFamily="34" charset="-122"/>
              </a:rPr>
              <a:t>50</a:t>
            </a:r>
            <a:r>
              <a:rPr lang="zh-CN" altLang="en-US" sz="2000" dirty="0">
                <a:solidFill>
                  <a:schemeClr val="tx2"/>
                </a:solidFill>
                <a:latin typeface="+mn-ea"/>
                <a:ea typeface="+mn-ea"/>
                <a:cs typeface="微软雅黑" panose="020B0503020204020204" pitchFamily="34" charset="-122"/>
              </a:rPr>
              <a:t>年代的首次滥用大流行。</a:t>
            </a:r>
            <a:r>
              <a:rPr lang="en-US" altLang="zh-CN" sz="2000" dirty="0">
                <a:solidFill>
                  <a:schemeClr val="tx2"/>
                </a:solidFill>
                <a:latin typeface="+mn-ea"/>
                <a:ea typeface="+mn-ea"/>
                <a:cs typeface="微软雅黑" panose="020B0503020204020204" pitchFamily="34" charset="-122"/>
              </a:rPr>
              <a:t>60</a:t>
            </a:r>
            <a:r>
              <a:rPr lang="zh-CN" altLang="en-US" sz="2000" dirty="0">
                <a:solidFill>
                  <a:schemeClr val="tx2"/>
                </a:solidFill>
                <a:latin typeface="+mn-ea"/>
                <a:ea typeface="+mn-ea"/>
                <a:cs typeface="微软雅黑" panose="020B0503020204020204" pitchFamily="34" charset="-122"/>
              </a:rPr>
              <a:t>年代一些欧、美国家，主要在夜总会、酒吧、迪厅、舞厅中滥用这类毒品。</a:t>
            </a:r>
            <a:r>
              <a:rPr lang="en-US" altLang="zh-CN" sz="2000" dirty="0">
                <a:solidFill>
                  <a:schemeClr val="tx2"/>
                </a:solidFill>
                <a:latin typeface="+mn-ea"/>
                <a:ea typeface="+mn-ea"/>
                <a:cs typeface="微软雅黑" panose="020B0503020204020204" pitchFamily="34" charset="-122"/>
              </a:rPr>
              <a:t>90</a:t>
            </a:r>
            <a:r>
              <a:rPr lang="zh-CN" altLang="en-US" sz="2000" dirty="0">
                <a:solidFill>
                  <a:schemeClr val="tx2"/>
                </a:solidFill>
                <a:latin typeface="+mn-ea"/>
                <a:ea typeface="+mn-ea"/>
                <a:cs typeface="微软雅黑" panose="020B0503020204020204" pitchFamily="34" charset="-122"/>
              </a:rPr>
              <a:t>年代后，以冰毒、摇头丸为代表的</a:t>
            </a:r>
            <a:r>
              <a:rPr lang="en-US" altLang="zh-CN" sz="2000" dirty="0">
                <a:solidFill>
                  <a:schemeClr val="tx2"/>
                </a:solidFill>
                <a:latin typeface="+mn-ea"/>
                <a:ea typeface="+mn-ea"/>
                <a:cs typeface="微软雅黑" panose="020B0503020204020204" pitchFamily="34" charset="-122"/>
              </a:rPr>
              <a:t>『</a:t>
            </a:r>
            <a:r>
              <a:rPr lang="zh-CN" altLang="en-US" sz="2000" dirty="0">
                <a:solidFill>
                  <a:schemeClr val="tx2"/>
                </a:solidFill>
                <a:latin typeface="+mn-ea"/>
                <a:ea typeface="+mn-ea"/>
                <a:cs typeface="微软雅黑" panose="020B0503020204020204" pitchFamily="34" charset="-122"/>
              </a:rPr>
              <a:t>舞会药</a:t>
            </a:r>
            <a:r>
              <a:rPr lang="en-US" altLang="zh-CN" sz="2000" dirty="0">
                <a:solidFill>
                  <a:schemeClr val="tx2"/>
                </a:solidFill>
                <a:latin typeface="+mn-ea"/>
                <a:ea typeface="+mn-ea"/>
                <a:cs typeface="微软雅黑" panose="020B0503020204020204" pitchFamily="34" charset="-122"/>
              </a:rPr>
              <a:t>』</a:t>
            </a:r>
            <a:r>
              <a:rPr lang="zh-CN" altLang="en-US" sz="2000" dirty="0">
                <a:solidFill>
                  <a:schemeClr val="tx2"/>
                </a:solidFill>
                <a:latin typeface="+mn-ea"/>
                <a:ea typeface="+mn-ea"/>
                <a:cs typeface="微软雅黑" panose="020B0503020204020204" pitchFamily="34" charset="-122"/>
              </a:rPr>
              <a:t>在全球范围形成流行性滥用趋势，滥用群体从早期的摇滚乐队、流行歌手和一些亚文化群体蔓延至以青少年群体为主的社会各阶层。</a:t>
            </a:r>
            <a:endParaRPr lang="zh-CN" altLang="en-US" sz="2000" dirty="0">
              <a:solidFill>
                <a:schemeClr val="tx2"/>
              </a:solidFill>
              <a:latin typeface="+mn-ea"/>
              <a:ea typeface="+mn-ea"/>
              <a:cs typeface="微软雅黑" panose="020B0503020204020204" pitchFamily="34" charset="-122"/>
            </a:endParaRPr>
          </a:p>
        </p:txBody>
      </p:sp>
      <p:cxnSp>
        <p:nvCxnSpPr>
          <p:cNvPr id="4" name="直接连接符 3"/>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med" p14:dur="700" advTm="3814">
        <p14:doors dir="vert"/>
      </p:transition>
    </mc:Choice>
    <mc:Fallback>
      <p:transition spd="med" advTm="3814">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14:bounceEnd="20000">
                                          <p:cBhvr additive="base">
                                            <p:cTn id="7" dur="500" fill="hold"/>
                                            <p:tgtEl>
                                              <p:spTgt spid="5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3"/>
                                            </p:tgtEl>
                                            <p:attrNameLst>
                                              <p:attrName>style.visibility</p:attrName>
                                            </p:attrNameLst>
                                          </p:cBhvr>
                                          <p:to>
                                            <p:strVal val="visible"/>
                                          </p:to>
                                        </p:set>
                                        <p:anim calcmode="lin" valueType="num">
                                          <p:cBhvr>
                                            <p:cTn id="16" dur="4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53"/>
                                            </p:tgtEl>
                                            <p:attrNameLst>
                                              <p:attrName>ppt_y</p:attrName>
                                            </p:attrNameLst>
                                          </p:cBhvr>
                                          <p:tavLst>
                                            <p:tav tm="0">
                                              <p:val>
                                                <p:strVal val="#ppt_y"/>
                                              </p:val>
                                            </p:tav>
                                            <p:tav tm="100000">
                                              <p:val>
                                                <p:strVal val="#ppt_y"/>
                                              </p:val>
                                            </p:tav>
                                          </p:tavLst>
                                        </p:anim>
                                        <p:anim calcmode="lin" valueType="num">
                                          <p:cBhvr>
                                            <p:cTn id="18" dur="4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53"/>
                                            </p:tgtEl>
                                          </p:cBhvr>
                                        </p:animEffect>
                                      </p:childTnLst>
                                    </p:cTn>
                                  </p:par>
                                </p:childTnLst>
                              </p:cTn>
                            </p:par>
                            <p:par>
                              <p:cTn id="21" fill="hold">
                                <p:stCondLst>
                                  <p:cond delay="1680"/>
                                </p:stCondLst>
                                <p:childTnLst>
                                  <p:par>
                                    <p:cTn id="22" presetID="3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childTnLst>
                              </p:cTn>
                            </p:par>
                            <p:par>
                              <p:cTn id="28" fill="hold">
                                <p:stCondLst>
                                  <p:cond delay="218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3"/>
                                            </p:tgtEl>
                                            <p:attrNameLst>
                                              <p:attrName>style.visibility</p:attrName>
                                            </p:attrNameLst>
                                          </p:cBhvr>
                                          <p:to>
                                            <p:strVal val="visible"/>
                                          </p:to>
                                        </p:set>
                                        <p:anim calcmode="lin" valueType="num">
                                          <p:cBhvr>
                                            <p:cTn id="16" dur="4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53"/>
                                            </p:tgtEl>
                                            <p:attrNameLst>
                                              <p:attrName>ppt_y</p:attrName>
                                            </p:attrNameLst>
                                          </p:cBhvr>
                                          <p:tavLst>
                                            <p:tav tm="0">
                                              <p:val>
                                                <p:strVal val="#ppt_y"/>
                                              </p:val>
                                            </p:tav>
                                            <p:tav tm="100000">
                                              <p:val>
                                                <p:strVal val="#ppt_y"/>
                                              </p:val>
                                            </p:tav>
                                          </p:tavLst>
                                        </p:anim>
                                        <p:anim calcmode="lin" valueType="num">
                                          <p:cBhvr>
                                            <p:cTn id="18" dur="4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53"/>
                                            </p:tgtEl>
                                          </p:cBhvr>
                                        </p:animEffect>
                                      </p:childTnLst>
                                    </p:cTn>
                                  </p:par>
                                </p:childTnLst>
                              </p:cTn>
                            </p:par>
                            <p:par>
                              <p:cTn id="21" fill="hold">
                                <p:stCondLst>
                                  <p:cond delay="1680"/>
                                </p:stCondLst>
                                <p:childTnLst>
                                  <p:par>
                                    <p:cTn id="22" presetID="3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childTnLst>
                              </p:cTn>
                            </p:par>
                            <p:par>
                              <p:cTn id="28" fill="hold">
                                <p:stCondLst>
                                  <p:cond delay="218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708025" y="321945"/>
            <a:ext cx="7007860" cy="598170"/>
          </a:xfrm>
        </p:spPr>
        <p:txBody>
          <a:bodyPr/>
          <a:p>
            <a:r>
              <a:rPr lang="en-US" altLang="zh-CN" dirty="0">
                <a:ea typeface="微软雅黑" panose="020B0503020204020204" pitchFamily="34" charset="-122"/>
                <a:sym typeface="+mn-ea"/>
              </a:rPr>
              <a:t>1.3</a:t>
            </a:r>
            <a:r>
              <a:rPr lang="zh-CN" altLang="en-US" dirty="0">
                <a:ea typeface="微软雅黑" panose="020B0503020204020204" pitchFamily="34" charset="-122"/>
                <a:sym typeface="+mn-ea"/>
              </a:rPr>
              <a:t> 新型毒品与传统毒品的区别</a:t>
            </a:r>
            <a:endParaRPr lang="zh-CN" altLang="en-US"/>
          </a:p>
        </p:txBody>
      </p:sp>
      <p:sp>
        <p:nvSpPr>
          <p:cNvPr id="6" name="任意多边形: 形状 5"/>
          <p:cNvSpPr/>
          <p:nvPr/>
        </p:nvSpPr>
        <p:spPr>
          <a:xfrm>
            <a:off x="-367647" y="1006867"/>
            <a:ext cx="12616666" cy="3830599"/>
          </a:xfrm>
          <a:custGeom>
            <a:avLst/>
            <a:gdLst>
              <a:gd name="connsiteX0" fmla="*/ 0 w 12616666"/>
              <a:gd name="connsiteY0" fmla="*/ 3267182 h 3830599"/>
              <a:gd name="connsiteX1" fmla="*/ 1068513 w 12616666"/>
              <a:gd name="connsiteY1" fmla="*/ 2702104 h 3830599"/>
              <a:gd name="connsiteX2" fmla="*/ 2969232 w 12616666"/>
              <a:gd name="connsiteY2" fmla="*/ 3308279 h 3830599"/>
              <a:gd name="connsiteX3" fmla="*/ 5229546 w 12616666"/>
              <a:gd name="connsiteY3" fmla="*/ 1839075 h 3830599"/>
              <a:gd name="connsiteX4" fmla="*/ 6945331 w 12616666"/>
              <a:gd name="connsiteY4" fmla="*/ 3821987 h 3830599"/>
              <a:gd name="connsiteX5" fmla="*/ 10078949 w 12616666"/>
              <a:gd name="connsiteY5" fmla="*/ 893852 h 3830599"/>
              <a:gd name="connsiteX6" fmla="*/ 10921430 w 12616666"/>
              <a:gd name="connsiteY6" fmla="*/ 2280863 h 3830599"/>
              <a:gd name="connsiteX7" fmla="*/ 12616666 w 12616666"/>
              <a:gd name="connsiteY7" fmla="*/ 0 h 383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6666" h="3830599">
                <a:moveTo>
                  <a:pt x="0" y="3267182"/>
                </a:moveTo>
                <a:cubicBezTo>
                  <a:pt x="286820" y="2981218"/>
                  <a:pt x="573641" y="2695254"/>
                  <a:pt x="1068513" y="2702104"/>
                </a:cubicBezTo>
                <a:cubicBezTo>
                  <a:pt x="1563385" y="2708953"/>
                  <a:pt x="2275727" y="3452117"/>
                  <a:pt x="2969232" y="3308279"/>
                </a:cubicBezTo>
                <a:cubicBezTo>
                  <a:pt x="3662737" y="3164441"/>
                  <a:pt x="4566863" y="1753457"/>
                  <a:pt x="5229546" y="1839075"/>
                </a:cubicBezTo>
                <a:cubicBezTo>
                  <a:pt x="5892229" y="1924693"/>
                  <a:pt x="6137097" y="3979524"/>
                  <a:pt x="6945331" y="3821987"/>
                </a:cubicBezTo>
                <a:cubicBezTo>
                  <a:pt x="7753565" y="3664450"/>
                  <a:pt x="9416266" y="1150706"/>
                  <a:pt x="10078949" y="893852"/>
                </a:cubicBezTo>
                <a:cubicBezTo>
                  <a:pt x="10741632" y="636998"/>
                  <a:pt x="10498477" y="2429838"/>
                  <a:pt x="10921430" y="2280863"/>
                </a:cubicBezTo>
                <a:cubicBezTo>
                  <a:pt x="11344383" y="2131888"/>
                  <a:pt x="12156041" y="212332"/>
                  <a:pt x="12616666" y="0"/>
                </a:cubicBezTo>
              </a:path>
            </a:pathLst>
          </a:custGeom>
          <a:noFill/>
          <a:ln w="28575"/>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00"/>
              </a:lnSpc>
            </a:pPr>
            <a:endParaRPr lang="zh-CN" altLang="en-US" dirty="0">
              <a:latin typeface="微软雅黑" panose="020B0503020204020204" pitchFamily="34" charset="-122"/>
              <a:cs typeface="微软雅黑" panose="020B0503020204020204" pitchFamily="34" charset="-122"/>
            </a:endParaRPr>
          </a:p>
        </p:txBody>
      </p:sp>
      <p:grpSp>
        <p:nvGrpSpPr>
          <p:cNvPr id="143" name="组合 142"/>
          <p:cNvGrpSpPr/>
          <p:nvPr/>
        </p:nvGrpSpPr>
        <p:grpSpPr>
          <a:xfrm>
            <a:off x="1457095" y="2305621"/>
            <a:ext cx="1682727" cy="1830680"/>
            <a:chOff x="1454873" y="2305621"/>
            <a:chExt cx="1682727" cy="1830680"/>
          </a:xfrm>
        </p:grpSpPr>
        <p:sp>
          <p:nvSpPr>
            <p:cNvPr id="7" name="TextBox 43"/>
            <p:cNvSpPr txBox="1">
              <a:spLocks noChangeArrowheads="1"/>
            </p:cNvSpPr>
            <p:nvPr/>
          </p:nvSpPr>
          <p:spPr bwMode="auto">
            <a:xfrm>
              <a:off x="1454873" y="3183166"/>
              <a:ext cx="1682727" cy="95313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threePt" dir="t"/>
              </a:scene3d>
            </a:bodyPr>
            <a:lstStyle>
              <a:lvl1pPr>
                <a:defRPr>
                  <a:solidFill>
                    <a:schemeClr val="tx1"/>
                  </a:solidFill>
                  <a:latin typeface="Tahoma" panose="020B0604030504040204" pitchFamily="34" charset="0"/>
                  <a:ea typeface="微软雅黑" panose="020B0503020204020204" pitchFamily="34" charset="-122"/>
                </a:defRPr>
              </a:lvl1pPr>
              <a:lvl2pPr marL="742950" indent="-285750">
                <a:defRPr>
                  <a:solidFill>
                    <a:schemeClr val="tx1"/>
                  </a:solidFill>
                  <a:latin typeface="Tahoma" panose="020B0604030504040204" pitchFamily="34" charset="0"/>
                  <a:ea typeface="微软雅黑" panose="020B0503020204020204" pitchFamily="34" charset="-122"/>
                </a:defRPr>
              </a:lvl2pPr>
              <a:lvl3pPr marL="1143000" indent="-228600">
                <a:defRPr>
                  <a:solidFill>
                    <a:schemeClr val="tx1"/>
                  </a:solidFill>
                  <a:latin typeface="Tahoma" panose="020B0604030504040204" pitchFamily="34" charset="0"/>
                  <a:ea typeface="微软雅黑" panose="020B0503020204020204" pitchFamily="34" charset="-122"/>
                </a:defRPr>
              </a:lvl3pPr>
              <a:lvl4pPr marL="1600200" indent="-228600">
                <a:defRPr>
                  <a:solidFill>
                    <a:schemeClr val="tx1"/>
                  </a:solidFill>
                  <a:latin typeface="Tahoma" panose="020B0604030504040204" pitchFamily="34" charset="0"/>
                  <a:ea typeface="微软雅黑" panose="020B0503020204020204" pitchFamily="34" charset="-122"/>
                </a:defRPr>
              </a:lvl4pPr>
              <a:lvl5pPr marL="2057400" indent="-228600">
                <a:defRPr>
                  <a:solidFill>
                    <a:schemeClr val="tx1"/>
                  </a:solidFill>
                  <a:latin typeface="Tahoma" panose="020B060403050404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9pPr>
            </a:lstStyle>
            <a:p>
              <a:pPr fontAlgn="base"/>
              <a:r>
                <a:rPr lang="zh-CN" altLang="en-US" sz="2800" b="1" noProof="1">
                  <a:latin typeface="仿宋" panose="02010609060101010101" charset="-122"/>
                  <a:ea typeface="仿宋" panose="02010609060101010101" charset="-122"/>
                  <a:cs typeface="微软雅黑" panose="020B0503020204020204" pitchFamily="34" charset="-122"/>
                </a:rPr>
                <a:t>传统毒品</a:t>
              </a:r>
              <a:endParaRPr lang="zh-CN" altLang="en-US" sz="2800" b="1" noProof="1">
                <a:latin typeface="仿宋" panose="02010609060101010101" charset="-122"/>
                <a:ea typeface="仿宋" panose="02010609060101010101" charset="-122"/>
                <a:cs typeface="微软雅黑" panose="020B0503020204020204" pitchFamily="34" charset="-122"/>
              </a:endParaRPr>
            </a:p>
            <a:p>
              <a:pPr fontAlgn="base"/>
              <a:endParaRPr lang="zh-CN" altLang="en-US" sz="2800" b="1" noProof="1">
                <a:latin typeface="仿宋" panose="02010609060101010101" charset="-122"/>
                <a:ea typeface="仿宋" panose="02010609060101010101" charset="-122"/>
                <a:cs typeface="微软雅黑" panose="020B0503020204020204" pitchFamily="34" charset="-122"/>
              </a:endParaRPr>
            </a:p>
          </p:txBody>
        </p:sp>
        <p:sp>
          <p:nvSpPr>
            <p:cNvPr id="8" name="泪滴形 7"/>
            <p:cNvSpPr/>
            <p:nvPr/>
          </p:nvSpPr>
          <p:spPr>
            <a:xfrm rot="8088173">
              <a:off x="1981011" y="2306057"/>
              <a:ext cx="658800" cy="657927"/>
            </a:xfrm>
            <a:prstGeom prst="teardrop">
              <a:avLst>
                <a:gd name="adj" fmla="val 1052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cs typeface="微软雅黑" panose="020B0503020204020204" pitchFamily="34" charset="-122"/>
              </a:endParaRPr>
            </a:p>
          </p:txBody>
        </p:sp>
      </p:grpSp>
      <p:grpSp>
        <p:nvGrpSpPr>
          <p:cNvPr id="145" name="组合 144"/>
          <p:cNvGrpSpPr/>
          <p:nvPr/>
        </p:nvGrpSpPr>
        <p:grpSpPr>
          <a:xfrm>
            <a:off x="291380" y="4455604"/>
            <a:ext cx="4285657" cy="1995419"/>
            <a:chOff x="38951" y="3932448"/>
            <a:chExt cx="4285657" cy="1995419"/>
          </a:xfrm>
        </p:grpSpPr>
        <p:sp>
          <p:nvSpPr>
            <p:cNvPr id="17" name="椭圆 16"/>
            <p:cNvSpPr/>
            <p:nvPr/>
          </p:nvSpPr>
          <p:spPr>
            <a:xfrm rot="373005">
              <a:off x="2884608" y="3932448"/>
              <a:ext cx="1440000" cy="1440000"/>
            </a:xfrm>
            <a:prstGeom prst="ellipse">
              <a:avLst/>
            </a:prstGeom>
            <a:blipFill rotWithShape="1">
              <a:blip r:embed="rId1"/>
              <a:stretch>
                <a:fillRect/>
              </a:stretch>
            </a:blipFill>
            <a:ln w="25400" cap="flat" cmpd="sng" algn="ctr">
              <a:noFill/>
              <a:prstDash val="solid"/>
            </a:ln>
            <a:effectLst/>
          </p:spPr>
          <p:txBody>
            <a:bodyPr rtlCol="0" anchor="ctr"/>
            <a:lstStyle/>
            <a:p>
              <a:pPr algn="ctr" fontAlgn="auto">
                <a:spcBef>
                  <a:spcPts val="0"/>
                </a:spcBef>
                <a:spcAft>
                  <a:spcPts val="0"/>
                </a:spcAft>
                <a:defRPr/>
              </a:pPr>
              <a:endParaRPr lang="zh-CN" altLang="en-US" sz="324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44" name="组合 143"/>
            <p:cNvGrpSpPr/>
            <p:nvPr/>
          </p:nvGrpSpPr>
          <p:grpSpPr>
            <a:xfrm>
              <a:off x="38951" y="3979787"/>
              <a:ext cx="1440000" cy="1948080"/>
              <a:chOff x="38951" y="3979787"/>
              <a:chExt cx="1440000" cy="1948080"/>
            </a:xfrm>
          </p:grpSpPr>
          <p:sp>
            <p:nvSpPr>
              <p:cNvPr id="11" name="椭圆 10"/>
              <p:cNvSpPr/>
              <p:nvPr/>
            </p:nvSpPr>
            <p:spPr>
              <a:xfrm rot="373005">
                <a:off x="38951" y="3979787"/>
                <a:ext cx="1440000" cy="1440000"/>
              </a:xfrm>
              <a:prstGeom prst="ellipse">
                <a:avLst/>
              </a:prstGeom>
              <a:blipFill rotWithShape="1">
                <a:blip r:embed="rId2"/>
                <a:stretch>
                  <a:fillRect l="-9851" t="-25804" r="-21519" b="-37188"/>
                </a:stretch>
              </a:blipFill>
              <a:ln w="25400" cap="flat" cmpd="sng" algn="ctr">
                <a:noFill/>
                <a:prstDash val="solid"/>
              </a:ln>
              <a:effectLst/>
            </p:spPr>
            <p:txBody>
              <a:bodyPr rtlCol="0" anchor="ctr"/>
              <a:lstStyle/>
              <a:p>
                <a:pPr algn="ctr" fontAlgn="auto">
                  <a:spcBef>
                    <a:spcPts val="0"/>
                  </a:spcBef>
                  <a:spcAft>
                    <a:spcPts val="0"/>
                  </a:spcAft>
                  <a:defRPr/>
                </a:pPr>
                <a:endParaRPr lang="zh-CN" altLang="en-US" sz="324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455488" y="5559567"/>
                <a:ext cx="762120" cy="368300"/>
              </a:xfrm>
              <a:prstGeom prst="rect">
                <a:avLst/>
              </a:prstGeom>
              <a:noFill/>
            </p:spPr>
            <p:txBody>
              <a:bodyPr wrap="square" rtlCol="0">
                <a:spAutoFit/>
              </a:bodyPr>
              <a:lstStyle/>
              <a:p>
                <a:r>
                  <a:rPr lang="zh-CN" altLang="en-US" b="1" dirty="0">
                    <a:latin typeface="微软雅黑" panose="020B0503020204020204" pitchFamily="34" charset="-122"/>
                    <a:cs typeface="微软雅黑" panose="020B0503020204020204" pitchFamily="34" charset="-122"/>
                  </a:rPr>
                  <a:t>鸦片</a:t>
                </a:r>
                <a:endParaRPr lang="zh-CN" altLang="en-US" b="1" dirty="0">
                  <a:latin typeface="微软雅黑" panose="020B0503020204020204" pitchFamily="34" charset="-122"/>
                  <a:cs typeface="微软雅黑" panose="020B0503020204020204" pitchFamily="34" charset="-122"/>
                </a:endParaRPr>
              </a:p>
            </p:txBody>
          </p:sp>
        </p:grpSp>
        <p:sp>
          <p:nvSpPr>
            <p:cNvPr id="4" name="文本框 3"/>
            <p:cNvSpPr txBox="1"/>
            <p:nvPr/>
          </p:nvSpPr>
          <p:spPr>
            <a:xfrm>
              <a:off x="3398406" y="5457705"/>
              <a:ext cx="762120" cy="368300"/>
            </a:xfrm>
            <a:prstGeom prst="rect">
              <a:avLst/>
            </a:prstGeom>
            <a:noFill/>
          </p:spPr>
          <p:txBody>
            <a:bodyPr wrap="square" rtlCol="0">
              <a:spAutoFit/>
            </a:bodyPr>
            <a:lstStyle/>
            <a:p>
              <a:r>
                <a:rPr lang="zh-CN" altLang="en-US" b="1" dirty="0">
                  <a:latin typeface="微软雅黑" panose="020B0503020204020204" pitchFamily="34" charset="-122"/>
                  <a:cs typeface="微软雅黑" panose="020B0503020204020204" pitchFamily="34" charset="-122"/>
                </a:rPr>
                <a:t>大麻</a:t>
              </a:r>
              <a:endParaRPr lang="zh-CN" altLang="en-US" b="1" dirty="0">
                <a:latin typeface="微软雅黑" panose="020B0503020204020204" pitchFamily="34" charset="-122"/>
                <a:cs typeface="微软雅黑" panose="020B0503020204020204" pitchFamily="34" charset="-122"/>
              </a:endParaRPr>
            </a:p>
          </p:txBody>
        </p:sp>
      </p:grpSp>
      <p:grpSp>
        <p:nvGrpSpPr>
          <p:cNvPr id="150" name="组合 149"/>
          <p:cNvGrpSpPr/>
          <p:nvPr/>
        </p:nvGrpSpPr>
        <p:grpSpPr>
          <a:xfrm>
            <a:off x="8360240" y="486944"/>
            <a:ext cx="3800475" cy="1594238"/>
            <a:chOff x="8358017" y="486944"/>
            <a:chExt cx="3800475" cy="1594238"/>
          </a:xfrm>
        </p:grpSpPr>
        <p:sp>
          <p:nvSpPr>
            <p:cNvPr id="131" name="TextBox 43"/>
            <p:cNvSpPr txBox="1">
              <a:spLocks noChangeArrowheads="1"/>
            </p:cNvSpPr>
            <p:nvPr/>
          </p:nvSpPr>
          <p:spPr bwMode="auto">
            <a:xfrm>
              <a:off x="8358017" y="1312832"/>
              <a:ext cx="3800475"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Tahoma" panose="020B0604030504040204" pitchFamily="34" charset="0"/>
                  <a:ea typeface="微软雅黑" panose="020B0503020204020204" pitchFamily="34" charset="-122"/>
                </a:defRPr>
              </a:lvl1pPr>
              <a:lvl2pPr marL="742950" indent="-285750">
                <a:defRPr>
                  <a:solidFill>
                    <a:schemeClr val="tx1"/>
                  </a:solidFill>
                  <a:latin typeface="Tahoma" panose="020B0604030504040204" pitchFamily="34" charset="0"/>
                  <a:ea typeface="微软雅黑" panose="020B0503020204020204" pitchFamily="34" charset="-122"/>
                </a:defRPr>
              </a:lvl2pPr>
              <a:lvl3pPr marL="1143000" indent="-228600">
                <a:defRPr>
                  <a:solidFill>
                    <a:schemeClr val="tx1"/>
                  </a:solidFill>
                  <a:latin typeface="Tahoma" panose="020B0604030504040204" pitchFamily="34" charset="0"/>
                  <a:ea typeface="微软雅黑" panose="020B0503020204020204" pitchFamily="34" charset="-122"/>
                </a:defRPr>
              </a:lvl3pPr>
              <a:lvl4pPr marL="1600200" indent="-228600">
                <a:defRPr>
                  <a:solidFill>
                    <a:schemeClr val="tx1"/>
                  </a:solidFill>
                  <a:latin typeface="Tahoma" panose="020B0604030504040204" pitchFamily="34" charset="0"/>
                  <a:ea typeface="微软雅黑" panose="020B0503020204020204" pitchFamily="34" charset="-122"/>
                </a:defRPr>
              </a:lvl4pPr>
              <a:lvl5pPr marL="2057400" indent="-228600">
                <a:defRPr>
                  <a:solidFill>
                    <a:schemeClr val="tx1"/>
                  </a:solidFill>
                  <a:latin typeface="Tahoma" panose="020B060403050404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9pPr>
            </a:lstStyle>
            <a:p>
              <a:pPr fontAlgn="base"/>
              <a:r>
                <a:rPr lang="zh-CN" altLang="en-US" sz="2800" b="1" noProof="1">
                  <a:latin typeface="仿宋" panose="02010609060101010101" charset="-122"/>
                  <a:ea typeface="仿宋" panose="02010609060101010101" charset="-122"/>
                  <a:cs typeface="微软雅黑" panose="020B0503020204020204" pitchFamily="34" charset="-122"/>
                </a:rPr>
                <a:t>新精神活性物质</a:t>
              </a:r>
              <a:endParaRPr lang="zh-CN" altLang="en-US" sz="2800" b="1" noProof="1">
                <a:latin typeface="仿宋" panose="02010609060101010101" charset="-122"/>
                <a:ea typeface="仿宋" panose="02010609060101010101" charset="-122"/>
                <a:cs typeface="微软雅黑" panose="020B0503020204020204" pitchFamily="34" charset="-122"/>
              </a:endParaRPr>
            </a:p>
            <a:p>
              <a:pPr fontAlgn="base"/>
              <a:endParaRPr lang="en-US" altLang="zh-CN" sz="1600" b="1" noProof="1">
                <a:latin typeface="仿宋" panose="02010609060101010101" charset="-122"/>
                <a:ea typeface="仿宋" panose="02010609060101010101" charset="-122"/>
                <a:cs typeface="微软雅黑" panose="020B0503020204020204" pitchFamily="34" charset="-122"/>
              </a:endParaRPr>
            </a:p>
          </p:txBody>
        </p:sp>
        <p:sp>
          <p:nvSpPr>
            <p:cNvPr id="10" name="泪滴形 9"/>
            <p:cNvSpPr/>
            <p:nvPr/>
          </p:nvSpPr>
          <p:spPr>
            <a:xfrm rot="8088173">
              <a:off x="9256694" y="487380"/>
              <a:ext cx="658800" cy="657927"/>
            </a:xfrm>
            <a:prstGeom prst="teardrop">
              <a:avLst>
                <a:gd name="adj" fmla="val 105200"/>
              </a:avLst>
            </a:prstGeom>
            <a:solidFill>
              <a:srgbClr val="00B0F0"/>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cs typeface="微软雅黑" panose="020B0503020204020204" pitchFamily="34" charset="-122"/>
              </a:endParaRPr>
            </a:p>
          </p:txBody>
        </p:sp>
      </p:grpSp>
      <p:sp>
        <p:nvSpPr>
          <p:cNvPr id="24" name="TextBox 43"/>
          <p:cNvSpPr txBox="1">
            <a:spLocks noChangeArrowheads="1"/>
          </p:cNvSpPr>
          <p:nvPr/>
        </p:nvSpPr>
        <p:spPr bwMode="auto">
          <a:xfrm>
            <a:off x="4708848" y="2164401"/>
            <a:ext cx="1691844"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Tahoma" panose="020B0604030504040204" pitchFamily="34" charset="0"/>
                <a:ea typeface="微软雅黑" panose="020B0503020204020204" pitchFamily="34" charset="-122"/>
              </a:defRPr>
            </a:lvl1pPr>
            <a:lvl2pPr marL="742950" indent="-285750">
              <a:defRPr>
                <a:solidFill>
                  <a:schemeClr val="tx1"/>
                </a:solidFill>
                <a:latin typeface="Tahoma" panose="020B0604030504040204" pitchFamily="34" charset="0"/>
                <a:ea typeface="微软雅黑" panose="020B0503020204020204" pitchFamily="34" charset="-122"/>
              </a:defRPr>
            </a:lvl2pPr>
            <a:lvl3pPr marL="1143000" indent="-228600">
              <a:defRPr>
                <a:solidFill>
                  <a:schemeClr val="tx1"/>
                </a:solidFill>
                <a:latin typeface="Tahoma" panose="020B0604030504040204" pitchFamily="34" charset="0"/>
                <a:ea typeface="微软雅黑" panose="020B0503020204020204" pitchFamily="34" charset="-122"/>
              </a:defRPr>
            </a:lvl3pPr>
            <a:lvl4pPr marL="1600200" indent="-228600">
              <a:defRPr>
                <a:solidFill>
                  <a:schemeClr val="tx1"/>
                </a:solidFill>
                <a:latin typeface="Tahoma" panose="020B0604030504040204" pitchFamily="34" charset="0"/>
                <a:ea typeface="微软雅黑" panose="020B0503020204020204" pitchFamily="34" charset="-122"/>
              </a:defRPr>
            </a:lvl4pPr>
            <a:lvl5pPr marL="2057400" indent="-228600">
              <a:defRPr>
                <a:solidFill>
                  <a:schemeClr val="tx1"/>
                </a:solidFill>
                <a:latin typeface="Tahoma" panose="020B060403050404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pitchFamily="34" charset="-122"/>
              </a:defRPr>
            </a:lvl9pPr>
          </a:lstStyle>
          <a:p>
            <a:pPr fontAlgn="base"/>
            <a:r>
              <a:rPr lang="zh-CN" altLang="en-US" sz="2800" b="1" noProof="1">
                <a:latin typeface="仿宋" panose="02010609060101010101" charset="-122"/>
                <a:ea typeface="仿宋" panose="02010609060101010101" charset="-122"/>
                <a:cs typeface="微软雅黑" panose="020B0503020204020204" pitchFamily="34" charset="-122"/>
              </a:rPr>
              <a:t>合成毒品</a:t>
            </a:r>
            <a:endParaRPr lang="zh-CN" altLang="en-US" sz="3200" b="1" noProof="1">
              <a:latin typeface="仿宋" panose="02010609060101010101" charset="-122"/>
              <a:ea typeface="仿宋" panose="02010609060101010101" charset="-122"/>
              <a:cs typeface="微软雅黑" panose="020B0503020204020204" pitchFamily="34" charset="-122"/>
            </a:endParaRPr>
          </a:p>
          <a:p>
            <a:pPr fontAlgn="base"/>
            <a:endParaRPr lang="zh-CN" altLang="en-US" sz="1600" b="1" noProof="1">
              <a:latin typeface="仿宋" panose="02010609060101010101" charset="-122"/>
              <a:ea typeface="仿宋" panose="02010609060101010101" charset="-122"/>
              <a:cs typeface="微软雅黑" panose="020B0503020204020204" pitchFamily="34" charset="-122"/>
            </a:endParaRPr>
          </a:p>
        </p:txBody>
      </p:sp>
      <p:sp>
        <p:nvSpPr>
          <p:cNvPr id="9" name="泪滴形 8"/>
          <p:cNvSpPr/>
          <p:nvPr/>
        </p:nvSpPr>
        <p:spPr>
          <a:xfrm rot="8088173">
            <a:off x="5145757" y="1208909"/>
            <a:ext cx="658800" cy="657927"/>
          </a:xfrm>
          <a:prstGeom prst="teardrop">
            <a:avLst>
              <a:gd name="adj" fmla="val 105200"/>
            </a:avLst>
          </a:prstGeom>
          <a:solidFill>
            <a:schemeClr val="accent5">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cs typeface="微软雅黑" panose="020B0503020204020204" pitchFamily="34" charset="-122"/>
            </a:endParaRPr>
          </a:p>
        </p:txBody>
      </p:sp>
      <p:grpSp>
        <p:nvGrpSpPr>
          <p:cNvPr id="148" name="组合 147"/>
          <p:cNvGrpSpPr/>
          <p:nvPr/>
        </p:nvGrpSpPr>
        <p:grpSpPr>
          <a:xfrm>
            <a:off x="5737273" y="2850995"/>
            <a:ext cx="2798172" cy="3446204"/>
            <a:chOff x="5735050" y="2850995"/>
            <a:chExt cx="2798172" cy="3446204"/>
          </a:xfrm>
        </p:grpSpPr>
        <p:pic>
          <p:nvPicPr>
            <p:cNvPr id="16" name="图片 15" descr="d687c8afb10a9bf9-ade1e1d246118a90-01143326ab9eac06342c028577b41423"/>
            <p:cNvPicPr>
              <a:picLocks noChangeAspect="1"/>
            </p:cNvPicPr>
            <p:nvPr/>
          </p:nvPicPr>
          <p:blipFill>
            <a:blip r:embed="rId3"/>
            <a:srcRect l="24404" r="-2000"/>
            <a:stretch>
              <a:fillRect/>
            </a:stretch>
          </p:blipFill>
          <p:spPr>
            <a:xfrm>
              <a:off x="5735050" y="2850995"/>
              <a:ext cx="1440000" cy="1391920"/>
            </a:xfrm>
            <a:prstGeom prst="ellipse">
              <a:avLst/>
            </a:prstGeom>
            <a:ln>
              <a:solidFill>
                <a:schemeClr val="tx1"/>
              </a:solidFill>
            </a:ln>
          </p:spPr>
        </p:pic>
        <p:sp>
          <p:nvSpPr>
            <p:cNvPr id="21" name="椭圆 20"/>
            <p:cNvSpPr/>
            <p:nvPr/>
          </p:nvSpPr>
          <p:spPr>
            <a:xfrm rot="373005">
              <a:off x="7019487" y="4365907"/>
              <a:ext cx="1440000" cy="1440000"/>
            </a:xfrm>
            <a:prstGeom prst="ellipse">
              <a:avLst/>
            </a:prstGeom>
            <a:blipFill rotWithShape="1">
              <a:blip r:embed="rId4"/>
              <a:stretch>
                <a:fillRect l="-17366" t="-9676" r="-22714" b="-21658"/>
              </a:stretch>
            </a:blipFill>
            <a:ln w="25400" cap="flat" cmpd="sng" algn="ctr">
              <a:noFill/>
              <a:prstDash val="solid"/>
            </a:ln>
            <a:effectLst/>
          </p:spPr>
          <p:txBody>
            <a:bodyPr rtlCol="0" anchor="ctr"/>
            <a:lstStyle/>
            <a:p>
              <a:pPr algn="ctr" fontAlgn="auto">
                <a:spcBef>
                  <a:spcPts val="0"/>
                </a:spcBef>
                <a:spcAft>
                  <a:spcPts val="0"/>
                </a:spcAft>
                <a:defRPr/>
              </a:pPr>
              <a:endParaRPr lang="zh-CN" altLang="en-US" sz="324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6145560" y="4261216"/>
              <a:ext cx="1071313" cy="368300"/>
            </a:xfrm>
            <a:prstGeom prst="rect">
              <a:avLst/>
            </a:prstGeom>
            <a:noFill/>
          </p:spPr>
          <p:txBody>
            <a:bodyPr wrap="square" rtlCol="0">
              <a:spAutoFit/>
            </a:bodyPr>
            <a:lstStyle/>
            <a:p>
              <a:r>
                <a:rPr lang="zh-CN" altLang="en-US" b="1" dirty="0">
                  <a:latin typeface="微软雅黑" panose="020B0503020204020204" pitchFamily="34" charset="-122"/>
                  <a:cs typeface="微软雅黑" panose="020B0503020204020204" pitchFamily="34" charset="-122"/>
                </a:rPr>
                <a:t>冰毒</a:t>
              </a:r>
              <a:endParaRPr lang="zh-CN" altLang="en-US" b="1" dirty="0">
                <a:latin typeface="微软雅黑" panose="020B0503020204020204" pitchFamily="34" charset="-122"/>
                <a:cs typeface="微软雅黑" panose="020B0503020204020204" pitchFamily="34" charset="-122"/>
              </a:endParaRPr>
            </a:p>
          </p:txBody>
        </p:sp>
        <p:sp>
          <p:nvSpPr>
            <p:cNvPr id="31" name="文本框 30"/>
            <p:cNvSpPr txBox="1"/>
            <p:nvPr/>
          </p:nvSpPr>
          <p:spPr>
            <a:xfrm>
              <a:off x="7461909" y="5928899"/>
              <a:ext cx="1071313" cy="368300"/>
            </a:xfrm>
            <a:prstGeom prst="rect">
              <a:avLst/>
            </a:prstGeom>
            <a:noFill/>
          </p:spPr>
          <p:txBody>
            <a:bodyPr wrap="square" rtlCol="0">
              <a:spAutoFit/>
            </a:bodyPr>
            <a:lstStyle/>
            <a:p>
              <a:r>
                <a:rPr lang="zh-CN" altLang="en-US" b="1" dirty="0">
                  <a:latin typeface="微软雅黑" panose="020B0503020204020204" pitchFamily="34" charset="-122"/>
                  <a:cs typeface="微软雅黑" panose="020B0503020204020204" pitchFamily="34" charset="-122"/>
                </a:rPr>
                <a:t>摇头丸</a:t>
              </a:r>
              <a:endParaRPr lang="zh-CN" altLang="en-US" b="1" dirty="0">
                <a:latin typeface="微软雅黑" panose="020B0503020204020204" pitchFamily="34" charset="-122"/>
                <a:cs typeface="微软雅黑" panose="020B0503020204020204" pitchFamily="34" charset="-122"/>
              </a:endParaRPr>
            </a:p>
          </p:txBody>
        </p:sp>
      </p:grpSp>
      <p:pic>
        <p:nvPicPr>
          <p:cNvPr id="142" name="图形 141" descr="推土机"/>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299651">
            <a:off x="-964734" y="3507670"/>
            <a:ext cx="914400" cy="914400"/>
          </a:xfrm>
          <a:prstGeom prst="rect">
            <a:avLst/>
          </a:prstGeom>
        </p:spPr>
      </p:pic>
      <p:pic>
        <p:nvPicPr>
          <p:cNvPr id="146" name="图形 145" descr="推土机"/>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20658793">
            <a:off x="1885169" y="3834972"/>
            <a:ext cx="914400" cy="914400"/>
          </a:xfrm>
          <a:prstGeom prst="rect">
            <a:avLst/>
          </a:prstGeom>
        </p:spPr>
      </p:pic>
      <p:pic>
        <p:nvPicPr>
          <p:cNvPr id="149" name="图形 148" descr="推土机"/>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9887299">
            <a:off x="7341860" y="3414631"/>
            <a:ext cx="914400" cy="914400"/>
          </a:xfrm>
          <a:prstGeom prst="rect">
            <a:avLst/>
          </a:prstGeom>
        </p:spPr>
      </p:pic>
      <p:pic>
        <p:nvPicPr>
          <p:cNvPr id="151" name="3D 模型 150" descr="Trigonal Pyramidal Bond"/>
          <p:cNvPicPr>
            <a:picLocks noGrp="1" noRot="1" noChangeAspect="1" noMove="1" noResize="1" noEditPoints="1" noAdjustHandles="1" noChangeArrowheads="1" noChangeShapeType="1" noCrop="1"/>
          </p:cNvPicPr>
          <p:nvPr/>
        </p:nvPicPr>
        <p:blipFill>
          <a:blip r:embed="rId7"/>
          <a:stretch>
            <a:fillRect/>
          </a:stretch>
        </p:blipFill>
        <p:spPr>
          <a:xfrm>
            <a:off x="3119725" y="7047365"/>
            <a:ext cx="4132768" cy="2875797"/>
          </a:xfrm>
          <a:prstGeom prst="rect">
            <a:avLst/>
          </a:prstGeom>
        </p:spPr>
      </p:pic>
      <p:pic>
        <p:nvPicPr>
          <p:cNvPr id="152" name="3D 模型 151" descr="T Shape Bond"/>
          <p:cNvPicPr>
            <a:picLocks noGrp="1" noRot="1" noChangeAspect="1" noMove="1" noResize="1" noEditPoints="1" noAdjustHandles="1" noChangeArrowheads="1" noChangeShapeType="1" noCrop="1"/>
          </p:cNvPicPr>
          <p:nvPr/>
        </p:nvPicPr>
        <p:blipFill>
          <a:blip r:embed="rId8"/>
          <a:stretch>
            <a:fillRect/>
          </a:stretch>
        </p:blipFill>
        <p:spPr>
          <a:xfrm>
            <a:off x="8761987" y="-3203770"/>
            <a:ext cx="2664672" cy="2512405"/>
          </a:xfrm>
          <a:prstGeom prst="rect">
            <a:avLst/>
          </a:prstGeom>
        </p:spPr>
      </p:pic>
      <p:pic>
        <p:nvPicPr>
          <p:cNvPr id="153" name="3D 模型 152" descr="Body Centered Cubic Solid"/>
          <p:cNvPicPr>
            <a:picLocks noGrp="1" noRot="1" noChangeAspect="1" noMove="1" noResize="1" noEditPoints="1" noAdjustHandles="1" noChangeArrowheads="1" noChangeShapeType="1" noCrop="1"/>
          </p:cNvPicPr>
          <p:nvPr/>
        </p:nvPicPr>
        <p:blipFill>
          <a:blip r:embed="rId9"/>
          <a:stretch>
            <a:fillRect/>
          </a:stretch>
        </p:blipFill>
        <p:spPr>
          <a:xfrm rot="1159881">
            <a:off x="-3107389" y="-3425222"/>
            <a:ext cx="3585536" cy="3585537"/>
          </a:xfrm>
          <a:prstGeom prst="rect">
            <a:avLst/>
          </a:prstGeom>
        </p:spPr>
      </p:pic>
      <p:pic>
        <p:nvPicPr>
          <p:cNvPr id="156" name="3D 模型 155" descr="Atom"/>
          <p:cNvPicPr>
            <a:picLocks noGrp="1" noRot="1" noChangeAspect="1" noMove="1" noResize="1" noEditPoints="1" noAdjustHandles="1" noChangeArrowheads="1" noChangeShapeType="1" noCrop="1"/>
          </p:cNvPicPr>
          <p:nvPr/>
        </p:nvPicPr>
        <p:blipFill>
          <a:blip r:embed="rId10"/>
          <a:stretch>
            <a:fillRect/>
          </a:stretch>
        </p:blipFill>
        <p:spPr>
          <a:xfrm rot="2363384">
            <a:off x="-1747516" y="1317963"/>
            <a:ext cx="1623622" cy="1566652"/>
          </a:xfrm>
          <a:prstGeom prst="rect">
            <a:avLst/>
          </a:prstGeom>
        </p:spPr>
      </p:pic>
      <p:sp>
        <p:nvSpPr>
          <p:cNvPr id="158" name="文本框 157"/>
          <p:cNvSpPr txBox="1"/>
          <p:nvPr/>
        </p:nvSpPr>
        <p:spPr>
          <a:xfrm>
            <a:off x="2119478" y="2415155"/>
            <a:ext cx="822713" cy="52197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9" name="文本框 158"/>
          <p:cNvSpPr txBox="1"/>
          <p:nvPr/>
        </p:nvSpPr>
        <p:spPr>
          <a:xfrm>
            <a:off x="9424542" y="568174"/>
            <a:ext cx="822713" cy="52197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0" name="文本框 159"/>
          <p:cNvSpPr txBox="1"/>
          <p:nvPr/>
        </p:nvSpPr>
        <p:spPr>
          <a:xfrm>
            <a:off x="5275510" y="1236342"/>
            <a:ext cx="822713" cy="52197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6" name="Group 3"/>
          <p:cNvGrpSpPr/>
          <p:nvPr/>
        </p:nvGrpSpPr>
        <p:grpSpPr bwMode="auto">
          <a:xfrm flipH="1">
            <a:off x="275941" y="487391"/>
            <a:ext cx="432000" cy="432000"/>
            <a:chOff x="0" y="0"/>
            <a:chExt cx="640" cy="658"/>
          </a:xfrm>
          <a:solidFill>
            <a:schemeClr val="bg1"/>
          </a:solidFill>
        </p:grpSpPr>
        <p:sp>
          <p:nvSpPr>
            <p:cNvPr id="57"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endParaRPr lang="zh-CN" altLang="en-US">
                <a:latin typeface="微软雅黑" panose="020B0503020204020204" pitchFamily="34" charset="-122"/>
                <a:cs typeface="微软雅黑" panose="020B0503020204020204" pitchFamily="34" charset="-122"/>
              </a:endParaRPr>
            </a:p>
          </p:txBody>
        </p:sp>
        <p:sp>
          <p:nvSpPr>
            <p:cNvPr id="58"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endParaRPr lang="zh-CN" altLang="en-US">
                <a:latin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0"/>
                                  </p:stCondLst>
                                  <p:childTnLst>
                                    <p:animMotion origin="layout" path="M -3.125E-6 -7.40741E-7 C -0.00052 0.00023 0.02162 0.0206 0.02058 0.02083 C 0.02578 0.01713 0.02591 0.01343 0.03086 0.01273 C 0.0362 0.01088 0.02292 -0.00718 0.02774 -0.00787 C 0.03203 -0.00718 0.03516 -0.00787 0.04089 -0.00903 C 0.04232 -0.01134 0.04584 -0.01458 0.05091 -0.0169 C 0.05586 -0.02037 0.06211 -0.02407 0.06875 -0.02986 C 0.07618 -0.03426 0.08737 -0.04236 0.09271 -0.03843 C 0.09831 -0.0331 0.10091 -0.03657 0.11667 -0.03403 C 0.11993 -0.02963 0.12383 -0.02801 0.12696 -0.02292 C 0.12943 -0.01944 0.14141 -0.01296 0.14362 -0.00972 C 0.14597 -0.00764 0.14948 -0.00486 0.15157 -0.00162 C 0.15443 0.00232 0.15508 0.00208 0.1586 0.00556 C 0.16732 0.01412 0.16341 0.00926 0.17279 0.01945 C 0.175 0.02176 0.17852 0.02778 0.18086 0.02963 C 0.18269 0.03148 0.18425 0.03148 0.1862 0.03218 C 0.19102 0.03681 0.19193 0.0338 0.19623 0.03982 C 0.20118 0.03866 0.20729 0.04144 0.21198 0.04097 C 0.21315 0.0412 0.22279 0.05 0.22696 0.05232 C 0.23125 0.05486 0.2336 0.05579 0.23789 0.0544 C 0.24102 0.05463 0.23737 0.05857 0.24102 0.06065 " pathEditMode="relative" rAng="540000" ptsTypes="AAAAAAAAAAAAAAAAAAAAA">
                                      <p:cBhvr>
                                        <p:cTn id="6" dur="1750" fill="hold"/>
                                        <p:tgtEl>
                                          <p:spTgt spid="142"/>
                                        </p:tgtEl>
                                        <p:attrNameLst>
                                          <p:attrName>ppt_x</p:attrName>
                                          <p:attrName>ppt_y</p:attrName>
                                        </p:attrNameLst>
                                      </p:cBhvr>
                                      <p:rCtr x="12240" y="856"/>
                                    </p:animMotion>
                                  </p:childTnLst>
                                </p:cTn>
                              </p:par>
                              <p:par>
                                <p:cTn id="7" presetID="1" presetClass="entr" presetSubtype="0" fill="hold" nodeType="withEffect">
                                  <p:stCondLst>
                                    <p:cond delay="500"/>
                                  </p:stCondLst>
                                  <p:childTnLst>
                                    <p:set>
                                      <p:cBhvr>
                                        <p:cTn id="8" dur="1" fill="hold">
                                          <p:stCondLst>
                                            <p:cond delay="0"/>
                                          </p:stCondLst>
                                        </p:cTn>
                                        <p:tgtEl>
                                          <p:spTgt spid="143"/>
                                        </p:tgtEl>
                                        <p:attrNameLst>
                                          <p:attrName>style.visibility</p:attrName>
                                        </p:attrNameLst>
                                      </p:cBhvr>
                                      <p:to>
                                        <p:strVal val="visible"/>
                                      </p:to>
                                    </p:set>
                                  </p:childTnLst>
                                </p:cTn>
                              </p:par>
                            </p:childTnLst>
                          </p:cTn>
                        </p:par>
                        <p:par>
                          <p:cTn id="9" fill="hold">
                            <p:stCondLst>
                              <p:cond delay="2000"/>
                            </p:stCondLst>
                            <p:childTnLst>
                              <p:par>
                                <p:cTn id="10" presetID="22" presetClass="entr" presetSubtype="8" fill="hold" nodeType="afterEffect">
                                  <p:stCondLst>
                                    <p:cond delay="750"/>
                                  </p:stCondLst>
                                  <p:childTnLst>
                                    <p:set>
                                      <p:cBhvr>
                                        <p:cTn id="11" dur="1" fill="hold">
                                          <p:stCondLst>
                                            <p:cond delay="0"/>
                                          </p:stCondLst>
                                        </p:cTn>
                                        <p:tgtEl>
                                          <p:spTgt spid="145"/>
                                        </p:tgtEl>
                                        <p:attrNameLst>
                                          <p:attrName>style.visibility</p:attrName>
                                        </p:attrNameLst>
                                      </p:cBhvr>
                                      <p:to>
                                        <p:strVal val="visible"/>
                                      </p:to>
                                    </p:set>
                                    <p:animEffect transition="in" filter="wipe(left)">
                                      <p:cBhvr>
                                        <p:cTn id="12" dur="10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749"/>
                                          </p:stCondLst>
                                        </p:cTn>
                                        <p:tgtEl>
                                          <p:spTgt spid="14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childTnLst>
                                </p:cTn>
                              </p:par>
                            </p:childTnLst>
                          </p:cTn>
                        </p:par>
                        <p:par>
                          <p:cTn id="22" fill="hold">
                            <p:stCondLst>
                              <p:cond delay="0"/>
                            </p:stCondLst>
                            <p:childTnLst>
                              <p:par>
                                <p:cTn id="23" presetID="0" presetClass="path" presetSubtype="0" fill="hold" nodeType="afterEffect">
                                  <p:stCondLst>
                                    <p:cond delay="0"/>
                                  </p:stCondLst>
                                  <p:childTnLst>
                                    <p:animMotion origin="layout" path="M 0.00716 0.01296 C 0.00585 0.01528 0.02682 0.01898 0.0332 0.01759 C 0.04401 0.00648 0.0582 -0.0287 0.07447 -0.0537 C 0.07656 -0.05532 0.10846 -0.09352 0.13046 -0.13055 C 0.16263 -0.17616 0.14687 -0.17153 0.15872 -0.17407 C 0.20416 -0.22106 0.21041 -0.19606 0.22174 -0.18912 C 0.24531 -0.15278 0.28151 -0.00162 0.30013 0.04468 C 0.31328 0.08009 0.32356 0.08171 0.33385 0.08773 C 0.34179 0.09051 0.35052 0.08843 0.36197 0.08009 C 0.37994 0.05833 0.42447 -0.01782 0.44101 -0.04352 " pathEditMode="relative" rAng="540000" ptsTypes="AAAAAAAAAA">
                                      <p:cBhvr>
                                        <p:cTn id="24" dur="4000" fill="hold"/>
                                        <p:tgtEl>
                                          <p:spTgt spid="146"/>
                                        </p:tgtEl>
                                        <p:attrNameLst>
                                          <p:attrName>ppt_x</p:attrName>
                                          <p:attrName>ppt_y</p:attrName>
                                        </p:attrNameLst>
                                      </p:cBhvr>
                                      <p:rCtr x="22083" y="-7222"/>
                                    </p:animMotion>
                                  </p:childTnLst>
                                </p:cTn>
                              </p:par>
                              <p:par>
                                <p:cTn id="25" presetID="1" presetClass="entr" presetSubtype="0" fill="hold" grpId="0" nodeType="withEffect">
                                  <p:stCondLst>
                                    <p:cond delay="125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125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225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nodeType="withEffect">
                                  <p:stCondLst>
                                    <p:cond delay="3000"/>
                                  </p:stCondLst>
                                  <p:childTnLst>
                                    <p:set>
                                      <p:cBhvr>
                                        <p:cTn id="32" dur="1" fill="hold">
                                          <p:stCondLst>
                                            <p:cond delay="749"/>
                                          </p:stCondLst>
                                        </p:cTn>
                                        <p:tgtEl>
                                          <p:spTgt spid="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8"/>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49"/>
                                        </p:tgtEl>
                                        <p:attrNameLst>
                                          <p:attrName>style.visibility</p:attrName>
                                        </p:attrNameLst>
                                      </p:cBhvr>
                                      <p:to>
                                        <p:strVal val="visible"/>
                                      </p:to>
                                    </p:set>
                                  </p:childTnLst>
                                </p:cTn>
                              </p:par>
                            </p:childTnLst>
                          </p:cTn>
                        </p:par>
                        <p:par>
                          <p:cTn id="42" fill="hold">
                            <p:stCondLst>
                              <p:cond delay="0"/>
                            </p:stCondLst>
                            <p:childTnLst>
                              <p:par>
                                <p:cTn id="43" presetID="0" presetClass="path" presetSubtype="0" fill="hold" nodeType="afterEffect">
                                  <p:stCondLst>
                                    <p:cond delay="0"/>
                                  </p:stCondLst>
                                  <p:childTnLst>
                                    <p:animMotion origin="layout" path="M -0.01368 0.01551 C -0.00482 -4.07407E-6 0.01145 -0.02731 0.02916 -0.06018 C 0.04531 -0.08912 0.07122 -0.15115 0.08463 -0.18333 C 0.10859 -0.22013 0.13059 -0.2618 0.1457 -0.27453 C 0.15976 -0.28796 0.17591 -0.28541 0.18125 -0.27291 C 0.19817 -0.22662 0.19596 -0.19884 0.197 -0.18171 C 0.20338 -0.15115 0.20494 -0.09606 0.21093 -0.08125 C 0.21445 -0.07731 0.22552 -0.08935 0.23046 -0.09583 C 0.23984 -0.11157 0.25989 -0.15601 0.26848 -0.1743 C 0.27356 -0.18588 0.275 -0.19143 0.28112 -0.20926 C 0.2944 -0.24328 0.38359 -0.43588 0.36432 -0.41689 " pathEditMode="relative" rAng="540000" ptsTypes="AAAAAAAAAAA">
                                      <p:cBhvr>
                                        <p:cTn id="44" dur="4000" fill="hold"/>
                                        <p:tgtEl>
                                          <p:spTgt spid="149"/>
                                        </p:tgtEl>
                                        <p:attrNameLst>
                                          <p:attrName>ppt_x</p:attrName>
                                          <p:attrName>ppt_y</p:attrName>
                                        </p:attrNameLst>
                                      </p:cBhvr>
                                      <p:rCtr x="19036" y="-21667"/>
                                    </p:animMotion>
                                  </p:childTnLst>
                                </p:cTn>
                              </p:par>
                              <p:par>
                                <p:cTn id="45" presetID="1" presetClass="entr" presetSubtype="0" fill="hold" nodeType="withEffect">
                                  <p:stCondLst>
                                    <p:cond delay="1750"/>
                                  </p:stCondLst>
                                  <p:childTnLst>
                                    <p:set>
                                      <p:cBhvr>
                                        <p:cTn id="4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5"/>
          <p:cNvSpPr/>
          <p:nvPr/>
        </p:nvSpPr>
        <p:spPr bwMode="auto">
          <a:xfrm>
            <a:off x="722947" y="1048960"/>
            <a:ext cx="1224135" cy="1227912"/>
          </a:xfrm>
          <a:custGeom>
            <a:avLst/>
            <a:gdLst>
              <a:gd name="T0" fmla="*/ 189 w 1114"/>
              <a:gd name="T1" fmla="*/ 889 h 1116"/>
              <a:gd name="T2" fmla="*/ 228 w 1114"/>
              <a:gd name="T3" fmla="*/ 166 h 1116"/>
              <a:gd name="T4" fmla="*/ 770 w 1114"/>
              <a:gd name="T5" fmla="*/ 76 h 1116"/>
              <a:gd name="T6" fmla="*/ 1065 w 1114"/>
              <a:gd name="T7" fmla="*/ 91 h 1116"/>
              <a:gd name="T8" fmla="*/ 1061 w 1114"/>
              <a:gd name="T9" fmla="*/ 403 h 1116"/>
              <a:gd name="T10" fmla="*/ 912 w 1114"/>
              <a:gd name="T11" fmla="*/ 927 h 1116"/>
              <a:gd name="T12" fmla="*/ 189 w 1114"/>
              <a:gd name="T13" fmla="*/ 889 h 1116"/>
            </a:gdLst>
            <a:ahLst/>
            <a:cxnLst>
              <a:cxn ang="0">
                <a:pos x="T0" y="T1"/>
              </a:cxn>
              <a:cxn ang="0">
                <a:pos x="T2" y="T3"/>
              </a:cxn>
              <a:cxn ang="0">
                <a:pos x="T4" y="T5"/>
              </a:cxn>
              <a:cxn ang="0">
                <a:pos x="T6" y="T7"/>
              </a:cxn>
              <a:cxn ang="0">
                <a:pos x="T8" y="T9"/>
              </a:cxn>
              <a:cxn ang="0">
                <a:pos x="T10" y="T11"/>
              </a:cxn>
              <a:cxn ang="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2"/>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0" name="Freeform 5"/>
          <p:cNvSpPr/>
          <p:nvPr/>
        </p:nvSpPr>
        <p:spPr bwMode="auto">
          <a:xfrm>
            <a:off x="722947" y="2395975"/>
            <a:ext cx="1224135" cy="1227912"/>
          </a:xfrm>
          <a:custGeom>
            <a:avLst/>
            <a:gdLst>
              <a:gd name="T0" fmla="*/ 189 w 1114"/>
              <a:gd name="T1" fmla="*/ 889 h 1116"/>
              <a:gd name="T2" fmla="*/ 228 w 1114"/>
              <a:gd name="T3" fmla="*/ 166 h 1116"/>
              <a:gd name="T4" fmla="*/ 770 w 1114"/>
              <a:gd name="T5" fmla="*/ 76 h 1116"/>
              <a:gd name="T6" fmla="*/ 1065 w 1114"/>
              <a:gd name="T7" fmla="*/ 91 h 1116"/>
              <a:gd name="T8" fmla="*/ 1061 w 1114"/>
              <a:gd name="T9" fmla="*/ 403 h 1116"/>
              <a:gd name="T10" fmla="*/ 912 w 1114"/>
              <a:gd name="T11" fmla="*/ 927 h 1116"/>
              <a:gd name="T12" fmla="*/ 189 w 1114"/>
              <a:gd name="T13" fmla="*/ 889 h 1116"/>
            </a:gdLst>
            <a:ahLst/>
            <a:cxnLst>
              <a:cxn ang="0">
                <a:pos x="T0" y="T1"/>
              </a:cxn>
              <a:cxn ang="0">
                <a:pos x="T2" y="T3"/>
              </a:cxn>
              <a:cxn ang="0">
                <a:pos x="T4" y="T5"/>
              </a:cxn>
              <a:cxn ang="0">
                <a:pos x="T6" y="T7"/>
              </a:cxn>
              <a:cxn ang="0">
                <a:pos x="T8" y="T9"/>
              </a:cxn>
              <a:cxn ang="0">
                <a:pos x="T10" y="T11"/>
              </a:cxn>
              <a:cxn ang="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rgbClr val="EE6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1" name="Freeform 5"/>
          <p:cNvSpPr/>
          <p:nvPr/>
        </p:nvSpPr>
        <p:spPr bwMode="auto">
          <a:xfrm>
            <a:off x="722947" y="3796791"/>
            <a:ext cx="1224135" cy="1227912"/>
          </a:xfrm>
          <a:custGeom>
            <a:avLst/>
            <a:gdLst>
              <a:gd name="T0" fmla="*/ 189 w 1114"/>
              <a:gd name="T1" fmla="*/ 889 h 1116"/>
              <a:gd name="T2" fmla="*/ 228 w 1114"/>
              <a:gd name="T3" fmla="*/ 166 h 1116"/>
              <a:gd name="T4" fmla="*/ 770 w 1114"/>
              <a:gd name="T5" fmla="*/ 76 h 1116"/>
              <a:gd name="T6" fmla="*/ 1065 w 1114"/>
              <a:gd name="T7" fmla="*/ 91 h 1116"/>
              <a:gd name="T8" fmla="*/ 1061 w 1114"/>
              <a:gd name="T9" fmla="*/ 403 h 1116"/>
              <a:gd name="T10" fmla="*/ 912 w 1114"/>
              <a:gd name="T11" fmla="*/ 927 h 1116"/>
              <a:gd name="T12" fmla="*/ 189 w 1114"/>
              <a:gd name="T13" fmla="*/ 889 h 1116"/>
            </a:gdLst>
            <a:ahLst/>
            <a:cxnLst>
              <a:cxn ang="0">
                <a:pos x="T0" y="T1"/>
              </a:cxn>
              <a:cxn ang="0">
                <a:pos x="T2" y="T3"/>
              </a:cxn>
              <a:cxn ang="0">
                <a:pos x="T4" y="T5"/>
              </a:cxn>
              <a:cxn ang="0">
                <a:pos x="T6" y="T7"/>
              </a:cxn>
              <a:cxn ang="0">
                <a:pos x="T8" y="T9"/>
              </a:cxn>
              <a:cxn ang="0">
                <a:pos x="T10" y="T11"/>
              </a:cxn>
              <a:cxn ang="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2" name="Freeform 5"/>
          <p:cNvSpPr/>
          <p:nvPr/>
        </p:nvSpPr>
        <p:spPr bwMode="auto">
          <a:xfrm>
            <a:off x="722947" y="5206833"/>
            <a:ext cx="1224135" cy="1227912"/>
          </a:xfrm>
          <a:custGeom>
            <a:avLst/>
            <a:gdLst>
              <a:gd name="T0" fmla="*/ 189 w 1114"/>
              <a:gd name="T1" fmla="*/ 889 h 1116"/>
              <a:gd name="T2" fmla="*/ 228 w 1114"/>
              <a:gd name="T3" fmla="*/ 166 h 1116"/>
              <a:gd name="T4" fmla="*/ 770 w 1114"/>
              <a:gd name="T5" fmla="*/ 76 h 1116"/>
              <a:gd name="T6" fmla="*/ 1065 w 1114"/>
              <a:gd name="T7" fmla="*/ 91 h 1116"/>
              <a:gd name="T8" fmla="*/ 1061 w 1114"/>
              <a:gd name="T9" fmla="*/ 403 h 1116"/>
              <a:gd name="T10" fmla="*/ 912 w 1114"/>
              <a:gd name="T11" fmla="*/ 927 h 1116"/>
              <a:gd name="T12" fmla="*/ 189 w 1114"/>
              <a:gd name="T13" fmla="*/ 889 h 1116"/>
            </a:gdLst>
            <a:ahLst/>
            <a:cxnLst>
              <a:cxn ang="0">
                <a:pos x="T0" y="T1"/>
              </a:cxn>
              <a:cxn ang="0">
                <a:pos x="T2" y="T3"/>
              </a:cxn>
              <a:cxn ang="0">
                <a:pos x="T4" y="T5"/>
              </a:cxn>
              <a:cxn ang="0">
                <a:pos x="T6" y="T7"/>
              </a:cxn>
              <a:cxn ang="0">
                <a:pos x="T8" y="T9"/>
              </a:cxn>
              <a:cxn ang="0">
                <a:pos x="T10" y="T11"/>
              </a:cxn>
              <a:cxn ang="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8" name="TextBox 7"/>
          <p:cNvSpPr txBox="1"/>
          <p:nvPr/>
        </p:nvSpPr>
        <p:spPr>
          <a:xfrm>
            <a:off x="2300774" y="1044609"/>
            <a:ext cx="6120681" cy="1200329"/>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●新型毒品大部分是通过人工合成的化学合成类毒品，而鸦片、海洛因等麻醉药品主要是罂粟等毒品原植物再加工的半合成类毒品。所以新型毒品又叫“实验室毒品”、“化学合成毒品”。</a:t>
            </a:r>
            <a:endParaRPr lang="zh-CN" altLang="en-US" dirty="0">
              <a:solidFill>
                <a:schemeClr val="tx2"/>
              </a:solidFill>
              <a:latin typeface="+mn-ea"/>
              <a:ea typeface="+mn-ea"/>
              <a:cs typeface="微软雅黑" panose="020B0503020204020204" pitchFamily="34" charset="-122"/>
            </a:endParaRPr>
          </a:p>
        </p:txBody>
      </p:sp>
      <p:sp>
        <p:nvSpPr>
          <p:cNvPr id="4" name="TextBox 3"/>
          <p:cNvSpPr txBox="1"/>
          <p:nvPr/>
        </p:nvSpPr>
        <p:spPr>
          <a:xfrm>
            <a:off x="8718454" y="5622339"/>
            <a:ext cx="3320140" cy="830997"/>
          </a:xfrm>
          <a:prstGeom prst="rect">
            <a:avLst/>
          </a:prstGeom>
          <a:noFill/>
        </p:spPr>
        <p:txBody>
          <a:bodyPr wrap="none" rtlCol="0">
            <a:spAutoFit/>
          </a:bodyPr>
          <a:lstStyle/>
          <a:p>
            <a:pPr algn="ctr"/>
            <a:r>
              <a:rPr lang="zh-CN" altLang="en-US" sz="2400" b="1" dirty="0">
                <a:latin typeface="+mj-ea"/>
                <a:ea typeface="+mj-ea"/>
                <a:cs typeface="微软雅黑" panose="020B0503020204020204" pitchFamily="34" charset="-122"/>
              </a:rPr>
              <a:t>毒品的特征：</a:t>
            </a:r>
            <a:endParaRPr lang="zh-CN" altLang="en-US" sz="2400" b="1" dirty="0">
              <a:latin typeface="+mj-ea"/>
              <a:ea typeface="+mj-ea"/>
              <a:cs typeface="微软雅黑" panose="020B0503020204020204" pitchFamily="34" charset="-122"/>
            </a:endParaRPr>
          </a:p>
          <a:p>
            <a:pPr algn="ctr"/>
            <a:r>
              <a:rPr lang="zh-CN" altLang="en-US" sz="2400" b="1" dirty="0">
                <a:latin typeface="+mj-ea"/>
                <a:ea typeface="+mj-ea"/>
                <a:cs typeface="微软雅黑" panose="020B0503020204020204" pitchFamily="34" charset="-122"/>
              </a:rPr>
              <a:t>依赖性  非法性  危害性</a:t>
            </a:r>
            <a:endParaRPr lang="zh-CN" altLang="en-US" sz="2400" b="1" dirty="0">
              <a:latin typeface="+mj-ea"/>
              <a:ea typeface="+mj-ea"/>
              <a:cs typeface="微软雅黑" panose="020B0503020204020204" pitchFamily="34" charset="-122"/>
            </a:endParaRPr>
          </a:p>
        </p:txBody>
      </p:sp>
      <p:grpSp>
        <p:nvGrpSpPr>
          <p:cNvPr id="13" name="Group 3"/>
          <p:cNvGrpSpPr/>
          <p:nvPr/>
        </p:nvGrpSpPr>
        <p:grpSpPr bwMode="auto">
          <a:xfrm flipH="1">
            <a:off x="265781" y="260696"/>
            <a:ext cx="432000" cy="432000"/>
            <a:chOff x="0" y="0"/>
            <a:chExt cx="640" cy="658"/>
          </a:xfrm>
          <a:solidFill>
            <a:schemeClr val="bg1"/>
          </a:solidFill>
        </p:grpSpPr>
        <p:sp>
          <p:nvSpPr>
            <p:cNvPr id="14"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5"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6" name="矩形 15"/>
          <p:cNvSpPr/>
          <p:nvPr/>
        </p:nvSpPr>
        <p:spPr>
          <a:xfrm>
            <a:off x="677187" y="236852"/>
            <a:ext cx="4583306"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1.3</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新型毒品与传统毒品的区别</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16"/>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955333" y="1387870"/>
            <a:ext cx="858446" cy="492344"/>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sz="2200" b="1" dirty="0">
                <a:cs typeface="微软雅黑" panose="020B0503020204020204" pitchFamily="34" charset="-122"/>
              </a:rPr>
              <a:t>人工</a:t>
            </a:r>
            <a:endParaRPr lang="en-US" altLang="zh-CN" sz="2200" b="1" dirty="0">
              <a:cs typeface="微软雅黑" panose="020B0503020204020204" pitchFamily="34" charset="-122"/>
            </a:endParaRPr>
          </a:p>
          <a:p>
            <a:r>
              <a:rPr lang="zh-CN" altLang="en-US" sz="2200" b="1" dirty="0">
                <a:cs typeface="微软雅黑" panose="020B0503020204020204" pitchFamily="34" charset="-122"/>
              </a:rPr>
              <a:t>合成</a:t>
            </a:r>
            <a:endParaRPr lang="zh-CN" altLang="en-US" sz="2200" b="1" dirty="0">
              <a:cs typeface="微软雅黑" panose="020B0503020204020204" pitchFamily="34" charset="-122"/>
            </a:endParaRPr>
          </a:p>
        </p:txBody>
      </p:sp>
      <p:sp>
        <p:nvSpPr>
          <p:cNvPr id="21" name="TextBox 20"/>
          <p:cNvSpPr txBox="1"/>
          <p:nvPr/>
        </p:nvSpPr>
        <p:spPr>
          <a:xfrm>
            <a:off x="955333" y="2763759"/>
            <a:ext cx="858446" cy="492344"/>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sz="2200" b="1" dirty="0">
                <a:cs typeface="微软雅黑" panose="020B0503020204020204" pitchFamily="34" charset="-122"/>
              </a:rPr>
              <a:t>兴奋</a:t>
            </a:r>
            <a:endParaRPr lang="en-US" altLang="zh-CN" sz="2200" b="1" dirty="0">
              <a:cs typeface="微软雅黑" panose="020B0503020204020204" pitchFamily="34" charset="-122"/>
            </a:endParaRPr>
          </a:p>
          <a:p>
            <a:r>
              <a:rPr lang="zh-CN" altLang="en-US" sz="2200" b="1" dirty="0">
                <a:cs typeface="微软雅黑" panose="020B0503020204020204" pitchFamily="34" charset="-122"/>
              </a:rPr>
              <a:t>致幻</a:t>
            </a:r>
            <a:endParaRPr lang="zh-CN" altLang="en-US" sz="2200" b="1" dirty="0">
              <a:cs typeface="微软雅黑" panose="020B0503020204020204" pitchFamily="34" charset="-122"/>
            </a:endParaRPr>
          </a:p>
        </p:txBody>
      </p:sp>
      <p:sp>
        <p:nvSpPr>
          <p:cNvPr id="23" name="TextBox 22"/>
          <p:cNvSpPr txBox="1"/>
          <p:nvPr/>
        </p:nvSpPr>
        <p:spPr>
          <a:xfrm>
            <a:off x="955333" y="4104123"/>
            <a:ext cx="858446" cy="492344"/>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sz="2200" b="1" dirty="0">
                <a:cs typeface="微软雅黑" panose="020B0503020204020204" pitchFamily="34" charset="-122"/>
              </a:rPr>
              <a:t>吸食</a:t>
            </a:r>
            <a:endParaRPr lang="en-US" altLang="zh-CN" sz="2200" b="1" dirty="0">
              <a:cs typeface="微软雅黑" panose="020B0503020204020204" pitchFamily="34" charset="-122"/>
            </a:endParaRPr>
          </a:p>
          <a:p>
            <a:r>
              <a:rPr lang="zh-CN" altLang="en-US" sz="2200" b="1" dirty="0">
                <a:cs typeface="微软雅黑" panose="020B0503020204020204" pitchFamily="34" charset="-122"/>
              </a:rPr>
              <a:t>为主</a:t>
            </a:r>
            <a:endParaRPr lang="zh-CN" altLang="en-US" sz="2200" b="1" dirty="0">
              <a:cs typeface="微软雅黑" panose="020B0503020204020204" pitchFamily="34" charset="-122"/>
            </a:endParaRPr>
          </a:p>
        </p:txBody>
      </p:sp>
      <p:sp>
        <p:nvSpPr>
          <p:cNvPr id="25" name="TextBox 24"/>
          <p:cNvSpPr txBox="1"/>
          <p:nvPr/>
        </p:nvSpPr>
        <p:spPr>
          <a:xfrm>
            <a:off x="955332" y="5527167"/>
            <a:ext cx="858446" cy="492344"/>
          </a:xfrm>
          <a:prstGeom prst="rect">
            <a:avLst/>
          </a:prstGeom>
          <a:noFill/>
          <a:ln>
            <a:noFill/>
          </a:ln>
        </p:spPr>
        <p:txBody>
          <a:bodyPr wrap="none" anchor="ctr"/>
          <a:lstStyle>
            <a:defPPr>
              <a:defRPr lang="zh-CN"/>
            </a:defPPr>
            <a:lvl1pPr algn="ctr">
              <a:defRPr sz="2000" kern="0">
                <a:solidFill>
                  <a:srgbClr val="FFFFFF"/>
                </a:solidFill>
                <a:latin typeface="微软雅黑" panose="020B0503020204020204" pitchFamily="34" charset="-122"/>
                <a:ea typeface="微软雅黑" panose="020B0503020204020204" pitchFamily="34" charset="-122"/>
              </a:defRPr>
            </a:lvl1pPr>
          </a:lstStyle>
          <a:p>
            <a:r>
              <a:rPr lang="zh-CN" altLang="en-US" sz="2200" b="1" dirty="0">
                <a:cs typeface="微软雅黑" panose="020B0503020204020204" pitchFamily="34" charset="-122"/>
              </a:rPr>
              <a:t>吸后</a:t>
            </a:r>
            <a:endParaRPr lang="en-US" altLang="zh-CN" sz="2200" b="1" dirty="0">
              <a:cs typeface="微软雅黑" panose="020B0503020204020204" pitchFamily="34" charset="-122"/>
            </a:endParaRPr>
          </a:p>
          <a:p>
            <a:r>
              <a:rPr lang="zh-CN" altLang="en-US" sz="2200" b="1" dirty="0">
                <a:cs typeface="微软雅黑" panose="020B0503020204020204" pitchFamily="34" charset="-122"/>
              </a:rPr>
              <a:t>犯罪</a:t>
            </a:r>
            <a:endParaRPr lang="zh-CN" altLang="en-US" sz="2200" b="1" dirty="0">
              <a:cs typeface="微软雅黑" panose="020B0503020204020204" pitchFamily="34" charset="-122"/>
            </a:endParaRPr>
          </a:p>
        </p:txBody>
      </p:sp>
      <p:sp>
        <p:nvSpPr>
          <p:cNvPr id="27" name="TextBox 26"/>
          <p:cNvSpPr txBox="1"/>
          <p:nvPr/>
        </p:nvSpPr>
        <p:spPr>
          <a:xfrm>
            <a:off x="2300774" y="2544631"/>
            <a:ext cx="6120681" cy="923330"/>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●新型毒品对人体主要有兴奋、抑制或致幻的作用，而鸦片、海洛因等传统的麻醉药品对人体则主要以“镇痛”、“镇静”为主。</a:t>
            </a:r>
            <a:endParaRPr lang="zh-CN" altLang="en-US" dirty="0">
              <a:solidFill>
                <a:schemeClr val="tx2"/>
              </a:solidFill>
              <a:latin typeface="+mn-ea"/>
              <a:ea typeface="+mn-ea"/>
              <a:cs typeface="微软雅黑" panose="020B0503020204020204" pitchFamily="34" charset="-122"/>
            </a:endParaRPr>
          </a:p>
        </p:txBody>
      </p:sp>
      <p:sp>
        <p:nvSpPr>
          <p:cNvPr id="28" name="TextBox 27"/>
          <p:cNvSpPr txBox="1"/>
          <p:nvPr/>
        </p:nvSpPr>
        <p:spPr>
          <a:xfrm>
            <a:off x="2300774" y="3905877"/>
            <a:ext cx="6120681" cy="923330"/>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●海洛因等传统毒品多采用吸烟式或注射等方法吸食滥用；新型毒品大多为片剂或粉末，吸食者多采用口服或鼻吸式，具有较强的隐蔽性。</a:t>
            </a:r>
            <a:endParaRPr lang="zh-CN" altLang="en-US" dirty="0">
              <a:solidFill>
                <a:schemeClr val="tx2"/>
              </a:solidFill>
              <a:latin typeface="+mn-ea"/>
              <a:ea typeface="+mn-ea"/>
              <a:cs typeface="微软雅黑" panose="020B0503020204020204" pitchFamily="34" charset="-122"/>
            </a:endParaRPr>
          </a:p>
        </p:txBody>
      </p:sp>
      <p:sp>
        <p:nvSpPr>
          <p:cNvPr id="29" name="TextBox 28"/>
          <p:cNvSpPr txBox="1"/>
          <p:nvPr/>
        </p:nvSpPr>
        <p:spPr>
          <a:xfrm>
            <a:off x="2300774" y="5055698"/>
            <a:ext cx="6120681" cy="1477328"/>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海洛因等传统毒品吸食者一般是在吸食前犯罪，由于对毒品的强烈渴求，为了获取毒资而去杀人、抢劫、盗窃；而冰毒、摇头丸等新型毒品吸食者一般由于在吸食后会出现幻觉、极度的兴奋、抑郁等精神病症状，从而导致行为失控造成暴力犯罪。</a:t>
            </a:r>
            <a:endParaRPr lang="zh-CN" altLang="en-US" dirty="0">
              <a:solidFill>
                <a:schemeClr val="tx2"/>
              </a:solidFill>
              <a:latin typeface="+mn-ea"/>
              <a:ea typeface="+mn-ea"/>
              <a:cs typeface="微软雅黑" panose="020B0503020204020204" pitchFamily="34" charset="-122"/>
            </a:endParaRPr>
          </a:p>
        </p:txBody>
      </p:sp>
      <p:cxnSp>
        <p:nvCxnSpPr>
          <p:cNvPr id="12" name="直接连接符 11"/>
          <p:cNvCxnSpPr/>
          <p:nvPr/>
        </p:nvCxnSpPr>
        <p:spPr bwMode="auto">
          <a:xfrm>
            <a:off x="2156759" y="1033877"/>
            <a:ext cx="0" cy="120032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a:off x="2156759" y="2452774"/>
            <a:ext cx="0" cy="120032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连接符 34"/>
          <p:cNvCxnSpPr/>
          <p:nvPr/>
        </p:nvCxnSpPr>
        <p:spPr bwMode="auto">
          <a:xfrm>
            <a:off x="2156759" y="3824374"/>
            <a:ext cx="0" cy="120032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连接符 35"/>
          <p:cNvCxnSpPr/>
          <p:nvPr/>
        </p:nvCxnSpPr>
        <p:spPr bwMode="auto">
          <a:xfrm>
            <a:off x="2156759" y="5132912"/>
            <a:ext cx="0" cy="1400114"/>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78711" y="1141516"/>
            <a:ext cx="2941158" cy="3991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474">
        <p14:doors dir="vert"/>
      </p:transition>
    </mc:Choice>
    <mc:Fallback>
      <p:transition spd="med" advTm="10474">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4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6"/>
                                            </p:tgtEl>
                                            <p:attrNameLst>
                                              <p:attrName>ppt_y</p:attrName>
                                            </p:attrNameLst>
                                          </p:cBhvr>
                                          <p:tavLst>
                                            <p:tav tm="0">
                                              <p:val>
                                                <p:strVal val="#ppt_y"/>
                                              </p:val>
                                            </p:tav>
                                            <p:tav tm="100000">
                                              <p:val>
                                                <p:strVal val="#ppt_y"/>
                                              </p:val>
                                            </p:tav>
                                          </p:tavLst>
                                        </p:anim>
                                        <p:anim calcmode="lin" valueType="num">
                                          <p:cBhvr>
                                            <p:cTn id="18" dur="4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6"/>
                                            </p:tgtEl>
                                          </p:cBhvr>
                                        </p:animEffect>
                                      </p:childTnLst>
                                    </p:cTn>
                                  </p:par>
                                </p:childTnLst>
                              </p:cTn>
                            </p:par>
                            <p:par>
                              <p:cTn id="21" fill="hold">
                                <p:stCondLst>
                                  <p:cond delay="1799"/>
                                </p:stCondLst>
                                <p:childTnLst>
                                  <p:par>
                                    <p:cTn id="22" presetID="31"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 calcmode="lin" valueType="num">
                                          <p:cBhvr>
                                            <p:cTn id="32" dur="500" fill="hold"/>
                                            <p:tgtEl>
                                              <p:spTgt spid="19"/>
                                            </p:tgtEl>
                                            <p:attrNameLst>
                                              <p:attrName>style.rotation</p:attrName>
                                            </p:attrNameLst>
                                          </p:cBhvr>
                                          <p:tavLst>
                                            <p:tav tm="0">
                                              <p:val>
                                                <p:fltVal val="90"/>
                                              </p:val>
                                            </p:tav>
                                            <p:tav tm="100000">
                                              <p:val>
                                                <p:fltVal val="0"/>
                                              </p:val>
                                            </p:tav>
                                          </p:tavLst>
                                        </p:anim>
                                        <p:animEffect transition="in" filter="fade">
                                          <p:cBhvr>
                                            <p:cTn id="33" dur="500"/>
                                            <p:tgtEl>
                                              <p:spTgt spid="19"/>
                                            </p:tgtEl>
                                          </p:cBhvr>
                                        </p:animEffect>
                                      </p:childTnLst>
                                    </p:cTn>
                                  </p:par>
                                </p:childTnLst>
                              </p:cTn>
                            </p:par>
                            <p:par>
                              <p:cTn id="34" fill="hold">
                                <p:stCondLst>
                                  <p:cond delay="2299"/>
                                </p:stCondLst>
                                <p:childTnLst>
                                  <p:par>
                                    <p:cTn id="35" presetID="16" presetClass="entr" presetSubtype="4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Horizontal)">
                                          <p:cBhvr>
                                            <p:cTn id="37" dur="500"/>
                                            <p:tgtEl>
                                              <p:spTgt spid="12"/>
                                            </p:tgtEl>
                                          </p:cBhvr>
                                        </p:animEffect>
                                      </p:childTnLst>
                                    </p:cTn>
                                  </p:par>
                                </p:childTnLst>
                              </p:cTn>
                            </p:par>
                            <p:par>
                              <p:cTn id="38" fill="hold">
                                <p:stCondLst>
                                  <p:cond delay="2799"/>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3299"/>
                                </p:stCondLst>
                                <p:childTnLst>
                                  <p:par>
                                    <p:cTn id="43" presetID="31"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 calcmode="lin" valueType="num">
                                          <p:cBhvr>
                                            <p:cTn id="47" dur="500" fill="hold"/>
                                            <p:tgtEl>
                                              <p:spTgt spid="40"/>
                                            </p:tgtEl>
                                            <p:attrNameLst>
                                              <p:attrName>style.rotation</p:attrName>
                                            </p:attrNameLst>
                                          </p:cBhvr>
                                          <p:tavLst>
                                            <p:tav tm="0">
                                              <p:val>
                                                <p:fltVal val="90"/>
                                              </p:val>
                                            </p:tav>
                                            <p:tav tm="100000">
                                              <p:val>
                                                <p:fltVal val="0"/>
                                              </p:val>
                                            </p:tav>
                                          </p:tavLst>
                                        </p:anim>
                                        <p:animEffect transition="in" filter="fade">
                                          <p:cBhvr>
                                            <p:cTn id="48" dur="500"/>
                                            <p:tgtEl>
                                              <p:spTgt spid="4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 calcmode="lin" valueType="num">
                                          <p:cBhvr>
                                            <p:cTn id="53" dur="500" fill="hold"/>
                                            <p:tgtEl>
                                              <p:spTgt spid="21"/>
                                            </p:tgtEl>
                                            <p:attrNameLst>
                                              <p:attrName>style.rotation</p:attrName>
                                            </p:attrNameLst>
                                          </p:cBhvr>
                                          <p:tavLst>
                                            <p:tav tm="0">
                                              <p:val>
                                                <p:fltVal val="90"/>
                                              </p:val>
                                            </p:tav>
                                            <p:tav tm="100000">
                                              <p:val>
                                                <p:fltVal val="0"/>
                                              </p:val>
                                            </p:tav>
                                          </p:tavLst>
                                        </p:anim>
                                        <p:animEffect transition="in" filter="fade">
                                          <p:cBhvr>
                                            <p:cTn id="54" dur="500"/>
                                            <p:tgtEl>
                                              <p:spTgt spid="21"/>
                                            </p:tgtEl>
                                          </p:cBhvr>
                                        </p:animEffect>
                                      </p:childTnLst>
                                    </p:cTn>
                                  </p:par>
                                </p:childTnLst>
                              </p:cTn>
                            </p:par>
                            <p:par>
                              <p:cTn id="55" fill="hold">
                                <p:stCondLst>
                                  <p:cond delay="3799"/>
                                </p:stCondLst>
                                <p:childTnLst>
                                  <p:par>
                                    <p:cTn id="56" presetID="16" presetClass="entr" presetSubtype="42"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outHorizontal)">
                                          <p:cBhvr>
                                            <p:cTn id="58" dur="500"/>
                                            <p:tgtEl>
                                              <p:spTgt spid="34"/>
                                            </p:tgtEl>
                                          </p:cBhvr>
                                        </p:animEffect>
                                      </p:childTnLst>
                                    </p:cTn>
                                  </p:par>
                                </p:childTnLst>
                              </p:cTn>
                            </p:par>
                            <p:par>
                              <p:cTn id="59" fill="hold">
                                <p:stCondLst>
                                  <p:cond delay="4299"/>
                                </p:stCondLst>
                                <p:childTnLst>
                                  <p:par>
                                    <p:cTn id="60" presetID="22" presetClass="entr" presetSubtype="8"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par>
                              <p:cTn id="63" fill="hold">
                                <p:stCondLst>
                                  <p:cond delay="4799"/>
                                </p:stCondLst>
                                <p:childTnLst>
                                  <p:par>
                                    <p:cTn id="64" presetID="31"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 calcmode="lin" valueType="num">
                                          <p:cBhvr>
                                            <p:cTn id="68" dur="500" fill="hold"/>
                                            <p:tgtEl>
                                              <p:spTgt spid="41"/>
                                            </p:tgtEl>
                                            <p:attrNameLst>
                                              <p:attrName>style.rotation</p:attrName>
                                            </p:attrNameLst>
                                          </p:cBhvr>
                                          <p:tavLst>
                                            <p:tav tm="0">
                                              <p:val>
                                                <p:fltVal val="90"/>
                                              </p:val>
                                            </p:tav>
                                            <p:tav tm="100000">
                                              <p:val>
                                                <p:fltVal val="0"/>
                                              </p:val>
                                            </p:tav>
                                          </p:tavLst>
                                        </p:anim>
                                        <p:animEffect transition="in" filter="fade">
                                          <p:cBhvr>
                                            <p:cTn id="69" dur="500"/>
                                            <p:tgtEl>
                                              <p:spTgt spid="41"/>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 calcmode="lin" valueType="num">
                                          <p:cBhvr>
                                            <p:cTn id="74" dur="500" fill="hold"/>
                                            <p:tgtEl>
                                              <p:spTgt spid="23"/>
                                            </p:tgtEl>
                                            <p:attrNameLst>
                                              <p:attrName>style.rotation</p:attrName>
                                            </p:attrNameLst>
                                          </p:cBhvr>
                                          <p:tavLst>
                                            <p:tav tm="0">
                                              <p:val>
                                                <p:fltVal val="90"/>
                                              </p:val>
                                            </p:tav>
                                            <p:tav tm="100000">
                                              <p:val>
                                                <p:fltVal val="0"/>
                                              </p:val>
                                            </p:tav>
                                          </p:tavLst>
                                        </p:anim>
                                        <p:animEffect transition="in" filter="fade">
                                          <p:cBhvr>
                                            <p:cTn id="75" dur="500"/>
                                            <p:tgtEl>
                                              <p:spTgt spid="23"/>
                                            </p:tgtEl>
                                          </p:cBhvr>
                                        </p:animEffect>
                                      </p:childTnLst>
                                    </p:cTn>
                                  </p:par>
                                </p:childTnLst>
                              </p:cTn>
                            </p:par>
                            <p:par>
                              <p:cTn id="76" fill="hold">
                                <p:stCondLst>
                                  <p:cond delay="5299"/>
                                </p:stCondLst>
                                <p:childTnLst>
                                  <p:par>
                                    <p:cTn id="77" presetID="16" presetClass="entr" presetSubtype="42"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outHorizontal)">
                                          <p:cBhvr>
                                            <p:cTn id="79" dur="500"/>
                                            <p:tgtEl>
                                              <p:spTgt spid="35"/>
                                            </p:tgtEl>
                                          </p:cBhvr>
                                        </p:animEffect>
                                      </p:childTnLst>
                                    </p:cTn>
                                  </p:par>
                                </p:childTnLst>
                              </p:cTn>
                            </p:par>
                            <p:par>
                              <p:cTn id="80" fill="hold">
                                <p:stCondLst>
                                  <p:cond delay="5799"/>
                                </p:stCondLst>
                                <p:childTnLst>
                                  <p:par>
                                    <p:cTn id="81" presetID="22" presetClass="entr" presetSubtype="8"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par>
                              <p:cTn id="84" fill="hold">
                                <p:stCondLst>
                                  <p:cond delay="6299"/>
                                </p:stCondLst>
                                <p:childTnLst>
                                  <p:par>
                                    <p:cTn id="85" presetID="3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500" fill="hold"/>
                                            <p:tgtEl>
                                              <p:spTgt spid="42"/>
                                            </p:tgtEl>
                                            <p:attrNameLst>
                                              <p:attrName>ppt_w</p:attrName>
                                            </p:attrNameLst>
                                          </p:cBhvr>
                                          <p:tavLst>
                                            <p:tav tm="0">
                                              <p:val>
                                                <p:fltVal val="0"/>
                                              </p:val>
                                            </p:tav>
                                            <p:tav tm="100000">
                                              <p:val>
                                                <p:strVal val="#ppt_w"/>
                                              </p:val>
                                            </p:tav>
                                          </p:tavLst>
                                        </p:anim>
                                        <p:anim calcmode="lin" valueType="num">
                                          <p:cBhvr>
                                            <p:cTn id="88" dur="500" fill="hold"/>
                                            <p:tgtEl>
                                              <p:spTgt spid="42"/>
                                            </p:tgtEl>
                                            <p:attrNameLst>
                                              <p:attrName>ppt_h</p:attrName>
                                            </p:attrNameLst>
                                          </p:cBhvr>
                                          <p:tavLst>
                                            <p:tav tm="0">
                                              <p:val>
                                                <p:fltVal val="0"/>
                                              </p:val>
                                            </p:tav>
                                            <p:tav tm="100000">
                                              <p:val>
                                                <p:strVal val="#ppt_h"/>
                                              </p:val>
                                            </p:tav>
                                          </p:tavLst>
                                        </p:anim>
                                        <p:anim calcmode="lin" valueType="num">
                                          <p:cBhvr>
                                            <p:cTn id="89" dur="500" fill="hold"/>
                                            <p:tgtEl>
                                              <p:spTgt spid="42"/>
                                            </p:tgtEl>
                                            <p:attrNameLst>
                                              <p:attrName>style.rotation</p:attrName>
                                            </p:attrNameLst>
                                          </p:cBhvr>
                                          <p:tavLst>
                                            <p:tav tm="0">
                                              <p:val>
                                                <p:fltVal val="90"/>
                                              </p:val>
                                            </p:tav>
                                            <p:tav tm="100000">
                                              <p:val>
                                                <p:fltVal val="0"/>
                                              </p:val>
                                            </p:tav>
                                          </p:tavLst>
                                        </p:anim>
                                        <p:animEffect transition="in" filter="fade">
                                          <p:cBhvr>
                                            <p:cTn id="90" dur="500"/>
                                            <p:tgtEl>
                                              <p:spTgt spid="42"/>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 calcmode="lin" valueType="num">
                                          <p:cBhvr>
                                            <p:cTn id="95" dur="500" fill="hold"/>
                                            <p:tgtEl>
                                              <p:spTgt spid="25"/>
                                            </p:tgtEl>
                                            <p:attrNameLst>
                                              <p:attrName>style.rotation</p:attrName>
                                            </p:attrNameLst>
                                          </p:cBhvr>
                                          <p:tavLst>
                                            <p:tav tm="0">
                                              <p:val>
                                                <p:fltVal val="90"/>
                                              </p:val>
                                            </p:tav>
                                            <p:tav tm="100000">
                                              <p:val>
                                                <p:fltVal val="0"/>
                                              </p:val>
                                            </p:tav>
                                          </p:tavLst>
                                        </p:anim>
                                        <p:animEffect transition="in" filter="fade">
                                          <p:cBhvr>
                                            <p:cTn id="96" dur="500"/>
                                            <p:tgtEl>
                                              <p:spTgt spid="25"/>
                                            </p:tgtEl>
                                          </p:cBhvr>
                                        </p:animEffect>
                                      </p:childTnLst>
                                    </p:cTn>
                                  </p:par>
                                </p:childTnLst>
                              </p:cTn>
                            </p:par>
                            <p:par>
                              <p:cTn id="97" fill="hold">
                                <p:stCondLst>
                                  <p:cond delay="6799"/>
                                </p:stCondLst>
                                <p:childTnLst>
                                  <p:par>
                                    <p:cTn id="98" presetID="16" presetClass="entr" presetSubtype="42"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outHorizontal)">
                                          <p:cBhvr>
                                            <p:cTn id="100" dur="500"/>
                                            <p:tgtEl>
                                              <p:spTgt spid="36"/>
                                            </p:tgtEl>
                                          </p:cBhvr>
                                        </p:animEffect>
                                      </p:childTnLst>
                                    </p:cTn>
                                  </p:par>
                                </p:childTnLst>
                              </p:cTn>
                            </p:par>
                            <p:par>
                              <p:cTn id="101" fill="hold">
                                <p:stCondLst>
                                  <p:cond delay="7299"/>
                                </p:stCondLst>
                                <p:childTnLst>
                                  <p:par>
                                    <p:cTn id="102" presetID="22" presetClass="entr" presetSubtype="8"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500"/>
                                            <p:tgtEl>
                                              <p:spTgt spid="29"/>
                                            </p:tgtEl>
                                          </p:cBhvr>
                                        </p:animEffect>
                                      </p:childTnLst>
                                    </p:cTn>
                                  </p:par>
                                </p:childTnLst>
                              </p:cTn>
                            </p:par>
                            <p:par>
                              <p:cTn id="105" fill="hold">
                                <p:stCondLst>
                                  <p:cond delay="7799"/>
                                </p:stCondLst>
                                <p:childTnLst>
                                  <p:par>
                                    <p:cTn id="106" presetID="52" presetClass="entr" presetSubtype="0" fill="hold" nodeType="afterEffect">
                                      <p:stCondLst>
                                        <p:cond delay="0"/>
                                      </p:stCondLst>
                                      <p:childTnLst>
                                        <p:set>
                                          <p:cBhvr>
                                            <p:cTn id="107" dur="1" fill="hold">
                                              <p:stCondLst>
                                                <p:cond delay="0"/>
                                              </p:stCondLst>
                                            </p:cTn>
                                            <p:tgtEl>
                                              <p:spTgt spid="31"/>
                                            </p:tgtEl>
                                            <p:attrNameLst>
                                              <p:attrName>style.visibility</p:attrName>
                                            </p:attrNameLst>
                                          </p:cBhvr>
                                          <p:to>
                                            <p:strVal val="visible"/>
                                          </p:to>
                                        </p:set>
                                        <p:animScale>
                                          <p:cBhvr>
                                            <p:cTn id="108"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1000" decel="50000" fill="hold">
                                              <p:stCondLst>
                                                <p:cond delay="0"/>
                                              </p:stCondLst>
                                            </p:cTn>
                                            <p:tgtEl>
                                              <p:spTgt spid="31"/>
                                            </p:tgtEl>
                                            <p:attrNameLst>
                                              <p:attrName>ppt_x</p:attrName>
                                              <p:attrName>ppt_y</p:attrName>
                                            </p:attrNameLst>
                                          </p:cBhvr>
                                        </p:animMotion>
                                        <p:animEffect transition="in" filter="fade">
                                          <p:cBhvr>
                                            <p:cTn id="110" dur="1000"/>
                                            <p:tgtEl>
                                              <p:spTgt spid="31"/>
                                            </p:tgtEl>
                                          </p:cBhvr>
                                        </p:animEffect>
                                      </p:childTnLst>
                                    </p:cTn>
                                  </p:par>
                                </p:childTnLst>
                              </p:cTn>
                            </p:par>
                            <p:par>
                              <p:cTn id="111" fill="hold">
                                <p:stCondLst>
                                  <p:cond delay="8799"/>
                                </p:stCondLst>
                                <p:childTnLst>
                                  <p:par>
                                    <p:cTn id="112" presetID="41" presetClass="entr" presetSubtype="0" fill="hold" grpId="0" nodeType="afterEffect">
                                      <p:stCondLst>
                                        <p:cond delay="0"/>
                                      </p:stCondLst>
                                      <p:iterate type="lt">
                                        <p:tmPct val="10000"/>
                                      </p:iterate>
                                      <p:childTnLst>
                                        <p:set>
                                          <p:cBhvr>
                                            <p:cTn id="113" dur="1" fill="hold">
                                              <p:stCondLst>
                                                <p:cond delay="0"/>
                                              </p:stCondLst>
                                            </p:cTn>
                                            <p:tgtEl>
                                              <p:spTgt spid="4"/>
                                            </p:tgtEl>
                                            <p:attrNameLst>
                                              <p:attrName>style.visibility</p:attrName>
                                            </p:attrNameLst>
                                          </p:cBhvr>
                                          <p:to>
                                            <p:strVal val="visible"/>
                                          </p:to>
                                        </p:set>
                                        <p:anim calcmode="lin" valueType="num">
                                          <p:cBhvr>
                                            <p:cTn id="114"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15" dur="400" fill="hold"/>
                                            <p:tgtEl>
                                              <p:spTgt spid="4"/>
                                            </p:tgtEl>
                                            <p:attrNameLst>
                                              <p:attrName>ppt_y</p:attrName>
                                            </p:attrNameLst>
                                          </p:cBhvr>
                                          <p:tavLst>
                                            <p:tav tm="0">
                                              <p:val>
                                                <p:strVal val="#ppt_y"/>
                                              </p:val>
                                            </p:tav>
                                            <p:tav tm="100000">
                                              <p:val>
                                                <p:strVal val="#ppt_y"/>
                                              </p:val>
                                            </p:tav>
                                          </p:tavLst>
                                        </p:anim>
                                        <p:anim calcmode="lin" valueType="num">
                                          <p:cBhvr>
                                            <p:cTn id="116"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17"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8" grpId="0"/>
          <p:bldP spid="4" grpId="0"/>
          <p:bldP spid="16" grpId="0"/>
          <p:bldP spid="19" grpId="0"/>
          <p:bldP spid="21" grpId="0"/>
          <p:bldP spid="23" grpId="0"/>
          <p:bldP spid="25" grpId="0"/>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4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6"/>
                                            </p:tgtEl>
                                            <p:attrNameLst>
                                              <p:attrName>ppt_y</p:attrName>
                                            </p:attrNameLst>
                                          </p:cBhvr>
                                          <p:tavLst>
                                            <p:tav tm="0">
                                              <p:val>
                                                <p:strVal val="#ppt_y"/>
                                              </p:val>
                                            </p:tav>
                                            <p:tav tm="100000">
                                              <p:val>
                                                <p:strVal val="#ppt_y"/>
                                              </p:val>
                                            </p:tav>
                                          </p:tavLst>
                                        </p:anim>
                                        <p:anim calcmode="lin" valueType="num">
                                          <p:cBhvr>
                                            <p:cTn id="18" dur="4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6"/>
                                            </p:tgtEl>
                                          </p:cBhvr>
                                        </p:animEffect>
                                      </p:childTnLst>
                                    </p:cTn>
                                  </p:par>
                                </p:childTnLst>
                              </p:cTn>
                            </p:par>
                            <p:par>
                              <p:cTn id="21" fill="hold">
                                <p:stCondLst>
                                  <p:cond delay="1799"/>
                                </p:stCondLst>
                                <p:childTnLst>
                                  <p:par>
                                    <p:cTn id="22" presetID="31"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 calcmode="lin" valueType="num">
                                          <p:cBhvr>
                                            <p:cTn id="32" dur="500" fill="hold"/>
                                            <p:tgtEl>
                                              <p:spTgt spid="19"/>
                                            </p:tgtEl>
                                            <p:attrNameLst>
                                              <p:attrName>style.rotation</p:attrName>
                                            </p:attrNameLst>
                                          </p:cBhvr>
                                          <p:tavLst>
                                            <p:tav tm="0">
                                              <p:val>
                                                <p:fltVal val="90"/>
                                              </p:val>
                                            </p:tav>
                                            <p:tav tm="100000">
                                              <p:val>
                                                <p:fltVal val="0"/>
                                              </p:val>
                                            </p:tav>
                                          </p:tavLst>
                                        </p:anim>
                                        <p:animEffect transition="in" filter="fade">
                                          <p:cBhvr>
                                            <p:cTn id="33" dur="500"/>
                                            <p:tgtEl>
                                              <p:spTgt spid="19"/>
                                            </p:tgtEl>
                                          </p:cBhvr>
                                        </p:animEffect>
                                      </p:childTnLst>
                                    </p:cTn>
                                  </p:par>
                                </p:childTnLst>
                              </p:cTn>
                            </p:par>
                            <p:par>
                              <p:cTn id="34" fill="hold">
                                <p:stCondLst>
                                  <p:cond delay="2299"/>
                                </p:stCondLst>
                                <p:childTnLst>
                                  <p:par>
                                    <p:cTn id="35" presetID="16" presetClass="entr" presetSubtype="4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Horizontal)">
                                          <p:cBhvr>
                                            <p:cTn id="37" dur="500"/>
                                            <p:tgtEl>
                                              <p:spTgt spid="12"/>
                                            </p:tgtEl>
                                          </p:cBhvr>
                                        </p:animEffect>
                                      </p:childTnLst>
                                    </p:cTn>
                                  </p:par>
                                </p:childTnLst>
                              </p:cTn>
                            </p:par>
                            <p:par>
                              <p:cTn id="38" fill="hold">
                                <p:stCondLst>
                                  <p:cond delay="2799"/>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3299"/>
                                </p:stCondLst>
                                <p:childTnLst>
                                  <p:par>
                                    <p:cTn id="43" presetID="31"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 calcmode="lin" valueType="num">
                                          <p:cBhvr>
                                            <p:cTn id="47" dur="500" fill="hold"/>
                                            <p:tgtEl>
                                              <p:spTgt spid="40"/>
                                            </p:tgtEl>
                                            <p:attrNameLst>
                                              <p:attrName>style.rotation</p:attrName>
                                            </p:attrNameLst>
                                          </p:cBhvr>
                                          <p:tavLst>
                                            <p:tav tm="0">
                                              <p:val>
                                                <p:fltVal val="90"/>
                                              </p:val>
                                            </p:tav>
                                            <p:tav tm="100000">
                                              <p:val>
                                                <p:fltVal val="0"/>
                                              </p:val>
                                            </p:tav>
                                          </p:tavLst>
                                        </p:anim>
                                        <p:animEffect transition="in" filter="fade">
                                          <p:cBhvr>
                                            <p:cTn id="48" dur="500"/>
                                            <p:tgtEl>
                                              <p:spTgt spid="4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 calcmode="lin" valueType="num">
                                          <p:cBhvr>
                                            <p:cTn id="53" dur="500" fill="hold"/>
                                            <p:tgtEl>
                                              <p:spTgt spid="21"/>
                                            </p:tgtEl>
                                            <p:attrNameLst>
                                              <p:attrName>style.rotation</p:attrName>
                                            </p:attrNameLst>
                                          </p:cBhvr>
                                          <p:tavLst>
                                            <p:tav tm="0">
                                              <p:val>
                                                <p:fltVal val="90"/>
                                              </p:val>
                                            </p:tav>
                                            <p:tav tm="100000">
                                              <p:val>
                                                <p:fltVal val="0"/>
                                              </p:val>
                                            </p:tav>
                                          </p:tavLst>
                                        </p:anim>
                                        <p:animEffect transition="in" filter="fade">
                                          <p:cBhvr>
                                            <p:cTn id="54" dur="500"/>
                                            <p:tgtEl>
                                              <p:spTgt spid="21"/>
                                            </p:tgtEl>
                                          </p:cBhvr>
                                        </p:animEffect>
                                      </p:childTnLst>
                                    </p:cTn>
                                  </p:par>
                                </p:childTnLst>
                              </p:cTn>
                            </p:par>
                            <p:par>
                              <p:cTn id="55" fill="hold">
                                <p:stCondLst>
                                  <p:cond delay="3799"/>
                                </p:stCondLst>
                                <p:childTnLst>
                                  <p:par>
                                    <p:cTn id="56" presetID="16" presetClass="entr" presetSubtype="42"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outHorizontal)">
                                          <p:cBhvr>
                                            <p:cTn id="58" dur="500"/>
                                            <p:tgtEl>
                                              <p:spTgt spid="34"/>
                                            </p:tgtEl>
                                          </p:cBhvr>
                                        </p:animEffect>
                                      </p:childTnLst>
                                    </p:cTn>
                                  </p:par>
                                </p:childTnLst>
                              </p:cTn>
                            </p:par>
                            <p:par>
                              <p:cTn id="59" fill="hold">
                                <p:stCondLst>
                                  <p:cond delay="4299"/>
                                </p:stCondLst>
                                <p:childTnLst>
                                  <p:par>
                                    <p:cTn id="60" presetID="22" presetClass="entr" presetSubtype="8"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par>
                              <p:cTn id="63" fill="hold">
                                <p:stCondLst>
                                  <p:cond delay="4799"/>
                                </p:stCondLst>
                                <p:childTnLst>
                                  <p:par>
                                    <p:cTn id="64" presetID="31"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 calcmode="lin" valueType="num">
                                          <p:cBhvr>
                                            <p:cTn id="68" dur="500" fill="hold"/>
                                            <p:tgtEl>
                                              <p:spTgt spid="41"/>
                                            </p:tgtEl>
                                            <p:attrNameLst>
                                              <p:attrName>style.rotation</p:attrName>
                                            </p:attrNameLst>
                                          </p:cBhvr>
                                          <p:tavLst>
                                            <p:tav tm="0">
                                              <p:val>
                                                <p:fltVal val="90"/>
                                              </p:val>
                                            </p:tav>
                                            <p:tav tm="100000">
                                              <p:val>
                                                <p:fltVal val="0"/>
                                              </p:val>
                                            </p:tav>
                                          </p:tavLst>
                                        </p:anim>
                                        <p:animEffect transition="in" filter="fade">
                                          <p:cBhvr>
                                            <p:cTn id="69" dur="500"/>
                                            <p:tgtEl>
                                              <p:spTgt spid="41"/>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 calcmode="lin" valueType="num">
                                          <p:cBhvr>
                                            <p:cTn id="74" dur="500" fill="hold"/>
                                            <p:tgtEl>
                                              <p:spTgt spid="23"/>
                                            </p:tgtEl>
                                            <p:attrNameLst>
                                              <p:attrName>style.rotation</p:attrName>
                                            </p:attrNameLst>
                                          </p:cBhvr>
                                          <p:tavLst>
                                            <p:tav tm="0">
                                              <p:val>
                                                <p:fltVal val="90"/>
                                              </p:val>
                                            </p:tav>
                                            <p:tav tm="100000">
                                              <p:val>
                                                <p:fltVal val="0"/>
                                              </p:val>
                                            </p:tav>
                                          </p:tavLst>
                                        </p:anim>
                                        <p:animEffect transition="in" filter="fade">
                                          <p:cBhvr>
                                            <p:cTn id="75" dur="500"/>
                                            <p:tgtEl>
                                              <p:spTgt spid="23"/>
                                            </p:tgtEl>
                                          </p:cBhvr>
                                        </p:animEffect>
                                      </p:childTnLst>
                                    </p:cTn>
                                  </p:par>
                                </p:childTnLst>
                              </p:cTn>
                            </p:par>
                            <p:par>
                              <p:cTn id="76" fill="hold">
                                <p:stCondLst>
                                  <p:cond delay="5299"/>
                                </p:stCondLst>
                                <p:childTnLst>
                                  <p:par>
                                    <p:cTn id="77" presetID="16" presetClass="entr" presetSubtype="42"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outHorizontal)">
                                          <p:cBhvr>
                                            <p:cTn id="79" dur="500"/>
                                            <p:tgtEl>
                                              <p:spTgt spid="35"/>
                                            </p:tgtEl>
                                          </p:cBhvr>
                                        </p:animEffect>
                                      </p:childTnLst>
                                    </p:cTn>
                                  </p:par>
                                </p:childTnLst>
                              </p:cTn>
                            </p:par>
                            <p:par>
                              <p:cTn id="80" fill="hold">
                                <p:stCondLst>
                                  <p:cond delay="5799"/>
                                </p:stCondLst>
                                <p:childTnLst>
                                  <p:par>
                                    <p:cTn id="81" presetID="22" presetClass="entr" presetSubtype="8"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par>
                              <p:cTn id="84" fill="hold">
                                <p:stCondLst>
                                  <p:cond delay="6299"/>
                                </p:stCondLst>
                                <p:childTnLst>
                                  <p:par>
                                    <p:cTn id="85" presetID="31"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500" fill="hold"/>
                                            <p:tgtEl>
                                              <p:spTgt spid="42"/>
                                            </p:tgtEl>
                                            <p:attrNameLst>
                                              <p:attrName>ppt_w</p:attrName>
                                            </p:attrNameLst>
                                          </p:cBhvr>
                                          <p:tavLst>
                                            <p:tav tm="0">
                                              <p:val>
                                                <p:fltVal val="0"/>
                                              </p:val>
                                            </p:tav>
                                            <p:tav tm="100000">
                                              <p:val>
                                                <p:strVal val="#ppt_w"/>
                                              </p:val>
                                            </p:tav>
                                          </p:tavLst>
                                        </p:anim>
                                        <p:anim calcmode="lin" valueType="num">
                                          <p:cBhvr>
                                            <p:cTn id="88" dur="500" fill="hold"/>
                                            <p:tgtEl>
                                              <p:spTgt spid="42"/>
                                            </p:tgtEl>
                                            <p:attrNameLst>
                                              <p:attrName>ppt_h</p:attrName>
                                            </p:attrNameLst>
                                          </p:cBhvr>
                                          <p:tavLst>
                                            <p:tav tm="0">
                                              <p:val>
                                                <p:fltVal val="0"/>
                                              </p:val>
                                            </p:tav>
                                            <p:tav tm="100000">
                                              <p:val>
                                                <p:strVal val="#ppt_h"/>
                                              </p:val>
                                            </p:tav>
                                          </p:tavLst>
                                        </p:anim>
                                        <p:anim calcmode="lin" valueType="num">
                                          <p:cBhvr>
                                            <p:cTn id="89" dur="500" fill="hold"/>
                                            <p:tgtEl>
                                              <p:spTgt spid="42"/>
                                            </p:tgtEl>
                                            <p:attrNameLst>
                                              <p:attrName>style.rotation</p:attrName>
                                            </p:attrNameLst>
                                          </p:cBhvr>
                                          <p:tavLst>
                                            <p:tav tm="0">
                                              <p:val>
                                                <p:fltVal val="90"/>
                                              </p:val>
                                            </p:tav>
                                            <p:tav tm="100000">
                                              <p:val>
                                                <p:fltVal val="0"/>
                                              </p:val>
                                            </p:tav>
                                          </p:tavLst>
                                        </p:anim>
                                        <p:animEffect transition="in" filter="fade">
                                          <p:cBhvr>
                                            <p:cTn id="90" dur="500"/>
                                            <p:tgtEl>
                                              <p:spTgt spid="42"/>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 calcmode="lin" valueType="num">
                                          <p:cBhvr>
                                            <p:cTn id="95" dur="500" fill="hold"/>
                                            <p:tgtEl>
                                              <p:spTgt spid="25"/>
                                            </p:tgtEl>
                                            <p:attrNameLst>
                                              <p:attrName>style.rotation</p:attrName>
                                            </p:attrNameLst>
                                          </p:cBhvr>
                                          <p:tavLst>
                                            <p:tav tm="0">
                                              <p:val>
                                                <p:fltVal val="90"/>
                                              </p:val>
                                            </p:tav>
                                            <p:tav tm="100000">
                                              <p:val>
                                                <p:fltVal val="0"/>
                                              </p:val>
                                            </p:tav>
                                          </p:tavLst>
                                        </p:anim>
                                        <p:animEffect transition="in" filter="fade">
                                          <p:cBhvr>
                                            <p:cTn id="96" dur="500"/>
                                            <p:tgtEl>
                                              <p:spTgt spid="25"/>
                                            </p:tgtEl>
                                          </p:cBhvr>
                                        </p:animEffect>
                                      </p:childTnLst>
                                    </p:cTn>
                                  </p:par>
                                </p:childTnLst>
                              </p:cTn>
                            </p:par>
                            <p:par>
                              <p:cTn id="97" fill="hold">
                                <p:stCondLst>
                                  <p:cond delay="6799"/>
                                </p:stCondLst>
                                <p:childTnLst>
                                  <p:par>
                                    <p:cTn id="98" presetID="16" presetClass="entr" presetSubtype="42"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outHorizontal)">
                                          <p:cBhvr>
                                            <p:cTn id="100" dur="500"/>
                                            <p:tgtEl>
                                              <p:spTgt spid="36"/>
                                            </p:tgtEl>
                                          </p:cBhvr>
                                        </p:animEffect>
                                      </p:childTnLst>
                                    </p:cTn>
                                  </p:par>
                                </p:childTnLst>
                              </p:cTn>
                            </p:par>
                            <p:par>
                              <p:cTn id="101" fill="hold">
                                <p:stCondLst>
                                  <p:cond delay="7299"/>
                                </p:stCondLst>
                                <p:childTnLst>
                                  <p:par>
                                    <p:cTn id="102" presetID="22" presetClass="entr" presetSubtype="8"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500"/>
                                            <p:tgtEl>
                                              <p:spTgt spid="29"/>
                                            </p:tgtEl>
                                          </p:cBhvr>
                                        </p:animEffect>
                                      </p:childTnLst>
                                    </p:cTn>
                                  </p:par>
                                </p:childTnLst>
                              </p:cTn>
                            </p:par>
                            <p:par>
                              <p:cTn id="105" fill="hold">
                                <p:stCondLst>
                                  <p:cond delay="7799"/>
                                </p:stCondLst>
                                <p:childTnLst>
                                  <p:par>
                                    <p:cTn id="106" presetID="52" presetClass="entr" presetSubtype="0" fill="hold" nodeType="afterEffect">
                                      <p:stCondLst>
                                        <p:cond delay="0"/>
                                      </p:stCondLst>
                                      <p:childTnLst>
                                        <p:set>
                                          <p:cBhvr>
                                            <p:cTn id="107" dur="1" fill="hold">
                                              <p:stCondLst>
                                                <p:cond delay="0"/>
                                              </p:stCondLst>
                                            </p:cTn>
                                            <p:tgtEl>
                                              <p:spTgt spid="31"/>
                                            </p:tgtEl>
                                            <p:attrNameLst>
                                              <p:attrName>style.visibility</p:attrName>
                                            </p:attrNameLst>
                                          </p:cBhvr>
                                          <p:to>
                                            <p:strVal val="visible"/>
                                          </p:to>
                                        </p:set>
                                        <p:animScale>
                                          <p:cBhvr>
                                            <p:cTn id="108"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1000" decel="50000" fill="hold">
                                              <p:stCondLst>
                                                <p:cond delay="0"/>
                                              </p:stCondLst>
                                            </p:cTn>
                                            <p:tgtEl>
                                              <p:spTgt spid="31"/>
                                            </p:tgtEl>
                                            <p:attrNameLst>
                                              <p:attrName>ppt_x</p:attrName>
                                              <p:attrName>ppt_y</p:attrName>
                                            </p:attrNameLst>
                                          </p:cBhvr>
                                        </p:animMotion>
                                        <p:animEffect transition="in" filter="fade">
                                          <p:cBhvr>
                                            <p:cTn id="110" dur="1000"/>
                                            <p:tgtEl>
                                              <p:spTgt spid="31"/>
                                            </p:tgtEl>
                                          </p:cBhvr>
                                        </p:animEffect>
                                      </p:childTnLst>
                                    </p:cTn>
                                  </p:par>
                                </p:childTnLst>
                              </p:cTn>
                            </p:par>
                            <p:par>
                              <p:cTn id="111" fill="hold">
                                <p:stCondLst>
                                  <p:cond delay="8799"/>
                                </p:stCondLst>
                                <p:childTnLst>
                                  <p:par>
                                    <p:cTn id="112" presetID="41" presetClass="entr" presetSubtype="0" fill="hold" grpId="0" nodeType="afterEffect">
                                      <p:stCondLst>
                                        <p:cond delay="0"/>
                                      </p:stCondLst>
                                      <p:iterate type="lt">
                                        <p:tmPct val="10000"/>
                                      </p:iterate>
                                      <p:childTnLst>
                                        <p:set>
                                          <p:cBhvr>
                                            <p:cTn id="113" dur="1" fill="hold">
                                              <p:stCondLst>
                                                <p:cond delay="0"/>
                                              </p:stCondLst>
                                            </p:cTn>
                                            <p:tgtEl>
                                              <p:spTgt spid="4"/>
                                            </p:tgtEl>
                                            <p:attrNameLst>
                                              <p:attrName>style.visibility</p:attrName>
                                            </p:attrNameLst>
                                          </p:cBhvr>
                                          <p:to>
                                            <p:strVal val="visible"/>
                                          </p:to>
                                        </p:set>
                                        <p:anim calcmode="lin" valueType="num">
                                          <p:cBhvr>
                                            <p:cTn id="114"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15" dur="400" fill="hold"/>
                                            <p:tgtEl>
                                              <p:spTgt spid="4"/>
                                            </p:tgtEl>
                                            <p:attrNameLst>
                                              <p:attrName>ppt_y</p:attrName>
                                            </p:attrNameLst>
                                          </p:cBhvr>
                                          <p:tavLst>
                                            <p:tav tm="0">
                                              <p:val>
                                                <p:strVal val="#ppt_y"/>
                                              </p:val>
                                            </p:tav>
                                            <p:tav tm="100000">
                                              <p:val>
                                                <p:strVal val="#ppt_y"/>
                                              </p:val>
                                            </p:tav>
                                          </p:tavLst>
                                        </p:anim>
                                        <p:anim calcmode="lin" valueType="num">
                                          <p:cBhvr>
                                            <p:cTn id="116"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17"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8" grpId="0"/>
          <p:bldP spid="4" grpId="0"/>
          <p:bldP spid="16" grpId="0"/>
          <p:bldP spid="19" grpId="0"/>
          <p:bldP spid="21" grpId="0"/>
          <p:bldP spid="23" grpId="0"/>
          <p:bldP spid="25" grpId="0"/>
          <p:bldP spid="27" grpId="0"/>
          <p:bldP spid="28" grpId="0"/>
          <p:bldP spid="2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15" name="Freeform 5"/>
          <p:cNvSpPr/>
          <p:nvPr/>
        </p:nvSpPr>
        <p:spPr bwMode="auto">
          <a:xfrm>
            <a:off x="2655888" y="1814513"/>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6" name="Freeform 6"/>
          <p:cNvSpPr/>
          <p:nvPr/>
        </p:nvSpPr>
        <p:spPr bwMode="auto">
          <a:xfrm>
            <a:off x="2557463" y="1612900"/>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7" name="Freeform 7"/>
          <p:cNvSpPr/>
          <p:nvPr/>
        </p:nvSpPr>
        <p:spPr bwMode="auto">
          <a:xfrm>
            <a:off x="2557463" y="1612900"/>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8" name="Freeform 8"/>
          <p:cNvSpPr/>
          <p:nvPr/>
        </p:nvSpPr>
        <p:spPr bwMode="auto">
          <a:xfrm>
            <a:off x="9148763" y="4718050"/>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9" name="Freeform 9"/>
          <p:cNvSpPr>
            <a:spLocks noEditPoints="1"/>
          </p:cNvSpPr>
          <p:nvPr/>
        </p:nvSpPr>
        <p:spPr bwMode="auto">
          <a:xfrm>
            <a:off x="9450388" y="5043488"/>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0" name="TextBox 19"/>
          <p:cNvSpPr txBox="1"/>
          <p:nvPr/>
        </p:nvSpPr>
        <p:spPr>
          <a:xfrm>
            <a:off x="3167339" y="1778197"/>
            <a:ext cx="698793" cy="1323439"/>
          </a:xfrm>
          <a:prstGeom prst="rect">
            <a:avLst/>
          </a:prstGeom>
          <a:noFill/>
        </p:spPr>
        <p:txBody>
          <a:bodyPr wrap="square" rtlCol="0">
            <a:spAutoFit/>
          </a:bodyPr>
          <a:lstStyle/>
          <a:p>
            <a:r>
              <a:rPr lang="en-US" altLang="zh-CN" sz="8000" b="1" dirty="0">
                <a:solidFill>
                  <a:srgbClr val="F8F8F8"/>
                </a:solidFill>
                <a:latin typeface="+mn-ea"/>
                <a:ea typeface="+mn-ea"/>
                <a:cs typeface="微软雅黑" panose="020B0503020204020204" pitchFamily="34" charset="-122"/>
              </a:rPr>
              <a:t>2</a:t>
            </a:r>
            <a:endParaRPr lang="zh-CN" altLang="en-US" sz="8000" b="1" dirty="0">
              <a:solidFill>
                <a:srgbClr val="F8F8F8"/>
              </a:solidFill>
              <a:latin typeface="+mn-ea"/>
              <a:ea typeface="+mn-ea"/>
              <a:cs typeface="微软雅黑" panose="020B0503020204020204" pitchFamily="34" charset="-122"/>
            </a:endParaRPr>
          </a:p>
        </p:txBody>
      </p:sp>
      <p:sp>
        <p:nvSpPr>
          <p:cNvPr id="21" name="TextBox 20"/>
          <p:cNvSpPr txBox="1"/>
          <p:nvPr/>
        </p:nvSpPr>
        <p:spPr>
          <a:xfrm>
            <a:off x="4300855" y="2249170"/>
            <a:ext cx="5347970" cy="706755"/>
          </a:xfrm>
          <a:prstGeom prst="rect">
            <a:avLst/>
          </a:prstGeom>
          <a:noFill/>
        </p:spPr>
        <p:txBody>
          <a:bodyPr wrap="square" rtlCol="0">
            <a:spAutoFit/>
          </a:bodyPr>
          <a:lstStyle/>
          <a:p>
            <a:r>
              <a:rPr lang="zh-CN" altLang="en-US" sz="4000" b="1" dirty="0">
                <a:latin typeface="+mn-ea"/>
                <a:ea typeface="+mn-ea"/>
                <a:cs typeface="微软雅黑" panose="020B0503020204020204" pitchFamily="34" charset="-122"/>
              </a:rPr>
              <a:t>新型毒品的分类</a:t>
            </a:r>
            <a:r>
              <a:rPr lang="en-US" altLang="zh-CN" sz="4000" b="1" dirty="0">
                <a:latin typeface="+mn-ea"/>
                <a:ea typeface="+mn-ea"/>
                <a:cs typeface="微软雅黑" panose="020B0503020204020204" pitchFamily="34" charset="-122"/>
              </a:rPr>
              <a:t>——</a:t>
            </a:r>
            <a:r>
              <a:rPr lang="zh-CN" altLang="en-US" sz="4000" b="1" dirty="0">
                <a:latin typeface="+mn-ea"/>
                <a:ea typeface="+mn-ea"/>
                <a:cs typeface="微软雅黑" panose="020B0503020204020204" pitchFamily="34" charset="-122"/>
              </a:rPr>
              <a:t>辨</a:t>
            </a:r>
            <a:endParaRPr lang="zh-CN" altLang="en-US" sz="4000" b="1" dirty="0">
              <a:latin typeface="+mn-ea"/>
              <a:ea typeface="+mn-ea"/>
              <a:cs typeface="微软雅黑" panose="020B0503020204020204" pitchFamily="34" charset="-122"/>
            </a:endParaRPr>
          </a:p>
        </p:txBody>
      </p:sp>
      <p:sp>
        <p:nvSpPr>
          <p:cNvPr id="22" name="Rectangle 13"/>
          <p:cNvSpPr>
            <a:spLocks noChangeArrowheads="1"/>
          </p:cNvSpPr>
          <p:nvPr/>
        </p:nvSpPr>
        <p:spPr bwMode="auto">
          <a:xfrm>
            <a:off x="2648005" y="2493564"/>
            <a:ext cx="54021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300" b="0" i="0" u="none" strike="noStrike" cap="none" normalizeH="0" baseline="0" dirty="0">
                <a:ln>
                  <a:noFill/>
                </a:ln>
                <a:solidFill>
                  <a:srgbClr val="F8F8F8"/>
                </a:solidFill>
                <a:effectLst/>
                <a:latin typeface="微软雅黑" panose="020B0503020204020204" pitchFamily="34" charset="-122"/>
                <a:ea typeface="宋体" panose="02010600030101010101" pitchFamily="2" charset="-122"/>
                <a:cs typeface="微软雅黑" panose="020B0503020204020204" pitchFamily="34" charset="-122"/>
              </a:rPr>
              <a:t>Part</a:t>
            </a:r>
            <a:endParaRPr kumimoji="0" lang="zh-CN" altLang="zh-CN" sz="1800" b="0" i="0" u="none" strike="noStrike" cap="none" normalizeH="0" baseline="0" dirty="0">
              <a:ln>
                <a:noFill/>
              </a:ln>
              <a:solidFill>
                <a:srgbClr val="F8F8F8"/>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Tree>
  </p:cSld>
  <p:clrMapOvr>
    <a:masterClrMapping/>
  </p:clrMapOvr>
  <p:transition spd="slow" advTm="452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300" fill="hold"/>
                                        <p:tgtEl>
                                          <p:spTgt spid="19"/>
                                        </p:tgtEl>
                                        <p:attrNameLst>
                                          <p:attrName>ppt_x</p:attrName>
                                        </p:attrNameLst>
                                      </p:cBhvr>
                                      <p:tavLst>
                                        <p:tav tm="0">
                                          <p:val>
                                            <p:strVal val="0-#ppt_w/2"/>
                                          </p:val>
                                        </p:tav>
                                        <p:tav tm="100000">
                                          <p:val>
                                            <p:strVal val="#ppt_x"/>
                                          </p:val>
                                        </p:tav>
                                      </p:tavLst>
                                    </p:anim>
                                    <p:anim calcmode="lin" valueType="num">
                                      <p:cBhvr additive="base">
                                        <p:cTn id="18" dur="3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 calcmode="lin" valueType="num">
                                      <p:cBhvr>
                                        <p:cTn id="32" dur="500" fill="hold"/>
                                        <p:tgtEl>
                                          <p:spTgt spid="20"/>
                                        </p:tgtEl>
                                        <p:attrNameLst>
                                          <p:attrName>style.rotation</p:attrName>
                                        </p:attrNameLst>
                                      </p:cBhvr>
                                      <p:tavLst>
                                        <p:tav tm="0">
                                          <p:val>
                                            <p:fltVal val="90"/>
                                          </p:val>
                                        </p:tav>
                                        <p:tav tm="100000">
                                          <p:val>
                                            <p:fltVal val="0"/>
                                          </p:val>
                                        </p:tav>
                                      </p:tavLst>
                                    </p:anim>
                                    <p:animEffect transition="in" filter="fade">
                                      <p:cBhvr>
                                        <p:cTn id="33" dur="500"/>
                                        <p:tgtEl>
                                          <p:spTgt spid="20"/>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 calcmode="lin" valueType="num">
                                      <p:cBhvr>
                                        <p:cTn id="38" dur="500" fill="hold"/>
                                        <p:tgtEl>
                                          <p:spTgt spid="22"/>
                                        </p:tgtEl>
                                        <p:attrNameLst>
                                          <p:attrName>style.rotation</p:attrName>
                                        </p:attrNameLst>
                                      </p:cBhvr>
                                      <p:tavLst>
                                        <p:tav tm="0">
                                          <p:val>
                                            <p:fltVal val="90"/>
                                          </p:val>
                                        </p:tav>
                                        <p:tav tm="100000">
                                          <p:val>
                                            <p:fltVal val="0"/>
                                          </p:val>
                                        </p:tav>
                                      </p:tavLst>
                                    </p:anim>
                                    <p:animEffect transition="in" filter="fade">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4458" y="1632951"/>
            <a:ext cx="8928992" cy="706755"/>
          </a:xfrm>
          <a:prstGeom prst="rect">
            <a:avLst/>
          </a:prstGeom>
          <a:noFill/>
        </p:spPr>
        <p:txBody>
          <a:bodyPr wrap="squar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全国累计登记的吸毒人员→</a:t>
            </a:r>
            <a:r>
              <a:rPr lang="en-US" altLang="zh-CN"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295.5</a:t>
            </a: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万名</a:t>
            </a:r>
            <a:endPar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081998" y="2564904"/>
            <a:ext cx="309880" cy="368300"/>
          </a:xfrm>
          <a:prstGeom prst="rect">
            <a:avLst/>
          </a:prstGeom>
          <a:noFill/>
        </p:spPr>
        <p:txBody>
          <a:bodyPr wrap="none" rtlCol="0">
            <a:spAutoFit/>
          </a:bodyPr>
          <a:lstStyle/>
          <a:p>
            <a:endParaRPr lang="zh-CN" altLang="en-US" dirty="0">
              <a:latin typeface="微软雅黑" panose="020B0503020204020204" pitchFamily="34" charset="-122"/>
              <a:cs typeface="微软雅黑" panose="020B0503020204020204" pitchFamily="34" charset="-122"/>
            </a:endParaRPr>
          </a:p>
        </p:txBody>
      </p:sp>
      <p:sp>
        <p:nvSpPr>
          <p:cNvPr id="4" name="文本框 3"/>
          <p:cNvSpPr txBox="1"/>
          <p:nvPr/>
        </p:nvSpPr>
        <p:spPr>
          <a:xfrm>
            <a:off x="737587" y="2395405"/>
            <a:ext cx="12192000" cy="706755"/>
          </a:xfrm>
          <a:prstGeom prst="rect">
            <a:avLst/>
          </a:prstGeom>
          <a:noFill/>
        </p:spPr>
        <p:txBody>
          <a:bodyPr wrap="square" rtlCol="0">
            <a:spAutoFit/>
          </a:bodyPr>
          <a:lstStyle/>
          <a:p>
            <a:pPr lvl="0" algn="l">
              <a:buClrTx/>
              <a:buSzTx/>
              <a:buFontTx/>
            </a:pP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登记滥用合成毒品人员数量是2008年同期的6.5倍</a:t>
            </a:r>
            <a:endPar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657718" y="3195141"/>
            <a:ext cx="8928992" cy="706755"/>
          </a:xfrm>
          <a:prstGeom prst="rect">
            <a:avLst/>
          </a:prstGeom>
          <a:noFill/>
        </p:spPr>
        <p:txBody>
          <a:bodyPr wrap="square" rtlCol="0">
            <a:spAutoFit/>
          </a:bodyPr>
          <a:lstStyle/>
          <a:p>
            <a:pPr lvl="0" algn="l">
              <a:buClrTx/>
              <a:buSzTx/>
              <a:buFontTx/>
            </a:pP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年均增长速度超过40%。</a:t>
            </a:r>
            <a:endPar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Freeform 246"/>
          <p:cNvSpPr/>
          <p:nvPr/>
        </p:nvSpPr>
        <p:spPr bwMode="auto">
          <a:xfrm>
            <a:off x="5343712" y="2698655"/>
            <a:ext cx="6391125" cy="3615884"/>
          </a:xfrm>
          <a:custGeom>
            <a:avLst/>
            <a:gdLst>
              <a:gd name="T0" fmla="*/ 0 w 2479"/>
              <a:gd name="T1" fmla="*/ 1530 h 1530"/>
              <a:gd name="T2" fmla="*/ 763 w 2479"/>
              <a:gd name="T3" fmla="*/ 774 h 1530"/>
              <a:gd name="T4" fmla="*/ 1111 w 2479"/>
              <a:gd name="T5" fmla="*/ 1050 h 1530"/>
              <a:gd name="T6" fmla="*/ 1825 w 2479"/>
              <a:gd name="T7" fmla="*/ 390 h 1530"/>
              <a:gd name="T8" fmla="*/ 1597 w 2479"/>
              <a:gd name="T9" fmla="*/ 210 h 1530"/>
              <a:gd name="T10" fmla="*/ 2479 w 2479"/>
              <a:gd name="T11" fmla="*/ 0 h 1530"/>
              <a:gd name="T12" fmla="*/ 2173 w 2479"/>
              <a:gd name="T13" fmla="*/ 792 h 1530"/>
              <a:gd name="T14" fmla="*/ 1963 w 2479"/>
              <a:gd name="T15" fmla="*/ 552 h 1530"/>
              <a:gd name="T16" fmla="*/ 1111 w 2479"/>
              <a:gd name="T17" fmla="*/ 1218 h 1530"/>
              <a:gd name="T18" fmla="*/ 763 w 2479"/>
              <a:gd name="T19" fmla="*/ 918 h 1530"/>
              <a:gd name="T20" fmla="*/ 0 w 2479"/>
              <a:gd name="T21" fmla="*/ 1530 h 1530"/>
              <a:gd name="connsiteX0" fmla="*/ 0 w 10024"/>
              <a:gd name="connsiteY0" fmla="*/ 9250 h 9250"/>
              <a:gd name="connsiteX1" fmla="*/ 3102 w 10024"/>
              <a:gd name="connsiteY1" fmla="*/ 5059 h 9250"/>
              <a:gd name="connsiteX2" fmla="*/ 4506 w 10024"/>
              <a:gd name="connsiteY2" fmla="*/ 6863 h 9250"/>
              <a:gd name="connsiteX3" fmla="*/ 7386 w 10024"/>
              <a:gd name="connsiteY3" fmla="*/ 2549 h 9250"/>
              <a:gd name="connsiteX4" fmla="*/ 6466 w 10024"/>
              <a:gd name="connsiteY4" fmla="*/ 1373 h 9250"/>
              <a:gd name="connsiteX5" fmla="*/ 10024 w 10024"/>
              <a:gd name="connsiteY5" fmla="*/ 0 h 9250"/>
              <a:gd name="connsiteX6" fmla="*/ 8790 w 10024"/>
              <a:gd name="connsiteY6" fmla="*/ 5176 h 9250"/>
              <a:gd name="connsiteX7" fmla="*/ 7943 w 10024"/>
              <a:gd name="connsiteY7" fmla="*/ 3608 h 9250"/>
              <a:gd name="connsiteX8" fmla="*/ 4506 w 10024"/>
              <a:gd name="connsiteY8" fmla="*/ 7961 h 9250"/>
              <a:gd name="connsiteX9" fmla="*/ 3102 w 10024"/>
              <a:gd name="connsiteY9" fmla="*/ 6000 h 9250"/>
              <a:gd name="connsiteX10" fmla="*/ 0 w 10024"/>
              <a:gd name="connsiteY10" fmla="*/ 9250 h 9250"/>
              <a:gd name="connsiteX0-1" fmla="*/ 0 w 10000"/>
              <a:gd name="connsiteY0-2" fmla="*/ 10000 h 10000"/>
              <a:gd name="connsiteX1-3" fmla="*/ 3095 w 10000"/>
              <a:gd name="connsiteY1-4" fmla="*/ 5469 h 10000"/>
              <a:gd name="connsiteX2-5" fmla="*/ 4495 w 10000"/>
              <a:gd name="connsiteY2-6" fmla="*/ 7419 h 10000"/>
              <a:gd name="connsiteX3-7" fmla="*/ 7368 w 10000"/>
              <a:gd name="connsiteY3-8" fmla="*/ 2756 h 10000"/>
              <a:gd name="connsiteX4-9" fmla="*/ 6451 w 10000"/>
              <a:gd name="connsiteY4-10" fmla="*/ 1484 h 10000"/>
              <a:gd name="connsiteX5-11" fmla="*/ 10000 w 10000"/>
              <a:gd name="connsiteY5-12" fmla="*/ 0 h 10000"/>
              <a:gd name="connsiteX6-13" fmla="*/ 8769 w 10000"/>
              <a:gd name="connsiteY6-14" fmla="*/ 5596 h 10000"/>
              <a:gd name="connsiteX7-15" fmla="*/ 7924 w 10000"/>
              <a:gd name="connsiteY7-16" fmla="*/ 3901 h 10000"/>
              <a:gd name="connsiteX8-17" fmla="*/ 4495 w 10000"/>
              <a:gd name="connsiteY8-18" fmla="*/ 8606 h 10000"/>
              <a:gd name="connsiteX9-19" fmla="*/ 3095 w 10000"/>
              <a:gd name="connsiteY9-20" fmla="*/ 6486 h 10000"/>
              <a:gd name="connsiteX10-21" fmla="*/ 0 w 10000"/>
              <a:gd name="connsiteY10-22" fmla="*/ 10000 h 10000"/>
              <a:gd name="connsiteX0-23" fmla="*/ 0 w 10000"/>
              <a:gd name="connsiteY0-24" fmla="*/ 10000 h 10000"/>
              <a:gd name="connsiteX1-25" fmla="*/ 3095 w 10000"/>
              <a:gd name="connsiteY1-26" fmla="*/ 5469 h 10000"/>
              <a:gd name="connsiteX2-27" fmla="*/ 4495 w 10000"/>
              <a:gd name="connsiteY2-28" fmla="*/ 7419 h 10000"/>
              <a:gd name="connsiteX3-29" fmla="*/ 7368 w 10000"/>
              <a:gd name="connsiteY3-30" fmla="*/ 2756 h 10000"/>
              <a:gd name="connsiteX4-31" fmla="*/ 6451 w 10000"/>
              <a:gd name="connsiteY4-32" fmla="*/ 1484 h 10000"/>
              <a:gd name="connsiteX5-33" fmla="*/ 10000 w 10000"/>
              <a:gd name="connsiteY5-34" fmla="*/ 0 h 10000"/>
              <a:gd name="connsiteX6-35" fmla="*/ 8769 w 10000"/>
              <a:gd name="connsiteY6-36" fmla="*/ 5596 h 10000"/>
              <a:gd name="connsiteX7-37" fmla="*/ 7924 w 10000"/>
              <a:gd name="connsiteY7-38" fmla="*/ 3901 h 10000"/>
              <a:gd name="connsiteX8-39" fmla="*/ 4495 w 10000"/>
              <a:gd name="connsiteY8-40" fmla="*/ 8606 h 10000"/>
              <a:gd name="connsiteX9-41" fmla="*/ 3095 w 10000"/>
              <a:gd name="connsiteY9-42" fmla="*/ 6486 h 10000"/>
              <a:gd name="connsiteX10-43" fmla="*/ 0 w 10000"/>
              <a:gd name="connsiteY10-44" fmla="*/ 10000 h 10000"/>
              <a:gd name="connsiteX0-45" fmla="*/ 0 w 10000"/>
              <a:gd name="connsiteY0-46" fmla="*/ 10000 h 10000"/>
              <a:gd name="connsiteX1-47" fmla="*/ 3095 w 10000"/>
              <a:gd name="connsiteY1-48" fmla="*/ 5469 h 10000"/>
              <a:gd name="connsiteX2-49" fmla="*/ 4495 w 10000"/>
              <a:gd name="connsiteY2-50" fmla="*/ 7419 h 10000"/>
              <a:gd name="connsiteX3-51" fmla="*/ 7368 w 10000"/>
              <a:gd name="connsiteY3-52" fmla="*/ 2756 h 10000"/>
              <a:gd name="connsiteX4-53" fmla="*/ 6451 w 10000"/>
              <a:gd name="connsiteY4-54" fmla="*/ 1484 h 10000"/>
              <a:gd name="connsiteX5-55" fmla="*/ 10000 w 10000"/>
              <a:gd name="connsiteY5-56" fmla="*/ 0 h 10000"/>
              <a:gd name="connsiteX6-57" fmla="*/ 8769 w 10000"/>
              <a:gd name="connsiteY6-58" fmla="*/ 5596 h 10000"/>
              <a:gd name="connsiteX7-59" fmla="*/ 7924 w 10000"/>
              <a:gd name="connsiteY7-60" fmla="*/ 3901 h 10000"/>
              <a:gd name="connsiteX8-61" fmla="*/ 4495 w 10000"/>
              <a:gd name="connsiteY8-62" fmla="*/ 8606 h 10000"/>
              <a:gd name="connsiteX9-63" fmla="*/ 3095 w 10000"/>
              <a:gd name="connsiteY9-64" fmla="*/ 6486 h 10000"/>
              <a:gd name="connsiteX10-65" fmla="*/ 0 w 10000"/>
              <a:gd name="connsiteY10-66" fmla="*/ 10000 h 10000"/>
              <a:gd name="connsiteX0-67" fmla="*/ 0 w 10000"/>
              <a:gd name="connsiteY0-68" fmla="*/ 10000 h 10000"/>
              <a:gd name="connsiteX1-69" fmla="*/ 3095 w 10000"/>
              <a:gd name="connsiteY1-70" fmla="*/ 5469 h 10000"/>
              <a:gd name="connsiteX2-71" fmla="*/ 4495 w 10000"/>
              <a:gd name="connsiteY2-72" fmla="*/ 7419 h 10000"/>
              <a:gd name="connsiteX3-73" fmla="*/ 7368 w 10000"/>
              <a:gd name="connsiteY3-74" fmla="*/ 2756 h 10000"/>
              <a:gd name="connsiteX4-75" fmla="*/ 6451 w 10000"/>
              <a:gd name="connsiteY4-76" fmla="*/ 1484 h 10000"/>
              <a:gd name="connsiteX5-77" fmla="*/ 10000 w 10000"/>
              <a:gd name="connsiteY5-78" fmla="*/ 0 h 10000"/>
              <a:gd name="connsiteX6-79" fmla="*/ 8769 w 10000"/>
              <a:gd name="connsiteY6-80" fmla="*/ 5596 h 10000"/>
              <a:gd name="connsiteX7-81" fmla="*/ 7924 w 10000"/>
              <a:gd name="connsiteY7-82" fmla="*/ 3901 h 10000"/>
              <a:gd name="connsiteX8-83" fmla="*/ 4495 w 10000"/>
              <a:gd name="connsiteY8-84" fmla="*/ 8606 h 10000"/>
              <a:gd name="connsiteX9-85" fmla="*/ 3095 w 10000"/>
              <a:gd name="connsiteY9-86" fmla="*/ 6486 h 10000"/>
              <a:gd name="connsiteX10-87" fmla="*/ 0 w 10000"/>
              <a:gd name="connsiteY10-88" fmla="*/ 10000 h 10000"/>
              <a:gd name="connsiteX0-89" fmla="*/ 0 w 10000"/>
              <a:gd name="connsiteY0-90" fmla="*/ 10000 h 10000"/>
              <a:gd name="connsiteX1-91" fmla="*/ 3095 w 10000"/>
              <a:gd name="connsiteY1-92" fmla="*/ 5469 h 10000"/>
              <a:gd name="connsiteX2-93" fmla="*/ 4495 w 10000"/>
              <a:gd name="connsiteY2-94" fmla="*/ 7419 h 10000"/>
              <a:gd name="connsiteX3-95" fmla="*/ 7368 w 10000"/>
              <a:gd name="connsiteY3-96" fmla="*/ 2756 h 10000"/>
              <a:gd name="connsiteX4-97" fmla="*/ 6451 w 10000"/>
              <a:gd name="connsiteY4-98" fmla="*/ 1484 h 10000"/>
              <a:gd name="connsiteX5-99" fmla="*/ 10000 w 10000"/>
              <a:gd name="connsiteY5-100" fmla="*/ 0 h 10000"/>
              <a:gd name="connsiteX6-101" fmla="*/ 8769 w 10000"/>
              <a:gd name="connsiteY6-102" fmla="*/ 5596 h 10000"/>
              <a:gd name="connsiteX7-103" fmla="*/ 7888 w 10000"/>
              <a:gd name="connsiteY7-104" fmla="*/ 3709 h 10000"/>
              <a:gd name="connsiteX8-105" fmla="*/ 4495 w 10000"/>
              <a:gd name="connsiteY8-106" fmla="*/ 8606 h 10000"/>
              <a:gd name="connsiteX9-107" fmla="*/ 3095 w 10000"/>
              <a:gd name="connsiteY9-108" fmla="*/ 6486 h 10000"/>
              <a:gd name="connsiteX10-109" fmla="*/ 0 w 10000"/>
              <a:gd name="connsiteY10-110" fmla="*/ 10000 h 10000"/>
              <a:gd name="connsiteX0-111" fmla="*/ 0 w 10000"/>
              <a:gd name="connsiteY0-112" fmla="*/ 10000 h 10000"/>
              <a:gd name="connsiteX1-113" fmla="*/ 3095 w 10000"/>
              <a:gd name="connsiteY1-114" fmla="*/ 5469 h 10000"/>
              <a:gd name="connsiteX2-115" fmla="*/ 4495 w 10000"/>
              <a:gd name="connsiteY2-116" fmla="*/ 7419 h 10000"/>
              <a:gd name="connsiteX3-117" fmla="*/ 7502 w 10000"/>
              <a:gd name="connsiteY3-118" fmla="*/ 2969 h 10000"/>
              <a:gd name="connsiteX4-119" fmla="*/ 6451 w 10000"/>
              <a:gd name="connsiteY4-120" fmla="*/ 1484 h 10000"/>
              <a:gd name="connsiteX5-121" fmla="*/ 10000 w 10000"/>
              <a:gd name="connsiteY5-122" fmla="*/ 0 h 10000"/>
              <a:gd name="connsiteX6-123" fmla="*/ 8769 w 10000"/>
              <a:gd name="connsiteY6-124" fmla="*/ 5596 h 10000"/>
              <a:gd name="connsiteX7-125" fmla="*/ 7888 w 10000"/>
              <a:gd name="connsiteY7-126" fmla="*/ 3709 h 10000"/>
              <a:gd name="connsiteX8-127" fmla="*/ 4495 w 10000"/>
              <a:gd name="connsiteY8-128" fmla="*/ 8606 h 10000"/>
              <a:gd name="connsiteX9-129" fmla="*/ 3095 w 10000"/>
              <a:gd name="connsiteY9-130" fmla="*/ 6486 h 10000"/>
              <a:gd name="connsiteX10-131" fmla="*/ 0 w 10000"/>
              <a:gd name="connsiteY10-132" fmla="*/ 10000 h 10000"/>
              <a:gd name="connsiteX0-133" fmla="*/ 0 w 10000"/>
              <a:gd name="connsiteY0-134" fmla="*/ 10000 h 10000"/>
              <a:gd name="connsiteX1-135" fmla="*/ 3095 w 10000"/>
              <a:gd name="connsiteY1-136" fmla="*/ 5469 h 10000"/>
              <a:gd name="connsiteX2-137" fmla="*/ 4495 w 10000"/>
              <a:gd name="connsiteY2-138" fmla="*/ 7419 h 10000"/>
              <a:gd name="connsiteX3-139" fmla="*/ 7502 w 10000"/>
              <a:gd name="connsiteY3-140" fmla="*/ 2969 h 10000"/>
              <a:gd name="connsiteX4-141" fmla="*/ 6791 w 10000"/>
              <a:gd name="connsiteY4-142" fmla="*/ 1569 h 10000"/>
              <a:gd name="connsiteX5-143" fmla="*/ 10000 w 10000"/>
              <a:gd name="connsiteY5-144" fmla="*/ 0 h 10000"/>
              <a:gd name="connsiteX6-145" fmla="*/ 8769 w 10000"/>
              <a:gd name="connsiteY6-146" fmla="*/ 5596 h 10000"/>
              <a:gd name="connsiteX7-147" fmla="*/ 7888 w 10000"/>
              <a:gd name="connsiteY7-148" fmla="*/ 3709 h 10000"/>
              <a:gd name="connsiteX8-149" fmla="*/ 4495 w 10000"/>
              <a:gd name="connsiteY8-150" fmla="*/ 8606 h 10000"/>
              <a:gd name="connsiteX9-151" fmla="*/ 3095 w 10000"/>
              <a:gd name="connsiteY9-152" fmla="*/ 6486 h 10000"/>
              <a:gd name="connsiteX10-153" fmla="*/ 0 w 10000"/>
              <a:gd name="connsiteY10-154" fmla="*/ 10000 h 10000"/>
              <a:gd name="connsiteX0-155" fmla="*/ 0 w 10000"/>
              <a:gd name="connsiteY0-156" fmla="*/ 10000 h 10000"/>
              <a:gd name="connsiteX1-157" fmla="*/ 3095 w 10000"/>
              <a:gd name="connsiteY1-158" fmla="*/ 5469 h 10000"/>
              <a:gd name="connsiteX2-159" fmla="*/ 4495 w 10000"/>
              <a:gd name="connsiteY2-160" fmla="*/ 7419 h 10000"/>
              <a:gd name="connsiteX3-161" fmla="*/ 7502 w 10000"/>
              <a:gd name="connsiteY3-162" fmla="*/ 2969 h 10000"/>
              <a:gd name="connsiteX4-163" fmla="*/ 6791 w 10000"/>
              <a:gd name="connsiteY4-164" fmla="*/ 1569 h 10000"/>
              <a:gd name="connsiteX5-165" fmla="*/ 10000 w 10000"/>
              <a:gd name="connsiteY5-166" fmla="*/ 0 h 10000"/>
              <a:gd name="connsiteX6-167" fmla="*/ 8441 w 10000"/>
              <a:gd name="connsiteY6-168" fmla="*/ 4935 h 10000"/>
              <a:gd name="connsiteX7-169" fmla="*/ 7888 w 10000"/>
              <a:gd name="connsiteY7-170" fmla="*/ 3709 h 10000"/>
              <a:gd name="connsiteX8-171" fmla="*/ 4495 w 10000"/>
              <a:gd name="connsiteY8-172" fmla="*/ 8606 h 10000"/>
              <a:gd name="connsiteX9-173" fmla="*/ 3095 w 10000"/>
              <a:gd name="connsiteY9-174" fmla="*/ 6486 h 10000"/>
              <a:gd name="connsiteX10-175" fmla="*/ 0 w 10000"/>
              <a:gd name="connsiteY10-176" fmla="*/ 10000 h 10000"/>
              <a:gd name="connsiteX0-177" fmla="*/ 0 w 10000"/>
              <a:gd name="connsiteY0-178" fmla="*/ 10000 h 10000"/>
              <a:gd name="connsiteX1-179" fmla="*/ 3095 w 10000"/>
              <a:gd name="connsiteY1-180" fmla="*/ 5469 h 10000"/>
              <a:gd name="connsiteX2-181" fmla="*/ 4495 w 10000"/>
              <a:gd name="connsiteY2-182" fmla="*/ 7419 h 10000"/>
              <a:gd name="connsiteX3-183" fmla="*/ 7502 w 10000"/>
              <a:gd name="connsiteY3-184" fmla="*/ 2969 h 10000"/>
              <a:gd name="connsiteX4-185" fmla="*/ 6791 w 10000"/>
              <a:gd name="connsiteY4-186" fmla="*/ 1569 h 10000"/>
              <a:gd name="connsiteX5-187" fmla="*/ 10000 w 10000"/>
              <a:gd name="connsiteY5-188" fmla="*/ 0 h 10000"/>
              <a:gd name="connsiteX6-189" fmla="*/ 8441 w 10000"/>
              <a:gd name="connsiteY6-190" fmla="*/ 4935 h 10000"/>
              <a:gd name="connsiteX7-191" fmla="*/ 8082 w 10000"/>
              <a:gd name="connsiteY7-192" fmla="*/ 3432 h 10000"/>
              <a:gd name="connsiteX8-193" fmla="*/ 4495 w 10000"/>
              <a:gd name="connsiteY8-194" fmla="*/ 8606 h 10000"/>
              <a:gd name="connsiteX9-195" fmla="*/ 3095 w 10000"/>
              <a:gd name="connsiteY9-196" fmla="*/ 6486 h 10000"/>
              <a:gd name="connsiteX10-197" fmla="*/ 0 w 10000"/>
              <a:gd name="connsiteY10-198" fmla="*/ 10000 h 10000"/>
              <a:gd name="connsiteX0-199" fmla="*/ 0 w 10000"/>
              <a:gd name="connsiteY0-200" fmla="*/ 10000 h 10000"/>
              <a:gd name="connsiteX1-201" fmla="*/ 3095 w 10000"/>
              <a:gd name="connsiteY1-202" fmla="*/ 5469 h 10000"/>
              <a:gd name="connsiteX2-203" fmla="*/ 4495 w 10000"/>
              <a:gd name="connsiteY2-204" fmla="*/ 7419 h 10000"/>
              <a:gd name="connsiteX3-205" fmla="*/ 7672 w 10000"/>
              <a:gd name="connsiteY3-206" fmla="*/ 2820 h 10000"/>
              <a:gd name="connsiteX4-207" fmla="*/ 6791 w 10000"/>
              <a:gd name="connsiteY4-208" fmla="*/ 1569 h 10000"/>
              <a:gd name="connsiteX5-209" fmla="*/ 10000 w 10000"/>
              <a:gd name="connsiteY5-210" fmla="*/ 0 h 10000"/>
              <a:gd name="connsiteX6-211" fmla="*/ 8441 w 10000"/>
              <a:gd name="connsiteY6-212" fmla="*/ 4935 h 10000"/>
              <a:gd name="connsiteX7-213" fmla="*/ 8082 w 10000"/>
              <a:gd name="connsiteY7-214" fmla="*/ 3432 h 10000"/>
              <a:gd name="connsiteX8-215" fmla="*/ 4495 w 10000"/>
              <a:gd name="connsiteY8-216" fmla="*/ 8606 h 10000"/>
              <a:gd name="connsiteX9-217" fmla="*/ 3095 w 10000"/>
              <a:gd name="connsiteY9-218" fmla="*/ 6486 h 10000"/>
              <a:gd name="connsiteX10-219" fmla="*/ 0 w 10000"/>
              <a:gd name="connsiteY10-220" fmla="*/ 10000 h 10000"/>
              <a:gd name="connsiteX0-221" fmla="*/ 0 w 10000"/>
              <a:gd name="connsiteY0-222" fmla="*/ 10000 h 10000"/>
              <a:gd name="connsiteX1-223" fmla="*/ 3095 w 10000"/>
              <a:gd name="connsiteY1-224" fmla="*/ 5469 h 10000"/>
              <a:gd name="connsiteX2-225" fmla="*/ 4495 w 10000"/>
              <a:gd name="connsiteY2-226" fmla="*/ 7419 h 10000"/>
              <a:gd name="connsiteX3-227" fmla="*/ 7672 w 10000"/>
              <a:gd name="connsiteY3-228" fmla="*/ 2820 h 10000"/>
              <a:gd name="connsiteX4-229" fmla="*/ 6961 w 10000"/>
              <a:gd name="connsiteY4-230" fmla="*/ 1718 h 10000"/>
              <a:gd name="connsiteX5-231" fmla="*/ 10000 w 10000"/>
              <a:gd name="connsiteY5-232" fmla="*/ 0 h 10000"/>
              <a:gd name="connsiteX6-233" fmla="*/ 8441 w 10000"/>
              <a:gd name="connsiteY6-234" fmla="*/ 4935 h 10000"/>
              <a:gd name="connsiteX7-235" fmla="*/ 8082 w 10000"/>
              <a:gd name="connsiteY7-236" fmla="*/ 3432 h 10000"/>
              <a:gd name="connsiteX8-237" fmla="*/ 4495 w 10000"/>
              <a:gd name="connsiteY8-238" fmla="*/ 8606 h 10000"/>
              <a:gd name="connsiteX9-239" fmla="*/ 3095 w 10000"/>
              <a:gd name="connsiteY9-240" fmla="*/ 6486 h 10000"/>
              <a:gd name="connsiteX10-241" fmla="*/ 0 w 10000"/>
              <a:gd name="connsiteY10-242" fmla="*/ 10000 h 10000"/>
              <a:gd name="connsiteX0-243" fmla="*/ 0 w 10000"/>
              <a:gd name="connsiteY0-244" fmla="*/ 10000 h 10000"/>
              <a:gd name="connsiteX1-245" fmla="*/ 3095 w 10000"/>
              <a:gd name="connsiteY1-246" fmla="*/ 5469 h 10000"/>
              <a:gd name="connsiteX2-247" fmla="*/ 4495 w 10000"/>
              <a:gd name="connsiteY2-248" fmla="*/ 7419 h 10000"/>
              <a:gd name="connsiteX3-249" fmla="*/ 7672 w 10000"/>
              <a:gd name="connsiteY3-250" fmla="*/ 2820 h 10000"/>
              <a:gd name="connsiteX4-251" fmla="*/ 6973 w 10000"/>
              <a:gd name="connsiteY4-252" fmla="*/ 1995 h 10000"/>
              <a:gd name="connsiteX5-253" fmla="*/ 10000 w 10000"/>
              <a:gd name="connsiteY5-254" fmla="*/ 0 h 10000"/>
              <a:gd name="connsiteX6-255" fmla="*/ 8441 w 10000"/>
              <a:gd name="connsiteY6-256" fmla="*/ 4935 h 10000"/>
              <a:gd name="connsiteX7-257" fmla="*/ 8082 w 10000"/>
              <a:gd name="connsiteY7-258" fmla="*/ 3432 h 10000"/>
              <a:gd name="connsiteX8-259" fmla="*/ 4495 w 10000"/>
              <a:gd name="connsiteY8-260" fmla="*/ 8606 h 10000"/>
              <a:gd name="connsiteX9-261" fmla="*/ 3095 w 10000"/>
              <a:gd name="connsiteY9-262" fmla="*/ 6486 h 10000"/>
              <a:gd name="connsiteX10-263" fmla="*/ 0 w 10000"/>
              <a:gd name="connsiteY10-264" fmla="*/ 10000 h 10000"/>
              <a:gd name="connsiteX0-265" fmla="*/ 0 w 10000"/>
              <a:gd name="connsiteY0-266" fmla="*/ 10000 h 10000"/>
              <a:gd name="connsiteX1-267" fmla="*/ 3095 w 10000"/>
              <a:gd name="connsiteY1-268" fmla="*/ 5469 h 10000"/>
              <a:gd name="connsiteX2-269" fmla="*/ 4495 w 10000"/>
              <a:gd name="connsiteY2-270" fmla="*/ 7419 h 10000"/>
              <a:gd name="connsiteX3-271" fmla="*/ 7672 w 10000"/>
              <a:gd name="connsiteY3-272" fmla="*/ 2820 h 10000"/>
              <a:gd name="connsiteX4-273" fmla="*/ 6973 w 10000"/>
              <a:gd name="connsiteY4-274" fmla="*/ 1995 h 10000"/>
              <a:gd name="connsiteX5-275" fmla="*/ 10000 w 10000"/>
              <a:gd name="connsiteY5-276" fmla="*/ 0 h 10000"/>
              <a:gd name="connsiteX6-277" fmla="*/ 8368 w 10000"/>
              <a:gd name="connsiteY6-278" fmla="*/ 4786 h 10000"/>
              <a:gd name="connsiteX7-279" fmla="*/ 8082 w 10000"/>
              <a:gd name="connsiteY7-280" fmla="*/ 3432 h 10000"/>
              <a:gd name="connsiteX8-281" fmla="*/ 4495 w 10000"/>
              <a:gd name="connsiteY8-282" fmla="*/ 8606 h 10000"/>
              <a:gd name="connsiteX9-283" fmla="*/ 3095 w 10000"/>
              <a:gd name="connsiteY9-284" fmla="*/ 6486 h 10000"/>
              <a:gd name="connsiteX10-285" fmla="*/ 0 w 10000"/>
              <a:gd name="connsiteY10-286" fmla="*/ 10000 h 10000"/>
              <a:gd name="connsiteX0-287" fmla="*/ 0 w 10000"/>
              <a:gd name="connsiteY0-288" fmla="*/ 10000 h 10000"/>
              <a:gd name="connsiteX1-289" fmla="*/ 3095 w 10000"/>
              <a:gd name="connsiteY1-290" fmla="*/ 5469 h 10000"/>
              <a:gd name="connsiteX2-291" fmla="*/ 4495 w 10000"/>
              <a:gd name="connsiteY2-292" fmla="*/ 7419 h 10000"/>
              <a:gd name="connsiteX3-293" fmla="*/ 7672 w 10000"/>
              <a:gd name="connsiteY3-294" fmla="*/ 2820 h 10000"/>
              <a:gd name="connsiteX4-295" fmla="*/ 6973 w 10000"/>
              <a:gd name="connsiteY4-296" fmla="*/ 1995 h 10000"/>
              <a:gd name="connsiteX5-297" fmla="*/ 10000 w 10000"/>
              <a:gd name="connsiteY5-298" fmla="*/ 0 h 10000"/>
              <a:gd name="connsiteX6-299" fmla="*/ 8368 w 10000"/>
              <a:gd name="connsiteY6-300" fmla="*/ 4786 h 10000"/>
              <a:gd name="connsiteX7-301" fmla="*/ 8082 w 10000"/>
              <a:gd name="connsiteY7-302" fmla="*/ 3432 h 10000"/>
              <a:gd name="connsiteX8-303" fmla="*/ 4495 w 10000"/>
              <a:gd name="connsiteY8-304" fmla="*/ 8606 h 10000"/>
              <a:gd name="connsiteX9-305" fmla="*/ 3095 w 10000"/>
              <a:gd name="connsiteY9-306" fmla="*/ 6486 h 10000"/>
              <a:gd name="connsiteX10-307" fmla="*/ 0 w 10000"/>
              <a:gd name="connsiteY10-308" fmla="*/ 10000 h 10000"/>
              <a:gd name="connsiteX0-309" fmla="*/ 0 w 10000"/>
              <a:gd name="connsiteY0-310" fmla="*/ 10000 h 10000"/>
              <a:gd name="connsiteX1-311" fmla="*/ 3095 w 10000"/>
              <a:gd name="connsiteY1-312" fmla="*/ 5469 h 10000"/>
              <a:gd name="connsiteX2-313" fmla="*/ 4483 w 10000"/>
              <a:gd name="connsiteY2-314" fmla="*/ 7163 h 10000"/>
              <a:gd name="connsiteX3-315" fmla="*/ 7672 w 10000"/>
              <a:gd name="connsiteY3-316" fmla="*/ 2820 h 10000"/>
              <a:gd name="connsiteX4-317" fmla="*/ 6973 w 10000"/>
              <a:gd name="connsiteY4-318" fmla="*/ 1995 h 10000"/>
              <a:gd name="connsiteX5-319" fmla="*/ 10000 w 10000"/>
              <a:gd name="connsiteY5-320" fmla="*/ 0 h 10000"/>
              <a:gd name="connsiteX6-321" fmla="*/ 8368 w 10000"/>
              <a:gd name="connsiteY6-322" fmla="*/ 4786 h 10000"/>
              <a:gd name="connsiteX7-323" fmla="*/ 8082 w 10000"/>
              <a:gd name="connsiteY7-324" fmla="*/ 3432 h 10000"/>
              <a:gd name="connsiteX8-325" fmla="*/ 4495 w 10000"/>
              <a:gd name="connsiteY8-326" fmla="*/ 8606 h 10000"/>
              <a:gd name="connsiteX9-327" fmla="*/ 3095 w 10000"/>
              <a:gd name="connsiteY9-328" fmla="*/ 6486 h 10000"/>
              <a:gd name="connsiteX10-329" fmla="*/ 0 w 10000"/>
              <a:gd name="connsiteY10-330" fmla="*/ 10000 h 10000"/>
              <a:gd name="connsiteX0-331" fmla="*/ 0 w 10000"/>
              <a:gd name="connsiteY0-332" fmla="*/ 10000 h 10000"/>
              <a:gd name="connsiteX1-333" fmla="*/ 3095 w 10000"/>
              <a:gd name="connsiteY1-334" fmla="*/ 5469 h 10000"/>
              <a:gd name="connsiteX2-335" fmla="*/ 4483 w 10000"/>
              <a:gd name="connsiteY2-336" fmla="*/ 7163 h 10000"/>
              <a:gd name="connsiteX3-337" fmla="*/ 7672 w 10000"/>
              <a:gd name="connsiteY3-338" fmla="*/ 2820 h 10000"/>
              <a:gd name="connsiteX4-339" fmla="*/ 6973 w 10000"/>
              <a:gd name="connsiteY4-340" fmla="*/ 1995 h 10000"/>
              <a:gd name="connsiteX5-341" fmla="*/ 10000 w 10000"/>
              <a:gd name="connsiteY5-342" fmla="*/ 0 h 10000"/>
              <a:gd name="connsiteX6-343" fmla="*/ 8368 w 10000"/>
              <a:gd name="connsiteY6-344" fmla="*/ 4786 h 10000"/>
              <a:gd name="connsiteX7-345" fmla="*/ 8082 w 10000"/>
              <a:gd name="connsiteY7-346" fmla="*/ 3432 h 10000"/>
              <a:gd name="connsiteX8-347" fmla="*/ 4495 w 10000"/>
              <a:gd name="connsiteY8-348" fmla="*/ 8606 h 10000"/>
              <a:gd name="connsiteX9-349" fmla="*/ 3095 w 10000"/>
              <a:gd name="connsiteY9-350" fmla="*/ 6593 h 10000"/>
              <a:gd name="connsiteX10-351" fmla="*/ 0 w 10000"/>
              <a:gd name="connsiteY10-352" fmla="*/ 10000 h 10000"/>
              <a:gd name="connsiteX0-353" fmla="*/ 0 w 10000"/>
              <a:gd name="connsiteY0-354" fmla="*/ 10000 h 10000"/>
              <a:gd name="connsiteX1-355" fmla="*/ 3095 w 10000"/>
              <a:gd name="connsiteY1-356" fmla="*/ 5469 h 10000"/>
              <a:gd name="connsiteX2-357" fmla="*/ 4483 w 10000"/>
              <a:gd name="connsiteY2-358" fmla="*/ 7163 h 10000"/>
              <a:gd name="connsiteX3-359" fmla="*/ 7672 w 10000"/>
              <a:gd name="connsiteY3-360" fmla="*/ 2820 h 10000"/>
              <a:gd name="connsiteX4-361" fmla="*/ 6973 w 10000"/>
              <a:gd name="connsiteY4-362" fmla="*/ 1995 h 10000"/>
              <a:gd name="connsiteX5-363" fmla="*/ 10000 w 10000"/>
              <a:gd name="connsiteY5-364" fmla="*/ 0 h 10000"/>
              <a:gd name="connsiteX6-365" fmla="*/ 8368 w 10000"/>
              <a:gd name="connsiteY6-366" fmla="*/ 4786 h 10000"/>
              <a:gd name="connsiteX7-367" fmla="*/ 8082 w 10000"/>
              <a:gd name="connsiteY7-368" fmla="*/ 3432 h 10000"/>
              <a:gd name="connsiteX8-369" fmla="*/ 4495 w 10000"/>
              <a:gd name="connsiteY8-370" fmla="*/ 8606 h 10000"/>
              <a:gd name="connsiteX9-371" fmla="*/ 3144 w 10000"/>
              <a:gd name="connsiteY9-372" fmla="*/ 6700 h 10000"/>
              <a:gd name="connsiteX10-373" fmla="*/ 0 w 10000"/>
              <a:gd name="connsiteY10-374" fmla="*/ 10000 h 10000"/>
              <a:gd name="connsiteX0-375" fmla="*/ 0 w 10000"/>
              <a:gd name="connsiteY0-376" fmla="*/ 10000 h 10000"/>
              <a:gd name="connsiteX1-377" fmla="*/ 3095 w 10000"/>
              <a:gd name="connsiteY1-378" fmla="*/ 5469 h 10000"/>
              <a:gd name="connsiteX2-379" fmla="*/ 4483 w 10000"/>
              <a:gd name="connsiteY2-380" fmla="*/ 7163 h 10000"/>
              <a:gd name="connsiteX3-381" fmla="*/ 7748 w 10000"/>
              <a:gd name="connsiteY3-382" fmla="*/ 2780 h 10000"/>
              <a:gd name="connsiteX4-383" fmla="*/ 6973 w 10000"/>
              <a:gd name="connsiteY4-384" fmla="*/ 1995 h 10000"/>
              <a:gd name="connsiteX5-385" fmla="*/ 10000 w 10000"/>
              <a:gd name="connsiteY5-386" fmla="*/ 0 h 10000"/>
              <a:gd name="connsiteX6-387" fmla="*/ 8368 w 10000"/>
              <a:gd name="connsiteY6-388" fmla="*/ 4786 h 10000"/>
              <a:gd name="connsiteX7-389" fmla="*/ 8082 w 10000"/>
              <a:gd name="connsiteY7-390" fmla="*/ 3432 h 10000"/>
              <a:gd name="connsiteX8-391" fmla="*/ 4495 w 10000"/>
              <a:gd name="connsiteY8-392" fmla="*/ 8606 h 10000"/>
              <a:gd name="connsiteX9-393" fmla="*/ 3144 w 10000"/>
              <a:gd name="connsiteY9-394" fmla="*/ 6700 h 10000"/>
              <a:gd name="connsiteX10-395" fmla="*/ 0 w 10000"/>
              <a:gd name="connsiteY10-396" fmla="*/ 10000 h 10000"/>
              <a:gd name="connsiteX0-397" fmla="*/ 0 w 10000"/>
              <a:gd name="connsiteY0-398" fmla="*/ 10000 h 10000"/>
              <a:gd name="connsiteX1-399" fmla="*/ 3095 w 10000"/>
              <a:gd name="connsiteY1-400" fmla="*/ 5469 h 10000"/>
              <a:gd name="connsiteX2-401" fmla="*/ 4483 w 10000"/>
              <a:gd name="connsiteY2-402" fmla="*/ 7163 h 10000"/>
              <a:gd name="connsiteX3-403" fmla="*/ 7748 w 10000"/>
              <a:gd name="connsiteY3-404" fmla="*/ 2780 h 10000"/>
              <a:gd name="connsiteX4-405" fmla="*/ 6973 w 10000"/>
              <a:gd name="connsiteY4-406" fmla="*/ 1995 h 10000"/>
              <a:gd name="connsiteX5-407" fmla="*/ 10000 w 10000"/>
              <a:gd name="connsiteY5-408" fmla="*/ 0 h 10000"/>
              <a:gd name="connsiteX6-409" fmla="*/ 8368 w 10000"/>
              <a:gd name="connsiteY6-410" fmla="*/ 4786 h 10000"/>
              <a:gd name="connsiteX7-411" fmla="*/ 8082 w 10000"/>
              <a:gd name="connsiteY7-412" fmla="*/ 3432 h 10000"/>
              <a:gd name="connsiteX8-413" fmla="*/ 4495 w 10000"/>
              <a:gd name="connsiteY8-414" fmla="*/ 8606 h 10000"/>
              <a:gd name="connsiteX9-415" fmla="*/ 3144 w 10000"/>
              <a:gd name="connsiteY9-416" fmla="*/ 6700 h 10000"/>
              <a:gd name="connsiteX10-417" fmla="*/ 0 w 10000"/>
              <a:gd name="connsiteY10-418" fmla="*/ 10000 h 10000"/>
              <a:gd name="connsiteX0-419" fmla="*/ 0 w 10000"/>
              <a:gd name="connsiteY0-420" fmla="*/ 10000 h 10000"/>
              <a:gd name="connsiteX1-421" fmla="*/ 3095 w 10000"/>
              <a:gd name="connsiteY1-422" fmla="*/ 5469 h 10000"/>
              <a:gd name="connsiteX2-423" fmla="*/ 4483 w 10000"/>
              <a:gd name="connsiteY2-424" fmla="*/ 7163 h 10000"/>
              <a:gd name="connsiteX3-425" fmla="*/ 7748 w 10000"/>
              <a:gd name="connsiteY3-426" fmla="*/ 2780 h 10000"/>
              <a:gd name="connsiteX4-427" fmla="*/ 6973 w 10000"/>
              <a:gd name="connsiteY4-428" fmla="*/ 1995 h 10000"/>
              <a:gd name="connsiteX5-429" fmla="*/ 10000 w 10000"/>
              <a:gd name="connsiteY5-430" fmla="*/ 0 h 10000"/>
              <a:gd name="connsiteX6-431" fmla="*/ 8368 w 10000"/>
              <a:gd name="connsiteY6-432" fmla="*/ 4786 h 10000"/>
              <a:gd name="connsiteX7-433" fmla="*/ 8082 w 10000"/>
              <a:gd name="connsiteY7-434" fmla="*/ 3432 h 10000"/>
              <a:gd name="connsiteX8-435" fmla="*/ 4495 w 10000"/>
              <a:gd name="connsiteY8-436" fmla="*/ 8606 h 10000"/>
              <a:gd name="connsiteX9-437" fmla="*/ 3144 w 10000"/>
              <a:gd name="connsiteY9-438" fmla="*/ 6700 h 10000"/>
              <a:gd name="connsiteX10-439" fmla="*/ 0 w 10000"/>
              <a:gd name="connsiteY10-440"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0" y="10000"/>
                </a:moveTo>
                <a:lnTo>
                  <a:pt x="3095" y="5469"/>
                </a:lnTo>
                <a:lnTo>
                  <a:pt x="4483" y="7163"/>
                </a:lnTo>
                <a:lnTo>
                  <a:pt x="7748" y="2780"/>
                </a:lnTo>
                <a:lnTo>
                  <a:pt x="6973" y="1995"/>
                </a:lnTo>
                <a:lnTo>
                  <a:pt x="10000" y="0"/>
                </a:lnTo>
                <a:lnTo>
                  <a:pt x="8368" y="4786"/>
                </a:lnTo>
                <a:cubicBezTo>
                  <a:pt x="8248" y="4285"/>
                  <a:pt x="8202" y="3933"/>
                  <a:pt x="8082" y="3432"/>
                </a:cubicBezTo>
                <a:lnTo>
                  <a:pt x="4495" y="8606"/>
                </a:lnTo>
                <a:lnTo>
                  <a:pt x="3144" y="6700"/>
                </a:lnTo>
                <a:cubicBezTo>
                  <a:pt x="2112" y="7871"/>
                  <a:pt x="1308" y="9234"/>
                  <a:pt x="0" y="10000"/>
                </a:cubicBezTo>
                <a:close/>
              </a:path>
            </a:pathLst>
          </a:custGeom>
          <a:solidFill>
            <a:srgbClr val="77AA16"/>
          </a:solidFill>
          <a:ln>
            <a:noFill/>
          </a:ln>
        </p:spPr>
        <p:txBody>
          <a:bodyPr vert="horz" wrap="square" lIns="121920" tIns="60960" rIns="121920" bIns="60960" numCol="1" anchor="t" anchorCtr="0" compatLnSpc="1"/>
          <a:lstStyle/>
          <a:p>
            <a:pPr defTabSz="609600" fontAlgn="auto">
              <a:spcBef>
                <a:spcPts val="0"/>
              </a:spcBef>
              <a:spcAft>
                <a:spcPts val="0"/>
              </a:spcAft>
              <a:defRPr/>
            </a:pPr>
            <a:endParaRPr lang="th-TH" sz="2400" kern="0">
              <a:solidFill>
                <a:prstClr val="black"/>
              </a:solidFill>
              <a:latin typeface="Calibri" panose="020F0502020204030204" pitchFamily="34" charset="0"/>
              <a:ea typeface="微软雅黑" panose="020B0503020204020204" pitchFamily="34" charset="-122"/>
              <a:cs typeface="微软雅黑" panose="020B0503020204020204" pitchFamily="3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bldLvl="0" animBg="1"/>
      <p:bldP spid="6"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0205" y="836295"/>
            <a:ext cx="6398895" cy="953135"/>
          </a:xfrm>
          <a:prstGeom prst="rect">
            <a:avLst/>
          </a:prstGeom>
          <a:gradFill>
            <a:gsLst>
              <a:gs pos="0">
                <a:schemeClr val="accent1">
                  <a:lumMod val="5000"/>
                  <a:lumOff val="95000"/>
                </a:schemeClr>
              </a:gs>
              <a:gs pos="0">
                <a:srgbClr val="8DA9C0"/>
              </a:gs>
              <a:gs pos="100000">
                <a:srgbClr val="8CD7F3"/>
              </a:gs>
            </a:gsLst>
            <a:lin ang="0" scaled="0"/>
          </a:gradFill>
          <a:effectLst>
            <a:softEdge rad="31750"/>
          </a:effectLst>
          <a:scene3d>
            <a:camera prst="perspectiveRight">
              <a:rot lat="0" lon="20400000" rev="0"/>
            </a:camera>
            <a:lightRig rig="threePt" dir="t"/>
          </a:scene3d>
          <a:sp3d>
            <a:bevelT w="234950" h="82550"/>
            <a:bevelB w="387350"/>
          </a:sp3d>
        </p:spPr>
        <p:txBody>
          <a:bodyPr wrap="square">
            <a:spAutoFit/>
          </a:bodyPr>
          <a:lstStyle/>
          <a:p>
            <a:r>
              <a:rPr lang="en-US" altLang="zh-CN" sz="2800" kern="100" dirty="0">
                <a:latin typeface="微软雅黑" panose="020B0503020204020204" pitchFamily="34" charset="-122"/>
                <a:ea typeface="微软雅黑" panose="020B0503020204020204" pitchFamily="34" charset="-122"/>
                <a:cs typeface="仿宋" panose="02010609060101010101" charset="-122"/>
              </a:rPr>
              <a:t>       </a:t>
            </a:r>
            <a:r>
              <a:rPr lang="zh-CN" altLang="zh-CN" sz="2800" kern="100" dirty="0">
                <a:latin typeface="微软雅黑" panose="020B0503020204020204" pitchFamily="34" charset="-122"/>
                <a:ea typeface="微软雅黑" panose="020B0503020204020204" pitchFamily="34" charset="-122"/>
                <a:cs typeface="仿宋" panose="02010609060101010101" charset="-122"/>
              </a:rPr>
              <a:t>麻精药品、新精神活性物质及未列管物质</a:t>
            </a:r>
            <a:r>
              <a:rPr lang="zh-CN" altLang="en-US" sz="2800" kern="100" dirty="0">
                <a:latin typeface="微软雅黑" panose="020B0503020204020204" pitchFamily="34" charset="-122"/>
                <a:ea typeface="微软雅黑" panose="020B0503020204020204" pitchFamily="34" charset="-122"/>
                <a:cs typeface="仿宋" panose="02010609060101010101" charset="-122"/>
              </a:rPr>
              <a:t>替代</a:t>
            </a:r>
            <a:r>
              <a:rPr lang="zh-CN" altLang="zh-CN" sz="2800" kern="100" dirty="0">
                <a:latin typeface="微软雅黑" panose="020B0503020204020204" pitchFamily="34" charset="-122"/>
                <a:ea typeface="微软雅黑" panose="020B0503020204020204" pitchFamily="34" charset="-122"/>
                <a:cs typeface="仿宋" panose="02010609060101010101" charset="-122"/>
              </a:rPr>
              <a:t>滥用</a:t>
            </a:r>
            <a:r>
              <a:rPr lang="zh-CN" altLang="en-US" sz="2800" kern="100" dirty="0">
                <a:latin typeface="微软雅黑" panose="020B0503020204020204" pitchFamily="34" charset="-122"/>
                <a:ea typeface="微软雅黑" panose="020B0503020204020204" pitchFamily="34" charset="-122"/>
                <a:cs typeface="仿宋" panose="02010609060101010101" charset="-122"/>
              </a:rPr>
              <a:t>居高不下</a:t>
            </a:r>
            <a:endParaRPr lang="en-US" altLang="zh-CN" sz="2800" kern="100" dirty="0">
              <a:latin typeface="微软雅黑" panose="020B0503020204020204" pitchFamily="34" charset="-122"/>
              <a:ea typeface="微软雅黑" panose="020B0503020204020204" pitchFamily="34" charset="-122"/>
              <a:cs typeface="仿宋" panose="02010609060101010101" charset="-122"/>
            </a:endParaRPr>
          </a:p>
        </p:txBody>
      </p:sp>
      <p:sp>
        <p:nvSpPr>
          <p:cNvPr id="2" name="文本框 1"/>
          <p:cNvSpPr txBox="1"/>
          <p:nvPr/>
        </p:nvSpPr>
        <p:spPr>
          <a:xfrm>
            <a:off x="315133" y="2032169"/>
            <a:ext cx="6071122" cy="1814830"/>
          </a:xfrm>
          <a:prstGeom prst="rect">
            <a:avLst/>
          </a:prstGeom>
          <a:gradFill>
            <a:gsLst>
              <a:gs pos="0">
                <a:schemeClr val="accent1">
                  <a:lumMod val="5000"/>
                  <a:lumOff val="95000"/>
                </a:schemeClr>
              </a:gs>
              <a:gs pos="0">
                <a:srgbClr val="8DA9C0"/>
              </a:gs>
              <a:gs pos="100000">
                <a:srgbClr val="8CD7F3"/>
              </a:gs>
            </a:gsLst>
            <a:lin ang="0" scaled="0"/>
          </a:gradFill>
          <a:effectLst>
            <a:softEdge rad="31750"/>
          </a:effectLst>
          <a:scene3d>
            <a:camera prst="perspectiveRight">
              <a:rot lat="0" lon="21000000" rev="0"/>
            </a:camera>
            <a:lightRig rig="threePt" dir="t"/>
          </a:scene3d>
          <a:sp3d>
            <a:bevelT w="342900" h="114300"/>
            <a:bevelB w="311150" h="107950"/>
          </a:sp3d>
        </p:spPr>
        <p:txBody>
          <a:bodyPr wrap="square">
            <a:spAutoFit/>
          </a:bodyPr>
          <a:lstStyle/>
          <a:p>
            <a:r>
              <a:rPr lang="en-US" altLang="zh-CN" sz="2800" kern="100" dirty="0">
                <a:latin typeface="微软雅黑" panose="020B0503020204020204" pitchFamily="34" charset="-122"/>
                <a:ea typeface="微软雅黑" panose="020B0503020204020204" pitchFamily="34" charset="-122"/>
                <a:cs typeface="仿宋" panose="02010609060101010101" charset="-122"/>
              </a:rPr>
              <a:t>       </a:t>
            </a:r>
            <a:r>
              <a:rPr lang="zh-CN" altLang="zh-CN" sz="2800" kern="100" dirty="0">
                <a:latin typeface="微软雅黑" panose="020B0503020204020204" pitchFamily="34" charset="-122"/>
                <a:ea typeface="微软雅黑" panose="020B0503020204020204" pitchFamily="34" charset="-122"/>
                <a:cs typeface="仿宋" panose="02010609060101010101" charset="-122"/>
              </a:rPr>
              <a:t>列管麻精药品达</a:t>
            </a:r>
            <a:r>
              <a:rPr lang="en-US" altLang="zh-CN" sz="2800" kern="100" dirty="0">
                <a:latin typeface="微软雅黑" panose="020B0503020204020204" pitchFamily="34" charset="-122"/>
                <a:ea typeface="微软雅黑" panose="020B0503020204020204" pitchFamily="34" charset="-122"/>
                <a:cs typeface="仿宋" panose="02010609060101010101" charset="-122"/>
              </a:rPr>
              <a:t>459</a:t>
            </a:r>
            <a:r>
              <a:rPr lang="zh-CN" altLang="zh-CN" sz="2800" kern="100" dirty="0">
                <a:latin typeface="微软雅黑" panose="020B0503020204020204" pitchFamily="34" charset="-122"/>
                <a:ea typeface="微软雅黑" panose="020B0503020204020204" pitchFamily="34" charset="-122"/>
                <a:cs typeface="仿宋" panose="02010609060101010101" charset="-122"/>
              </a:rPr>
              <a:t>种</a:t>
            </a:r>
            <a:r>
              <a:rPr lang="zh-CN" altLang="en-US" sz="2800" kern="100" dirty="0">
                <a:latin typeface="微软雅黑" panose="020B0503020204020204" pitchFamily="34" charset="-122"/>
                <a:ea typeface="微软雅黑" panose="020B0503020204020204" pitchFamily="34" charset="-122"/>
                <a:cs typeface="仿宋" panose="02010609060101010101" charset="-122"/>
              </a:rPr>
              <a:t>：</a:t>
            </a:r>
            <a:endParaRPr lang="en-US" altLang="zh-CN" sz="2800" kern="100" dirty="0">
              <a:latin typeface="微软雅黑" panose="020B0503020204020204" pitchFamily="34" charset="-122"/>
              <a:ea typeface="微软雅黑" panose="020B0503020204020204" pitchFamily="34" charset="-122"/>
              <a:cs typeface="仿宋" panose="02010609060101010101" charset="-122"/>
            </a:endParaRPr>
          </a:p>
          <a:p>
            <a:r>
              <a:rPr lang="en-US" altLang="zh-CN" sz="2800" kern="100" dirty="0">
                <a:latin typeface="微软雅黑" panose="020B0503020204020204" pitchFamily="34" charset="-122"/>
                <a:ea typeface="微软雅黑" panose="020B0503020204020204" pitchFamily="34" charset="-122"/>
                <a:cs typeface="仿宋" panose="02010609060101010101" charset="-122"/>
              </a:rPr>
              <a:t>123</a:t>
            </a:r>
            <a:r>
              <a:rPr lang="zh-CN" altLang="zh-CN" sz="2800" kern="100" dirty="0">
                <a:latin typeface="微软雅黑" panose="020B0503020204020204" pitchFamily="34" charset="-122"/>
                <a:ea typeface="微软雅黑" panose="020B0503020204020204" pitchFamily="34" charset="-122"/>
                <a:cs typeface="仿宋" panose="02010609060101010101" charset="-122"/>
              </a:rPr>
              <a:t>种麻醉药品</a:t>
            </a:r>
            <a:endParaRPr lang="en-US" altLang="zh-CN" sz="2800" kern="100" dirty="0">
              <a:latin typeface="微软雅黑" panose="020B0503020204020204" pitchFamily="34" charset="-122"/>
              <a:ea typeface="微软雅黑" panose="020B0503020204020204" pitchFamily="34" charset="-122"/>
              <a:cs typeface="仿宋" panose="02010609060101010101" charset="-122"/>
            </a:endParaRPr>
          </a:p>
          <a:p>
            <a:r>
              <a:rPr lang="en-US" altLang="zh-CN" sz="2800" kern="100" dirty="0">
                <a:latin typeface="微软雅黑" panose="020B0503020204020204" pitchFamily="34" charset="-122"/>
                <a:ea typeface="微软雅黑" panose="020B0503020204020204" pitchFamily="34" charset="-122"/>
                <a:cs typeface="仿宋" panose="02010609060101010101" charset="-122"/>
              </a:rPr>
              <a:t>162</a:t>
            </a:r>
            <a:r>
              <a:rPr lang="zh-CN" altLang="zh-CN" sz="2800" kern="100" dirty="0">
                <a:latin typeface="微软雅黑" panose="020B0503020204020204" pitchFamily="34" charset="-122"/>
                <a:ea typeface="微软雅黑" panose="020B0503020204020204" pitchFamily="34" charset="-122"/>
                <a:cs typeface="仿宋" panose="02010609060101010101" charset="-122"/>
              </a:rPr>
              <a:t>种精神药品</a:t>
            </a:r>
            <a:endParaRPr lang="en-US" altLang="zh-CN" sz="2800" kern="100" dirty="0">
              <a:latin typeface="微软雅黑" panose="020B0503020204020204" pitchFamily="34" charset="-122"/>
              <a:ea typeface="微软雅黑" panose="020B0503020204020204" pitchFamily="34" charset="-122"/>
              <a:cs typeface="仿宋" panose="02010609060101010101" charset="-122"/>
            </a:endParaRPr>
          </a:p>
          <a:p>
            <a:r>
              <a:rPr lang="en-US" altLang="zh-CN" sz="2800" kern="100" dirty="0">
                <a:latin typeface="微软雅黑" panose="020B0503020204020204" pitchFamily="34" charset="-122"/>
                <a:ea typeface="微软雅黑" panose="020B0503020204020204" pitchFamily="34" charset="-122"/>
                <a:cs typeface="仿宋" panose="02010609060101010101" charset="-122"/>
              </a:rPr>
              <a:t>174</a:t>
            </a:r>
            <a:r>
              <a:rPr lang="zh-CN" altLang="zh-CN" sz="2800" kern="100" dirty="0">
                <a:latin typeface="微软雅黑" panose="020B0503020204020204" pitchFamily="34" charset="-122"/>
                <a:ea typeface="微软雅黑" panose="020B0503020204020204" pitchFamily="34" charset="-122"/>
                <a:cs typeface="仿宋" panose="02010609060101010101" charset="-122"/>
              </a:rPr>
              <a:t>种非药用类麻醉品和精神药品</a:t>
            </a:r>
            <a:endParaRPr lang="en-US" altLang="zh-CN" sz="2800" kern="100" dirty="0">
              <a:latin typeface="微软雅黑" panose="020B0503020204020204" pitchFamily="34" charset="-122"/>
              <a:ea typeface="微软雅黑" panose="020B0503020204020204" pitchFamily="34" charset="-122"/>
              <a:cs typeface="仿宋" panose="02010609060101010101" charset="-122"/>
            </a:endParaRPr>
          </a:p>
        </p:txBody>
      </p:sp>
      <p:sp>
        <p:nvSpPr>
          <p:cNvPr id="4" name="文本框 3"/>
          <p:cNvSpPr txBox="1"/>
          <p:nvPr/>
        </p:nvSpPr>
        <p:spPr>
          <a:xfrm>
            <a:off x="314960" y="4243705"/>
            <a:ext cx="6550660" cy="829945"/>
          </a:xfrm>
          <a:prstGeom prst="rect">
            <a:avLst/>
          </a:prstGeom>
          <a:gradFill>
            <a:gsLst>
              <a:gs pos="0">
                <a:schemeClr val="accent1">
                  <a:lumMod val="5000"/>
                  <a:lumOff val="95000"/>
                </a:schemeClr>
              </a:gs>
              <a:gs pos="0">
                <a:srgbClr val="8DA9C0"/>
              </a:gs>
              <a:gs pos="100000">
                <a:srgbClr val="8CD7F3"/>
              </a:gs>
            </a:gsLst>
            <a:lin ang="0" scaled="0"/>
          </a:gradFill>
          <a:effectLst>
            <a:softEdge rad="31750"/>
          </a:effectLst>
          <a:scene3d>
            <a:camera prst="perspectiveRight">
              <a:rot lat="0" lon="20400000" rev="0"/>
            </a:camera>
            <a:lightRig rig="threePt" dir="t"/>
          </a:scene3d>
          <a:sp3d>
            <a:bevelT w="304800" h="139700"/>
            <a:bevelB w="368300" h="139700"/>
          </a:sp3d>
        </p:spPr>
        <p:txBody>
          <a:bodyPr wrap="square">
            <a:spAutoFit/>
          </a:bodyPr>
          <a:lstStyle/>
          <a:p>
            <a:pPr algn="ctr"/>
            <a:r>
              <a:rPr lang="zh-CN" altLang="en-US" sz="2400" kern="100" dirty="0">
                <a:latin typeface="微软雅黑" panose="020B0503020204020204" pitchFamily="34" charset="-122"/>
                <a:ea typeface="微软雅黑" panose="020B0503020204020204" pitchFamily="34" charset="-122"/>
                <a:cs typeface="仿宋" panose="02010609060101010101" charset="-122"/>
              </a:rPr>
              <a:t>贵州省</a:t>
            </a:r>
            <a:r>
              <a:rPr lang="en-US" altLang="zh-CN" sz="2400" kern="100" dirty="0">
                <a:latin typeface="微软雅黑" panose="020B0503020204020204" pitchFamily="34" charset="-122"/>
                <a:ea typeface="微软雅黑" panose="020B0503020204020204" pitchFamily="34" charset="-122"/>
                <a:cs typeface="仿宋" panose="02010609060101010101" charset="-122"/>
              </a:rPr>
              <a:t>2023</a:t>
            </a:r>
            <a:r>
              <a:rPr lang="zh-CN" altLang="en-US" sz="2400" kern="100" dirty="0">
                <a:latin typeface="微软雅黑" panose="020B0503020204020204" pitchFamily="34" charset="-122"/>
                <a:ea typeface="微软雅黑" panose="020B0503020204020204" pitchFamily="34" charset="-122"/>
                <a:cs typeface="仿宋" panose="02010609060101010101" charset="-122"/>
              </a:rPr>
              <a:t>年吸食  </a:t>
            </a:r>
            <a:endParaRPr lang="en-US" altLang="zh-CN" sz="2400" kern="100" dirty="0">
              <a:latin typeface="微软雅黑" panose="020B0503020204020204" pitchFamily="34" charset="-122"/>
              <a:ea typeface="微软雅黑" panose="020B0503020204020204" pitchFamily="34" charset="-122"/>
              <a:cs typeface="仿宋" panose="02010609060101010101" charset="-122"/>
            </a:endParaRPr>
          </a:p>
          <a:p>
            <a:pPr algn="ctr"/>
            <a:r>
              <a:rPr lang="zh-CN" altLang="en-US" sz="2400" kern="100" dirty="0">
                <a:latin typeface="微软雅黑" panose="020B0503020204020204" pitchFamily="34" charset="-122"/>
                <a:ea typeface="微软雅黑" panose="020B0503020204020204" pitchFamily="34" charset="-122"/>
                <a:cs typeface="仿宋" panose="02010609060101010101" charset="-122"/>
              </a:rPr>
              <a:t>未列管物质就达</a:t>
            </a:r>
            <a:r>
              <a:rPr lang="en-US" altLang="zh-CN" sz="2400" kern="100" dirty="0">
                <a:latin typeface="微软雅黑" panose="020B0503020204020204" pitchFamily="34" charset="-122"/>
                <a:ea typeface="微软雅黑" panose="020B0503020204020204" pitchFamily="34" charset="-122"/>
                <a:cs typeface="仿宋" panose="02010609060101010101" charset="-122"/>
              </a:rPr>
              <a:t>8000</a:t>
            </a:r>
            <a:r>
              <a:rPr lang="zh-CN" altLang="en-US" sz="2400" kern="100" dirty="0">
                <a:latin typeface="微软雅黑" panose="020B0503020204020204" pitchFamily="34" charset="-122"/>
                <a:ea typeface="微软雅黑" panose="020B0503020204020204" pitchFamily="34" charset="-122"/>
                <a:cs typeface="仿宋" panose="02010609060101010101" charset="-122"/>
              </a:rPr>
              <a:t>余人</a:t>
            </a:r>
            <a:endParaRPr lang="en-US" altLang="zh-CN" sz="2400" kern="100" dirty="0">
              <a:latin typeface="微软雅黑" panose="020B0503020204020204" pitchFamily="34" charset="-122"/>
              <a:ea typeface="微软雅黑" panose="020B0503020204020204" pitchFamily="34" charset="-122"/>
              <a:cs typeface="仿宋" panose="02010609060101010101" charset="-122"/>
            </a:endParaRPr>
          </a:p>
        </p:txBody>
      </p:sp>
      <p:pic>
        <p:nvPicPr>
          <p:cNvPr id="7" name="图片 6" descr="f2047abfde14486da475198c4134af3a"/>
          <p:cNvPicPr>
            <a:picLocks noChangeAspect="1"/>
          </p:cNvPicPr>
          <p:nvPr/>
        </p:nvPicPr>
        <p:blipFill>
          <a:blip r:embed="rId1"/>
          <a:stretch>
            <a:fillRect/>
          </a:stretch>
        </p:blipFill>
        <p:spPr>
          <a:xfrm>
            <a:off x="6843078" y="662940"/>
            <a:ext cx="4984750" cy="4004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bldLvl="0" animBg="1"/>
      <p:bldP spid="2" grpId="1" animBg="1"/>
      <p:bldP spid="4" grpId="0" bldLvl="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5812" y="980728"/>
            <a:ext cx="8280921" cy="1015663"/>
          </a:xfrm>
          <a:prstGeom prst="rect">
            <a:avLst/>
          </a:prstGeom>
          <a:noFill/>
        </p:spPr>
        <p:txBody>
          <a:bodyPr wrap="square" rtlCol="0">
            <a:spAutoFit/>
          </a:bodyPr>
          <a:lstStyle/>
          <a:p>
            <a:pPr algn="just"/>
            <a:r>
              <a:rPr lang="zh-CN" altLang="en-US" sz="2000" dirty="0">
                <a:solidFill>
                  <a:schemeClr val="tx2"/>
                </a:solidFill>
                <a:latin typeface="+mn-ea"/>
                <a:ea typeface="+mn-ea"/>
                <a:cs typeface="微软雅黑" panose="020B0503020204020204" pitchFamily="34" charset="-122"/>
              </a:rPr>
              <a:t>由于科学技术和制药工业的进步和发展，精神药物的范围和种类不是固定不变的，新型毒品滥用的品种也将不断增多。根据新型毒品的毒理学性质，可以将其分为四类：</a:t>
            </a:r>
            <a:endParaRPr lang="zh-CN" altLang="en-US" sz="2000" dirty="0">
              <a:solidFill>
                <a:schemeClr val="tx2"/>
              </a:solidFill>
              <a:latin typeface="+mn-ea"/>
              <a:ea typeface="+mn-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93907" y="1700808"/>
            <a:ext cx="4502570" cy="4731784"/>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339102" cy="461665"/>
          </a:xfrm>
          <a:prstGeom prst="rect">
            <a:avLst/>
          </a:prstGeom>
        </p:spPr>
        <p:txBody>
          <a:bodyPr wrap="none">
            <a:spAutoFit/>
          </a:bodyPr>
          <a:lstStyle/>
          <a:p>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新型毒品的种类</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组合 13"/>
          <p:cNvGrpSpPr/>
          <p:nvPr/>
        </p:nvGrpSpPr>
        <p:grpSpPr>
          <a:xfrm>
            <a:off x="985812" y="2214334"/>
            <a:ext cx="742905" cy="742903"/>
            <a:chOff x="6409426" y="1173624"/>
            <a:chExt cx="962086" cy="962084"/>
          </a:xfrm>
          <a:solidFill>
            <a:schemeClr val="bg2"/>
          </a:solidFill>
        </p:grpSpPr>
        <p:sp>
          <p:nvSpPr>
            <p:cNvPr id="15" name="椭圆 14"/>
            <p:cNvSpPr/>
            <p:nvPr/>
          </p:nvSpPr>
          <p:spPr bwMode="auto">
            <a:xfrm>
              <a:off x="6409426" y="1173624"/>
              <a:ext cx="962086" cy="962084"/>
            </a:xfrm>
            <a:prstGeom prst="ellipse">
              <a:avLst/>
            </a:prstGeom>
            <a:solidFill>
              <a:schemeClr val="tx2"/>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6" name="TextBox 15"/>
            <p:cNvSpPr txBox="1"/>
            <p:nvPr/>
          </p:nvSpPr>
          <p:spPr>
            <a:xfrm>
              <a:off x="6609371" y="1282181"/>
              <a:ext cx="546387" cy="717446"/>
            </a:xfrm>
            <a:prstGeom prst="rect">
              <a:avLst/>
            </a:prstGeom>
            <a:noFill/>
            <a:ln>
              <a:noFill/>
            </a:ln>
          </p:spPr>
          <p:txBody>
            <a:bodyPr vert="horz" wrap="square" lIns="91440" tIns="45720" rIns="91440" bIns="45720" numCol="1" anchor="t" anchorCtr="0" compatLnSpc="1"/>
            <a:lstStyle>
              <a:defPPr>
                <a:defRPr lang="zh-CN"/>
              </a:defPPr>
            </a:lstStyle>
            <a:p>
              <a:r>
                <a:rPr lang="en-US" altLang="zh-CN" sz="3200" dirty="0">
                  <a:solidFill>
                    <a:srgbClr val="F8F8F8"/>
                  </a:solidFill>
                  <a:latin typeface="微软雅黑" panose="020B0503020204020204" pitchFamily="34" charset="-122"/>
                  <a:cs typeface="微软雅黑" panose="020B0503020204020204" pitchFamily="34" charset="-122"/>
                </a:rPr>
                <a:t>1</a:t>
              </a:r>
              <a:endParaRPr lang="zh-CN" altLang="en-US" sz="3200" dirty="0">
                <a:solidFill>
                  <a:srgbClr val="F8F8F8"/>
                </a:solidFill>
                <a:latin typeface="微软雅黑" panose="020B0503020204020204" pitchFamily="34" charset="-122"/>
                <a:cs typeface="微软雅黑" panose="020B0503020204020204" pitchFamily="34" charset="-122"/>
              </a:endParaRPr>
            </a:p>
          </p:txBody>
        </p:sp>
      </p:grpSp>
      <p:grpSp>
        <p:nvGrpSpPr>
          <p:cNvPr id="17" name="组合 16"/>
          <p:cNvGrpSpPr/>
          <p:nvPr/>
        </p:nvGrpSpPr>
        <p:grpSpPr>
          <a:xfrm>
            <a:off x="990257" y="3161270"/>
            <a:ext cx="742905" cy="742903"/>
            <a:chOff x="6409426" y="2394908"/>
            <a:chExt cx="962086" cy="962084"/>
          </a:xfrm>
          <a:solidFill>
            <a:schemeClr val="bg1"/>
          </a:solidFill>
        </p:grpSpPr>
        <p:sp>
          <p:nvSpPr>
            <p:cNvPr id="18" name="椭圆 17"/>
            <p:cNvSpPr/>
            <p:nvPr/>
          </p:nvSpPr>
          <p:spPr bwMode="auto">
            <a:xfrm>
              <a:off x="6409426" y="2394908"/>
              <a:ext cx="962086" cy="962084"/>
            </a:xfrm>
            <a:prstGeom prst="ellipse">
              <a:avLst/>
            </a:prstGeom>
            <a:solidFill>
              <a:schemeClr val="bg2"/>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9" name="TextBox 18"/>
            <p:cNvSpPr txBox="1"/>
            <p:nvPr/>
          </p:nvSpPr>
          <p:spPr>
            <a:xfrm>
              <a:off x="6651873" y="2450912"/>
              <a:ext cx="546387" cy="717446"/>
            </a:xfrm>
            <a:prstGeom prst="rect">
              <a:avLst/>
            </a:prstGeom>
            <a:noFill/>
            <a:ln>
              <a:noFill/>
            </a:ln>
          </p:spPr>
          <p:txBody>
            <a:bodyPr vert="horz" wrap="square" lIns="91440" tIns="45720" rIns="91440" bIns="45720" numCol="1" anchor="t" anchorCtr="0" compatLnSpc="1"/>
            <a:lstStyle>
              <a:defPPr>
                <a:defRPr lang="zh-CN"/>
              </a:defPPr>
            </a:lstStyle>
            <a:p>
              <a:r>
                <a:rPr lang="en-US" altLang="zh-CN" sz="3200" dirty="0">
                  <a:solidFill>
                    <a:srgbClr val="F8F8F8"/>
                  </a:solidFill>
                  <a:latin typeface="微软雅黑" panose="020B0503020204020204" pitchFamily="34" charset="-122"/>
                  <a:cs typeface="微软雅黑" panose="020B0503020204020204" pitchFamily="34" charset="-122"/>
                </a:rPr>
                <a:t>2</a:t>
              </a:r>
              <a:endParaRPr lang="zh-CN" altLang="en-US" sz="3200" dirty="0">
                <a:solidFill>
                  <a:srgbClr val="F8F8F8"/>
                </a:solidFill>
                <a:latin typeface="微软雅黑" panose="020B0503020204020204" pitchFamily="34" charset="-122"/>
                <a:cs typeface="微软雅黑" panose="020B0503020204020204" pitchFamily="34" charset="-122"/>
              </a:endParaRPr>
            </a:p>
          </p:txBody>
        </p:sp>
      </p:grpSp>
      <p:grpSp>
        <p:nvGrpSpPr>
          <p:cNvPr id="20" name="组合 19"/>
          <p:cNvGrpSpPr/>
          <p:nvPr/>
        </p:nvGrpSpPr>
        <p:grpSpPr>
          <a:xfrm>
            <a:off x="990257" y="4176658"/>
            <a:ext cx="742905" cy="742903"/>
            <a:chOff x="6409426" y="3568104"/>
            <a:chExt cx="962086" cy="962084"/>
          </a:xfrm>
          <a:solidFill>
            <a:schemeClr val="accent2"/>
          </a:solidFill>
        </p:grpSpPr>
        <p:sp>
          <p:nvSpPr>
            <p:cNvPr id="21" name="椭圆 20"/>
            <p:cNvSpPr/>
            <p:nvPr/>
          </p:nvSpPr>
          <p:spPr bwMode="auto">
            <a:xfrm>
              <a:off x="6409426" y="3568104"/>
              <a:ext cx="962086" cy="962084"/>
            </a:xfrm>
            <a:prstGeom prst="ellipse">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2" name="TextBox 21"/>
            <p:cNvSpPr txBox="1"/>
            <p:nvPr/>
          </p:nvSpPr>
          <p:spPr>
            <a:xfrm>
              <a:off x="6609371" y="3688344"/>
              <a:ext cx="546387" cy="717446"/>
            </a:xfrm>
            <a:prstGeom prst="rect">
              <a:avLst/>
            </a:prstGeom>
            <a:noFill/>
            <a:ln>
              <a:noFill/>
            </a:ln>
          </p:spPr>
          <p:txBody>
            <a:bodyPr vert="horz" wrap="square" lIns="91440" tIns="45720" rIns="91440" bIns="45720" numCol="1" anchor="t" anchorCtr="0" compatLnSpc="1"/>
            <a:lstStyle>
              <a:defPPr>
                <a:defRPr lang="zh-CN"/>
              </a:defPPr>
            </a:lstStyle>
            <a:p>
              <a:r>
                <a:rPr lang="en-US" altLang="zh-CN" sz="3200" dirty="0">
                  <a:solidFill>
                    <a:srgbClr val="F8F8F8"/>
                  </a:solidFill>
                  <a:latin typeface="微软雅黑" panose="020B0503020204020204" pitchFamily="34" charset="-122"/>
                  <a:cs typeface="微软雅黑" panose="020B0503020204020204" pitchFamily="34" charset="-122"/>
                </a:rPr>
                <a:t>3</a:t>
              </a:r>
              <a:endParaRPr lang="zh-CN" altLang="en-US" sz="3200" dirty="0">
                <a:solidFill>
                  <a:srgbClr val="F8F8F8"/>
                </a:solidFill>
                <a:latin typeface="微软雅黑" panose="020B0503020204020204" pitchFamily="34" charset="-122"/>
                <a:cs typeface="微软雅黑" panose="020B0503020204020204" pitchFamily="34" charset="-122"/>
              </a:endParaRPr>
            </a:p>
          </p:txBody>
        </p:sp>
      </p:grpSp>
      <p:grpSp>
        <p:nvGrpSpPr>
          <p:cNvPr id="23" name="组合 22"/>
          <p:cNvGrpSpPr/>
          <p:nvPr/>
        </p:nvGrpSpPr>
        <p:grpSpPr>
          <a:xfrm>
            <a:off x="1012482" y="5160297"/>
            <a:ext cx="742905" cy="742903"/>
            <a:chOff x="6409426" y="4869160"/>
            <a:chExt cx="962086" cy="962084"/>
          </a:xfrm>
          <a:solidFill>
            <a:schemeClr val="tx2"/>
          </a:solidFill>
        </p:grpSpPr>
        <p:sp>
          <p:nvSpPr>
            <p:cNvPr id="24" name="椭圆 23"/>
            <p:cNvSpPr/>
            <p:nvPr/>
          </p:nvSpPr>
          <p:spPr bwMode="auto">
            <a:xfrm>
              <a:off x="6409426" y="4869160"/>
              <a:ext cx="962086" cy="962084"/>
            </a:xfrm>
            <a:prstGeom prst="ellipse">
              <a:avLst/>
            </a:pr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5" name="TextBox 24"/>
            <p:cNvSpPr txBox="1"/>
            <p:nvPr/>
          </p:nvSpPr>
          <p:spPr>
            <a:xfrm>
              <a:off x="6622500" y="4909496"/>
              <a:ext cx="546387" cy="717446"/>
            </a:xfrm>
            <a:prstGeom prst="rect">
              <a:avLst/>
            </a:prstGeom>
            <a:noFill/>
            <a:ln>
              <a:noFill/>
            </a:ln>
          </p:spPr>
          <p:txBody>
            <a:bodyPr vert="horz" wrap="square" lIns="91440" tIns="45720" rIns="91440" bIns="45720" numCol="1" anchor="t" anchorCtr="0" compatLnSpc="1"/>
            <a:lstStyle>
              <a:defPPr>
                <a:defRPr lang="zh-CN"/>
              </a:defPPr>
            </a:lstStyle>
            <a:p>
              <a:r>
                <a:rPr lang="en-US" altLang="zh-CN" sz="3200" dirty="0">
                  <a:solidFill>
                    <a:srgbClr val="F8F8F8"/>
                  </a:solidFill>
                  <a:latin typeface="微软雅黑" panose="020B0503020204020204" pitchFamily="34" charset="-122"/>
                  <a:cs typeface="微软雅黑" panose="020B0503020204020204" pitchFamily="34" charset="-122"/>
                </a:rPr>
                <a:t>4</a:t>
              </a:r>
              <a:endParaRPr lang="zh-CN" altLang="en-US" sz="3200" dirty="0">
                <a:solidFill>
                  <a:srgbClr val="F8F8F8"/>
                </a:solidFill>
                <a:latin typeface="微软雅黑" panose="020B0503020204020204" pitchFamily="34" charset="-122"/>
                <a:cs typeface="微软雅黑" panose="020B0503020204020204" pitchFamily="34" charset="-122"/>
              </a:endParaRPr>
            </a:p>
          </p:txBody>
        </p:sp>
      </p:grpSp>
      <p:sp>
        <p:nvSpPr>
          <p:cNvPr id="26" name="TextBox 25"/>
          <p:cNvSpPr txBox="1"/>
          <p:nvPr/>
        </p:nvSpPr>
        <p:spPr>
          <a:xfrm>
            <a:off x="1954976" y="2145424"/>
            <a:ext cx="4968552" cy="1015663"/>
          </a:xfrm>
          <a:prstGeom prst="rect">
            <a:avLst/>
          </a:prstGeom>
          <a:noFill/>
        </p:spPr>
        <p:txBody>
          <a:bodyPr wrap="square" rtlCol="0">
            <a:spAutoFit/>
          </a:bodyPr>
          <a:lstStyle/>
          <a:p>
            <a:pPr algn="just"/>
            <a:r>
              <a:rPr lang="zh-CN" altLang="en-US" sz="2000" b="1" dirty="0">
                <a:latin typeface="+mn-ea"/>
                <a:ea typeface="+mn-ea"/>
                <a:cs typeface="微软雅黑" panose="020B0503020204020204" pitchFamily="34" charset="-122"/>
              </a:rPr>
              <a:t>第一类：</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以中枢兴奋作用为主，代表物质是包括甲基苯丙胺（俗称冰毒）在内的苯丙胺类兴奋剂</a:t>
            </a:r>
            <a:r>
              <a:rPr lang="zh-CN" altLang="en-US" sz="2000" dirty="0">
                <a:solidFill>
                  <a:schemeClr val="tx2"/>
                </a:solidFill>
                <a:latin typeface="+mn-ea"/>
                <a:ea typeface="+mn-ea"/>
                <a:cs typeface="微软雅黑" panose="020B0503020204020204" pitchFamily="34" charset="-122"/>
              </a:rPr>
              <a:t>；</a:t>
            </a:r>
            <a:endParaRPr lang="zh-CN" altLang="en-US" sz="2000" dirty="0">
              <a:solidFill>
                <a:schemeClr val="tx2"/>
              </a:solidFill>
              <a:latin typeface="+mn-ea"/>
              <a:ea typeface="+mn-ea"/>
              <a:cs typeface="微软雅黑" panose="020B0503020204020204" pitchFamily="34" charset="-122"/>
            </a:endParaRPr>
          </a:p>
        </p:txBody>
      </p:sp>
      <p:sp>
        <p:nvSpPr>
          <p:cNvPr id="27" name="TextBox 26"/>
          <p:cNvSpPr txBox="1"/>
          <p:nvPr/>
        </p:nvSpPr>
        <p:spPr>
          <a:xfrm>
            <a:off x="1954976" y="3161005"/>
            <a:ext cx="4968552" cy="1015663"/>
          </a:xfrm>
          <a:prstGeom prst="rect">
            <a:avLst/>
          </a:prstGeom>
          <a:noFill/>
        </p:spPr>
        <p:txBody>
          <a:bodyPr wrap="square" rtlCol="0">
            <a:spAutoFit/>
          </a:bodyPr>
          <a:lstStyle/>
          <a:p>
            <a:pPr algn="just"/>
            <a:r>
              <a:rPr lang="zh-CN" altLang="en-US" sz="2000" b="1" dirty="0">
                <a:latin typeface="+mn-ea"/>
                <a:ea typeface="+mn-ea"/>
                <a:cs typeface="微软雅黑" panose="020B0503020204020204" pitchFamily="34" charset="-122"/>
              </a:rPr>
              <a:t>第二类：</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是致幻剂，代表物质有麦角乙二胺（</a:t>
            </a:r>
            <a:r>
              <a:rPr lang="en-US" altLang="zh-CN"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LSD</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）、麦司卡林和分离性麻醉剂（苯环利定和氯胺酮）；</a:t>
            </a:r>
            <a:endPar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endParaRPr>
          </a:p>
        </p:txBody>
      </p:sp>
      <p:sp>
        <p:nvSpPr>
          <p:cNvPr id="28" name="TextBox 27"/>
          <p:cNvSpPr txBox="1"/>
          <p:nvPr/>
        </p:nvSpPr>
        <p:spPr>
          <a:xfrm>
            <a:off x="1954976" y="4176545"/>
            <a:ext cx="4968552" cy="1015663"/>
          </a:xfrm>
          <a:prstGeom prst="rect">
            <a:avLst/>
          </a:prstGeom>
          <a:noFill/>
        </p:spPr>
        <p:txBody>
          <a:bodyPr wrap="square" rtlCol="0">
            <a:spAutoFit/>
          </a:bodyPr>
          <a:lstStyle/>
          <a:p>
            <a:pPr algn="just"/>
            <a:r>
              <a:rPr lang="zh-CN" altLang="en-US" sz="2000" b="1" dirty="0">
                <a:latin typeface="+mn-ea"/>
                <a:cs typeface="微软雅黑" panose="020B0503020204020204" pitchFamily="34" charset="-122"/>
              </a:rPr>
              <a:t>第三类：</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兼具兴奋和致幻作用，代表物质是二亚甲基双氧安非他明（</a:t>
            </a:r>
            <a:r>
              <a:rPr lang="en-US" altLang="zh-CN"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MDMA</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，我国俗称摇头丸）；</a:t>
            </a:r>
            <a:endPar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endParaRPr>
          </a:p>
        </p:txBody>
      </p:sp>
      <p:sp>
        <p:nvSpPr>
          <p:cNvPr id="29" name="TextBox 28"/>
          <p:cNvSpPr txBox="1"/>
          <p:nvPr/>
        </p:nvSpPr>
        <p:spPr>
          <a:xfrm>
            <a:off x="1954976" y="5191606"/>
            <a:ext cx="4968552" cy="707886"/>
          </a:xfrm>
          <a:prstGeom prst="rect">
            <a:avLst/>
          </a:prstGeom>
          <a:noFill/>
        </p:spPr>
        <p:txBody>
          <a:bodyPr wrap="square" rtlCol="0">
            <a:spAutoFit/>
          </a:bodyPr>
          <a:lstStyle/>
          <a:p>
            <a:pPr algn="just"/>
            <a:r>
              <a:rPr lang="zh-CN" altLang="en-US" sz="2000" b="1" dirty="0">
                <a:latin typeface="+mn-ea"/>
                <a:ea typeface="+mn-ea"/>
                <a:cs typeface="微软雅黑" panose="020B0503020204020204" pitchFamily="34" charset="-122"/>
              </a:rPr>
              <a:t>第四类：</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是一些以中枢抑制作用为主的物质，包括三唑仑、氟硝安定和</a:t>
            </a:r>
            <a:r>
              <a:rPr lang="en-US" altLang="zh-CN"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γ-</a:t>
            </a:r>
            <a:r>
              <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rPr>
              <a:t>羟丁酸等。</a:t>
            </a:r>
            <a:endParaRPr lang="zh-CN" altLang="en-US" sz="2000" dirty="0">
              <a:solidFill>
                <a:schemeClr val="tx2"/>
              </a:solidFill>
              <a:latin typeface="仿宋_GB2312" panose="02010609030101010101" pitchFamily="49" charset="-122"/>
              <a:ea typeface="仿宋_GB2312" panose="02010609030101010101" pitchFamily="49"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7855">
        <p14:prism dir="d" isInverted="1"/>
      </p:transition>
    </mc:Choice>
    <mc:Fallback>
      <p:transition spd="slow" advTm="7855">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400" fill="hold"/>
                                            <p:tgtEl>
                                              <p:spTgt spid="12"/>
                                            </p:tgtEl>
                                            <p:attrNameLst>
                                              <p:attrName>ppt_y</p:attrName>
                                            </p:attrNameLst>
                                          </p:cBhvr>
                                          <p:tavLst>
                                            <p:tav tm="0">
                                              <p:val>
                                                <p:strVal val="#ppt_y"/>
                                              </p:val>
                                            </p:tav>
                                            <p:tav tm="100000">
                                              <p:val>
                                                <p:strVal val="#ppt_y"/>
                                              </p:val>
                                            </p:tav>
                                          </p:tavLst>
                                        </p:anim>
                                        <p:anim calcmode="lin" valueType="num">
                                          <p:cBhvr>
                                            <p:cTn id="25"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400" tmFilter="0,0; .5, 1; 1, 1"/>
                                            <p:tgtEl>
                                              <p:spTgt spid="12"/>
                                            </p:tgtEl>
                                          </p:cBhvr>
                                        </p:animEffect>
                                      </p:childTnLst>
                                    </p:cTn>
                                  </p:par>
                                </p:childTnLst>
                              </p:cTn>
                            </p:par>
                            <p:par>
                              <p:cTn id="28" fill="hold">
                                <p:stCondLst>
                                  <p:cond delay="2440"/>
                                </p:stCondLst>
                                <p:childTnLst>
                                  <p:par>
                                    <p:cTn id="29" presetID="21"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childTnLst>
                              </p:cTn>
                            </p:par>
                            <p:par>
                              <p:cTn id="32" fill="hold">
                                <p:stCondLst>
                                  <p:cond delay="294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440"/>
                                </p:stCondLst>
                                <p:childTnLst>
                                  <p:par>
                                    <p:cTn id="37" presetID="21"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1)">
                                          <p:cBhvr>
                                            <p:cTn id="39" dur="500"/>
                                            <p:tgtEl>
                                              <p:spTgt spid="17"/>
                                            </p:tgtEl>
                                          </p:cBhvr>
                                        </p:animEffect>
                                      </p:childTnLst>
                                    </p:cTn>
                                  </p:par>
                                </p:childTnLst>
                              </p:cTn>
                            </p:par>
                            <p:par>
                              <p:cTn id="40" fill="hold">
                                <p:stCondLst>
                                  <p:cond delay="394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440"/>
                                </p:stCondLst>
                                <p:childTnLst>
                                  <p:par>
                                    <p:cTn id="45" presetID="21"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500"/>
                                            <p:tgtEl>
                                              <p:spTgt spid="20"/>
                                            </p:tgtEl>
                                          </p:cBhvr>
                                        </p:animEffect>
                                      </p:childTnLst>
                                    </p:cTn>
                                  </p:par>
                                </p:childTnLst>
                              </p:cTn>
                            </p:par>
                            <p:par>
                              <p:cTn id="48" fill="hold">
                                <p:stCondLst>
                                  <p:cond delay="4940"/>
                                </p:stCondLst>
                                <p:childTnLst>
                                  <p:par>
                                    <p:cTn id="49" presetID="22" presetClass="entr" presetSubtype="8"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5440"/>
                                </p:stCondLst>
                                <p:childTnLst>
                                  <p:par>
                                    <p:cTn id="53" presetID="21" presetClass="entr" presetSubtype="1"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heel(1)">
                                          <p:cBhvr>
                                            <p:cTn id="55" dur="500"/>
                                            <p:tgtEl>
                                              <p:spTgt spid="23"/>
                                            </p:tgtEl>
                                          </p:cBhvr>
                                        </p:animEffect>
                                      </p:childTnLst>
                                    </p:cTn>
                                  </p:par>
                                </p:childTnLst>
                              </p:cTn>
                            </p:par>
                            <p:par>
                              <p:cTn id="56" fill="hold">
                                <p:stCondLst>
                                  <p:cond delay="594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par>
                              <p:cTn id="60" fill="hold">
                                <p:stCondLst>
                                  <p:cond delay="6440"/>
                                </p:stCondLst>
                                <p:childTnLst>
                                  <p:par>
                                    <p:cTn id="61" presetID="42"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6" grpId="0"/>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400" fill="hold"/>
                                            <p:tgtEl>
                                              <p:spTgt spid="12"/>
                                            </p:tgtEl>
                                            <p:attrNameLst>
                                              <p:attrName>ppt_y</p:attrName>
                                            </p:attrNameLst>
                                          </p:cBhvr>
                                          <p:tavLst>
                                            <p:tav tm="0">
                                              <p:val>
                                                <p:strVal val="#ppt_y"/>
                                              </p:val>
                                            </p:tav>
                                            <p:tav tm="100000">
                                              <p:val>
                                                <p:strVal val="#ppt_y"/>
                                              </p:val>
                                            </p:tav>
                                          </p:tavLst>
                                        </p:anim>
                                        <p:anim calcmode="lin" valueType="num">
                                          <p:cBhvr>
                                            <p:cTn id="25"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400" tmFilter="0,0; .5, 1; 1, 1"/>
                                            <p:tgtEl>
                                              <p:spTgt spid="12"/>
                                            </p:tgtEl>
                                          </p:cBhvr>
                                        </p:animEffect>
                                      </p:childTnLst>
                                    </p:cTn>
                                  </p:par>
                                </p:childTnLst>
                              </p:cTn>
                            </p:par>
                            <p:par>
                              <p:cTn id="28" fill="hold">
                                <p:stCondLst>
                                  <p:cond delay="2440"/>
                                </p:stCondLst>
                                <p:childTnLst>
                                  <p:par>
                                    <p:cTn id="29" presetID="21"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childTnLst>
                              </p:cTn>
                            </p:par>
                            <p:par>
                              <p:cTn id="32" fill="hold">
                                <p:stCondLst>
                                  <p:cond delay="294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440"/>
                                </p:stCondLst>
                                <p:childTnLst>
                                  <p:par>
                                    <p:cTn id="37" presetID="21"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1)">
                                          <p:cBhvr>
                                            <p:cTn id="39" dur="500"/>
                                            <p:tgtEl>
                                              <p:spTgt spid="17"/>
                                            </p:tgtEl>
                                          </p:cBhvr>
                                        </p:animEffect>
                                      </p:childTnLst>
                                    </p:cTn>
                                  </p:par>
                                </p:childTnLst>
                              </p:cTn>
                            </p:par>
                            <p:par>
                              <p:cTn id="40" fill="hold">
                                <p:stCondLst>
                                  <p:cond delay="394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440"/>
                                </p:stCondLst>
                                <p:childTnLst>
                                  <p:par>
                                    <p:cTn id="45" presetID="21"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500"/>
                                            <p:tgtEl>
                                              <p:spTgt spid="20"/>
                                            </p:tgtEl>
                                          </p:cBhvr>
                                        </p:animEffect>
                                      </p:childTnLst>
                                    </p:cTn>
                                  </p:par>
                                </p:childTnLst>
                              </p:cTn>
                            </p:par>
                            <p:par>
                              <p:cTn id="48" fill="hold">
                                <p:stCondLst>
                                  <p:cond delay="4940"/>
                                </p:stCondLst>
                                <p:childTnLst>
                                  <p:par>
                                    <p:cTn id="49" presetID="22" presetClass="entr" presetSubtype="8"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5440"/>
                                </p:stCondLst>
                                <p:childTnLst>
                                  <p:par>
                                    <p:cTn id="53" presetID="21" presetClass="entr" presetSubtype="1"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heel(1)">
                                          <p:cBhvr>
                                            <p:cTn id="55" dur="500"/>
                                            <p:tgtEl>
                                              <p:spTgt spid="23"/>
                                            </p:tgtEl>
                                          </p:cBhvr>
                                        </p:animEffect>
                                      </p:childTnLst>
                                    </p:cTn>
                                  </p:par>
                                </p:childTnLst>
                              </p:cTn>
                            </p:par>
                            <p:par>
                              <p:cTn id="56" fill="hold">
                                <p:stCondLst>
                                  <p:cond delay="594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par>
                              <p:cTn id="60" fill="hold">
                                <p:stCondLst>
                                  <p:cond delay="6440"/>
                                </p:stCondLst>
                                <p:childTnLst>
                                  <p:par>
                                    <p:cTn id="61" presetID="42"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6" grpId="0"/>
          <p:bldP spid="27" grpId="0"/>
          <p:bldP spid="28" grpId="0"/>
          <p:bldP spid="2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1546" y="1340768"/>
            <a:ext cx="5636875" cy="4401205"/>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通用名称：</a:t>
            </a:r>
            <a:r>
              <a:rPr lang="zh-CN" altLang="en-US" sz="2000" dirty="0">
                <a:solidFill>
                  <a:schemeClr val="tx2"/>
                </a:solidFill>
                <a:latin typeface="+mn-ea"/>
                <a:ea typeface="+mn-ea"/>
                <a:cs typeface="微软雅黑" panose="020B0503020204020204" pitchFamily="34" charset="-122"/>
              </a:rPr>
              <a:t>甲基苯丙胺</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外观为纯白结晶体，晶莹剔透，故被吸毒、贩毒者称为“冰”（</a:t>
            </a:r>
            <a:r>
              <a:rPr lang="en-US" altLang="zh-CN" sz="2000" dirty="0" err="1">
                <a:solidFill>
                  <a:schemeClr val="tx2"/>
                </a:solidFill>
                <a:latin typeface="+mn-ea"/>
                <a:ea typeface="+mn-ea"/>
                <a:cs typeface="微软雅黑" panose="020B0503020204020204" pitchFamily="34" charset="-122"/>
              </a:rPr>
              <a:t>lce</a:t>
            </a:r>
            <a:r>
              <a:rPr lang="zh-CN" altLang="en-US" sz="2000" dirty="0">
                <a:solidFill>
                  <a:schemeClr val="tx2"/>
                </a:solidFill>
                <a:latin typeface="+mn-ea"/>
                <a:ea typeface="+mn-ea"/>
                <a:cs typeface="微软雅黑" panose="020B0503020204020204" pitchFamily="34" charset="-122"/>
              </a:rPr>
              <a:t>）。由于对人体的中枢神经系统具有极强的刺激作用，且毒性剧烈，又称之为“冰毒”。冰毒的精神依赖性极强，已成为目前国际上危害最大的毒品之一。</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滥用方式：</a:t>
            </a:r>
            <a:r>
              <a:rPr lang="zh-CN" altLang="en-US" sz="2000" dirty="0">
                <a:solidFill>
                  <a:schemeClr val="tx2"/>
                </a:solidFill>
                <a:latin typeface="+mn-ea"/>
                <a:ea typeface="+mn-ea"/>
                <a:cs typeface="微软雅黑" panose="020B0503020204020204" pitchFamily="34" charset="-122"/>
              </a:rPr>
              <a:t>口服、鼻吸。</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吸食后会产生强烈的生理兴奋，能大量消耗人的体力和降低免疫功能，严重损害心脏、大脑组织甚至导致死亡。吸食成瘾者还会造成精神障碍，表现出妄想、好斗等。</a:t>
            </a:r>
            <a:endParaRPr lang="zh-CN" altLang="en-US" sz="2000" dirty="0">
              <a:solidFill>
                <a:schemeClr val="tx2"/>
              </a:solidFill>
              <a:latin typeface="+mn-ea"/>
              <a:ea typeface="+mn-ea"/>
              <a:cs typeface="微软雅黑" panose="020B0503020204020204" pitchFamily="34" charset="-122"/>
            </a:endParaRPr>
          </a:p>
        </p:txBody>
      </p:sp>
      <p:grpSp>
        <p:nvGrpSpPr>
          <p:cNvPr id="11" name="Group 3"/>
          <p:cNvGrpSpPr/>
          <p:nvPr/>
        </p:nvGrpSpPr>
        <p:grpSpPr bwMode="auto">
          <a:xfrm flipH="1">
            <a:off x="265781" y="260696"/>
            <a:ext cx="432000" cy="432000"/>
            <a:chOff x="0" y="0"/>
            <a:chExt cx="640" cy="658"/>
          </a:xfrm>
          <a:solidFill>
            <a:schemeClr val="bg1"/>
          </a:solidFill>
        </p:grpSpPr>
        <p:sp>
          <p:nvSpPr>
            <p:cNvPr id="12"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3"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4" name="矩形 13"/>
          <p:cNvSpPr/>
          <p:nvPr/>
        </p:nvSpPr>
        <p:spPr>
          <a:xfrm>
            <a:off x="677187" y="236852"/>
            <a:ext cx="1505540"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冰毒</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连接符 14"/>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D:\甲方\ppt\工作\医疗\5a41d0fe130ff.jpg5a41d0fe130ff"/>
          <p:cNvPicPr>
            <a:picLocks noChangeAspect="1" noChangeArrowheads="1"/>
          </p:cNvPicPr>
          <p:nvPr/>
        </p:nvPicPr>
        <p:blipFill rotWithShape="1">
          <a:blip r:embed="rId1"/>
          <a:srcRect/>
          <a:stretch>
            <a:fillRect/>
          </a:stretch>
        </p:blipFill>
        <p:spPr bwMode="auto">
          <a:xfrm>
            <a:off x="6602437" y="1406227"/>
            <a:ext cx="4463961" cy="298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甲方\ppt\工作\医疗\5a40838f4de62.jpg5a40838f4de62"/>
          <p:cNvPicPr>
            <a:picLocks noChangeAspect="1" noChangeArrowheads="1"/>
          </p:cNvPicPr>
          <p:nvPr/>
        </p:nvPicPr>
        <p:blipFill rotWithShape="1">
          <a:blip r:embed="rId2"/>
          <a:srcRect/>
          <a:stretch>
            <a:fillRect/>
          </a:stretch>
        </p:blipFill>
        <p:spPr bwMode="auto">
          <a:xfrm>
            <a:off x="9147434" y="4837397"/>
            <a:ext cx="1918964" cy="12788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甲方\ppt\工作\医疗\5a5aedaa38f0c.jpg5a5aedaa38f0c"/>
          <p:cNvPicPr>
            <a:picLocks noChangeAspect="1" noChangeArrowheads="1"/>
          </p:cNvPicPr>
          <p:nvPr/>
        </p:nvPicPr>
        <p:blipFill>
          <a:blip r:embed="rId3"/>
          <a:srcRect/>
          <a:stretch>
            <a:fillRect/>
          </a:stretch>
        </p:blipFill>
        <p:spPr bwMode="auto">
          <a:xfrm>
            <a:off x="6605138" y="4662633"/>
            <a:ext cx="2452816" cy="163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advTm="3663">
        <p14:prism isInverted="1"/>
      </p:transition>
    </mc:Choice>
    <mc:Fallback>
      <p:transition spd="slow" advTm="3663">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0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left)">
                                          <p:cBhvr>
                                            <p:cTn id="29" dur="500"/>
                                            <p:tgtEl>
                                              <p:spTgt spid="1026"/>
                                            </p:tgtEl>
                                          </p:cBhvr>
                                        </p:animEffect>
                                      </p:childTnLst>
                                    </p:cTn>
                                  </p:par>
                                  <p:par>
                                    <p:cTn id="30" presetID="22" presetClass="entr" presetSubtype="8"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0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left)">
                                          <p:cBhvr>
                                            <p:cTn id="29" dur="500"/>
                                            <p:tgtEl>
                                              <p:spTgt spid="1026"/>
                                            </p:tgtEl>
                                          </p:cBhvr>
                                        </p:animEffect>
                                      </p:childTnLst>
                                    </p:cTn>
                                  </p:par>
                                  <p:par>
                                    <p:cTn id="30" presetID="22" presetClass="entr" presetSubtype="8"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sp>
        <p:nvSpPr>
          <p:cNvPr id="10245" name="Rectangle 186"/>
          <p:cNvSpPr/>
          <p:nvPr/>
        </p:nvSpPr>
        <p:spPr>
          <a:xfrm>
            <a:off x="1029653" y="424815"/>
            <a:ext cx="8045450" cy="521970"/>
          </a:xfrm>
          <a:prstGeom prst="rect">
            <a:avLst/>
          </a:prstGeom>
          <a:noFill/>
          <a:ln w="9525">
            <a:noFill/>
          </a:ln>
        </p:spPr>
        <p:txBody>
          <a:bodyPr wrap="square">
            <a:spAutoFit/>
          </a:bodyPr>
          <a:p>
            <a:r>
              <a:rPr lang="zh-CN" altLang="en-US" sz="2800" b="1" dirty="0">
                <a:solidFill>
                  <a:srgbClr val="FF3300"/>
                </a:solidFill>
                <a:latin typeface="华文新魏" panose="02010800040101010101" pitchFamily="2" charset="-122"/>
                <a:ea typeface="华文新魏" panose="02010800040101010101" pitchFamily="2" charset="-122"/>
                <a:cs typeface="微软雅黑" panose="020B0503020204020204" pitchFamily="34" charset="-122"/>
              </a:rPr>
              <a:t>认识第三代毒品</a:t>
            </a:r>
            <a:endParaRPr lang="zh-CN" altLang="en-US" sz="2800" b="1" dirty="0">
              <a:solidFill>
                <a:srgbClr val="FF3300"/>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7" name="文本框 6"/>
          <p:cNvSpPr txBox="1"/>
          <p:nvPr/>
        </p:nvSpPr>
        <p:spPr>
          <a:xfrm>
            <a:off x="469583" y="1115695"/>
            <a:ext cx="10687685" cy="2245360"/>
          </a:xfrm>
          <a:prstGeom prst="rect">
            <a:avLst/>
          </a:prstGeom>
          <a:noFill/>
        </p:spPr>
        <p:txBody>
          <a:bodyPr wrap="square" rtlCol="0">
            <a:spAutoFit/>
          </a:bodyPr>
          <a:p>
            <a:pPr algn="just"/>
            <a:r>
              <a:rPr lang="en-US" altLang="zh-CN" sz="2800">
                <a:latin typeface="微软雅黑" panose="020B0503020204020204" pitchFamily="34" charset="-122"/>
                <a:cs typeface="微软雅黑" panose="020B0503020204020204" pitchFamily="34" charset="-122"/>
              </a:rPr>
              <a:t>      </a:t>
            </a:r>
            <a:r>
              <a:rPr lang="zh-CN" altLang="en-US" sz="2800">
                <a:latin typeface="微软雅黑" panose="020B0503020204020204" pitchFamily="34" charset="-122"/>
                <a:cs typeface="微软雅黑" panose="020B0503020204020204" pitchFamily="34" charset="-122"/>
              </a:rPr>
              <a:t>主要是“新精神活性物质”。这是未被国际禁毒组织公约管制，但存在滥用并会对公众健康带来威胁的物质。大部分的新精神活性物质是不法分子为逃避打击而对管制毒品进行化学结构修饰所得到的毒品类似物，具有与管制毒品相似或更强的兴奋、致幻、麻醉等效果，因此也被称为“策划毒品”或“实验室毒品”。</a:t>
            </a:r>
            <a:endParaRPr lang="zh-CN" altLang="en-US" sz="2800">
              <a:latin typeface="微软雅黑" panose="020B0503020204020204" pitchFamily="34" charset="-122"/>
              <a:cs typeface="微软雅黑" panose="020B0503020204020204" pitchFamily="34" charset="-122"/>
            </a:endParaRPr>
          </a:p>
        </p:txBody>
      </p:sp>
      <p:sp>
        <p:nvSpPr>
          <p:cNvPr id="8" name="文本框 7"/>
          <p:cNvSpPr txBox="1"/>
          <p:nvPr/>
        </p:nvSpPr>
        <p:spPr>
          <a:xfrm>
            <a:off x="469583" y="4234180"/>
            <a:ext cx="10800715" cy="1814830"/>
          </a:xfrm>
          <a:prstGeom prst="rect">
            <a:avLst/>
          </a:prstGeom>
          <a:noFill/>
        </p:spPr>
        <p:txBody>
          <a:bodyPr wrap="square" rtlCol="0">
            <a:spAutoFit/>
          </a:bodyPr>
          <a:p>
            <a:pPr lvl="0" algn="just">
              <a:buClrTx/>
              <a:buSzTx/>
              <a:buFontTx/>
            </a:pPr>
            <a:r>
              <a:rPr lang="en-US" altLang="zh-CN" sz="2800">
                <a:latin typeface="微软雅黑" panose="020B0503020204020204" pitchFamily="34" charset="-122"/>
                <a:cs typeface="微软雅黑" panose="020B0503020204020204" pitchFamily="34" charset="-122"/>
                <a:sym typeface="+mn-ea"/>
              </a:rPr>
              <a:t>       该类物质少量吸食会出现心跳加速、血压升高、肝肾功能衰竭等急性中毒症状。大量吸食后会引起偏执、焦虑、恐慌、被害妄想症等反应，严重的会精神错乱，甚至抽搐、休克、脑中风死亡。危害是第一代毒品1000倍。</a:t>
            </a:r>
            <a:endParaRPr lang="en-US" altLang="zh-CN" sz="2800">
              <a:latin typeface="微软雅黑" panose="020B0503020204020204" pitchFamily="34" charset="-122"/>
              <a:cs typeface="微软雅黑" panose="020B0503020204020204" pitchFamily="34" charset="-122"/>
              <a:sym typeface="+mn-ea"/>
            </a:endParaRPr>
          </a:p>
        </p:txBody>
      </p:sp>
      <p:sp>
        <p:nvSpPr>
          <p:cNvPr id="9" name="Rectangle 186"/>
          <p:cNvSpPr/>
          <p:nvPr/>
        </p:nvSpPr>
        <p:spPr>
          <a:xfrm>
            <a:off x="1166178" y="3578860"/>
            <a:ext cx="1573530" cy="521970"/>
          </a:xfrm>
          <a:prstGeom prst="rect">
            <a:avLst/>
          </a:prstGeom>
          <a:noFill/>
          <a:ln w="9525">
            <a:noFill/>
          </a:ln>
        </p:spPr>
        <p:txBody>
          <a:bodyPr wrap="square">
            <a:spAutoFit/>
          </a:bodyPr>
          <a:p>
            <a:r>
              <a:rPr lang="zh-CN" altLang="en-US" sz="2800" b="1" dirty="0">
                <a:solidFill>
                  <a:srgbClr val="FF3300"/>
                </a:solidFill>
                <a:latin typeface="华文新魏" panose="02010800040101010101" pitchFamily="2" charset="-122"/>
                <a:ea typeface="华文新魏" panose="02010800040101010101" pitchFamily="2" charset="-122"/>
                <a:cs typeface="微软雅黑" panose="020B0503020204020204" pitchFamily="34" charset="-122"/>
              </a:rPr>
              <a:t>危害</a:t>
            </a:r>
            <a:endParaRPr lang="zh-CN" altLang="en-US" sz="2800" b="1" dirty="0">
              <a:solidFill>
                <a:srgbClr val="FF3300"/>
              </a:solidFill>
              <a:latin typeface="华文新魏" panose="02010800040101010101" pitchFamily="2" charset="-122"/>
              <a:ea typeface="华文新魏" panose="02010800040101010101" pitchFamily="2" charset="-122"/>
              <a:cs typeface="微软雅黑" panose="020B0503020204020204" pitchFamily="34"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bwMode="auto">
          <a:xfrm>
            <a:off x="1398847" y="2032022"/>
            <a:ext cx="4320480" cy="4341819"/>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9" name="圆角矩形 18"/>
          <p:cNvSpPr/>
          <p:nvPr/>
        </p:nvSpPr>
        <p:spPr bwMode="auto">
          <a:xfrm>
            <a:off x="1398847" y="1459407"/>
            <a:ext cx="4320480"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20" name="TextBox 19"/>
          <p:cNvSpPr txBox="1"/>
          <p:nvPr/>
        </p:nvSpPr>
        <p:spPr>
          <a:xfrm>
            <a:off x="2636031" y="1526282"/>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98847" y="1210376"/>
            <a:ext cx="1188127" cy="941860"/>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1505540"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冰毒</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1650875" y="2413402"/>
            <a:ext cx="3816424" cy="1753235"/>
          </a:xfrm>
          <a:prstGeom prst="rect">
            <a:avLst/>
          </a:prstGeom>
          <a:noFill/>
        </p:spPr>
        <p:txBody>
          <a:bodyPr wrap="square" rtlCol="0">
            <a:spAutoFit/>
          </a:bodyPr>
          <a:lstStyle/>
          <a:p>
            <a:pPr algn="just"/>
            <a:r>
              <a:rPr lang="en-US" altLang="zh-CN" dirty="0">
                <a:solidFill>
                  <a:schemeClr val="tx2"/>
                </a:solidFill>
                <a:latin typeface="+mn-ea"/>
                <a:ea typeface="+mn-ea"/>
                <a:cs typeface="微软雅黑" panose="020B0503020204020204" pitchFamily="34" charset="-122"/>
              </a:rPr>
              <a:t>    </a:t>
            </a:r>
            <a:r>
              <a:rPr lang="zh-CN" altLang="en-US" dirty="0">
                <a:solidFill>
                  <a:schemeClr val="tx2"/>
                </a:solidFill>
                <a:latin typeface="+mn-ea"/>
                <a:ea typeface="+mn-ea"/>
                <a:cs typeface="微软雅黑" panose="020B0503020204020204" pitchFamily="34" charset="-122"/>
              </a:rPr>
              <a:t>“麻古”是泰语的音译，实际是缅甸产的“冰毒片”，其主要成分是“甲基苯丙胺”和“咖啡因”。外观与摇头丸相似，通常为红色、黑色、绿色的片剂，属苯丙胺类兴奋剂，具有很强的成瘾性。</a:t>
            </a:r>
            <a:endParaRPr lang="zh-CN" altLang="en-US" dirty="0">
              <a:solidFill>
                <a:schemeClr val="tx2"/>
              </a:solidFill>
              <a:latin typeface="+mn-ea"/>
              <a:ea typeface="+mn-ea"/>
              <a:cs typeface="微软雅黑" panose="020B0503020204020204" pitchFamily="34" charset="-122"/>
            </a:endParaRPr>
          </a:p>
        </p:txBody>
      </p:sp>
      <p:pic>
        <p:nvPicPr>
          <p:cNvPr id="2" name="图片 1" descr="D:\甲方\ppt\工作\医疗\5a40976637378.jpg5a40976637378"/>
          <p:cNvPicPr>
            <a:picLocks noChangeAspect="1"/>
          </p:cNvPicPr>
          <p:nvPr/>
        </p:nvPicPr>
        <p:blipFill>
          <a:blip r:embed="rId2"/>
          <a:srcRect/>
          <a:stretch>
            <a:fillRect/>
          </a:stretch>
        </p:blipFill>
        <p:spPr>
          <a:xfrm>
            <a:off x="1906806" y="4214997"/>
            <a:ext cx="2989580" cy="1993092"/>
          </a:xfrm>
          <a:prstGeom prst="rect">
            <a:avLst/>
          </a:prstGeom>
        </p:spPr>
      </p:pic>
      <p:sp>
        <p:nvSpPr>
          <p:cNvPr id="22" name="圆角矩形 21"/>
          <p:cNvSpPr/>
          <p:nvPr/>
        </p:nvSpPr>
        <p:spPr bwMode="auto">
          <a:xfrm>
            <a:off x="6337507" y="2098897"/>
            <a:ext cx="4320480" cy="4274943"/>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3" name="圆角矩形 22"/>
          <p:cNvSpPr/>
          <p:nvPr/>
        </p:nvSpPr>
        <p:spPr bwMode="auto">
          <a:xfrm>
            <a:off x="6337507" y="1526282"/>
            <a:ext cx="4320480"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24" name="TextBox 23"/>
          <p:cNvSpPr txBox="1"/>
          <p:nvPr/>
        </p:nvSpPr>
        <p:spPr>
          <a:xfrm>
            <a:off x="7574691" y="1593157"/>
            <a:ext cx="1313180" cy="430887"/>
          </a:xfrm>
          <a:prstGeom prst="rect">
            <a:avLst/>
          </a:prstGeom>
          <a:noFill/>
        </p:spPr>
        <p:txBody>
          <a:bodyPr wrap="none" rtlCol="0">
            <a:spAutoFit/>
          </a:bodyPr>
          <a:lstStyle/>
          <a:p>
            <a:r>
              <a:rPr lang="zh-CN" altLang="en-US" sz="2200" b="1" dirty="0">
                <a:latin typeface="+mn-ea"/>
                <a:ea typeface="+mn-ea"/>
                <a:cs typeface="微软雅黑" panose="020B0503020204020204" pitchFamily="34" charset="-122"/>
              </a:rPr>
              <a:t>案例写真</a:t>
            </a:r>
            <a:endParaRPr lang="zh-CN" altLang="en-US" sz="2200" b="1" dirty="0">
              <a:latin typeface="+mn-ea"/>
              <a:ea typeface="+mn-ea"/>
              <a:cs typeface="微软雅黑" panose="020B0503020204020204" pitchFamily="34" charset="-122"/>
            </a:endParaRPr>
          </a:p>
        </p:txBody>
      </p:sp>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53" b="53"/>
          <a:stretch>
            <a:fillRect/>
          </a:stretch>
        </p:blipFill>
        <p:spPr>
          <a:xfrm>
            <a:off x="6182661" y="990805"/>
            <a:ext cx="1152128" cy="1108093"/>
          </a:xfrm>
          <a:prstGeom prst="rect">
            <a:avLst/>
          </a:prstGeom>
        </p:spPr>
      </p:pic>
      <p:sp>
        <p:nvSpPr>
          <p:cNvPr id="6" name="TextBox 5"/>
          <p:cNvSpPr txBox="1"/>
          <p:nvPr/>
        </p:nvSpPr>
        <p:spPr>
          <a:xfrm>
            <a:off x="6575097" y="2349221"/>
            <a:ext cx="3794858" cy="2861310"/>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en-US" altLang="zh-CN" dirty="0">
                <a:cs typeface="微软雅黑" panose="020B0503020204020204" pitchFamily="34" charset="-122"/>
              </a:rPr>
              <a:t>      2000</a:t>
            </a:r>
            <a:r>
              <a:rPr lang="zh-CN" altLang="en-US" dirty="0">
                <a:cs typeface="微软雅黑" panose="020B0503020204020204" pitchFamily="34" charset="-122"/>
              </a:rPr>
              <a:t>年</a:t>
            </a:r>
            <a:r>
              <a:rPr lang="en-US" altLang="zh-CN" dirty="0">
                <a:cs typeface="微软雅黑" panose="020B0503020204020204" pitchFamily="34" charset="-122"/>
              </a:rPr>
              <a:t>2</a:t>
            </a:r>
            <a:r>
              <a:rPr lang="zh-CN" altLang="en-US" dirty="0">
                <a:cs typeface="微软雅黑" panose="020B0503020204020204" pitchFamily="34" charset="-122"/>
              </a:rPr>
              <a:t>月</a:t>
            </a:r>
            <a:r>
              <a:rPr lang="en-US" altLang="zh-CN" dirty="0">
                <a:cs typeface="微软雅黑" panose="020B0503020204020204" pitchFamily="34" charset="-122"/>
              </a:rPr>
              <a:t>7</a:t>
            </a:r>
            <a:r>
              <a:rPr lang="zh-CN" altLang="en-US" dirty="0">
                <a:cs typeface="微软雅黑" panose="020B0503020204020204" pitchFamily="34" charset="-122"/>
              </a:rPr>
              <a:t>日，福建厦门某一居室内发生了一场激烈的枪战。警方调查发现，开枪者是两名台湾人，他们不仅合伙秘密加工制造冰毒，而且本身就是冰毒吸食者。两人吸食冰毒后产生了强烈幻觉，神志不清，怀疑被人监视，两人竟互相开枪对射了</a:t>
            </a:r>
            <a:r>
              <a:rPr lang="en-US" altLang="zh-CN" dirty="0">
                <a:cs typeface="微软雅黑" panose="020B0503020204020204" pitchFamily="34" charset="-122"/>
              </a:rPr>
              <a:t>40</a:t>
            </a:r>
            <a:r>
              <a:rPr lang="zh-CN" altLang="en-US" dirty="0">
                <a:cs typeface="微软雅黑" panose="020B0503020204020204" pitchFamily="34" charset="-122"/>
              </a:rPr>
              <a:t>余发子弹。</a:t>
            </a:r>
            <a:endParaRPr lang="zh-CN" altLang="en-US" dirty="0">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763">
        <p14:prism dir="d" isInverted="1"/>
      </p:transition>
    </mc:Choice>
    <mc:Fallback>
      <p:transition spd="slow" advTm="5763">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300" fill="hold"/>
                                            <p:tgtEl>
                                              <p:spTgt spid="19"/>
                                            </p:tgtEl>
                                            <p:attrNameLst>
                                              <p:attrName>ppt_w</p:attrName>
                                            </p:attrNameLst>
                                          </p:cBhvr>
                                          <p:tavLst>
                                            <p:tav tm="0">
                                              <p:val>
                                                <p:fltVal val="0"/>
                                              </p:val>
                                            </p:tav>
                                            <p:tav tm="100000">
                                              <p:val>
                                                <p:strVal val="#ppt_w"/>
                                              </p:val>
                                            </p:tav>
                                          </p:tavLst>
                                        </p:anim>
                                        <p:anim calcmode="lin" valueType="num">
                                          <p:cBhvr>
                                            <p:cTn id="25" dur="300" fill="hold"/>
                                            <p:tgtEl>
                                              <p:spTgt spid="19"/>
                                            </p:tgtEl>
                                            <p:attrNameLst>
                                              <p:attrName>ppt_h</p:attrName>
                                            </p:attrNameLst>
                                          </p:cBhvr>
                                          <p:tavLst>
                                            <p:tav tm="0">
                                              <p:val>
                                                <p:fltVal val="0"/>
                                              </p:val>
                                            </p:tav>
                                            <p:tav tm="100000">
                                              <p:val>
                                                <p:strVal val="#ppt_h"/>
                                              </p:val>
                                            </p:tav>
                                          </p:tavLst>
                                        </p:anim>
                                        <p:anim calcmode="lin" valueType="num">
                                          <p:cBhvr>
                                            <p:cTn id="26" dur="300" fill="hold"/>
                                            <p:tgtEl>
                                              <p:spTgt spid="19"/>
                                            </p:tgtEl>
                                            <p:attrNameLst>
                                              <p:attrName>style.rotation</p:attrName>
                                            </p:attrNameLst>
                                          </p:cBhvr>
                                          <p:tavLst>
                                            <p:tav tm="0">
                                              <p:val>
                                                <p:fltVal val="90"/>
                                              </p:val>
                                            </p:tav>
                                            <p:tav tm="100000">
                                              <p:val>
                                                <p:fltVal val="0"/>
                                              </p:val>
                                            </p:tav>
                                          </p:tavLst>
                                        </p:anim>
                                        <p:animEffect transition="in" filter="fade">
                                          <p:cBhvr>
                                            <p:cTn id="27" dur="300"/>
                                            <p:tgtEl>
                                              <p:spTgt spid="19"/>
                                            </p:tgtEl>
                                          </p:cBhvr>
                                        </p:animEffect>
                                      </p:childTnLst>
                                    </p:cTn>
                                  </p:par>
                                </p:childTnLst>
                              </p:cTn>
                            </p:par>
                            <p:par>
                              <p:cTn id="28" fill="hold">
                                <p:stCondLst>
                                  <p:cond delay="19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400"/>
                                            <p:tgtEl>
                                              <p:spTgt spid="18"/>
                                            </p:tgtEl>
                                          </p:cBhvr>
                                        </p:animEffect>
                                      </p:childTnLst>
                                    </p:cTn>
                                  </p:par>
                                </p:childTnLst>
                              </p:cTn>
                            </p:par>
                            <p:par>
                              <p:cTn id="32" fill="hold">
                                <p:stCondLst>
                                  <p:cond delay="24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0"/>
                                            </p:tgtEl>
                                            <p:attrNameLst>
                                              <p:attrName>style.visibility</p:attrName>
                                            </p:attrNameLst>
                                          </p:cBhvr>
                                          <p:to>
                                            <p:strVal val="visible"/>
                                          </p:to>
                                        </p:set>
                                        <p:anim calcmode="lin" valueType="num">
                                          <p:cBhvr>
                                            <p:cTn id="40"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20"/>
                                            </p:tgtEl>
                                            <p:attrNameLst>
                                              <p:attrName>ppt_y</p:attrName>
                                            </p:attrNameLst>
                                          </p:cBhvr>
                                          <p:tavLst>
                                            <p:tav tm="0">
                                              <p:val>
                                                <p:strVal val="#ppt_y"/>
                                              </p:val>
                                            </p:tav>
                                            <p:tav tm="100000">
                                              <p:val>
                                                <p:strVal val="#ppt_y"/>
                                              </p:val>
                                            </p:tav>
                                          </p:tavLst>
                                        </p:anim>
                                        <p:anim calcmode="lin" valueType="num">
                                          <p:cBhvr>
                                            <p:cTn id="42"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20"/>
                                            </p:tgtEl>
                                          </p:cBhvr>
                                        </p:animEffect>
                                      </p:childTnLst>
                                    </p:cTn>
                                  </p:par>
                                </p:childTnLst>
                              </p:cTn>
                            </p:par>
                            <p:par>
                              <p:cTn id="45" fill="hold">
                                <p:stCondLst>
                                  <p:cond delay="2600"/>
                                </p:stCondLst>
                                <p:childTnLst>
                                  <p:par>
                                    <p:cTn id="46" presetID="22" presetClass="entr" presetSubtype="1"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3100"/>
                                </p:stCondLst>
                                <p:childTnLst>
                                  <p:par>
                                    <p:cTn id="50" presetID="31"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300" fill="hold"/>
                                            <p:tgtEl>
                                              <p:spTgt spid="2"/>
                                            </p:tgtEl>
                                            <p:attrNameLst>
                                              <p:attrName>ppt_w</p:attrName>
                                            </p:attrNameLst>
                                          </p:cBhvr>
                                          <p:tavLst>
                                            <p:tav tm="0">
                                              <p:val>
                                                <p:fltVal val="0"/>
                                              </p:val>
                                            </p:tav>
                                            <p:tav tm="100000">
                                              <p:val>
                                                <p:strVal val="#ppt_w"/>
                                              </p:val>
                                            </p:tav>
                                          </p:tavLst>
                                        </p:anim>
                                        <p:anim calcmode="lin" valueType="num">
                                          <p:cBhvr>
                                            <p:cTn id="53" dur="300" fill="hold"/>
                                            <p:tgtEl>
                                              <p:spTgt spid="2"/>
                                            </p:tgtEl>
                                            <p:attrNameLst>
                                              <p:attrName>ppt_h</p:attrName>
                                            </p:attrNameLst>
                                          </p:cBhvr>
                                          <p:tavLst>
                                            <p:tav tm="0">
                                              <p:val>
                                                <p:fltVal val="0"/>
                                              </p:val>
                                            </p:tav>
                                            <p:tav tm="100000">
                                              <p:val>
                                                <p:strVal val="#ppt_h"/>
                                              </p:val>
                                            </p:tav>
                                          </p:tavLst>
                                        </p:anim>
                                        <p:anim calcmode="lin" valueType="num">
                                          <p:cBhvr>
                                            <p:cTn id="54" dur="300" fill="hold"/>
                                            <p:tgtEl>
                                              <p:spTgt spid="2"/>
                                            </p:tgtEl>
                                            <p:attrNameLst>
                                              <p:attrName>style.rotation</p:attrName>
                                            </p:attrNameLst>
                                          </p:cBhvr>
                                          <p:tavLst>
                                            <p:tav tm="0">
                                              <p:val>
                                                <p:fltVal val="90"/>
                                              </p:val>
                                            </p:tav>
                                            <p:tav tm="100000">
                                              <p:val>
                                                <p:fltVal val="0"/>
                                              </p:val>
                                            </p:tav>
                                          </p:tavLst>
                                        </p:anim>
                                        <p:animEffect transition="in" filter="fade">
                                          <p:cBhvr>
                                            <p:cTn id="55" dur="300"/>
                                            <p:tgtEl>
                                              <p:spTgt spid="2"/>
                                            </p:tgtEl>
                                          </p:cBhvr>
                                        </p:animEffect>
                                      </p:childTnLst>
                                    </p:cTn>
                                  </p:par>
                                </p:childTnLst>
                              </p:cTn>
                            </p:par>
                            <p:par>
                              <p:cTn id="56" fill="hold">
                                <p:stCondLst>
                                  <p:cond delay="3600"/>
                                </p:stCondLst>
                                <p:childTnLst>
                                  <p:par>
                                    <p:cTn id="57" presetID="31"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300" fill="hold"/>
                                            <p:tgtEl>
                                              <p:spTgt spid="23"/>
                                            </p:tgtEl>
                                            <p:attrNameLst>
                                              <p:attrName>ppt_w</p:attrName>
                                            </p:attrNameLst>
                                          </p:cBhvr>
                                          <p:tavLst>
                                            <p:tav tm="0">
                                              <p:val>
                                                <p:fltVal val="0"/>
                                              </p:val>
                                            </p:tav>
                                            <p:tav tm="100000">
                                              <p:val>
                                                <p:strVal val="#ppt_w"/>
                                              </p:val>
                                            </p:tav>
                                          </p:tavLst>
                                        </p:anim>
                                        <p:anim calcmode="lin" valueType="num">
                                          <p:cBhvr>
                                            <p:cTn id="60" dur="300" fill="hold"/>
                                            <p:tgtEl>
                                              <p:spTgt spid="23"/>
                                            </p:tgtEl>
                                            <p:attrNameLst>
                                              <p:attrName>ppt_h</p:attrName>
                                            </p:attrNameLst>
                                          </p:cBhvr>
                                          <p:tavLst>
                                            <p:tav tm="0">
                                              <p:val>
                                                <p:fltVal val="0"/>
                                              </p:val>
                                            </p:tav>
                                            <p:tav tm="100000">
                                              <p:val>
                                                <p:strVal val="#ppt_h"/>
                                              </p:val>
                                            </p:tav>
                                          </p:tavLst>
                                        </p:anim>
                                        <p:anim calcmode="lin" valueType="num">
                                          <p:cBhvr>
                                            <p:cTn id="61" dur="300" fill="hold"/>
                                            <p:tgtEl>
                                              <p:spTgt spid="23"/>
                                            </p:tgtEl>
                                            <p:attrNameLst>
                                              <p:attrName>style.rotation</p:attrName>
                                            </p:attrNameLst>
                                          </p:cBhvr>
                                          <p:tavLst>
                                            <p:tav tm="0">
                                              <p:val>
                                                <p:fltVal val="90"/>
                                              </p:val>
                                            </p:tav>
                                            <p:tav tm="100000">
                                              <p:val>
                                                <p:fltVal val="0"/>
                                              </p:val>
                                            </p:tav>
                                          </p:tavLst>
                                        </p:anim>
                                        <p:animEffect transition="in" filter="fade">
                                          <p:cBhvr>
                                            <p:cTn id="62" dur="300"/>
                                            <p:tgtEl>
                                              <p:spTgt spid="23"/>
                                            </p:tgtEl>
                                          </p:cBhvr>
                                        </p:animEffect>
                                      </p:childTnLst>
                                    </p:cTn>
                                  </p:par>
                                </p:childTnLst>
                              </p:cTn>
                            </p:par>
                            <p:par>
                              <p:cTn id="63" fill="hold">
                                <p:stCondLst>
                                  <p:cond delay="4100"/>
                                </p:stCondLst>
                                <p:childTnLst>
                                  <p:par>
                                    <p:cTn id="64" presetID="22" presetClass="entr" presetSubtype="1"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400"/>
                                            <p:tgtEl>
                                              <p:spTgt spid="22"/>
                                            </p:tgtEl>
                                          </p:cBhvr>
                                        </p:animEffect>
                                      </p:childTnLst>
                                    </p:cTn>
                                  </p:par>
                                </p:childTnLst>
                              </p:cTn>
                            </p:par>
                            <p:par>
                              <p:cTn id="67" fill="hold">
                                <p:stCondLst>
                                  <p:cond delay="4600"/>
                                </p:stCondLst>
                                <p:childTnLst>
                                  <p:par>
                                    <p:cTn id="68" presetID="53" presetClass="entr" presetSubtype="16"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par>
                                    <p:cTn id="73" presetID="41" presetClass="entr" presetSubtype="0" fill="hold" grpId="0" nodeType="withEffect">
                                      <p:stCondLst>
                                        <p:cond delay="0"/>
                                      </p:stCondLst>
                                      <p:iterate type="lt">
                                        <p:tmPct val="10000"/>
                                      </p:iterate>
                                      <p:childTnLst>
                                        <p:set>
                                          <p:cBhvr>
                                            <p:cTn id="74" dur="1" fill="hold">
                                              <p:stCondLst>
                                                <p:cond delay="0"/>
                                              </p:stCondLst>
                                            </p:cTn>
                                            <p:tgtEl>
                                              <p:spTgt spid="24"/>
                                            </p:tgtEl>
                                            <p:attrNameLst>
                                              <p:attrName>style.visibility</p:attrName>
                                            </p:attrNameLst>
                                          </p:cBhvr>
                                          <p:to>
                                            <p:strVal val="visible"/>
                                          </p:to>
                                        </p:set>
                                        <p:anim calcmode="lin" valueType="num">
                                          <p:cBhvr>
                                            <p:cTn id="75"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6" dur="300" fill="hold"/>
                                            <p:tgtEl>
                                              <p:spTgt spid="24"/>
                                            </p:tgtEl>
                                            <p:attrNameLst>
                                              <p:attrName>ppt_y</p:attrName>
                                            </p:attrNameLst>
                                          </p:cBhvr>
                                          <p:tavLst>
                                            <p:tav tm="0">
                                              <p:val>
                                                <p:strVal val="#ppt_y"/>
                                              </p:val>
                                            </p:tav>
                                            <p:tav tm="100000">
                                              <p:val>
                                                <p:strVal val="#ppt_y"/>
                                              </p:val>
                                            </p:tav>
                                          </p:tavLst>
                                        </p:anim>
                                        <p:anim calcmode="lin" valueType="num">
                                          <p:cBhvr>
                                            <p:cTn id="77"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8"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9" dur="300" tmFilter="0,0; .5, 1; 1, 1"/>
                                            <p:tgtEl>
                                              <p:spTgt spid="24"/>
                                            </p:tgtEl>
                                          </p:cBhvr>
                                        </p:animEffect>
                                      </p:childTnLst>
                                    </p:cTn>
                                  </p:par>
                                </p:childTnLst>
                              </p:cTn>
                            </p:par>
                            <p:par>
                              <p:cTn id="80" fill="hold">
                                <p:stCondLst>
                                  <p:cond delay="4600"/>
                                </p:stCondLst>
                                <p:childTnLst>
                                  <p:par>
                                    <p:cTn id="81" presetID="22" presetClass="entr" presetSubtype="1"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up)">
                                          <p:cBhvr>
                                            <p:cTn id="8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12" grpId="0"/>
          <p:bldP spid="7" grpId="0"/>
          <p:bldP spid="22" grpId="0" animBg="1"/>
          <p:bldP spid="23" grpId="0" animBg="1"/>
          <p:bldP spid="24"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300" fill="hold"/>
                                            <p:tgtEl>
                                              <p:spTgt spid="19"/>
                                            </p:tgtEl>
                                            <p:attrNameLst>
                                              <p:attrName>ppt_w</p:attrName>
                                            </p:attrNameLst>
                                          </p:cBhvr>
                                          <p:tavLst>
                                            <p:tav tm="0">
                                              <p:val>
                                                <p:fltVal val="0"/>
                                              </p:val>
                                            </p:tav>
                                            <p:tav tm="100000">
                                              <p:val>
                                                <p:strVal val="#ppt_w"/>
                                              </p:val>
                                            </p:tav>
                                          </p:tavLst>
                                        </p:anim>
                                        <p:anim calcmode="lin" valueType="num">
                                          <p:cBhvr>
                                            <p:cTn id="25" dur="300" fill="hold"/>
                                            <p:tgtEl>
                                              <p:spTgt spid="19"/>
                                            </p:tgtEl>
                                            <p:attrNameLst>
                                              <p:attrName>ppt_h</p:attrName>
                                            </p:attrNameLst>
                                          </p:cBhvr>
                                          <p:tavLst>
                                            <p:tav tm="0">
                                              <p:val>
                                                <p:fltVal val="0"/>
                                              </p:val>
                                            </p:tav>
                                            <p:tav tm="100000">
                                              <p:val>
                                                <p:strVal val="#ppt_h"/>
                                              </p:val>
                                            </p:tav>
                                          </p:tavLst>
                                        </p:anim>
                                        <p:anim calcmode="lin" valueType="num">
                                          <p:cBhvr>
                                            <p:cTn id="26" dur="300" fill="hold"/>
                                            <p:tgtEl>
                                              <p:spTgt spid="19"/>
                                            </p:tgtEl>
                                            <p:attrNameLst>
                                              <p:attrName>style.rotation</p:attrName>
                                            </p:attrNameLst>
                                          </p:cBhvr>
                                          <p:tavLst>
                                            <p:tav tm="0">
                                              <p:val>
                                                <p:fltVal val="90"/>
                                              </p:val>
                                            </p:tav>
                                            <p:tav tm="100000">
                                              <p:val>
                                                <p:fltVal val="0"/>
                                              </p:val>
                                            </p:tav>
                                          </p:tavLst>
                                        </p:anim>
                                        <p:animEffect transition="in" filter="fade">
                                          <p:cBhvr>
                                            <p:cTn id="27" dur="300"/>
                                            <p:tgtEl>
                                              <p:spTgt spid="19"/>
                                            </p:tgtEl>
                                          </p:cBhvr>
                                        </p:animEffect>
                                      </p:childTnLst>
                                    </p:cTn>
                                  </p:par>
                                </p:childTnLst>
                              </p:cTn>
                            </p:par>
                            <p:par>
                              <p:cTn id="28" fill="hold">
                                <p:stCondLst>
                                  <p:cond delay="19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400"/>
                                            <p:tgtEl>
                                              <p:spTgt spid="18"/>
                                            </p:tgtEl>
                                          </p:cBhvr>
                                        </p:animEffect>
                                      </p:childTnLst>
                                    </p:cTn>
                                  </p:par>
                                </p:childTnLst>
                              </p:cTn>
                            </p:par>
                            <p:par>
                              <p:cTn id="32" fill="hold">
                                <p:stCondLst>
                                  <p:cond delay="24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0"/>
                                            </p:tgtEl>
                                            <p:attrNameLst>
                                              <p:attrName>style.visibility</p:attrName>
                                            </p:attrNameLst>
                                          </p:cBhvr>
                                          <p:to>
                                            <p:strVal val="visible"/>
                                          </p:to>
                                        </p:set>
                                        <p:anim calcmode="lin" valueType="num">
                                          <p:cBhvr>
                                            <p:cTn id="40"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20"/>
                                            </p:tgtEl>
                                            <p:attrNameLst>
                                              <p:attrName>ppt_y</p:attrName>
                                            </p:attrNameLst>
                                          </p:cBhvr>
                                          <p:tavLst>
                                            <p:tav tm="0">
                                              <p:val>
                                                <p:strVal val="#ppt_y"/>
                                              </p:val>
                                            </p:tav>
                                            <p:tav tm="100000">
                                              <p:val>
                                                <p:strVal val="#ppt_y"/>
                                              </p:val>
                                            </p:tav>
                                          </p:tavLst>
                                        </p:anim>
                                        <p:anim calcmode="lin" valueType="num">
                                          <p:cBhvr>
                                            <p:cTn id="42"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20"/>
                                            </p:tgtEl>
                                          </p:cBhvr>
                                        </p:animEffect>
                                      </p:childTnLst>
                                    </p:cTn>
                                  </p:par>
                                </p:childTnLst>
                              </p:cTn>
                            </p:par>
                            <p:par>
                              <p:cTn id="45" fill="hold">
                                <p:stCondLst>
                                  <p:cond delay="2600"/>
                                </p:stCondLst>
                                <p:childTnLst>
                                  <p:par>
                                    <p:cTn id="46" presetID="22" presetClass="entr" presetSubtype="1"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3100"/>
                                </p:stCondLst>
                                <p:childTnLst>
                                  <p:par>
                                    <p:cTn id="50" presetID="31"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300" fill="hold"/>
                                            <p:tgtEl>
                                              <p:spTgt spid="2"/>
                                            </p:tgtEl>
                                            <p:attrNameLst>
                                              <p:attrName>ppt_w</p:attrName>
                                            </p:attrNameLst>
                                          </p:cBhvr>
                                          <p:tavLst>
                                            <p:tav tm="0">
                                              <p:val>
                                                <p:fltVal val="0"/>
                                              </p:val>
                                            </p:tav>
                                            <p:tav tm="100000">
                                              <p:val>
                                                <p:strVal val="#ppt_w"/>
                                              </p:val>
                                            </p:tav>
                                          </p:tavLst>
                                        </p:anim>
                                        <p:anim calcmode="lin" valueType="num">
                                          <p:cBhvr>
                                            <p:cTn id="53" dur="300" fill="hold"/>
                                            <p:tgtEl>
                                              <p:spTgt spid="2"/>
                                            </p:tgtEl>
                                            <p:attrNameLst>
                                              <p:attrName>ppt_h</p:attrName>
                                            </p:attrNameLst>
                                          </p:cBhvr>
                                          <p:tavLst>
                                            <p:tav tm="0">
                                              <p:val>
                                                <p:fltVal val="0"/>
                                              </p:val>
                                            </p:tav>
                                            <p:tav tm="100000">
                                              <p:val>
                                                <p:strVal val="#ppt_h"/>
                                              </p:val>
                                            </p:tav>
                                          </p:tavLst>
                                        </p:anim>
                                        <p:anim calcmode="lin" valueType="num">
                                          <p:cBhvr>
                                            <p:cTn id="54" dur="300" fill="hold"/>
                                            <p:tgtEl>
                                              <p:spTgt spid="2"/>
                                            </p:tgtEl>
                                            <p:attrNameLst>
                                              <p:attrName>style.rotation</p:attrName>
                                            </p:attrNameLst>
                                          </p:cBhvr>
                                          <p:tavLst>
                                            <p:tav tm="0">
                                              <p:val>
                                                <p:fltVal val="90"/>
                                              </p:val>
                                            </p:tav>
                                            <p:tav tm="100000">
                                              <p:val>
                                                <p:fltVal val="0"/>
                                              </p:val>
                                            </p:tav>
                                          </p:tavLst>
                                        </p:anim>
                                        <p:animEffect transition="in" filter="fade">
                                          <p:cBhvr>
                                            <p:cTn id="55" dur="300"/>
                                            <p:tgtEl>
                                              <p:spTgt spid="2"/>
                                            </p:tgtEl>
                                          </p:cBhvr>
                                        </p:animEffect>
                                      </p:childTnLst>
                                    </p:cTn>
                                  </p:par>
                                </p:childTnLst>
                              </p:cTn>
                            </p:par>
                            <p:par>
                              <p:cTn id="56" fill="hold">
                                <p:stCondLst>
                                  <p:cond delay="3600"/>
                                </p:stCondLst>
                                <p:childTnLst>
                                  <p:par>
                                    <p:cTn id="57" presetID="31"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300" fill="hold"/>
                                            <p:tgtEl>
                                              <p:spTgt spid="23"/>
                                            </p:tgtEl>
                                            <p:attrNameLst>
                                              <p:attrName>ppt_w</p:attrName>
                                            </p:attrNameLst>
                                          </p:cBhvr>
                                          <p:tavLst>
                                            <p:tav tm="0">
                                              <p:val>
                                                <p:fltVal val="0"/>
                                              </p:val>
                                            </p:tav>
                                            <p:tav tm="100000">
                                              <p:val>
                                                <p:strVal val="#ppt_w"/>
                                              </p:val>
                                            </p:tav>
                                          </p:tavLst>
                                        </p:anim>
                                        <p:anim calcmode="lin" valueType="num">
                                          <p:cBhvr>
                                            <p:cTn id="60" dur="300" fill="hold"/>
                                            <p:tgtEl>
                                              <p:spTgt spid="23"/>
                                            </p:tgtEl>
                                            <p:attrNameLst>
                                              <p:attrName>ppt_h</p:attrName>
                                            </p:attrNameLst>
                                          </p:cBhvr>
                                          <p:tavLst>
                                            <p:tav tm="0">
                                              <p:val>
                                                <p:fltVal val="0"/>
                                              </p:val>
                                            </p:tav>
                                            <p:tav tm="100000">
                                              <p:val>
                                                <p:strVal val="#ppt_h"/>
                                              </p:val>
                                            </p:tav>
                                          </p:tavLst>
                                        </p:anim>
                                        <p:anim calcmode="lin" valueType="num">
                                          <p:cBhvr>
                                            <p:cTn id="61" dur="300" fill="hold"/>
                                            <p:tgtEl>
                                              <p:spTgt spid="23"/>
                                            </p:tgtEl>
                                            <p:attrNameLst>
                                              <p:attrName>style.rotation</p:attrName>
                                            </p:attrNameLst>
                                          </p:cBhvr>
                                          <p:tavLst>
                                            <p:tav tm="0">
                                              <p:val>
                                                <p:fltVal val="90"/>
                                              </p:val>
                                            </p:tav>
                                            <p:tav tm="100000">
                                              <p:val>
                                                <p:fltVal val="0"/>
                                              </p:val>
                                            </p:tav>
                                          </p:tavLst>
                                        </p:anim>
                                        <p:animEffect transition="in" filter="fade">
                                          <p:cBhvr>
                                            <p:cTn id="62" dur="300"/>
                                            <p:tgtEl>
                                              <p:spTgt spid="23"/>
                                            </p:tgtEl>
                                          </p:cBhvr>
                                        </p:animEffect>
                                      </p:childTnLst>
                                    </p:cTn>
                                  </p:par>
                                </p:childTnLst>
                              </p:cTn>
                            </p:par>
                            <p:par>
                              <p:cTn id="63" fill="hold">
                                <p:stCondLst>
                                  <p:cond delay="4100"/>
                                </p:stCondLst>
                                <p:childTnLst>
                                  <p:par>
                                    <p:cTn id="64" presetID="22" presetClass="entr" presetSubtype="1"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400"/>
                                            <p:tgtEl>
                                              <p:spTgt spid="22"/>
                                            </p:tgtEl>
                                          </p:cBhvr>
                                        </p:animEffect>
                                      </p:childTnLst>
                                    </p:cTn>
                                  </p:par>
                                </p:childTnLst>
                              </p:cTn>
                            </p:par>
                            <p:par>
                              <p:cTn id="67" fill="hold">
                                <p:stCondLst>
                                  <p:cond delay="4600"/>
                                </p:stCondLst>
                                <p:childTnLst>
                                  <p:par>
                                    <p:cTn id="68" presetID="53" presetClass="entr" presetSubtype="16"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par>
                                    <p:cTn id="73" presetID="41" presetClass="entr" presetSubtype="0" fill="hold" grpId="0" nodeType="withEffect">
                                      <p:stCondLst>
                                        <p:cond delay="0"/>
                                      </p:stCondLst>
                                      <p:iterate type="lt">
                                        <p:tmPct val="10000"/>
                                      </p:iterate>
                                      <p:childTnLst>
                                        <p:set>
                                          <p:cBhvr>
                                            <p:cTn id="74" dur="1" fill="hold">
                                              <p:stCondLst>
                                                <p:cond delay="0"/>
                                              </p:stCondLst>
                                            </p:cTn>
                                            <p:tgtEl>
                                              <p:spTgt spid="24"/>
                                            </p:tgtEl>
                                            <p:attrNameLst>
                                              <p:attrName>style.visibility</p:attrName>
                                            </p:attrNameLst>
                                          </p:cBhvr>
                                          <p:to>
                                            <p:strVal val="visible"/>
                                          </p:to>
                                        </p:set>
                                        <p:anim calcmode="lin" valueType="num">
                                          <p:cBhvr>
                                            <p:cTn id="75"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6" dur="300" fill="hold"/>
                                            <p:tgtEl>
                                              <p:spTgt spid="24"/>
                                            </p:tgtEl>
                                            <p:attrNameLst>
                                              <p:attrName>ppt_y</p:attrName>
                                            </p:attrNameLst>
                                          </p:cBhvr>
                                          <p:tavLst>
                                            <p:tav tm="0">
                                              <p:val>
                                                <p:strVal val="#ppt_y"/>
                                              </p:val>
                                            </p:tav>
                                            <p:tav tm="100000">
                                              <p:val>
                                                <p:strVal val="#ppt_y"/>
                                              </p:val>
                                            </p:tav>
                                          </p:tavLst>
                                        </p:anim>
                                        <p:anim calcmode="lin" valueType="num">
                                          <p:cBhvr>
                                            <p:cTn id="77"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8"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9" dur="300" tmFilter="0,0; .5, 1; 1, 1"/>
                                            <p:tgtEl>
                                              <p:spTgt spid="24"/>
                                            </p:tgtEl>
                                          </p:cBhvr>
                                        </p:animEffect>
                                      </p:childTnLst>
                                    </p:cTn>
                                  </p:par>
                                </p:childTnLst>
                              </p:cTn>
                            </p:par>
                            <p:par>
                              <p:cTn id="80" fill="hold">
                                <p:stCondLst>
                                  <p:cond delay="4600"/>
                                </p:stCondLst>
                                <p:childTnLst>
                                  <p:par>
                                    <p:cTn id="81" presetID="22" presetClass="entr" presetSubtype="1"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up)">
                                          <p:cBhvr>
                                            <p:cTn id="8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12" grpId="0"/>
          <p:bldP spid="7" grpId="0"/>
          <p:bldP spid="22" grpId="0" animBg="1"/>
          <p:bldP spid="23" grpId="0" animBg="1"/>
          <p:bldP spid="24"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69"/>
          <p:cNvSpPr>
            <a:spLocks noChangeArrowheads="1"/>
          </p:cNvSpPr>
          <p:nvPr/>
        </p:nvSpPr>
        <p:spPr bwMode="auto">
          <a:xfrm>
            <a:off x="851222" y="261513"/>
            <a:ext cx="5913334" cy="7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D3835"/>
                </a:solidFill>
                <a:effectLst/>
                <a:uLnTx/>
                <a:uFillTx/>
                <a:latin typeface="微软雅黑" panose="020B0503020204020204" pitchFamily="34" charset="-122"/>
                <a:ea typeface="字魂105号-简雅黑" panose="00000500000000000000" pitchFamily="2" charset="-122"/>
                <a:cs typeface="+mn-ea"/>
                <a:sym typeface="+mn-lt"/>
              </a:rPr>
              <a:t>前言：</a:t>
            </a:r>
            <a:endParaRPr kumimoji="0" lang="zh-CN" altLang="en-US" sz="4000" b="1" i="0" u="none" strike="noStrike" kern="0" cap="none" spc="0" normalizeH="0" baseline="0" noProof="0" dirty="0">
              <a:ln>
                <a:noFill/>
              </a:ln>
              <a:solidFill>
                <a:srgbClr val="CD3835"/>
              </a:solidFill>
              <a:effectLst/>
              <a:uLnTx/>
              <a:uFillTx/>
              <a:latin typeface="微软雅黑" panose="020B0503020204020204" pitchFamily="34" charset="-122"/>
              <a:ea typeface="字魂105号-简雅黑" panose="00000500000000000000" pitchFamily="2" charset="-122"/>
              <a:cs typeface="+mn-ea"/>
              <a:sym typeface="+mn-lt"/>
            </a:endParaRPr>
          </a:p>
        </p:txBody>
      </p:sp>
      <p:cxnSp>
        <p:nvCxnSpPr>
          <p:cNvPr id="20" name="直接连接符 19"/>
          <p:cNvCxnSpPr/>
          <p:nvPr/>
        </p:nvCxnSpPr>
        <p:spPr>
          <a:xfrm flipV="1">
            <a:off x="8906535" y="4591819"/>
            <a:ext cx="2319020" cy="1714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b="28233"/>
          <a:stretch>
            <a:fillRect/>
          </a:stretch>
        </p:blipFill>
        <p:spPr>
          <a:xfrm>
            <a:off x="8770303" y="2072005"/>
            <a:ext cx="3302000" cy="3554730"/>
          </a:xfrm>
          <a:prstGeom prst="rect">
            <a:avLst/>
          </a:prstGeom>
        </p:spPr>
      </p:pic>
      <p:sp>
        <p:nvSpPr>
          <p:cNvPr id="6" name="文本框 5"/>
          <p:cNvSpPr txBox="1"/>
          <p:nvPr/>
        </p:nvSpPr>
        <p:spPr>
          <a:xfrm>
            <a:off x="917258" y="967105"/>
            <a:ext cx="8423275" cy="4523105"/>
          </a:xfrm>
          <a:prstGeom prst="rect">
            <a:avLst/>
          </a:prstGeom>
          <a:noFill/>
        </p:spPr>
        <p:txBody>
          <a:bodyPr wrap="square" rtlCol="0">
            <a:spAutoFit/>
          </a:bodyPr>
          <a:p>
            <a:pPr algn="just" eaLnBrk="0" hangingPunct="0">
              <a:lnSpc>
                <a:spcPct val="150000"/>
              </a:lnSpc>
            </a:pPr>
            <a:r>
              <a:rPr lang="zh-CN" altLang="en-US" sz="2400" b="1" dirty="0">
                <a:solidFill>
                  <a:schemeClr val="tx1">
                    <a:lumMod val="75000"/>
                    <a:lumOff val="25000"/>
                  </a:schemeClr>
                </a:solidFill>
                <a:latin typeface="微软雅黑" panose="020B0503020204020204" pitchFamily="34" charset="-122"/>
                <a:cs typeface="+mn-ea"/>
                <a:sym typeface="+mn-lt"/>
              </a:rPr>
              <a:t>     </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同学们，开展学校毒品预防教育，净化无毒校园，保护学生身心健康发展，是我们主动担当的社会责任，促使青少年增强禁毒防毒意识，维护社会和谐稳定。近年，新型毒品的蔓延，给我们的禁毒防毒工作增加了难度，普及新型毒品的知识，提升同学们拒毒防毒技巧，</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不断筑牢同学们禁毒拒毒防毒</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心健康防线。</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世纪末有专家预测，苯丙胺类毒品将成为</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21</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世纪的主流毒品。随着人类跨入新世纪，新型毒品迅速流行，并以一种“伪善”的面孔出现在我们面前。</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cover dir="d"/>
      </p:transition>
    </mc:Choice>
    <mc:Fallback>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85813" y="1378716"/>
            <a:ext cx="4464496" cy="4093428"/>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以</a:t>
            </a:r>
            <a:r>
              <a:rPr lang="en-US" altLang="zh-CN" sz="2000" dirty="0">
                <a:solidFill>
                  <a:schemeClr val="tx2"/>
                </a:solidFill>
                <a:latin typeface="+mn-ea"/>
                <a:ea typeface="+mn-ea"/>
                <a:cs typeface="微软雅黑" panose="020B0503020204020204" pitchFamily="34" charset="-122"/>
              </a:rPr>
              <a:t>MDMA</a:t>
            </a:r>
            <a:r>
              <a:rPr lang="zh-CN" altLang="en-US" sz="2000" dirty="0">
                <a:solidFill>
                  <a:schemeClr val="tx2"/>
                </a:solidFill>
                <a:latin typeface="+mn-ea"/>
                <a:ea typeface="+mn-ea"/>
                <a:cs typeface="微软雅黑" panose="020B0503020204020204" pitchFamily="34" charset="-122"/>
              </a:rPr>
              <a:t>、</a:t>
            </a:r>
            <a:r>
              <a:rPr lang="en-US" altLang="zh-CN" sz="2000" dirty="0">
                <a:solidFill>
                  <a:schemeClr val="tx2"/>
                </a:solidFill>
                <a:latin typeface="+mn-ea"/>
                <a:ea typeface="+mn-ea"/>
                <a:cs typeface="微软雅黑" panose="020B0503020204020204" pitchFamily="34" charset="-122"/>
              </a:rPr>
              <a:t>MDA</a:t>
            </a:r>
            <a:r>
              <a:rPr lang="zh-CN" altLang="en-US" sz="2000" dirty="0">
                <a:solidFill>
                  <a:schemeClr val="tx2"/>
                </a:solidFill>
                <a:latin typeface="+mn-ea"/>
                <a:ea typeface="+mn-ea"/>
                <a:cs typeface="微软雅黑" panose="020B0503020204020204" pitchFamily="34" charset="-122"/>
              </a:rPr>
              <a:t>等苯丙胺类兴奋剂为主要成分，由于滥用者服用后可出现长时间难以控制随音乐剧烈摆动头部的现象，故称为摇头丸。外观多呈片剂，形状多样，五颜六色。</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摇头丸具有兴奋和致幻双重作用，在药物的作用下，用药者的时间概念和认知出现混乱，表现出超乎寻常地活跃，整夜狂舞，不知疲劳。同时在幻觉作用下使人行为失控，常常引发集体淫乱、自残与攻击行为，并可诱发精神分裂症及急性心脑疾病。</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1d0fe130ff.jpg5a41d0fe130ff"/>
          <p:cNvPicPr>
            <a:picLocks noChangeAspect="1"/>
          </p:cNvPicPr>
          <p:nvPr/>
        </p:nvPicPr>
        <p:blipFill>
          <a:blip r:embed="rId1"/>
          <a:srcRect/>
          <a:stretch>
            <a:fillRect/>
          </a:stretch>
        </p:blipFill>
        <p:spPr>
          <a:xfrm>
            <a:off x="5964425" y="1196752"/>
            <a:ext cx="5164455" cy="3450532"/>
          </a:xfrm>
          <a:prstGeom prst="rect">
            <a:avLst/>
          </a:prstGeom>
        </p:spPr>
      </p:pic>
      <p:grpSp>
        <p:nvGrpSpPr>
          <p:cNvPr id="10" name="Group 3"/>
          <p:cNvGrpSpPr/>
          <p:nvPr/>
        </p:nvGrpSpPr>
        <p:grpSpPr bwMode="auto">
          <a:xfrm flipH="1">
            <a:off x="265781" y="260696"/>
            <a:ext cx="432000" cy="432000"/>
            <a:chOff x="0" y="0"/>
            <a:chExt cx="640" cy="658"/>
          </a:xfrm>
          <a:solidFill>
            <a:schemeClr val="bg1"/>
          </a:solidFill>
        </p:grpSpPr>
        <p:sp>
          <p:nvSpPr>
            <p:cNvPr id="11"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2"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3" name="矩形 12"/>
          <p:cNvSpPr/>
          <p:nvPr/>
        </p:nvSpPr>
        <p:spPr>
          <a:xfrm>
            <a:off x="677187" y="236852"/>
            <a:ext cx="1813317"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摇头丸</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 name="直接连接符 13"/>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图片 15" descr="D:\甲方\ppt\工作\医疗\5a40afac526e2.jpg5a40afac526e2"/>
          <p:cNvPicPr>
            <a:picLocks noChangeAspect="1"/>
          </p:cNvPicPr>
          <p:nvPr/>
        </p:nvPicPr>
        <p:blipFill>
          <a:blip r:embed="rId2"/>
          <a:srcRect/>
          <a:stretch>
            <a:fillRect/>
          </a:stretch>
        </p:blipFill>
        <p:spPr>
          <a:xfrm>
            <a:off x="6301163" y="4745308"/>
            <a:ext cx="2310130" cy="1534104"/>
          </a:xfrm>
          <a:prstGeom prst="rect">
            <a:avLst/>
          </a:prstGeom>
        </p:spPr>
      </p:pic>
      <p:pic>
        <p:nvPicPr>
          <p:cNvPr id="17" name="图片 16" descr="D:\甲方\ppt\工作\医疗\5a42417e96de5.jpg5a42417e96de5"/>
          <p:cNvPicPr>
            <a:picLocks noChangeAspect="1"/>
          </p:cNvPicPr>
          <p:nvPr/>
        </p:nvPicPr>
        <p:blipFill>
          <a:blip r:embed="rId3"/>
          <a:srcRect/>
          <a:stretch>
            <a:fillRect/>
          </a:stretch>
        </p:blipFill>
        <p:spPr>
          <a:xfrm>
            <a:off x="9292800" y="4808319"/>
            <a:ext cx="2089194" cy="1392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3519">
        <p14:prism isInverted="1"/>
      </p:transition>
    </mc:Choice>
    <mc:Fallback>
      <p:transition spd="slow" advTm="3519">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2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4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3"/>
                                            </p:tgtEl>
                                            <p:attrNameLst>
                                              <p:attrName>ppt_y</p:attrName>
                                            </p:attrNameLst>
                                          </p:cBhvr>
                                          <p:tavLst>
                                            <p:tav tm="0">
                                              <p:val>
                                                <p:strVal val="#ppt_y"/>
                                              </p:val>
                                            </p:tav>
                                            <p:tav tm="100000">
                                              <p:val>
                                                <p:strVal val="#ppt_y"/>
                                              </p:val>
                                            </p:tav>
                                          </p:tavLst>
                                        </p:anim>
                                        <p:anim calcmode="lin" valueType="num">
                                          <p:cBhvr>
                                            <p:cTn id="18" dur="4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3"/>
                                            </p:tgtEl>
                                          </p:cBhvr>
                                        </p:animEffect>
                                      </p:childTnLst>
                                    </p:cTn>
                                  </p:par>
                                </p:childTnLst>
                              </p:cTn>
                            </p:par>
                            <p:par>
                              <p:cTn id="21" fill="hold">
                                <p:stCondLst>
                                  <p:cond delay="144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940"/>
                                </p:stCondLst>
                                <p:childTnLst>
                                  <p:par>
                                    <p:cTn id="27" presetID="5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Scale>
                                          <p:cBhvr>
                                            <p:cTn id="29"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2"/>
                                            </p:tgtEl>
                                            <p:attrNameLst>
                                              <p:attrName>ppt_x</p:attrName>
                                              <p:attrName>ppt_y</p:attrName>
                                            </p:attrNameLst>
                                          </p:cBhvr>
                                        </p:animMotion>
                                        <p:animEffect transition="in" filter="fade">
                                          <p:cBhvr>
                                            <p:cTn id="31" dur="500"/>
                                            <p:tgtEl>
                                              <p:spTgt spid="2"/>
                                            </p:tgtEl>
                                          </p:cBhvr>
                                        </p:animEffect>
                                      </p:childTnLst>
                                    </p:cTn>
                                  </p:par>
                                </p:childTnLst>
                              </p:cTn>
                            </p:par>
                            <p:par>
                              <p:cTn id="32" fill="hold">
                                <p:stCondLst>
                                  <p:cond delay="2440"/>
                                </p:stCondLst>
                                <p:childTnLst>
                                  <p:par>
                                    <p:cTn id="33" presetID="47"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300"/>
                                            <p:tgtEl>
                                              <p:spTgt spid="16"/>
                                            </p:tgtEl>
                                          </p:cBhvr>
                                        </p:animEffect>
                                        <p:anim calcmode="lin" valueType="num">
                                          <p:cBhvr>
                                            <p:cTn id="36" dur="300" fill="hold"/>
                                            <p:tgtEl>
                                              <p:spTgt spid="16"/>
                                            </p:tgtEl>
                                            <p:attrNameLst>
                                              <p:attrName>ppt_x</p:attrName>
                                            </p:attrNameLst>
                                          </p:cBhvr>
                                          <p:tavLst>
                                            <p:tav tm="0">
                                              <p:val>
                                                <p:strVal val="#ppt_x"/>
                                              </p:val>
                                            </p:tav>
                                            <p:tav tm="100000">
                                              <p:val>
                                                <p:strVal val="#ppt_x"/>
                                              </p:val>
                                            </p:tav>
                                          </p:tavLst>
                                        </p:anim>
                                        <p:anim calcmode="lin" valueType="num">
                                          <p:cBhvr>
                                            <p:cTn id="37" dur="300" fill="hold"/>
                                            <p:tgtEl>
                                              <p:spTgt spid="16"/>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300"/>
                                            <p:tgtEl>
                                              <p:spTgt spid="17"/>
                                            </p:tgtEl>
                                          </p:cBhvr>
                                        </p:animEffect>
                                        <p:anim calcmode="lin" valueType="num">
                                          <p:cBhvr>
                                            <p:cTn id="41" dur="300" fill="hold"/>
                                            <p:tgtEl>
                                              <p:spTgt spid="17"/>
                                            </p:tgtEl>
                                            <p:attrNameLst>
                                              <p:attrName>ppt_x</p:attrName>
                                            </p:attrNameLst>
                                          </p:cBhvr>
                                          <p:tavLst>
                                            <p:tav tm="0">
                                              <p:val>
                                                <p:strVal val="#ppt_x"/>
                                              </p:val>
                                            </p:tav>
                                            <p:tav tm="100000">
                                              <p:val>
                                                <p:strVal val="#ppt_x"/>
                                              </p:val>
                                            </p:tav>
                                          </p:tavLst>
                                        </p:anim>
                                        <p:anim calcmode="lin" valueType="num">
                                          <p:cBhvr>
                                            <p:cTn id="42" dur="3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4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3"/>
                                            </p:tgtEl>
                                            <p:attrNameLst>
                                              <p:attrName>ppt_y</p:attrName>
                                            </p:attrNameLst>
                                          </p:cBhvr>
                                          <p:tavLst>
                                            <p:tav tm="0">
                                              <p:val>
                                                <p:strVal val="#ppt_y"/>
                                              </p:val>
                                            </p:tav>
                                            <p:tav tm="100000">
                                              <p:val>
                                                <p:strVal val="#ppt_y"/>
                                              </p:val>
                                            </p:tav>
                                          </p:tavLst>
                                        </p:anim>
                                        <p:anim calcmode="lin" valueType="num">
                                          <p:cBhvr>
                                            <p:cTn id="18" dur="4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3"/>
                                            </p:tgtEl>
                                          </p:cBhvr>
                                        </p:animEffect>
                                      </p:childTnLst>
                                    </p:cTn>
                                  </p:par>
                                </p:childTnLst>
                              </p:cTn>
                            </p:par>
                            <p:par>
                              <p:cTn id="21" fill="hold">
                                <p:stCondLst>
                                  <p:cond delay="144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940"/>
                                </p:stCondLst>
                                <p:childTnLst>
                                  <p:par>
                                    <p:cTn id="27" presetID="5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Scale>
                                          <p:cBhvr>
                                            <p:cTn id="29"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2"/>
                                            </p:tgtEl>
                                            <p:attrNameLst>
                                              <p:attrName>ppt_x</p:attrName>
                                              <p:attrName>ppt_y</p:attrName>
                                            </p:attrNameLst>
                                          </p:cBhvr>
                                        </p:animMotion>
                                        <p:animEffect transition="in" filter="fade">
                                          <p:cBhvr>
                                            <p:cTn id="31" dur="500"/>
                                            <p:tgtEl>
                                              <p:spTgt spid="2"/>
                                            </p:tgtEl>
                                          </p:cBhvr>
                                        </p:animEffect>
                                      </p:childTnLst>
                                    </p:cTn>
                                  </p:par>
                                </p:childTnLst>
                              </p:cTn>
                            </p:par>
                            <p:par>
                              <p:cTn id="32" fill="hold">
                                <p:stCondLst>
                                  <p:cond delay="2440"/>
                                </p:stCondLst>
                                <p:childTnLst>
                                  <p:par>
                                    <p:cTn id="33" presetID="47"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300"/>
                                            <p:tgtEl>
                                              <p:spTgt spid="16"/>
                                            </p:tgtEl>
                                          </p:cBhvr>
                                        </p:animEffect>
                                        <p:anim calcmode="lin" valueType="num">
                                          <p:cBhvr>
                                            <p:cTn id="36" dur="300" fill="hold"/>
                                            <p:tgtEl>
                                              <p:spTgt spid="16"/>
                                            </p:tgtEl>
                                            <p:attrNameLst>
                                              <p:attrName>ppt_x</p:attrName>
                                            </p:attrNameLst>
                                          </p:cBhvr>
                                          <p:tavLst>
                                            <p:tav tm="0">
                                              <p:val>
                                                <p:strVal val="#ppt_x"/>
                                              </p:val>
                                            </p:tav>
                                            <p:tav tm="100000">
                                              <p:val>
                                                <p:strVal val="#ppt_x"/>
                                              </p:val>
                                            </p:tav>
                                          </p:tavLst>
                                        </p:anim>
                                        <p:anim calcmode="lin" valueType="num">
                                          <p:cBhvr>
                                            <p:cTn id="37" dur="300" fill="hold"/>
                                            <p:tgtEl>
                                              <p:spTgt spid="16"/>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300"/>
                                            <p:tgtEl>
                                              <p:spTgt spid="17"/>
                                            </p:tgtEl>
                                          </p:cBhvr>
                                        </p:animEffect>
                                        <p:anim calcmode="lin" valueType="num">
                                          <p:cBhvr>
                                            <p:cTn id="41" dur="300" fill="hold"/>
                                            <p:tgtEl>
                                              <p:spTgt spid="17"/>
                                            </p:tgtEl>
                                            <p:attrNameLst>
                                              <p:attrName>ppt_x</p:attrName>
                                            </p:attrNameLst>
                                          </p:cBhvr>
                                          <p:tavLst>
                                            <p:tav tm="0">
                                              <p:val>
                                                <p:strVal val="#ppt_x"/>
                                              </p:val>
                                            </p:tav>
                                            <p:tav tm="100000">
                                              <p:val>
                                                <p:strVal val="#ppt_x"/>
                                              </p:val>
                                            </p:tav>
                                          </p:tavLst>
                                        </p:anim>
                                        <p:anim calcmode="lin" valueType="num">
                                          <p:cBhvr>
                                            <p:cTn id="42" dur="3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p:nvPr/>
        </p:nvGrpSpPr>
        <p:grpSpPr bwMode="auto">
          <a:xfrm flipH="1">
            <a:off x="265781" y="260696"/>
            <a:ext cx="432000" cy="432000"/>
            <a:chOff x="0" y="0"/>
            <a:chExt cx="640" cy="658"/>
          </a:xfrm>
          <a:solidFill>
            <a:schemeClr val="bg1"/>
          </a:solidFill>
        </p:grpSpPr>
        <p:sp>
          <p:nvSpPr>
            <p:cNvPr id="12"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3"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4" name="矩形 13"/>
          <p:cNvSpPr/>
          <p:nvPr/>
        </p:nvSpPr>
        <p:spPr>
          <a:xfrm>
            <a:off x="677187" y="236852"/>
            <a:ext cx="1813317"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摇头丸</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连接符 14"/>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圆角矩形 15"/>
          <p:cNvSpPr/>
          <p:nvPr/>
        </p:nvSpPr>
        <p:spPr bwMode="auto">
          <a:xfrm>
            <a:off x="1398847" y="2032022"/>
            <a:ext cx="4320480" cy="4341819"/>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7" name="圆角矩形 16"/>
          <p:cNvSpPr/>
          <p:nvPr/>
        </p:nvSpPr>
        <p:spPr bwMode="auto">
          <a:xfrm>
            <a:off x="1398847" y="1459407"/>
            <a:ext cx="4320480"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8" name="TextBox 17"/>
          <p:cNvSpPr txBox="1"/>
          <p:nvPr/>
        </p:nvSpPr>
        <p:spPr>
          <a:xfrm>
            <a:off x="2636031" y="1526282"/>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98847" y="1210376"/>
            <a:ext cx="1188127" cy="941860"/>
          </a:xfrm>
          <a:prstGeom prst="rect">
            <a:avLst/>
          </a:prstGeom>
        </p:spPr>
      </p:pic>
      <p:sp>
        <p:nvSpPr>
          <p:cNvPr id="20" name="TextBox 19"/>
          <p:cNvSpPr txBox="1"/>
          <p:nvPr/>
        </p:nvSpPr>
        <p:spPr>
          <a:xfrm>
            <a:off x="1650875" y="2317849"/>
            <a:ext cx="3816424" cy="2585323"/>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最初在我国被称之为摇头丸的是指以</a:t>
            </a:r>
            <a:r>
              <a:rPr lang="en-US" altLang="zh-CN" sz="1800" dirty="0">
                <a:cs typeface="微软雅黑" panose="020B0503020204020204" pitchFamily="34" charset="-122"/>
              </a:rPr>
              <a:t>MDMA</a:t>
            </a:r>
            <a:r>
              <a:rPr lang="zh-CN" altLang="en-US" sz="1800" dirty="0">
                <a:cs typeface="微软雅黑" panose="020B0503020204020204" pitchFamily="34" charset="-122"/>
              </a:rPr>
              <a:t>、</a:t>
            </a:r>
            <a:r>
              <a:rPr lang="en-US" altLang="zh-CN" sz="1800" dirty="0">
                <a:cs typeface="微软雅黑" panose="020B0503020204020204" pitchFamily="34" charset="-122"/>
              </a:rPr>
              <a:t>MDA</a:t>
            </a:r>
            <a:r>
              <a:rPr lang="zh-CN" altLang="en-US" sz="1800" dirty="0">
                <a:cs typeface="微软雅黑" panose="020B0503020204020204" pitchFamily="34" charset="-122"/>
              </a:rPr>
              <a:t>等苯丙胺类兴奋剂为主要成分的丸剂，目前常被滥用的摇头丸成分更为混杂，除</a:t>
            </a:r>
            <a:r>
              <a:rPr lang="en-US" altLang="zh-CN" sz="1800" dirty="0">
                <a:cs typeface="微软雅黑" panose="020B0503020204020204" pitchFamily="34" charset="-122"/>
              </a:rPr>
              <a:t>MDMA</a:t>
            </a:r>
            <a:r>
              <a:rPr lang="zh-CN" altLang="en-US" sz="1800" dirty="0">
                <a:cs typeface="微软雅黑" panose="020B0503020204020204" pitchFamily="34" charset="-122"/>
              </a:rPr>
              <a:t>、</a:t>
            </a:r>
            <a:r>
              <a:rPr lang="en-US" altLang="zh-CN" sz="1800" dirty="0">
                <a:cs typeface="微软雅黑" panose="020B0503020204020204" pitchFamily="34" charset="-122"/>
              </a:rPr>
              <a:t>MDA</a:t>
            </a:r>
            <a:r>
              <a:rPr lang="zh-CN" altLang="en-US" sz="1800" dirty="0">
                <a:cs typeface="微软雅黑" panose="020B0503020204020204" pitchFamily="34" charset="-122"/>
              </a:rPr>
              <a:t>等成分外，还常含有冰毒、氯胺酮、麻黄素、咖啡因、解热镇痛药等毒品和药物，从而增强摇头丸的致幻、兴奋以及对人体的毒性作用。</a:t>
            </a:r>
            <a:endParaRPr lang="zh-CN" altLang="en-US" sz="1800" dirty="0">
              <a:cs typeface="微软雅黑" panose="020B0503020204020204" pitchFamily="34" charset="-122"/>
            </a:endParaRPr>
          </a:p>
        </p:txBody>
      </p:sp>
      <p:sp>
        <p:nvSpPr>
          <p:cNvPr id="22" name="圆角矩形 21"/>
          <p:cNvSpPr/>
          <p:nvPr/>
        </p:nvSpPr>
        <p:spPr bwMode="auto">
          <a:xfrm>
            <a:off x="6337507" y="2098897"/>
            <a:ext cx="4320480" cy="4274943"/>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3" name="圆角矩形 22"/>
          <p:cNvSpPr/>
          <p:nvPr/>
        </p:nvSpPr>
        <p:spPr bwMode="auto">
          <a:xfrm>
            <a:off x="6337507" y="1526282"/>
            <a:ext cx="4320480"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24" name="TextBox 23"/>
          <p:cNvSpPr txBox="1"/>
          <p:nvPr/>
        </p:nvSpPr>
        <p:spPr>
          <a:xfrm>
            <a:off x="7574691" y="1593157"/>
            <a:ext cx="1313180" cy="430887"/>
          </a:xfrm>
          <a:prstGeom prst="rect">
            <a:avLst/>
          </a:prstGeom>
          <a:noFill/>
        </p:spPr>
        <p:txBody>
          <a:bodyPr wrap="none" rtlCol="0">
            <a:spAutoFit/>
          </a:bodyPr>
          <a:lstStyle/>
          <a:p>
            <a:r>
              <a:rPr lang="zh-CN" altLang="en-US" sz="2200" b="1" dirty="0">
                <a:latin typeface="+mn-ea"/>
                <a:ea typeface="+mn-ea"/>
                <a:cs typeface="微软雅黑" panose="020B0503020204020204" pitchFamily="34" charset="-122"/>
              </a:rPr>
              <a:t>案例写真</a:t>
            </a:r>
            <a:endParaRPr lang="zh-CN" altLang="en-US" sz="2200" b="1" dirty="0">
              <a:latin typeface="+mn-ea"/>
              <a:ea typeface="+mn-ea"/>
              <a:cs typeface="微软雅黑" panose="020B0503020204020204" pitchFamily="34" charset="-122"/>
            </a:endParaRPr>
          </a:p>
        </p:txBody>
      </p:sp>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53" b="53"/>
          <a:stretch>
            <a:fillRect/>
          </a:stretch>
        </p:blipFill>
        <p:spPr>
          <a:xfrm>
            <a:off x="6182661" y="990805"/>
            <a:ext cx="1152128" cy="1108093"/>
          </a:xfrm>
          <a:prstGeom prst="rect">
            <a:avLst/>
          </a:prstGeom>
        </p:spPr>
      </p:pic>
      <p:sp>
        <p:nvSpPr>
          <p:cNvPr id="26" name="TextBox 25"/>
          <p:cNvSpPr txBox="1"/>
          <p:nvPr/>
        </p:nvSpPr>
        <p:spPr>
          <a:xfrm>
            <a:off x="6575097" y="2349221"/>
            <a:ext cx="3794858" cy="3170099"/>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dirty="0">
                <a:cs typeface="微软雅黑" panose="020B0503020204020204" pitchFamily="34" charset="-122"/>
              </a:rPr>
              <a:t>一位吃过摇头丸的小姐说，药劲半个小时就会上来，先是感到浑身发热，坐着坐着就想晃动身体，你越想忍住就越想摇，不摇就会浑身冒汗，上下牙打架，莫名的兴奋会从骨子里钻出来。一女生在酒吧服下摇头丸后，摇头不止，直到呼吸困难、全身抽搐、倒地人事不省，被送进医院抢救才挽回生命。</a:t>
            </a:r>
            <a:endParaRPr lang="zh-CN" altLang="en-US" dirty="0">
              <a:cs typeface="微软雅黑" panose="020B0503020204020204" pitchFamily="34" charset="-122"/>
            </a:endParaRPr>
          </a:p>
        </p:txBody>
      </p:sp>
      <p:pic>
        <p:nvPicPr>
          <p:cNvPr id="3" name="图片 2" descr="D:\甲方\ppt\工作\医疗\5a40976637378.jpg5a40976637378"/>
          <p:cNvPicPr>
            <a:picLocks noChangeAspect="1"/>
          </p:cNvPicPr>
          <p:nvPr/>
        </p:nvPicPr>
        <p:blipFill>
          <a:blip r:embed="rId3"/>
          <a:srcRect/>
          <a:stretch>
            <a:fillRect/>
          </a:stretch>
        </p:blipFill>
        <p:spPr>
          <a:xfrm>
            <a:off x="2408785" y="4752268"/>
            <a:ext cx="2300605" cy="1534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942">
        <p14:prism isInverted="1"/>
      </p:transition>
    </mc:Choice>
    <mc:Fallback>
      <p:transition spd="slow" advTm="594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40"/>
                                </p:stCondLst>
                                <p:childTnLst>
                                  <p:par>
                                    <p:cTn id="22" presetID="3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300" fill="hold"/>
                                            <p:tgtEl>
                                              <p:spTgt spid="17"/>
                                            </p:tgtEl>
                                            <p:attrNameLst>
                                              <p:attrName>ppt_w</p:attrName>
                                            </p:attrNameLst>
                                          </p:cBhvr>
                                          <p:tavLst>
                                            <p:tav tm="0">
                                              <p:val>
                                                <p:fltVal val="0"/>
                                              </p:val>
                                            </p:tav>
                                            <p:tav tm="100000">
                                              <p:val>
                                                <p:strVal val="#ppt_w"/>
                                              </p:val>
                                            </p:tav>
                                          </p:tavLst>
                                        </p:anim>
                                        <p:anim calcmode="lin" valueType="num">
                                          <p:cBhvr>
                                            <p:cTn id="25" dur="300" fill="hold"/>
                                            <p:tgtEl>
                                              <p:spTgt spid="17"/>
                                            </p:tgtEl>
                                            <p:attrNameLst>
                                              <p:attrName>ppt_h</p:attrName>
                                            </p:attrNameLst>
                                          </p:cBhvr>
                                          <p:tavLst>
                                            <p:tav tm="0">
                                              <p:val>
                                                <p:fltVal val="0"/>
                                              </p:val>
                                            </p:tav>
                                            <p:tav tm="100000">
                                              <p:val>
                                                <p:strVal val="#ppt_h"/>
                                              </p:val>
                                            </p:tav>
                                          </p:tavLst>
                                        </p:anim>
                                        <p:anim calcmode="lin" valueType="num">
                                          <p:cBhvr>
                                            <p:cTn id="26" dur="300" fill="hold"/>
                                            <p:tgtEl>
                                              <p:spTgt spid="17"/>
                                            </p:tgtEl>
                                            <p:attrNameLst>
                                              <p:attrName>style.rotation</p:attrName>
                                            </p:attrNameLst>
                                          </p:cBhvr>
                                          <p:tavLst>
                                            <p:tav tm="0">
                                              <p:val>
                                                <p:fltVal val="90"/>
                                              </p:val>
                                            </p:tav>
                                            <p:tav tm="100000">
                                              <p:val>
                                                <p:fltVal val="0"/>
                                              </p:val>
                                            </p:tav>
                                          </p:tavLst>
                                        </p:anim>
                                        <p:animEffect transition="in" filter="fade">
                                          <p:cBhvr>
                                            <p:cTn id="27" dur="300"/>
                                            <p:tgtEl>
                                              <p:spTgt spid="17"/>
                                            </p:tgtEl>
                                          </p:cBhvr>
                                        </p:animEffect>
                                      </p:childTnLst>
                                    </p:cTn>
                                  </p:par>
                                </p:childTnLst>
                              </p:cTn>
                            </p:par>
                            <p:par>
                              <p:cTn id="28" fill="hold">
                                <p:stCondLst>
                                  <p:cond delay="194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400"/>
                                            <p:tgtEl>
                                              <p:spTgt spid="16"/>
                                            </p:tgtEl>
                                          </p:cBhvr>
                                        </p:animEffect>
                                      </p:childTnLst>
                                    </p:cTn>
                                  </p:par>
                                </p:childTnLst>
                              </p:cTn>
                            </p:par>
                            <p:par>
                              <p:cTn id="32" fill="hold">
                                <p:stCondLst>
                                  <p:cond delay="244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18"/>
                                            </p:tgtEl>
                                            <p:attrNameLst>
                                              <p:attrName>ppt_y</p:attrName>
                                            </p:attrNameLst>
                                          </p:cBhvr>
                                          <p:tavLst>
                                            <p:tav tm="0">
                                              <p:val>
                                                <p:strVal val="#ppt_y"/>
                                              </p:val>
                                            </p:tav>
                                            <p:tav tm="100000">
                                              <p:val>
                                                <p:strVal val="#ppt_y"/>
                                              </p:val>
                                            </p:tav>
                                          </p:tavLst>
                                        </p:anim>
                                        <p:anim calcmode="lin" valueType="num">
                                          <p:cBhvr>
                                            <p:cTn id="42" dur="3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18"/>
                                            </p:tgtEl>
                                          </p:cBhvr>
                                        </p:animEffect>
                                      </p:childTnLst>
                                    </p:cTn>
                                  </p:par>
                                </p:childTnLst>
                              </p:cTn>
                            </p:par>
                            <p:par>
                              <p:cTn id="45" fill="hold">
                                <p:stCondLst>
                                  <p:cond delay="2640"/>
                                </p:stCondLst>
                                <p:childTnLst>
                                  <p:par>
                                    <p:cTn id="46" presetID="22" presetClass="entr" presetSubtype="1"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par>
                              <p:cTn id="49" fill="hold">
                                <p:stCondLst>
                                  <p:cond delay="3140"/>
                                </p:stCondLst>
                                <p:childTnLst>
                                  <p:par>
                                    <p:cTn id="50" presetID="5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par>
                              <p:cTn id="55" fill="hold">
                                <p:stCondLst>
                                  <p:cond delay="3640"/>
                                </p:stCondLst>
                                <p:childTnLst>
                                  <p:par>
                                    <p:cTn id="56" presetID="31"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300" fill="hold"/>
                                            <p:tgtEl>
                                              <p:spTgt spid="23"/>
                                            </p:tgtEl>
                                            <p:attrNameLst>
                                              <p:attrName>ppt_w</p:attrName>
                                            </p:attrNameLst>
                                          </p:cBhvr>
                                          <p:tavLst>
                                            <p:tav tm="0">
                                              <p:val>
                                                <p:fltVal val="0"/>
                                              </p:val>
                                            </p:tav>
                                            <p:tav tm="100000">
                                              <p:val>
                                                <p:strVal val="#ppt_w"/>
                                              </p:val>
                                            </p:tav>
                                          </p:tavLst>
                                        </p:anim>
                                        <p:anim calcmode="lin" valueType="num">
                                          <p:cBhvr>
                                            <p:cTn id="59" dur="300" fill="hold"/>
                                            <p:tgtEl>
                                              <p:spTgt spid="23"/>
                                            </p:tgtEl>
                                            <p:attrNameLst>
                                              <p:attrName>ppt_h</p:attrName>
                                            </p:attrNameLst>
                                          </p:cBhvr>
                                          <p:tavLst>
                                            <p:tav tm="0">
                                              <p:val>
                                                <p:fltVal val="0"/>
                                              </p:val>
                                            </p:tav>
                                            <p:tav tm="100000">
                                              <p:val>
                                                <p:strVal val="#ppt_h"/>
                                              </p:val>
                                            </p:tav>
                                          </p:tavLst>
                                        </p:anim>
                                        <p:anim calcmode="lin" valueType="num">
                                          <p:cBhvr>
                                            <p:cTn id="60" dur="300" fill="hold"/>
                                            <p:tgtEl>
                                              <p:spTgt spid="23"/>
                                            </p:tgtEl>
                                            <p:attrNameLst>
                                              <p:attrName>style.rotation</p:attrName>
                                            </p:attrNameLst>
                                          </p:cBhvr>
                                          <p:tavLst>
                                            <p:tav tm="0">
                                              <p:val>
                                                <p:fltVal val="90"/>
                                              </p:val>
                                            </p:tav>
                                            <p:tav tm="100000">
                                              <p:val>
                                                <p:fltVal val="0"/>
                                              </p:val>
                                            </p:tav>
                                          </p:tavLst>
                                        </p:anim>
                                        <p:animEffect transition="in" filter="fade">
                                          <p:cBhvr>
                                            <p:cTn id="61" dur="300"/>
                                            <p:tgtEl>
                                              <p:spTgt spid="23"/>
                                            </p:tgtEl>
                                          </p:cBhvr>
                                        </p:animEffect>
                                      </p:childTnLst>
                                    </p:cTn>
                                  </p:par>
                                </p:childTnLst>
                              </p:cTn>
                            </p:par>
                            <p:par>
                              <p:cTn id="62" fill="hold">
                                <p:stCondLst>
                                  <p:cond delay="414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400"/>
                                            <p:tgtEl>
                                              <p:spTgt spid="22"/>
                                            </p:tgtEl>
                                          </p:cBhvr>
                                        </p:animEffect>
                                      </p:childTnLst>
                                    </p:cTn>
                                  </p:par>
                                </p:childTnLst>
                              </p:cTn>
                            </p:par>
                            <p:par>
                              <p:cTn id="66" fill="hold">
                                <p:stCondLst>
                                  <p:cond delay="4640"/>
                                </p:stCondLst>
                                <p:childTnLst>
                                  <p:par>
                                    <p:cTn id="67" presetID="53" presetClass="entr" presetSubtype="16"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par>
                                    <p:cTn id="72" presetID="41" presetClass="entr" presetSubtype="0" fill="hold" grpId="0" nodeType="withEffect">
                                      <p:stCondLst>
                                        <p:cond delay="0"/>
                                      </p:stCondLst>
                                      <p:iterate type="lt">
                                        <p:tmPct val="10000"/>
                                      </p:iterate>
                                      <p:childTnLst>
                                        <p:set>
                                          <p:cBhvr>
                                            <p:cTn id="73" dur="1" fill="hold">
                                              <p:stCondLst>
                                                <p:cond delay="0"/>
                                              </p:stCondLst>
                                            </p:cTn>
                                            <p:tgtEl>
                                              <p:spTgt spid="24"/>
                                            </p:tgtEl>
                                            <p:attrNameLst>
                                              <p:attrName>style.visibility</p:attrName>
                                            </p:attrNameLst>
                                          </p:cBhvr>
                                          <p:to>
                                            <p:strVal val="visible"/>
                                          </p:to>
                                        </p:set>
                                        <p:anim calcmode="lin" valueType="num">
                                          <p:cBhvr>
                                            <p:cTn id="74"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5" dur="300" fill="hold"/>
                                            <p:tgtEl>
                                              <p:spTgt spid="24"/>
                                            </p:tgtEl>
                                            <p:attrNameLst>
                                              <p:attrName>ppt_y</p:attrName>
                                            </p:attrNameLst>
                                          </p:cBhvr>
                                          <p:tavLst>
                                            <p:tav tm="0">
                                              <p:val>
                                                <p:strVal val="#ppt_y"/>
                                              </p:val>
                                            </p:tav>
                                            <p:tav tm="100000">
                                              <p:val>
                                                <p:strVal val="#ppt_y"/>
                                              </p:val>
                                            </p:tav>
                                          </p:tavLst>
                                        </p:anim>
                                        <p:anim calcmode="lin" valueType="num">
                                          <p:cBhvr>
                                            <p:cTn id="76"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7"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8" dur="300" tmFilter="0,0; .5, 1; 1, 1"/>
                                            <p:tgtEl>
                                              <p:spTgt spid="24"/>
                                            </p:tgtEl>
                                          </p:cBhvr>
                                        </p:animEffect>
                                      </p:childTnLst>
                                    </p:cTn>
                                  </p:par>
                                </p:childTnLst>
                              </p:cTn>
                            </p:par>
                            <p:par>
                              <p:cTn id="79" fill="hold">
                                <p:stCondLst>
                                  <p:cond delay="4840"/>
                                </p:stCondLst>
                                <p:childTnLst>
                                  <p:par>
                                    <p:cTn id="80" presetID="22" presetClass="entr" presetSubtype="1"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p:bldP spid="20" grpId="0"/>
          <p:bldP spid="22" grpId="0" animBg="1"/>
          <p:bldP spid="23" grpId="0" animBg="1"/>
          <p:bldP spid="24"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40"/>
                                </p:stCondLst>
                                <p:childTnLst>
                                  <p:par>
                                    <p:cTn id="22" presetID="3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300" fill="hold"/>
                                            <p:tgtEl>
                                              <p:spTgt spid="17"/>
                                            </p:tgtEl>
                                            <p:attrNameLst>
                                              <p:attrName>ppt_w</p:attrName>
                                            </p:attrNameLst>
                                          </p:cBhvr>
                                          <p:tavLst>
                                            <p:tav tm="0">
                                              <p:val>
                                                <p:fltVal val="0"/>
                                              </p:val>
                                            </p:tav>
                                            <p:tav tm="100000">
                                              <p:val>
                                                <p:strVal val="#ppt_w"/>
                                              </p:val>
                                            </p:tav>
                                          </p:tavLst>
                                        </p:anim>
                                        <p:anim calcmode="lin" valueType="num">
                                          <p:cBhvr>
                                            <p:cTn id="25" dur="300" fill="hold"/>
                                            <p:tgtEl>
                                              <p:spTgt spid="17"/>
                                            </p:tgtEl>
                                            <p:attrNameLst>
                                              <p:attrName>ppt_h</p:attrName>
                                            </p:attrNameLst>
                                          </p:cBhvr>
                                          <p:tavLst>
                                            <p:tav tm="0">
                                              <p:val>
                                                <p:fltVal val="0"/>
                                              </p:val>
                                            </p:tav>
                                            <p:tav tm="100000">
                                              <p:val>
                                                <p:strVal val="#ppt_h"/>
                                              </p:val>
                                            </p:tav>
                                          </p:tavLst>
                                        </p:anim>
                                        <p:anim calcmode="lin" valueType="num">
                                          <p:cBhvr>
                                            <p:cTn id="26" dur="300" fill="hold"/>
                                            <p:tgtEl>
                                              <p:spTgt spid="17"/>
                                            </p:tgtEl>
                                            <p:attrNameLst>
                                              <p:attrName>style.rotation</p:attrName>
                                            </p:attrNameLst>
                                          </p:cBhvr>
                                          <p:tavLst>
                                            <p:tav tm="0">
                                              <p:val>
                                                <p:fltVal val="90"/>
                                              </p:val>
                                            </p:tav>
                                            <p:tav tm="100000">
                                              <p:val>
                                                <p:fltVal val="0"/>
                                              </p:val>
                                            </p:tav>
                                          </p:tavLst>
                                        </p:anim>
                                        <p:animEffect transition="in" filter="fade">
                                          <p:cBhvr>
                                            <p:cTn id="27" dur="300"/>
                                            <p:tgtEl>
                                              <p:spTgt spid="17"/>
                                            </p:tgtEl>
                                          </p:cBhvr>
                                        </p:animEffect>
                                      </p:childTnLst>
                                    </p:cTn>
                                  </p:par>
                                </p:childTnLst>
                              </p:cTn>
                            </p:par>
                            <p:par>
                              <p:cTn id="28" fill="hold">
                                <p:stCondLst>
                                  <p:cond delay="194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400"/>
                                            <p:tgtEl>
                                              <p:spTgt spid="16"/>
                                            </p:tgtEl>
                                          </p:cBhvr>
                                        </p:animEffect>
                                      </p:childTnLst>
                                    </p:cTn>
                                  </p:par>
                                </p:childTnLst>
                              </p:cTn>
                            </p:par>
                            <p:par>
                              <p:cTn id="32" fill="hold">
                                <p:stCondLst>
                                  <p:cond delay="244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18"/>
                                            </p:tgtEl>
                                            <p:attrNameLst>
                                              <p:attrName>ppt_y</p:attrName>
                                            </p:attrNameLst>
                                          </p:cBhvr>
                                          <p:tavLst>
                                            <p:tav tm="0">
                                              <p:val>
                                                <p:strVal val="#ppt_y"/>
                                              </p:val>
                                            </p:tav>
                                            <p:tav tm="100000">
                                              <p:val>
                                                <p:strVal val="#ppt_y"/>
                                              </p:val>
                                            </p:tav>
                                          </p:tavLst>
                                        </p:anim>
                                        <p:anim calcmode="lin" valueType="num">
                                          <p:cBhvr>
                                            <p:cTn id="42" dur="3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18"/>
                                            </p:tgtEl>
                                          </p:cBhvr>
                                        </p:animEffect>
                                      </p:childTnLst>
                                    </p:cTn>
                                  </p:par>
                                </p:childTnLst>
                              </p:cTn>
                            </p:par>
                            <p:par>
                              <p:cTn id="45" fill="hold">
                                <p:stCondLst>
                                  <p:cond delay="2640"/>
                                </p:stCondLst>
                                <p:childTnLst>
                                  <p:par>
                                    <p:cTn id="46" presetID="22" presetClass="entr" presetSubtype="1"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par>
                              <p:cTn id="49" fill="hold">
                                <p:stCondLst>
                                  <p:cond delay="3140"/>
                                </p:stCondLst>
                                <p:childTnLst>
                                  <p:par>
                                    <p:cTn id="50" presetID="5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par>
                              <p:cTn id="55" fill="hold">
                                <p:stCondLst>
                                  <p:cond delay="3640"/>
                                </p:stCondLst>
                                <p:childTnLst>
                                  <p:par>
                                    <p:cTn id="56" presetID="31"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300" fill="hold"/>
                                            <p:tgtEl>
                                              <p:spTgt spid="23"/>
                                            </p:tgtEl>
                                            <p:attrNameLst>
                                              <p:attrName>ppt_w</p:attrName>
                                            </p:attrNameLst>
                                          </p:cBhvr>
                                          <p:tavLst>
                                            <p:tav tm="0">
                                              <p:val>
                                                <p:fltVal val="0"/>
                                              </p:val>
                                            </p:tav>
                                            <p:tav tm="100000">
                                              <p:val>
                                                <p:strVal val="#ppt_w"/>
                                              </p:val>
                                            </p:tav>
                                          </p:tavLst>
                                        </p:anim>
                                        <p:anim calcmode="lin" valueType="num">
                                          <p:cBhvr>
                                            <p:cTn id="59" dur="300" fill="hold"/>
                                            <p:tgtEl>
                                              <p:spTgt spid="23"/>
                                            </p:tgtEl>
                                            <p:attrNameLst>
                                              <p:attrName>ppt_h</p:attrName>
                                            </p:attrNameLst>
                                          </p:cBhvr>
                                          <p:tavLst>
                                            <p:tav tm="0">
                                              <p:val>
                                                <p:fltVal val="0"/>
                                              </p:val>
                                            </p:tav>
                                            <p:tav tm="100000">
                                              <p:val>
                                                <p:strVal val="#ppt_h"/>
                                              </p:val>
                                            </p:tav>
                                          </p:tavLst>
                                        </p:anim>
                                        <p:anim calcmode="lin" valueType="num">
                                          <p:cBhvr>
                                            <p:cTn id="60" dur="300" fill="hold"/>
                                            <p:tgtEl>
                                              <p:spTgt spid="23"/>
                                            </p:tgtEl>
                                            <p:attrNameLst>
                                              <p:attrName>style.rotation</p:attrName>
                                            </p:attrNameLst>
                                          </p:cBhvr>
                                          <p:tavLst>
                                            <p:tav tm="0">
                                              <p:val>
                                                <p:fltVal val="90"/>
                                              </p:val>
                                            </p:tav>
                                            <p:tav tm="100000">
                                              <p:val>
                                                <p:fltVal val="0"/>
                                              </p:val>
                                            </p:tav>
                                          </p:tavLst>
                                        </p:anim>
                                        <p:animEffect transition="in" filter="fade">
                                          <p:cBhvr>
                                            <p:cTn id="61" dur="300"/>
                                            <p:tgtEl>
                                              <p:spTgt spid="23"/>
                                            </p:tgtEl>
                                          </p:cBhvr>
                                        </p:animEffect>
                                      </p:childTnLst>
                                    </p:cTn>
                                  </p:par>
                                </p:childTnLst>
                              </p:cTn>
                            </p:par>
                            <p:par>
                              <p:cTn id="62" fill="hold">
                                <p:stCondLst>
                                  <p:cond delay="414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400"/>
                                            <p:tgtEl>
                                              <p:spTgt spid="22"/>
                                            </p:tgtEl>
                                          </p:cBhvr>
                                        </p:animEffect>
                                      </p:childTnLst>
                                    </p:cTn>
                                  </p:par>
                                </p:childTnLst>
                              </p:cTn>
                            </p:par>
                            <p:par>
                              <p:cTn id="66" fill="hold">
                                <p:stCondLst>
                                  <p:cond delay="4640"/>
                                </p:stCondLst>
                                <p:childTnLst>
                                  <p:par>
                                    <p:cTn id="67" presetID="53" presetClass="entr" presetSubtype="16"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par>
                                    <p:cTn id="72" presetID="41" presetClass="entr" presetSubtype="0" fill="hold" grpId="0" nodeType="withEffect">
                                      <p:stCondLst>
                                        <p:cond delay="0"/>
                                      </p:stCondLst>
                                      <p:iterate type="lt">
                                        <p:tmPct val="10000"/>
                                      </p:iterate>
                                      <p:childTnLst>
                                        <p:set>
                                          <p:cBhvr>
                                            <p:cTn id="73" dur="1" fill="hold">
                                              <p:stCondLst>
                                                <p:cond delay="0"/>
                                              </p:stCondLst>
                                            </p:cTn>
                                            <p:tgtEl>
                                              <p:spTgt spid="24"/>
                                            </p:tgtEl>
                                            <p:attrNameLst>
                                              <p:attrName>style.visibility</p:attrName>
                                            </p:attrNameLst>
                                          </p:cBhvr>
                                          <p:to>
                                            <p:strVal val="visible"/>
                                          </p:to>
                                        </p:set>
                                        <p:anim calcmode="lin" valueType="num">
                                          <p:cBhvr>
                                            <p:cTn id="74"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5" dur="300" fill="hold"/>
                                            <p:tgtEl>
                                              <p:spTgt spid="24"/>
                                            </p:tgtEl>
                                            <p:attrNameLst>
                                              <p:attrName>ppt_y</p:attrName>
                                            </p:attrNameLst>
                                          </p:cBhvr>
                                          <p:tavLst>
                                            <p:tav tm="0">
                                              <p:val>
                                                <p:strVal val="#ppt_y"/>
                                              </p:val>
                                            </p:tav>
                                            <p:tav tm="100000">
                                              <p:val>
                                                <p:strVal val="#ppt_y"/>
                                              </p:val>
                                            </p:tav>
                                          </p:tavLst>
                                        </p:anim>
                                        <p:anim calcmode="lin" valueType="num">
                                          <p:cBhvr>
                                            <p:cTn id="76"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7"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8" dur="300" tmFilter="0,0; .5, 1; 1, 1"/>
                                            <p:tgtEl>
                                              <p:spTgt spid="24"/>
                                            </p:tgtEl>
                                          </p:cBhvr>
                                        </p:animEffect>
                                      </p:childTnLst>
                                    </p:cTn>
                                  </p:par>
                                </p:childTnLst>
                              </p:cTn>
                            </p:par>
                            <p:par>
                              <p:cTn id="79" fill="hold">
                                <p:stCondLst>
                                  <p:cond delay="4840"/>
                                </p:stCondLst>
                                <p:childTnLst>
                                  <p:par>
                                    <p:cTn id="80" presetID="22" presetClass="entr" presetSubtype="1"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p:bldP spid="20" grpId="0"/>
          <p:bldP spid="22" grpId="0" animBg="1"/>
          <p:bldP spid="23" grpId="0" animBg="1"/>
          <p:bldP spid="24" grpId="0"/>
          <p:bldP spid="2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85813" y="1052736"/>
            <a:ext cx="7272808" cy="5016758"/>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通用名称：</a:t>
            </a:r>
            <a:r>
              <a:rPr lang="zh-CN" altLang="en-US" sz="2000" dirty="0">
                <a:solidFill>
                  <a:schemeClr val="tx2"/>
                </a:solidFill>
                <a:latin typeface="+mn-ea"/>
                <a:ea typeface="+mn-ea"/>
                <a:cs typeface="微软雅黑" panose="020B0503020204020204" pitchFamily="34" charset="-122"/>
              </a:rPr>
              <a:t>氯胺酮</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静脉全麻药，有时也可用作兽用麻醉药。一般人只要足量接触二、三次即可上瘾，是一种很危险的精神药品。</a:t>
            </a:r>
            <a:r>
              <a:rPr lang="en-US" altLang="zh-CN" sz="2000" dirty="0">
                <a:solidFill>
                  <a:schemeClr val="tx2"/>
                </a:solidFill>
                <a:latin typeface="+mn-ea"/>
                <a:ea typeface="+mn-ea"/>
                <a:cs typeface="微软雅黑" panose="020B0503020204020204" pitchFamily="34" charset="-122"/>
              </a:rPr>
              <a:t>K</a:t>
            </a:r>
            <a:r>
              <a:rPr lang="zh-CN" altLang="en-US" sz="2000" dirty="0">
                <a:solidFill>
                  <a:schemeClr val="tx2"/>
                </a:solidFill>
                <a:latin typeface="+mn-ea"/>
                <a:ea typeface="+mn-ea"/>
                <a:cs typeface="微软雅黑" panose="020B0503020204020204" pitchFamily="34" charset="-122"/>
              </a:rPr>
              <a:t>粉外观上是白色结晶性粉末，无臭，易溶于水，可随意勾兑进饮料、红酒中服下。</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服药开始时身体瘫软，一旦接触到节奏狂放的音乐，便会条件反射般强烈扭动、手舞足蹈，“狂劲”一般会持续数小时甚至更长，直至药性渐散身体虚脱为止。</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氯胺酮具有很强的依赖性，服用后会产生意识与感觉的分离状态，导致神经中毒反应、幻觉和精神分裂症状，表现为头昏、精神错乱、过度兴奋、幻觉、幻视、幻听、运动功能障碍、抑郁以及出现怪异和危险行为。同时对记忆和思维能力都造成严重的损害。</a:t>
            </a:r>
            <a:endParaRPr lang="zh-CN" altLang="en-US" sz="2000" dirty="0">
              <a:solidFill>
                <a:schemeClr val="tx2"/>
              </a:solidFill>
              <a:latin typeface="+mn-ea"/>
              <a:ea typeface="+mn-ea"/>
              <a:cs typeface="微软雅黑" panose="020B0503020204020204" pitchFamily="34" charset="-122"/>
            </a:endParaRPr>
          </a:p>
        </p:txBody>
      </p:sp>
      <p:pic>
        <p:nvPicPr>
          <p:cNvPr id="5" name="图片 4" descr="D:\甲方\ppt\工作\医疗\5a41d0fe130ff.jpg5a41d0fe130ff"/>
          <p:cNvPicPr>
            <a:picLocks noChangeAspect="1"/>
          </p:cNvPicPr>
          <p:nvPr/>
        </p:nvPicPr>
        <p:blipFill>
          <a:blip r:embed="rId1"/>
          <a:srcRect/>
          <a:stretch>
            <a:fillRect/>
          </a:stretch>
        </p:blipFill>
        <p:spPr>
          <a:xfrm>
            <a:off x="8535400" y="1382470"/>
            <a:ext cx="2883786" cy="1925955"/>
          </a:xfrm>
          <a:prstGeom prst="rect">
            <a:avLst/>
          </a:prstGeom>
        </p:spPr>
      </p:pic>
      <p:pic>
        <p:nvPicPr>
          <p:cNvPr id="8" name="图片 7" descr="D:\甲方\ppt\工作\医疗\5a40afac526e2.jpg5a40afac526e2"/>
          <p:cNvPicPr>
            <a:picLocks noChangeAspect="1"/>
          </p:cNvPicPr>
          <p:nvPr/>
        </p:nvPicPr>
        <p:blipFill>
          <a:blip r:embed="rId2"/>
          <a:srcRect/>
          <a:stretch>
            <a:fillRect/>
          </a:stretch>
        </p:blipFill>
        <p:spPr>
          <a:xfrm>
            <a:off x="8535400" y="3680540"/>
            <a:ext cx="2883786" cy="1914525"/>
          </a:xfrm>
          <a:prstGeom prst="rect">
            <a:avLst/>
          </a:prstGeom>
        </p:spPr>
      </p:pic>
      <p:grpSp>
        <p:nvGrpSpPr>
          <p:cNvPr id="15" name="Group 3"/>
          <p:cNvGrpSpPr/>
          <p:nvPr/>
        </p:nvGrpSpPr>
        <p:grpSpPr bwMode="auto">
          <a:xfrm flipH="1">
            <a:off x="265781" y="260696"/>
            <a:ext cx="432000" cy="432000"/>
            <a:chOff x="0" y="0"/>
            <a:chExt cx="640" cy="658"/>
          </a:xfrm>
          <a:solidFill>
            <a:schemeClr val="bg1"/>
          </a:solidFill>
        </p:grpSpPr>
        <p:sp>
          <p:nvSpPr>
            <p:cNvPr id="16"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7"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8" name="矩形 17"/>
          <p:cNvSpPr/>
          <p:nvPr/>
        </p:nvSpPr>
        <p:spPr>
          <a:xfrm>
            <a:off x="677187" y="236852"/>
            <a:ext cx="1433406"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2.3 K</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粉</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9" name="直接连接符 18"/>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3392">
        <p14:prism dir="u" isInverted="1"/>
      </p:transition>
    </mc:Choice>
    <mc:Fallback>
      <p:transition spd="slow" advTm="339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2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300"/>
                                            <p:tgtEl>
                                              <p:spTgt spid="19"/>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4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8"/>
                                            </p:tgtEl>
                                            <p:attrNameLst>
                                              <p:attrName>ppt_y</p:attrName>
                                            </p:attrNameLst>
                                          </p:cBhvr>
                                          <p:tavLst>
                                            <p:tav tm="0">
                                              <p:val>
                                                <p:strVal val="#ppt_y"/>
                                              </p:val>
                                            </p:tav>
                                            <p:tav tm="100000">
                                              <p:val>
                                                <p:strVal val="#ppt_y"/>
                                              </p:val>
                                            </p:tav>
                                          </p:tavLst>
                                        </p:anim>
                                        <p:anim calcmode="lin" valueType="num">
                                          <p:cBhvr>
                                            <p:cTn id="18" dur="4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8"/>
                                            </p:tgtEl>
                                          </p:cBhvr>
                                        </p:animEffect>
                                      </p:childTnLst>
                                    </p:cTn>
                                  </p:par>
                                </p:childTnLst>
                              </p:cTn>
                            </p:par>
                            <p:par>
                              <p:cTn id="21" fill="hold">
                                <p:stCondLst>
                                  <p:cond delay="1400"/>
                                </p:stCondLst>
                                <p:childTnLst>
                                  <p:par>
                                    <p:cTn id="22" presetID="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300"/>
                                            <p:tgtEl>
                                              <p:spTgt spid="19"/>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4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8"/>
                                            </p:tgtEl>
                                            <p:attrNameLst>
                                              <p:attrName>ppt_y</p:attrName>
                                            </p:attrNameLst>
                                          </p:cBhvr>
                                          <p:tavLst>
                                            <p:tav tm="0">
                                              <p:val>
                                                <p:strVal val="#ppt_y"/>
                                              </p:val>
                                            </p:tav>
                                            <p:tav tm="100000">
                                              <p:val>
                                                <p:strVal val="#ppt_y"/>
                                              </p:val>
                                            </p:tav>
                                          </p:tavLst>
                                        </p:anim>
                                        <p:anim calcmode="lin" valueType="num">
                                          <p:cBhvr>
                                            <p:cTn id="18" dur="4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8"/>
                                            </p:tgtEl>
                                          </p:cBhvr>
                                        </p:animEffect>
                                      </p:childTnLst>
                                    </p:cTn>
                                  </p:par>
                                </p:childTnLst>
                              </p:cTn>
                            </p:par>
                            <p:par>
                              <p:cTn id="21" fill="hold">
                                <p:stCondLst>
                                  <p:cond delay="1400"/>
                                </p:stCondLst>
                                <p:childTnLst>
                                  <p:par>
                                    <p:cTn id="22" presetID="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53865" y="4006380"/>
            <a:ext cx="7813795" cy="1827334"/>
          </a:xfrm>
          <a:prstGeom prst="roundRect">
            <a:avLst>
              <a:gd name="adj" fmla="val 16667"/>
            </a:avLst>
          </a:prstGeom>
          <a:solidFill>
            <a:schemeClr val="lt2">
              <a:alpha val="80000"/>
            </a:schemeClr>
          </a:solidFill>
        </p:spPr>
      </p:sp>
      <p:sp>
        <p:nvSpPr>
          <p:cNvPr id="3" name="AutoShape 3"/>
          <p:cNvSpPr/>
          <p:nvPr/>
        </p:nvSpPr>
        <p:spPr>
          <a:xfrm>
            <a:off x="753865" y="1920540"/>
            <a:ext cx="7813795" cy="1827334"/>
          </a:xfrm>
          <a:prstGeom prst="roundRect">
            <a:avLst>
              <a:gd name="adj" fmla="val 16667"/>
            </a:avLst>
          </a:prstGeom>
          <a:solidFill>
            <a:schemeClr val="lt2">
              <a:alpha val="80000"/>
            </a:schemeClr>
          </a:solidFill>
        </p:spPr>
      </p:sp>
      <p:pic>
        <p:nvPicPr>
          <p:cNvPr id="4" name="Picture 4"/>
          <p:cNvPicPr>
            <a:picLocks noChangeAspect="1"/>
          </p:cNvPicPr>
          <p:nvPr/>
        </p:nvPicPr>
        <p:blipFill>
          <a:blip r:embed="rId1">
            <a:alphaModFix amt="100000"/>
          </a:blip>
          <a:srcRect l="12109" r="12109"/>
          <a:stretch>
            <a:fillRect/>
          </a:stretch>
        </p:blipFill>
        <p:spPr>
          <a:xfrm>
            <a:off x="7806229" y="1329783"/>
            <a:ext cx="3831201" cy="5108268"/>
          </a:xfrm>
          <a:prstGeom prst="rect">
            <a:avLst/>
          </a:prstGeom>
        </p:spPr>
      </p:pic>
      <p:sp>
        <p:nvSpPr>
          <p:cNvPr id="5" name="TextBox 5"/>
          <p:cNvSpPr txBox="1"/>
          <p:nvPr/>
        </p:nvSpPr>
        <p:spPr>
          <a:xfrm>
            <a:off x="1032802" y="2089154"/>
            <a:ext cx="6238875" cy="637972"/>
          </a:xfrm>
          <a:prstGeom prst="rect">
            <a:avLst/>
          </a:prstGeom>
        </p:spPr>
        <p:txBody>
          <a:bodyPr vert="horz" wrap="square" lIns="123825" tIns="123825" rIns="57150" bIns="123825" rtlCol="0" anchor="ctr" anchorCtr="0">
            <a:noAutofit/>
          </a:bodyPr>
          <a:lstStyle/>
          <a:p>
            <a:pPr>
              <a:lnSpc>
                <a:spcPct val="120000"/>
              </a:lnSpc>
            </a:pPr>
            <a:r>
              <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身体健康</a:t>
            </a:r>
            <a:endPar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1032802" y="2610429"/>
            <a:ext cx="6238875" cy="950067"/>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毒品会严重损害人的身体健康，如导致免疫力下降、肝脏和肾脏受损、心血管疾病等。长期吸毒者还会出现消瘦、营养不良等体征。</a:t>
            </a:r>
            <a:endPar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nvSpPr>
        <p:spPr>
          <a:xfrm>
            <a:off x="1032802" y="4183053"/>
            <a:ext cx="6238875" cy="637972"/>
          </a:xfrm>
          <a:prstGeom prst="rect">
            <a:avLst/>
          </a:prstGeom>
        </p:spPr>
        <p:txBody>
          <a:bodyPr vert="horz" wrap="square" lIns="123825" tIns="123825" rIns="57150" bIns="123825" rtlCol="0" anchor="ctr" anchorCtr="0">
            <a:noAutofit/>
          </a:bodyPr>
          <a:lstStyle/>
          <a:p>
            <a:pPr>
              <a:lnSpc>
                <a:spcPct val="120000"/>
              </a:lnSpc>
            </a:pPr>
            <a:r>
              <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心理健康</a:t>
            </a:r>
            <a:endPar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nvSpPr>
        <p:spPr>
          <a:xfrm>
            <a:off x="1032802" y="4712439"/>
            <a:ext cx="6238875" cy="936429"/>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毒品会对人的心理健康造成极大影响，吸毒者往往会出现焦虑、抑郁、暴躁等情绪问题，甚至产生幻觉、妄想等精神症状。</a:t>
            </a:r>
            <a:endPar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nvSpPr>
        <p:spPr>
          <a:xfrm>
            <a:off x="478246" y="265328"/>
            <a:ext cx="1123950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毒品对个人健康影响</a:t>
            </a:r>
            <a:endPar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7009930" y="1744635"/>
            <a:ext cx="4750584" cy="4285329"/>
          </a:xfrm>
          <a:prstGeom prst="rect">
            <a:avLst/>
          </a:prstGeom>
        </p:spPr>
      </p:pic>
      <p:sp>
        <p:nvSpPr>
          <p:cNvPr id="3" name="TextBox 3"/>
          <p:cNvSpPr txBox="1"/>
          <p:nvPr/>
        </p:nvSpPr>
        <p:spPr>
          <a:xfrm>
            <a:off x="478246" y="265328"/>
            <a:ext cx="1123950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毒品对家庭和社会危害</a:t>
            </a:r>
            <a:endPar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AutoShape 4"/>
          <p:cNvSpPr/>
          <p:nvPr/>
        </p:nvSpPr>
        <p:spPr>
          <a:xfrm>
            <a:off x="3731969" y="1769675"/>
            <a:ext cx="3031629" cy="4285329"/>
          </a:xfrm>
          <a:prstGeom prst="roundRect">
            <a:avLst>
              <a:gd name="adj" fmla="val 0"/>
            </a:avLst>
          </a:prstGeom>
          <a:solidFill>
            <a:schemeClr val="lt2">
              <a:alpha val="80000"/>
            </a:schemeClr>
          </a:solidFill>
        </p:spPr>
      </p:sp>
      <p:sp>
        <p:nvSpPr>
          <p:cNvPr id="5" name="TextBox 5"/>
          <p:cNvSpPr txBox="1"/>
          <p:nvPr/>
        </p:nvSpPr>
        <p:spPr>
          <a:xfrm>
            <a:off x="3925458" y="2035795"/>
            <a:ext cx="2644651" cy="649939"/>
          </a:xfrm>
          <a:prstGeom prst="rect">
            <a:avLst/>
          </a:prstGeom>
        </p:spPr>
        <p:txBody>
          <a:bodyPr vert="horz" wrap="square" lIns="66008" tIns="33052" rIns="66008" bIns="33052" rtlCol="0" anchor="ctr" anchorCtr="1">
            <a:noAutofit/>
          </a:bodyPr>
          <a:lstStyle/>
          <a:p>
            <a:pPr algn="ctr">
              <a:lnSpc>
                <a:spcPct val="120000"/>
              </a:lnSpc>
            </a:pPr>
            <a:r>
              <a:rPr lang="en-US" sz="2400" b="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社会危害</a:t>
            </a:r>
            <a:endParaRPr lang="en-US" sz="2400" b="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3925458" y="2757859"/>
            <a:ext cx="2644651" cy="2924764"/>
          </a:xfrm>
          <a:prstGeom prst="rect">
            <a:avLst/>
          </a:prstGeom>
        </p:spPr>
        <p:txBody>
          <a:bodyPr vert="horz" wrap="square" lIns="66008" tIns="33052" rIns="66008" bIns="33052" rtlCol="0" anchor="t" anchorCtr="1">
            <a:noAutofit/>
          </a:bodyPr>
          <a:lstStyle/>
          <a:p>
            <a:pPr algn="ctr">
              <a:lnSpc>
                <a:spcPct val="140000"/>
              </a:lnSpc>
            </a:pPr>
            <a:r>
              <a:rPr lang="en-US" sz="1575">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毒品问题会引发一系列社会问题，如犯罪率上升、社会治安恶化等。同时，吸毒者还可能传播疾病，对社会公共卫生造成威胁。</a:t>
            </a:r>
            <a:endParaRPr lang="en-US" sz="1575">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AutoShape 7"/>
          <p:cNvSpPr/>
          <p:nvPr/>
        </p:nvSpPr>
        <p:spPr>
          <a:xfrm>
            <a:off x="558776" y="1764765"/>
            <a:ext cx="3031629" cy="4285329"/>
          </a:xfrm>
          <a:prstGeom prst="roundRect">
            <a:avLst>
              <a:gd name="adj" fmla="val 0"/>
            </a:avLst>
          </a:prstGeom>
          <a:solidFill>
            <a:schemeClr val="lt2">
              <a:alpha val="80000"/>
            </a:schemeClr>
          </a:solidFill>
        </p:spPr>
      </p:sp>
      <p:sp>
        <p:nvSpPr>
          <p:cNvPr id="8" name="TextBox 8"/>
          <p:cNvSpPr txBox="1"/>
          <p:nvPr/>
        </p:nvSpPr>
        <p:spPr>
          <a:xfrm>
            <a:off x="752265" y="2035795"/>
            <a:ext cx="2644651" cy="649939"/>
          </a:xfrm>
          <a:prstGeom prst="rect">
            <a:avLst/>
          </a:prstGeom>
        </p:spPr>
        <p:txBody>
          <a:bodyPr vert="horz" wrap="square" lIns="66008" tIns="33052" rIns="66008" bIns="33052" rtlCol="0" anchor="ctr" anchorCtr="1">
            <a:noAutofit/>
          </a:bodyPr>
          <a:lstStyle/>
          <a:p>
            <a:pPr algn="ctr">
              <a:lnSpc>
                <a:spcPct val="120000"/>
              </a:lnSpc>
            </a:pPr>
            <a:r>
              <a:rPr lang="en-US" sz="2400" b="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家庭危害</a:t>
            </a:r>
            <a:endParaRPr lang="en-US" sz="2400" b="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nvSpPr>
        <p:spPr>
          <a:xfrm>
            <a:off x="752265" y="2752949"/>
            <a:ext cx="2644651" cy="2924764"/>
          </a:xfrm>
          <a:prstGeom prst="rect">
            <a:avLst/>
          </a:prstGeom>
        </p:spPr>
        <p:txBody>
          <a:bodyPr vert="horz" wrap="square" lIns="66008" tIns="33052" rIns="66008" bIns="33052" rtlCol="0" anchor="t" anchorCtr="1">
            <a:noAutofit/>
          </a:bodyPr>
          <a:lstStyle/>
          <a:p>
            <a:pPr algn="ctr">
              <a:lnSpc>
                <a:spcPct val="140000"/>
              </a:lnSpc>
            </a:pPr>
            <a:r>
              <a:rPr lang="en-US" sz="1575">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吸毒者往往会为了筹集毒资而变卖家产、偷盗抢劫，甚至不惜伤害家人。这不仅会导致家庭经济困难，还会破坏家庭关系，给家人带来巨大的精神压力和痛苦。</a:t>
            </a:r>
            <a:endParaRPr lang="en-US" sz="1575">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75578" y="1664304"/>
            <a:ext cx="638131" cy="638131"/>
          </a:xfrm>
          <a:prstGeom prst="ellipse">
            <a:avLst/>
          </a:prstGeom>
          <a:solidFill>
            <a:schemeClr val="accent1">
              <a:alpha val="20000"/>
            </a:schemeClr>
          </a:solidFill>
        </p:spPr>
      </p:sp>
      <p:sp>
        <p:nvSpPr>
          <p:cNvPr id="3" name="AutoShape 3"/>
          <p:cNvSpPr/>
          <p:nvPr/>
        </p:nvSpPr>
        <p:spPr>
          <a:xfrm>
            <a:off x="4010323" y="1799048"/>
            <a:ext cx="368642" cy="368642"/>
          </a:xfrm>
          <a:prstGeom prst="ellipse">
            <a:avLst/>
          </a:prstGeom>
          <a:solidFill>
            <a:schemeClr val="accent1">
              <a:alpha val="100000"/>
            </a:schemeClr>
          </a:solidFill>
        </p:spPr>
      </p:sp>
      <p:sp>
        <p:nvSpPr>
          <p:cNvPr id="4" name="TextBox 4"/>
          <p:cNvSpPr txBox="1"/>
          <p:nvPr/>
        </p:nvSpPr>
        <p:spPr>
          <a:xfrm>
            <a:off x="4638949" y="1463721"/>
            <a:ext cx="6886575" cy="765904"/>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案例一</a:t>
            </a:r>
            <a:endPar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5"/>
          <p:cNvSpPr txBox="1"/>
          <p:nvPr/>
        </p:nvSpPr>
        <p:spPr>
          <a:xfrm>
            <a:off x="4638949" y="2046214"/>
            <a:ext cx="6891292" cy="982033"/>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某青年因长期吸食冰毒导致精神异常，最终因产生幻觉而跳楼身亡。这个案例警示我们，毒品对个人生命安全的巨大威胁。</a:t>
            </a:r>
            <a:endPar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Picture 6"/>
          <p:cNvPicPr>
            <a:picLocks noChangeAspect="1"/>
          </p:cNvPicPr>
          <p:nvPr/>
        </p:nvPicPr>
        <p:blipFill>
          <a:blip r:embed="rId1">
            <a:alphaModFix amt="100000"/>
          </a:blip>
          <a:srcRect l="15708" r="15708"/>
          <a:stretch>
            <a:fillRect/>
          </a:stretch>
        </p:blipFill>
        <p:spPr>
          <a:xfrm>
            <a:off x="-1058935" y="1741145"/>
            <a:ext cx="4421505" cy="4421505"/>
          </a:xfrm>
          <a:prstGeom prst="ellipse">
            <a:avLst/>
          </a:prstGeom>
        </p:spPr>
      </p:pic>
      <p:sp>
        <p:nvSpPr>
          <p:cNvPr id="7" name="AutoShape 7"/>
          <p:cNvSpPr/>
          <p:nvPr/>
        </p:nvSpPr>
        <p:spPr>
          <a:xfrm>
            <a:off x="3875578" y="3384629"/>
            <a:ext cx="638131" cy="638131"/>
          </a:xfrm>
          <a:prstGeom prst="ellipse">
            <a:avLst/>
          </a:prstGeom>
          <a:solidFill>
            <a:schemeClr val="accent1">
              <a:alpha val="20000"/>
            </a:schemeClr>
          </a:solidFill>
        </p:spPr>
      </p:sp>
      <p:sp>
        <p:nvSpPr>
          <p:cNvPr id="8" name="AutoShape 8"/>
          <p:cNvSpPr/>
          <p:nvPr/>
        </p:nvSpPr>
        <p:spPr>
          <a:xfrm>
            <a:off x="4010323" y="3519373"/>
            <a:ext cx="368642" cy="368642"/>
          </a:xfrm>
          <a:prstGeom prst="ellipse">
            <a:avLst/>
          </a:prstGeom>
          <a:solidFill>
            <a:schemeClr val="accent1">
              <a:alpha val="100000"/>
            </a:schemeClr>
          </a:solidFill>
        </p:spPr>
      </p:sp>
      <p:sp>
        <p:nvSpPr>
          <p:cNvPr id="9" name="TextBox 9"/>
          <p:cNvSpPr txBox="1"/>
          <p:nvPr/>
        </p:nvSpPr>
        <p:spPr>
          <a:xfrm>
            <a:off x="4638949" y="3182098"/>
            <a:ext cx="6886575" cy="769800"/>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案例二</a:t>
            </a:r>
            <a:endPar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AutoShape 10"/>
          <p:cNvSpPr/>
          <p:nvPr/>
        </p:nvSpPr>
        <p:spPr>
          <a:xfrm>
            <a:off x="3875578" y="5104954"/>
            <a:ext cx="638131" cy="638131"/>
          </a:xfrm>
          <a:prstGeom prst="ellipse">
            <a:avLst/>
          </a:prstGeom>
          <a:solidFill>
            <a:schemeClr val="accent1">
              <a:alpha val="20000"/>
            </a:schemeClr>
          </a:solidFill>
        </p:spPr>
      </p:sp>
      <p:sp>
        <p:nvSpPr>
          <p:cNvPr id="11" name="AutoShape 11"/>
          <p:cNvSpPr/>
          <p:nvPr/>
        </p:nvSpPr>
        <p:spPr>
          <a:xfrm>
            <a:off x="4010323" y="5239698"/>
            <a:ext cx="368642" cy="368642"/>
          </a:xfrm>
          <a:prstGeom prst="ellipse">
            <a:avLst/>
          </a:prstGeom>
          <a:solidFill>
            <a:schemeClr val="accent1">
              <a:alpha val="100000"/>
            </a:schemeClr>
          </a:solidFill>
        </p:spPr>
      </p:sp>
      <p:sp>
        <p:nvSpPr>
          <p:cNvPr id="12" name="TextBox 12"/>
          <p:cNvSpPr txBox="1"/>
          <p:nvPr/>
        </p:nvSpPr>
        <p:spPr>
          <a:xfrm>
            <a:off x="4638949" y="4920230"/>
            <a:ext cx="6886575" cy="734184"/>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警示</a:t>
            </a:r>
            <a:endParaRPr lang="en-US" sz="24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Box 13"/>
          <p:cNvSpPr txBox="1"/>
          <p:nvPr/>
        </p:nvSpPr>
        <p:spPr>
          <a:xfrm>
            <a:off x="478246" y="265328"/>
            <a:ext cx="1123950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典型案例分析与警示</a:t>
            </a:r>
            <a:endParaRPr lang="en-US" sz="3000" b="1">
              <a:solidFill>
                <a:schemeClr val="dk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4"/>
          <p:cNvSpPr txBox="1"/>
          <p:nvPr/>
        </p:nvSpPr>
        <p:spPr>
          <a:xfrm>
            <a:off x="4638949" y="3789081"/>
            <a:ext cx="6891292" cy="982033"/>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一个原本幸福的家庭因父亲吸毒而陷入困境，最终父亲因筹集毒资而犯罪入狱。这个案例反映了毒品对家庭和社会的破坏力。</a:t>
            </a:r>
            <a:endPar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nvSpPr>
        <p:spPr>
          <a:xfrm>
            <a:off x="4638949" y="5471644"/>
            <a:ext cx="6891292" cy="982033"/>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通过以上案例，我们应该深刻认识到毒品的危害，并时刻保持警惕，远离毒品。同时，要积极参与禁毒宣传活动，提高公众对毒品的认识和防范意识。</a:t>
            </a:r>
            <a:endParaRPr lang="en-US" sz="150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p:nvPr/>
        </p:nvGrpSpPr>
        <p:grpSpPr bwMode="auto">
          <a:xfrm flipH="1">
            <a:off x="265781" y="260696"/>
            <a:ext cx="432000" cy="432000"/>
            <a:chOff x="0" y="0"/>
            <a:chExt cx="640" cy="658"/>
          </a:xfrm>
          <a:solidFill>
            <a:schemeClr val="bg1"/>
          </a:solidFill>
        </p:grpSpPr>
        <p:sp>
          <p:nvSpPr>
            <p:cNvPr id="12"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3"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4" name="矩形 13"/>
          <p:cNvSpPr/>
          <p:nvPr/>
        </p:nvSpPr>
        <p:spPr>
          <a:xfrm>
            <a:off x="677187" y="236852"/>
            <a:ext cx="1433406"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2.3 K</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粉</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连接符 14"/>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圆角矩形 15"/>
          <p:cNvSpPr/>
          <p:nvPr/>
        </p:nvSpPr>
        <p:spPr bwMode="auto">
          <a:xfrm>
            <a:off x="1276397" y="2032022"/>
            <a:ext cx="4783814" cy="4341819"/>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7" name="圆角矩形 16"/>
          <p:cNvSpPr/>
          <p:nvPr/>
        </p:nvSpPr>
        <p:spPr bwMode="auto">
          <a:xfrm>
            <a:off x="1276397" y="1459407"/>
            <a:ext cx="478381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8" name="TextBox 17"/>
          <p:cNvSpPr txBox="1"/>
          <p:nvPr/>
        </p:nvSpPr>
        <p:spPr>
          <a:xfrm>
            <a:off x="2513581" y="1526282"/>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76397" y="1210376"/>
            <a:ext cx="1188127" cy="941860"/>
          </a:xfrm>
          <a:prstGeom prst="rect">
            <a:avLst/>
          </a:prstGeom>
        </p:spPr>
      </p:pic>
      <p:sp>
        <p:nvSpPr>
          <p:cNvPr id="20" name="TextBox 19"/>
          <p:cNvSpPr txBox="1"/>
          <p:nvPr/>
        </p:nvSpPr>
        <p:spPr>
          <a:xfrm>
            <a:off x="1528424" y="2317849"/>
            <a:ext cx="4280107" cy="2585323"/>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一些不法分子经常在迪吧、舞厅等娱乐场所将</a:t>
            </a:r>
            <a:r>
              <a:rPr lang="en-US" altLang="zh-CN" sz="1800" dirty="0">
                <a:cs typeface="微软雅黑" panose="020B0503020204020204" pitchFamily="34" charset="-122"/>
              </a:rPr>
              <a:t>K</a:t>
            </a:r>
            <a:r>
              <a:rPr lang="zh-CN" altLang="en-US" sz="1800" dirty="0">
                <a:cs typeface="微软雅黑" panose="020B0503020204020204" pitchFamily="34" charset="-122"/>
              </a:rPr>
              <a:t>粉和冰毒 、摇头丸混合一起兜售给吸毒者使用</a:t>
            </a:r>
            <a:r>
              <a:rPr lang="en-US" altLang="zh-CN" sz="1800" dirty="0">
                <a:cs typeface="微软雅黑" panose="020B0503020204020204" pitchFamily="34" charset="-122"/>
              </a:rPr>
              <a:t>,</a:t>
            </a:r>
            <a:r>
              <a:rPr lang="zh-CN" altLang="en-US" sz="1800" dirty="0">
                <a:cs typeface="微软雅黑" panose="020B0503020204020204" pitchFamily="34" charset="-122"/>
              </a:rPr>
              <a:t>具有兴奋和致幻的双重作用。由此导致毒品之间相互作用产生的毒性较两种毒品单独使用要严重得多（即</a:t>
            </a:r>
            <a:r>
              <a:rPr lang="en-US" altLang="zh-CN" sz="1800" dirty="0">
                <a:cs typeface="微软雅黑" panose="020B0503020204020204" pitchFamily="34" charset="-122"/>
              </a:rPr>
              <a:t>1+1&gt;2</a:t>
            </a:r>
            <a:r>
              <a:rPr lang="zh-CN" altLang="en-US" sz="1800" dirty="0">
                <a:cs typeface="微软雅黑" panose="020B0503020204020204" pitchFamily="34" charset="-122"/>
              </a:rPr>
              <a:t>），很容易导致过量中毒甚至发生致命危险。目前也有发现把</a:t>
            </a:r>
            <a:r>
              <a:rPr lang="en-US" altLang="zh-CN" sz="1800" dirty="0">
                <a:cs typeface="微软雅黑" panose="020B0503020204020204" pitchFamily="34" charset="-122"/>
              </a:rPr>
              <a:t>K</a:t>
            </a:r>
            <a:r>
              <a:rPr lang="zh-CN" altLang="en-US" sz="1800" dirty="0">
                <a:cs typeface="微软雅黑" panose="020B0503020204020204" pitchFamily="34" charset="-122"/>
              </a:rPr>
              <a:t>粉溶于水中骗取年轻女性服用后实施性侵犯，因此也被叫做“强奸药”。</a:t>
            </a:r>
            <a:endParaRPr lang="zh-CN" altLang="en-US" sz="1800" dirty="0">
              <a:cs typeface="微软雅黑" panose="020B0503020204020204" pitchFamily="34" charset="-122"/>
            </a:endParaRPr>
          </a:p>
        </p:txBody>
      </p:sp>
      <p:sp>
        <p:nvSpPr>
          <p:cNvPr id="21" name="圆角矩形 20"/>
          <p:cNvSpPr/>
          <p:nvPr/>
        </p:nvSpPr>
        <p:spPr bwMode="auto">
          <a:xfrm>
            <a:off x="6636275" y="2098897"/>
            <a:ext cx="4032448" cy="4274943"/>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2" name="圆角矩形 21"/>
          <p:cNvSpPr/>
          <p:nvPr/>
        </p:nvSpPr>
        <p:spPr bwMode="auto">
          <a:xfrm>
            <a:off x="6636275" y="1526282"/>
            <a:ext cx="4032448"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23" name="TextBox 22"/>
          <p:cNvSpPr txBox="1"/>
          <p:nvPr/>
        </p:nvSpPr>
        <p:spPr>
          <a:xfrm>
            <a:off x="7873459" y="1593157"/>
            <a:ext cx="1313180" cy="430887"/>
          </a:xfrm>
          <a:prstGeom prst="rect">
            <a:avLst/>
          </a:prstGeom>
          <a:noFill/>
        </p:spPr>
        <p:txBody>
          <a:bodyPr wrap="none" rtlCol="0">
            <a:spAutoFit/>
          </a:bodyPr>
          <a:lstStyle/>
          <a:p>
            <a:r>
              <a:rPr lang="zh-CN" altLang="en-US" sz="2200" b="1" dirty="0">
                <a:latin typeface="+mn-ea"/>
                <a:ea typeface="+mn-ea"/>
                <a:cs typeface="微软雅黑" panose="020B0503020204020204" pitchFamily="34" charset="-122"/>
              </a:rPr>
              <a:t>案例写真</a:t>
            </a:r>
            <a:endParaRPr lang="zh-CN" altLang="en-US" sz="2200" b="1" dirty="0">
              <a:latin typeface="+mn-ea"/>
              <a:ea typeface="+mn-ea"/>
              <a:cs typeface="微软雅黑" panose="020B0503020204020204" pitchFamily="34" charset="-122"/>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t="53" b="53"/>
          <a:stretch>
            <a:fillRect/>
          </a:stretch>
        </p:blipFill>
        <p:spPr>
          <a:xfrm>
            <a:off x="6481429" y="990805"/>
            <a:ext cx="1152128" cy="1108093"/>
          </a:xfrm>
          <a:prstGeom prst="rect">
            <a:avLst/>
          </a:prstGeom>
        </p:spPr>
      </p:pic>
      <p:sp>
        <p:nvSpPr>
          <p:cNvPr id="25" name="TextBox 24"/>
          <p:cNvSpPr txBox="1"/>
          <p:nvPr/>
        </p:nvSpPr>
        <p:spPr>
          <a:xfrm>
            <a:off x="6910637" y="2349221"/>
            <a:ext cx="3483724" cy="2246769"/>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dirty="0">
                <a:cs typeface="微软雅黑" panose="020B0503020204020204" pitchFamily="34" charset="-122"/>
              </a:rPr>
              <a:t>有一位</a:t>
            </a:r>
            <a:r>
              <a:rPr lang="en-US" altLang="zh-CN" dirty="0">
                <a:cs typeface="微软雅黑" panose="020B0503020204020204" pitchFamily="34" charset="-122"/>
              </a:rPr>
              <a:t>18</a:t>
            </a:r>
            <a:r>
              <a:rPr lang="zh-CN" altLang="en-US" dirty="0">
                <a:cs typeface="微软雅黑" panose="020B0503020204020204" pitchFamily="34" charset="-122"/>
              </a:rPr>
              <a:t>岁的女病人两年前开始吸食氯胺酮，当医护人员为她作智力测验时，发现她的智力已下降至</a:t>
            </a:r>
            <a:r>
              <a:rPr lang="en-US" altLang="zh-CN" dirty="0">
                <a:cs typeface="微软雅黑" panose="020B0503020204020204" pitchFamily="34" charset="-122"/>
              </a:rPr>
              <a:t>86</a:t>
            </a:r>
            <a:r>
              <a:rPr lang="zh-CN" altLang="en-US" dirty="0">
                <a:cs typeface="微软雅黑" panose="020B0503020204020204" pitchFamily="34" charset="-122"/>
              </a:rPr>
              <a:t>，与医学上对弱智所定义的</a:t>
            </a:r>
            <a:r>
              <a:rPr lang="en-US" altLang="zh-CN" dirty="0">
                <a:cs typeface="微软雅黑" panose="020B0503020204020204" pitchFamily="34" charset="-122"/>
              </a:rPr>
              <a:t>70</a:t>
            </a:r>
            <a:r>
              <a:rPr lang="zh-CN" altLang="en-US" dirty="0">
                <a:cs typeface="微软雅黑" panose="020B0503020204020204" pitchFamily="34" charset="-122"/>
              </a:rPr>
              <a:t>相距不远。而正常人的平均智力应该在</a:t>
            </a:r>
            <a:r>
              <a:rPr lang="en-US" altLang="zh-CN" dirty="0">
                <a:cs typeface="微软雅黑" panose="020B0503020204020204" pitchFamily="34" charset="-122"/>
              </a:rPr>
              <a:t>100</a:t>
            </a:r>
            <a:r>
              <a:rPr lang="zh-CN" altLang="en-US" dirty="0">
                <a:cs typeface="微软雅黑" panose="020B0503020204020204" pitchFamily="34" charset="-122"/>
              </a:rPr>
              <a:t>以上。</a:t>
            </a:r>
            <a:endParaRPr lang="zh-CN" altLang="en-US" dirty="0">
              <a:cs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051" y="5081157"/>
            <a:ext cx="1275811" cy="85452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787" y="5075827"/>
            <a:ext cx="1391382" cy="8433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786" y="5081157"/>
            <a:ext cx="1391382" cy="854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5482">
        <p14:prism dir="d" isInverted="1"/>
      </p:transition>
    </mc:Choice>
    <mc:Fallback>
      <p:transition spd="slow" advTm="548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300" fill="hold"/>
                                            <p:tgtEl>
                                              <p:spTgt spid="17"/>
                                            </p:tgtEl>
                                            <p:attrNameLst>
                                              <p:attrName>ppt_w</p:attrName>
                                            </p:attrNameLst>
                                          </p:cBhvr>
                                          <p:tavLst>
                                            <p:tav tm="0">
                                              <p:val>
                                                <p:fltVal val="0"/>
                                              </p:val>
                                            </p:tav>
                                            <p:tav tm="100000">
                                              <p:val>
                                                <p:strVal val="#ppt_w"/>
                                              </p:val>
                                            </p:tav>
                                          </p:tavLst>
                                        </p:anim>
                                        <p:anim calcmode="lin" valueType="num">
                                          <p:cBhvr>
                                            <p:cTn id="25" dur="300" fill="hold"/>
                                            <p:tgtEl>
                                              <p:spTgt spid="17"/>
                                            </p:tgtEl>
                                            <p:attrNameLst>
                                              <p:attrName>ppt_h</p:attrName>
                                            </p:attrNameLst>
                                          </p:cBhvr>
                                          <p:tavLst>
                                            <p:tav tm="0">
                                              <p:val>
                                                <p:fltVal val="0"/>
                                              </p:val>
                                            </p:tav>
                                            <p:tav tm="100000">
                                              <p:val>
                                                <p:strVal val="#ppt_h"/>
                                              </p:val>
                                            </p:tav>
                                          </p:tavLst>
                                        </p:anim>
                                        <p:anim calcmode="lin" valueType="num">
                                          <p:cBhvr>
                                            <p:cTn id="26" dur="300" fill="hold"/>
                                            <p:tgtEl>
                                              <p:spTgt spid="17"/>
                                            </p:tgtEl>
                                            <p:attrNameLst>
                                              <p:attrName>style.rotation</p:attrName>
                                            </p:attrNameLst>
                                          </p:cBhvr>
                                          <p:tavLst>
                                            <p:tav tm="0">
                                              <p:val>
                                                <p:fltVal val="90"/>
                                              </p:val>
                                            </p:tav>
                                            <p:tav tm="100000">
                                              <p:val>
                                                <p:fltVal val="0"/>
                                              </p:val>
                                            </p:tav>
                                          </p:tavLst>
                                        </p:anim>
                                        <p:animEffect transition="in" filter="fade">
                                          <p:cBhvr>
                                            <p:cTn id="27" dur="300"/>
                                            <p:tgtEl>
                                              <p:spTgt spid="17"/>
                                            </p:tgtEl>
                                          </p:cBhvr>
                                        </p:animEffect>
                                      </p:childTnLst>
                                    </p:cTn>
                                  </p:par>
                                </p:childTnLst>
                              </p:cTn>
                            </p:par>
                            <p:par>
                              <p:cTn id="28" fill="hold">
                                <p:stCondLst>
                                  <p:cond delay="19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400"/>
                                            <p:tgtEl>
                                              <p:spTgt spid="16"/>
                                            </p:tgtEl>
                                          </p:cBhvr>
                                        </p:animEffect>
                                      </p:childTnLst>
                                    </p:cTn>
                                  </p:par>
                                </p:childTnLst>
                              </p:cTn>
                            </p:par>
                            <p:par>
                              <p:cTn id="32" fill="hold">
                                <p:stCondLst>
                                  <p:cond delay="24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18"/>
                                            </p:tgtEl>
                                            <p:attrNameLst>
                                              <p:attrName>ppt_y</p:attrName>
                                            </p:attrNameLst>
                                          </p:cBhvr>
                                          <p:tavLst>
                                            <p:tav tm="0">
                                              <p:val>
                                                <p:strVal val="#ppt_y"/>
                                              </p:val>
                                            </p:tav>
                                            <p:tav tm="100000">
                                              <p:val>
                                                <p:strVal val="#ppt_y"/>
                                              </p:val>
                                            </p:tav>
                                          </p:tavLst>
                                        </p:anim>
                                        <p:anim calcmode="lin" valueType="num">
                                          <p:cBhvr>
                                            <p:cTn id="42" dur="3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18"/>
                                            </p:tgtEl>
                                          </p:cBhvr>
                                        </p:animEffect>
                                      </p:childTnLst>
                                    </p:cTn>
                                  </p:par>
                                </p:childTnLst>
                              </p:cTn>
                            </p:par>
                            <p:par>
                              <p:cTn id="45" fill="hold">
                                <p:stCondLst>
                                  <p:cond delay="2600"/>
                                </p:stCondLst>
                                <p:childTnLst>
                                  <p:par>
                                    <p:cTn id="46" presetID="31"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300" fill="hold"/>
                                            <p:tgtEl>
                                              <p:spTgt spid="20"/>
                                            </p:tgtEl>
                                            <p:attrNameLst>
                                              <p:attrName>ppt_w</p:attrName>
                                            </p:attrNameLst>
                                          </p:cBhvr>
                                          <p:tavLst>
                                            <p:tav tm="0">
                                              <p:val>
                                                <p:fltVal val="0"/>
                                              </p:val>
                                            </p:tav>
                                            <p:tav tm="100000">
                                              <p:val>
                                                <p:strVal val="#ppt_w"/>
                                              </p:val>
                                            </p:tav>
                                          </p:tavLst>
                                        </p:anim>
                                        <p:anim calcmode="lin" valueType="num">
                                          <p:cBhvr>
                                            <p:cTn id="49" dur="300" fill="hold"/>
                                            <p:tgtEl>
                                              <p:spTgt spid="20"/>
                                            </p:tgtEl>
                                            <p:attrNameLst>
                                              <p:attrName>ppt_h</p:attrName>
                                            </p:attrNameLst>
                                          </p:cBhvr>
                                          <p:tavLst>
                                            <p:tav tm="0">
                                              <p:val>
                                                <p:fltVal val="0"/>
                                              </p:val>
                                            </p:tav>
                                            <p:tav tm="100000">
                                              <p:val>
                                                <p:strVal val="#ppt_h"/>
                                              </p:val>
                                            </p:tav>
                                          </p:tavLst>
                                        </p:anim>
                                        <p:anim calcmode="lin" valueType="num">
                                          <p:cBhvr>
                                            <p:cTn id="50" dur="300" fill="hold"/>
                                            <p:tgtEl>
                                              <p:spTgt spid="20"/>
                                            </p:tgtEl>
                                            <p:attrNameLst>
                                              <p:attrName>style.rotation</p:attrName>
                                            </p:attrNameLst>
                                          </p:cBhvr>
                                          <p:tavLst>
                                            <p:tav tm="0">
                                              <p:val>
                                                <p:fltVal val="90"/>
                                              </p:val>
                                            </p:tav>
                                            <p:tav tm="100000">
                                              <p:val>
                                                <p:fltVal val="0"/>
                                              </p:val>
                                            </p:tav>
                                          </p:tavLst>
                                        </p:anim>
                                        <p:animEffect transition="in" filter="fade">
                                          <p:cBhvr>
                                            <p:cTn id="51" dur="300"/>
                                            <p:tgtEl>
                                              <p:spTgt spid="20"/>
                                            </p:tgtEl>
                                          </p:cBhvr>
                                        </p:animEffect>
                                      </p:childTnLst>
                                    </p:cTn>
                                  </p:par>
                                </p:childTnLst>
                              </p:cTn>
                            </p:par>
                            <p:par>
                              <p:cTn id="52" fill="hold">
                                <p:stCondLst>
                                  <p:cond delay="3100"/>
                                </p:stCondLst>
                                <p:childTnLst>
                                  <p:par>
                                    <p:cTn id="53" presetID="2" presetClass="entr" presetSubtype="4"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300" fill="hold"/>
                                            <p:tgtEl>
                                              <p:spTgt spid="3"/>
                                            </p:tgtEl>
                                            <p:attrNameLst>
                                              <p:attrName>ppt_x</p:attrName>
                                            </p:attrNameLst>
                                          </p:cBhvr>
                                          <p:tavLst>
                                            <p:tav tm="0">
                                              <p:val>
                                                <p:strVal val="#ppt_x"/>
                                              </p:val>
                                            </p:tav>
                                            <p:tav tm="100000">
                                              <p:val>
                                                <p:strVal val="#ppt_x"/>
                                              </p:val>
                                            </p:tav>
                                          </p:tavLst>
                                        </p:anim>
                                        <p:anim calcmode="lin" valueType="num">
                                          <p:cBhvr additive="base">
                                            <p:cTn id="56" dur="3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300" fill="hold"/>
                                            <p:tgtEl>
                                              <p:spTgt spid="4"/>
                                            </p:tgtEl>
                                            <p:attrNameLst>
                                              <p:attrName>ppt_x</p:attrName>
                                            </p:attrNameLst>
                                          </p:cBhvr>
                                          <p:tavLst>
                                            <p:tav tm="0">
                                              <p:val>
                                                <p:strVal val="#ppt_x"/>
                                              </p:val>
                                            </p:tav>
                                            <p:tav tm="100000">
                                              <p:val>
                                                <p:strVal val="#ppt_x"/>
                                              </p:val>
                                            </p:tav>
                                          </p:tavLst>
                                        </p:anim>
                                        <p:anim calcmode="lin" valueType="num">
                                          <p:cBhvr additive="base">
                                            <p:cTn id="60" dur="3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300" fill="hold"/>
                                            <p:tgtEl>
                                              <p:spTgt spid="2"/>
                                            </p:tgtEl>
                                            <p:attrNameLst>
                                              <p:attrName>ppt_x</p:attrName>
                                            </p:attrNameLst>
                                          </p:cBhvr>
                                          <p:tavLst>
                                            <p:tav tm="0">
                                              <p:val>
                                                <p:strVal val="#ppt_x"/>
                                              </p:val>
                                            </p:tav>
                                            <p:tav tm="100000">
                                              <p:val>
                                                <p:strVal val="#ppt_x"/>
                                              </p:val>
                                            </p:tav>
                                          </p:tavLst>
                                        </p:anim>
                                        <p:anim calcmode="lin" valueType="num">
                                          <p:cBhvr additive="base">
                                            <p:cTn id="64" dur="300" fill="hold"/>
                                            <p:tgtEl>
                                              <p:spTgt spid="2"/>
                                            </p:tgtEl>
                                            <p:attrNameLst>
                                              <p:attrName>ppt_y</p:attrName>
                                            </p:attrNameLst>
                                          </p:cBhvr>
                                          <p:tavLst>
                                            <p:tav tm="0">
                                              <p:val>
                                                <p:strVal val="1+#ppt_h/2"/>
                                              </p:val>
                                            </p:tav>
                                            <p:tav tm="100000">
                                              <p:val>
                                                <p:strVal val="#ppt_y"/>
                                              </p:val>
                                            </p:tav>
                                          </p:tavLst>
                                        </p:anim>
                                      </p:childTnLst>
                                    </p:cTn>
                                  </p:par>
                                </p:childTnLst>
                              </p:cTn>
                            </p:par>
                            <p:par>
                              <p:cTn id="65" fill="hold">
                                <p:stCondLst>
                                  <p:cond delay="3600"/>
                                </p:stCondLst>
                                <p:childTnLst>
                                  <p:par>
                                    <p:cTn id="66" presetID="31"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 fill="hold"/>
                                            <p:tgtEl>
                                              <p:spTgt spid="22"/>
                                            </p:tgtEl>
                                            <p:attrNameLst>
                                              <p:attrName>ppt_w</p:attrName>
                                            </p:attrNameLst>
                                          </p:cBhvr>
                                          <p:tavLst>
                                            <p:tav tm="0">
                                              <p:val>
                                                <p:fltVal val="0"/>
                                              </p:val>
                                            </p:tav>
                                            <p:tav tm="100000">
                                              <p:val>
                                                <p:strVal val="#ppt_w"/>
                                              </p:val>
                                            </p:tav>
                                          </p:tavLst>
                                        </p:anim>
                                        <p:anim calcmode="lin" valueType="num">
                                          <p:cBhvr>
                                            <p:cTn id="69" dur="300" fill="hold"/>
                                            <p:tgtEl>
                                              <p:spTgt spid="22"/>
                                            </p:tgtEl>
                                            <p:attrNameLst>
                                              <p:attrName>ppt_h</p:attrName>
                                            </p:attrNameLst>
                                          </p:cBhvr>
                                          <p:tavLst>
                                            <p:tav tm="0">
                                              <p:val>
                                                <p:fltVal val="0"/>
                                              </p:val>
                                            </p:tav>
                                            <p:tav tm="100000">
                                              <p:val>
                                                <p:strVal val="#ppt_h"/>
                                              </p:val>
                                            </p:tav>
                                          </p:tavLst>
                                        </p:anim>
                                        <p:anim calcmode="lin" valueType="num">
                                          <p:cBhvr>
                                            <p:cTn id="70" dur="300" fill="hold"/>
                                            <p:tgtEl>
                                              <p:spTgt spid="22"/>
                                            </p:tgtEl>
                                            <p:attrNameLst>
                                              <p:attrName>style.rotation</p:attrName>
                                            </p:attrNameLst>
                                          </p:cBhvr>
                                          <p:tavLst>
                                            <p:tav tm="0">
                                              <p:val>
                                                <p:fltVal val="90"/>
                                              </p:val>
                                            </p:tav>
                                            <p:tav tm="100000">
                                              <p:val>
                                                <p:fltVal val="0"/>
                                              </p:val>
                                            </p:tav>
                                          </p:tavLst>
                                        </p:anim>
                                        <p:animEffect transition="in" filter="fade">
                                          <p:cBhvr>
                                            <p:cTn id="71" dur="300"/>
                                            <p:tgtEl>
                                              <p:spTgt spid="22"/>
                                            </p:tgtEl>
                                          </p:cBhvr>
                                        </p:animEffect>
                                      </p:childTnLst>
                                    </p:cTn>
                                  </p:par>
                                </p:childTnLst>
                              </p:cTn>
                            </p:par>
                            <p:par>
                              <p:cTn id="72" fill="hold">
                                <p:stCondLst>
                                  <p:cond delay="4100"/>
                                </p:stCondLst>
                                <p:childTnLst>
                                  <p:par>
                                    <p:cTn id="73" presetID="22" presetClass="entr" presetSubtype="1"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400"/>
                                            <p:tgtEl>
                                              <p:spTgt spid="21"/>
                                            </p:tgtEl>
                                          </p:cBhvr>
                                        </p:animEffect>
                                      </p:childTnLst>
                                    </p:cTn>
                                  </p:par>
                                </p:childTnLst>
                              </p:cTn>
                            </p:par>
                            <p:par>
                              <p:cTn id="76" fill="hold">
                                <p:stCondLst>
                                  <p:cond delay="4600"/>
                                </p:stCondLst>
                                <p:childTnLst>
                                  <p:par>
                                    <p:cTn id="77" presetID="53" presetClass="entr" presetSubtype="16"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41" presetClass="entr" presetSubtype="0" fill="hold" grpId="0" nodeType="withEffect">
                                      <p:stCondLst>
                                        <p:cond delay="0"/>
                                      </p:stCondLst>
                                      <p:iterate type="lt">
                                        <p:tmPct val="10000"/>
                                      </p:iterate>
                                      <p:childTnLst>
                                        <p:set>
                                          <p:cBhvr>
                                            <p:cTn id="83" dur="1" fill="hold">
                                              <p:stCondLst>
                                                <p:cond delay="0"/>
                                              </p:stCondLst>
                                            </p:cTn>
                                            <p:tgtEl>
                                              <p:spTgt spid="23"/>
                                            </p:tgtEl>
                                            <p:attrNameLst>
                                              <p:attrName>style.visibility</p:attrName>
                                            </p:attrNameLst>
                                          </p:cBhvr>
                                          <p:to>
                                            <p:strVal val="visible"/>
                                          </p:to>
                                        </p:set>
                                        <p:anim calcmode="lin" valueType="num">
                                          <p:cBhvr>
                                            <p:cTn id="84" dur="3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23"/>
                                            </p:tgtEl>
                                            <p:attrNameLst>
                                              <p:attrName>ppt_y</p:attrName>
                                            </p:attrNameLst>
                                          </p:cBhvr>
                                          <p:tavLst>
                                            <p:tav tm="0">
                                              <p:val>
                                                <p:strVal val="#ppt_y"/>
                                              </p:val>
                                            </p:tav>
                                            <p:tav tm="100000">
                                              <p:val>
                                                <p:strVal val="#ppt_y"/>
                                              </p:val>
                                            </p:tav>
                                          </p:tavLst>
                                        </p:anim>
                                        <p:anim calcmode="lin" valueType="num">
                                          <p:cBhvr>
                                            <p:cTn id="86" dur="3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23"/>
                                            </p:tgtEl>
                                          </p:cBhvr>
                                        </p:animEffect>
                                      </p:childTnLst>
                                    </p:cTn>
                                  </p:par>
                                </p:childTnLst>
                              </p:cTn>
                            </p:par>
                            <p:par>
                              <p:cTn id="89" fill="hold">
                                <p:stCondLst>
                                  <p:cond delay="4399"/>
                                </p:stCondLst>
                                <p:childTnLst>
                                  <p:par>
                                    <p:cTn id="90" presetID="31"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300" fill="hold"/>
                                            <p:tgtEl>
                                              <p:spTgt spid="25"/>
                                            </p:tgtEl>
                                            <p:attrNameLst>
                                              <p:attrName>ppt_w</p:attrName>
                                            </p:attrNameLst>
                                          </p:cBhvr>
                                          <p:tavLst>
                                            <p:tav tm="0">
                                              <p:val>
                                                <p:fltVal val="0"/>
                                              </p:val>
                                            </p:tav>
                                            <p:tav tm="100000">
                                              <p:val>
                                                <p:strVal val="#ppt_w"/>
                                              </p:val>
                                            </p:tav>
                                          </p:tavLst>
                                        </p:anim>
                                        <p:anim calcmode="lin" valueType="num">
                                          <p:cBhvr>
                                            <p:cTn id="93" dur="300" fill="hold"/>
                                            <p:tgtEl>
                                              <p:spTgt spid="25"/>
                                            </p:tgtEl>
                                            <p:attrNameLst>
                                              <p:attrName>ppt_h</p:attrName>
                                            </p:attrNameLst>
                                          </p:cBhvr>
                                          <p:tavLst>
                                            <p:tav tm="0">
                                              <p:val>
                                                <p:fltVal val="0"/>
                                              </p:val>
                                            </p:tav>
                                            <p:tav tm="100000">
                                              <p:val>
                                                <p:strVal val="#ppt_h"/>
                                              </p:val>
                                            </p:tav>
                                          </p:tavLst>
                                        </p:anim>
                                        <p:anim calcmode="lin" valueType="num">
                                          <p:cBhvr>
                                            <p:cTn id="94" dur="300" fill="hold"/>
                                            <p:tgtEl>
                                              <p:spTgt spid="25"/>
                                            </p:tgtEl>
                                            <p:attrNameLst>
                                              <p:attrName>style.rotation</p:attrName>
                                            </p:attrNameLst>
                                          </p:cBhvr>
                                          <p:tavLst>
                                            <p:tav tm="0">
                                              <p:val>
                                                <p:fltVal val="90"/>
                                              </p:val>
                                            </p:tav>
                                            <p:tav tm="100000">
                                              <p:val>
                                                <p:fltVal val="0"/>
                                              </p:val>
                                            </p:tav>
                                          </p:tavLst>
                                        </p:anim>
                                        <p:animEffect transition="in" filter="fade">
                                          <p:cBhvr>
                                            <p:cTn id="95"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p:bldP spid="20" grpId="0"/>
          <p:bldP spid="21" grpId="0" animBg="1"/>
          <p:bldP spid="22" grpId="0" animBg="1"/>
          <p:bldP spid="23"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300" fill="hold"/>
                                            <p:tgtEl>
                                              <p:spTgt spid="17"/>
                                            </p:tgtEl>
                                            <p:attrNameLst>
                                              <p:attrName>ppt_w</p:attrName>
                                            </p:attrNameLst>
                                          </p:cBhvr>
                                          <p:tavLst>
                                            <p:tav tm="0">
                                              <p:val>
                                                <p:fltVal val="0"/>
                                              </p:val>
                                            </p:tav>
                                            <p:tav tm="100000">
                                              <p:val>
                                                <p:strVal val="#ppt_w"/>
                                              </p:val>
                                            </p:tav>
                                          </p:tavLst>
                                        </p:anim>
                                        <p:anim calcmode="lin" valueType="num">
                                          <p:cBhvr>
                                            <p:cTn id="25" dur="300" fill="hold"/>
                                            <p:tgtEl>
                                              <p:spTgt spid="17"/>
                                            </p:tgtEl>
                                            <p:attrNameLst>
                                              <p:attrName>ppt_h</p:attrName>
                                            </p:attrNameLst>
                                          </p:cBhvr>
                                          <p:tavLst>
                                            <p:tav tm="0">
                                              <p:val>
                                                <p:fltVal val="0"/>
                                              </p:val>
                                            </p:tav>
                                            <p:tav tm="100000">
                                              <p:val>
                                                <p:strVal val="#ppt_h"/>
                                              </p:val>
                                            </p:tav>
                                          </p:tavLst>
                                        </p:anim>
                                        <p:anim calcmode="lin" valueType="num">
                                          <p:cBhvr>
                                            <p:cTn id="26" dur="300" fill="hold"/>
                                            <p:tgtEl>
                                              <p:spTgt spid="17"/>
                                            </p:tgtEl>
                                            <p:attrNameLst>
                                              <p:attrName>style.rotation</p:attrName>
                                            </p:attrNameLst>
                                          </p:cBhvr>
                                          <p:tavLst>
                                            <p:tav tm="0">
                                              <p:val>
                                                <p:fltVal val="90"/>
                                              </p:val>
                                            </p:tav>
                                            <p:tav tm="100000">
                                              <p:val>
                                                <p:fltVal val="0"/>
                                              </p:val>
                                            </p:tav>
                                          </p:tavLst>
                                        </p:anim>
                                        <p:animEffect transition="in" filter="fade">
                                          <p:cBhvr>
                                            <p:cTn id="27" dur="300"/>
                                            <p:tgtEl>
                                              <p:spTgt spid="17"/>
                                            </p:tgtEl>
                                          </p:cBhvr>
                                        </p:animEffect>
                                      </p:childTnLst>
                                    </p:cTn>
                                  </p:par>
                                </p:childTnLst>
                              </p:cTn>
                            </p:par>
                            <p:par>
                              <p:cTn id="28" fill="hold">
                                <p:stCondLst>
                                  <p:cond delay="19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400"/>
                                            <p:tgtEl>
                                              <p:spTgt spid="16"/>
                                            </p:tgtEl>
                                          </p:cBhvr>
                                        </p:animEffect>
                                      </p:childTnLst>
                                    </p:cTn>
                                  </p:par>
                                </p:childTnLst>
                              </p:cTn>
                            </p:par>
                            <p:par>
                              <p:cTn id="32" fill="hold">
                                <p:stCondLst>
                                  <p:cond delay="24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300" fill="hold"/>
                                            <p:tgtEl>
                                              <p:spTgt spid="18"/>
                                            </p:tgtEl>
                                            <p:attrNameLst>
                                              <p:attrName>ppt_y</p:attrName>
                                            </p:attrNameLst>
                                          </p:cBhvr>
                                          <p:tavLst>
                                            <p:tav tm="0">
                                              <p:val>
                                                <p:strVal val="#ppt_y"/>
                                              </p:val>
                                            </p:tav>
                                            <p:tav tm="100000">
                                              <p:val>
                                                <p:strVal val="#ppt_y"/>
                                              </p:val>
                                            </p:tav>
                                          </p:tavLst>
                                        </p:anim>
                                        <p:anim calcmode="lin" valueType="num">
                                          <p:cBhvr>
                                            <p:cTn id="42" dur="3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3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300" tmFilter="0,0; .5, 1; 1, 1"/>
                                            <p:tgtEl>
                                              <p:spTgt spid="18"/>
                                            </p:tgtEl>
                                          </p:cBhvr>
                                        </p:animEffect>
                                      </p:childTnLst>
                                    </p:cTn>
                                  </p:par>
                                </p:childTnLst>
                              </p:cTn>
                            </p:par>
                            <p:par>
                              <p:cTn id="45" fill="hold">
                                <p:stCondLst>
                                  <p:cond delay="2600"/>
                                </p:stCondLst>
                                <p:childTnLst>
                                  <p:par>
                                    <p:cTn id="46" presetID="31"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300" fill="hold"/>
                                            <p:tgtEl>
                                              <p:spTgt spid="20"/>
                                            </p:tgtEl>
                                            <p:attrNameLst>
                                              <p:attrName>ppt_w</p:attrName>
                                            </p:attrNameLst>
                                          </p:cBhvr>
                                          <p:tavLst>
                                            <p:tav tm="0">
                                              <p:val>
                                                <p:fltVal val="0"/>
                                              </p:val>
                                            </p:tav>
                                            <p:tav tm="100000">
                                              <p:val>
                                                <p:strVal val="#ppt_w"/>
                                              </p:val>
                                            </p:tav>
                                          </p:tavLst>
                                        </p:anim>
                                        <p:anim calcmode="lin" valueType="num">
                                          <p:cBhvr>
                                            <p:cTn id="49" dur="300" fill="hold"/>
                                            <p:tgtEl>
                                              <p:spTgt spid="20"/>
                                            </p:tgtEl>
                                            <p:attrNameLst>
                                              <p:attrName>ppt_h</p:attrName>
                                            </p:attrNameLst>
                                          </p:cBhvr>
                                          <p:tavLst>
                                            <p:tav tm="0">
                                              <p:val>
                                                <p:fltVal val="0"/>
                                              </p:val>
                                            </p:tav>
                                            <p:tav tm="100000">
                                              <p:val>
                                                <p:strVal val="#ppt_h"/>
                                              </p:val>
                                            </p:tav>
                                          </p:tavLst>
                                        </p:anim>
                                        <p:anim calcmode="lin" valueType="num">
                                          <p:cBhvr>
                                            <p:cTn id="50" dur="300" fill="hold"/>
                                            <p:tgtEl>
                                              <p:spTgt spid="20"/>
                                            </p:tgtEl>
                                            <p:attrNameLst>
                                              <p:attrName>style.rotation</p:attrName>
                                            </p:attrNameLst>
                                          </p:cBhvr>
                                          <p:tavLst>
                                            <p:tav tm="0">
                                              <p:val>
                                                <p:fltVal val="90"/>
                                              </p:val>
                                            </p:tav>
                                            <p:tav tm="100000">
                                              <p:val>
                                                <p:fltVal val="0"/>
                                              </p:val>
                                            </p:tav>
                                          </p:tavLst>
                                        </p:anim>
                                        <p:animEffect transition="in" filter="fade">
                                          <p:cBhvr>
                                            <p:cTn id="51" dur="300"/>
                                            <p:tgtEl>
                                              <p:spTgt spid="20"/>
                                            </p:tgtEl>
                                          </p:cBhvr>
                                        </p:animEffect>
                                      </p:childTnLst>
                                    </p:cTn>
                                  </p:par>
                                </p:childTnLst>
                              </p:cTn>
                            </p:par>
                            <p:par>
                              <p:cTn id="52" fill="hold">
                                <p:stCondLst>
                                  <p:cond delay="3100"/>
                                </p:stCondLst>
                                <p:childTnLst>
                                  <p:par>
                                    <p:cTn id="53" presetID="2" presetClass="entr" presetSubtype="4"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300" fill="hold"/>
                                            <p:tgtEl>
                                              <p:spTgt spid="3"/>
                                            </p:tgtEl>
                                            <p:attrNameLst>
                                              <p:attrName>ppt_x</p:attrName>
                                            </p:attrNameLst>
                                          </p:cBhvr>
                                          <p:tavLst>
                                            <p:tav tm="0">
                                              <p:val>
                                                <p:strVal val="#ppt_x"/>
                                              </p:val>
                                            </p:tav>
                                            <p:tav tm="100000">
                                              <p:val>
                                                <p:strVal val="#ppt_x"/>
                                              </p:val>
                                            </p:tav>
                                          </p:tavLst>
                                        </p:anim>
                                        <p:anim calcmode="lin" valueType="num">
                                          <p:cBhvr additive="base">
                                            <p:cTn id="56" dur="3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300" fill="hold"/>
                                            <p:tgtEl>
                                              <p:spTgt spid="4"/>
                                            </p:tgtEl>
                                            <p:attrNameLst>
                                              <p:attrName>ppt_x</p:attrName>
                                            </p:attrNameLst>
                                          </p:cBhvr>
                                          <p:tavLst>
                                            <p:tav tm="0">
                                              <p:val>
                                                <p:strVal val="#ppt_x"/>
                                              </p:val>
                                            </p:tav>
                                            <p:tav tm="100000">
                                              <p:val>
                                                <p:strVal val="#ppt_x"/>
                                              </p:val>
                                            </p:tav>
                                          </p:tavLst>
                                        </p:anim>
                                        <p:anim calcmode="lin" valueType="num">
                                          <p:cBhvr additive="base">
                                            <p:cTn id="60" dur="3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300" fill="hold"/>
                                            <p:tgtEl>
                                              <p:spTgt spid="2"/>
                                            </p:tgtEl>
                                            <p:attrNameLst>
                                              <p:attrName>ppt_x</p:attrName>
                                            </p:attrNameLst>
                                          </p:cBhvr>
                                          <p:tavLst>
                                            <p:tav tm="0">
                                              <p:val>
                                                <p:strVal val="#ppt_x"/>
                                              </p:val>
                                            </p:tav>
                                            <p:tav tm="100000">
                                              <p:val>
                                                <p:strVal val="#ppt_x"/>
                                              </p:val>
                                            </p:tav>
                                          </p:tavLst>
                                        </p:anim>
                                        <p:anim calcmode="lin" valueType="num">
                                          <p:cBhvr additive="base">
                                            <p:cTn id="64" dur="300" fill="hold"/>
                                            <p:tgtEl>
                                              <p:spTgt spid="2"/>
                                            </p:tgtEl>
                                            <p:attrNameLst>
                                              <p:attrName>ppt_y</p:attrName>
                                            </p:attrNameLst>
                                          </p:cBhvr>
                                          <p:tavLst>
                                            <p:tav tm="0">
                                              <p:val>
                                                <p:strVal val="1+#ppt_h/2"/>
                                              </p:val>
                                            </p:tav>
                                            <p:tav tm="100000">
                                              <p:val>
                                                <p:strVal val="#ppt_y"/>
                                              </p:val>
                                            </p:tav>
                                          </p:tavLst>
                                        </p:anim>
                                      </p:childTnLst>
                                    </p:cTn>
                                  </p:par>
                                </p:childTnLst>
                              </p:cTn>
                            </p:par>
                            <p:par>
                              <p:cTn id="65" fill="hold">
                                <p:stCondLst>
                                  <p:cond delay="3600"/>
                                </p:stCondLst>
                                <p:childTnLst>
                                  <p:par>
                                    <p:cTn id="66" presetID="31"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 fill="hold"/>
                                            <p:tgtEl>
                                              <p:spTgt spid="22"/>
                                            </p:tgtEl>
                                            <p:attrNameLst>
                                              <p:attrName>ppt_w</p:attrName>
                                            </p:attrNameLst>
                                          </p:cBhvr>
                                          <p:tavLst>
                                            <p:tav tm="0">
                                              <p:val>
                                                <p:fltVal val="0"/>
                                              </p:val>
                                            </p:tav>
                                            <p:tav tm="100000">
                                              <p:val>
                                                <p:strVal val="#ppt_w"/>
                                              </p:val>
                                            </p:tav>
                                          </p:tavLst>
                                        </p:anim>
                                        <p:anim calcmode="lin" valueType="num">
                                          <p:cBhvr>
                                            <p:cTn id="69" dur="300" fill="hold"/>
                                            <p:tgtEl>
                                              <p:spTgt spid="22"/>
                                            </p:tgtEl>
                                            <p:attrNameLst>
                                              <p:attrName>ppt_h</p:attrName>
                                            </p:attrNameLst>
                                          </p:cBhvr>
                                          <p:tavLst>
                                            <p:tav tm="0">
                                              <p:val>
                                                <p:fltVal val="0"/>
                                              </p:val>
                                            </p:tav>
                                            <p:tav tm="100000">
                                              <p:val>
                                                <p:strVal val="#ppt_h"/>
                                              </p:val>
                                            </p:tav>
                                          </p:tavLst>
                                        </p:anim>
                                        <p:anim calcmode="lin" valueType="num">
                                          <p:cBhvr>
                                            <p:cTn id="70" dur="300" fill="hold"/>
                                            <p:tgtEl>
                                              <p:spTgt spid="22"/>
                                            </p:tgtEl>
                                            <p:attrNameLst>
                                              <p:attrName>style.rotation</p:attrName>
                                            </p:attrNameLst>
                                          </p:cBhvr>
                                          <p:tavLst>
                                            <p:tav tm="0">
                                              <p:val>
                                                <p:fltVal val="90"/>
                                              </p:val>
                                            </p:tav>
                                            <p:tav tm="100000">
                                              <p:val>
                                                <p:fltVal val="0"/>
                                              </p:val>
                                            </p:tav>
                                          </p:tavLst>
                                        </p:anim>
                                        <p:animEffect transition="in" filter="fade">
                                          <p:cBhvr>
                                            <p:cTn id="71" dur="300"/>
                                            <p:tgtEl>
                                              <p:spTgt spid="22"/>
                                            </p:tgtEl>
                                          </p:cBhvr>
                                        </p:animEffect>
                                      </p:childTnLst>
                                    </p:cTn>
                                  </p:par>
                                </p:childTnLst>
                              </p:cTn>
                            </p:par>
                            <p:par>
                              <p:cTn id="72" fill="hold">
                                <p:stCondLst>
                                  <p:cond delay="4100"/>
                                </p:stCondLst>
                                <p:childTnLst>
                                  <p:par>
                                    <p:cTn id="73" presetID="22" presetClass="entr" presetSubtype="1"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400"/>
                                            <p:tgtEl>
                                              <p:spTgt spid="21"/>
                                            </p:tgtEl>
                                          </p:cBhvr>
                                        </p:animEffect>
                                      </p:childTnLst>
                                    </p:cTn>
                                  </p:par>
                                </p:childTnLst>
                              </p:cTn>
                            </p:par>
                            <p:par>
                              <p:cTn id="76" fill="hold">
                                <p:stCondLst>
                                  <p:cond delay="4600"/>
                                </p:stCondLst>
                                <p:childTnLst>
                                  <p:par>
                                    <p:cTn id="77" presetID="53" presetClass="entr" presetSubtype="16"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41" presetClass="entr" presetSubtype="0" fill="hold" grpId="0" nodeType="withEffect">
                                      <p:stCondLst>
                                        <p:cond delay="0"/>
                                      </p:stCondLst>
                                      <p:iterate type="lt">
                                        <p:tmPct val="10000"/>
                                      </p:iterate>
                                      <p:childTnLst>
                                        <p:set>
                                          <p:cBhvr>
                                            <p:cTn id="83" dur="1" fill="hold">
                                              <p:stCondLst>
                                                <p:cond delay="0"/>
                                              </p:stCondLst>
                                            </p:cTn>
                                            <p:tgtEl>
                                              <p:spTgt spid="23"/>
                                            </p:tgtEl>
                                            <p:attrNameLst>
                                              <p:attrName>style.visibility</p:attrName>
                                            </p:attrNameLst>
                                          </p:cBhvr>
                                          <p:to>
                                            <p:strVal val="visible"/>
                                          </p:to>
                                        </p:set>
                                        <p:anim calcmode="lin" valueType="num">
                                          <p:cBhvr>
                                            <p:cTn id="84" dur="3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23"/>
                                            </p:tgtEl>
                                            <p:attrNameLst>
                                              <p:attrName>ppt_y</p:attrName>
                                            </p:attrNameLst>
                                          </p:cBhvr>
                                          <p:tavLst>
                                            <p:tav tm="0">
                                              <p:val>
                                                <p:strVal val="#ppt_y"/>
                                              </p:val>
                                            </p:tav>
                                            <p:tav tm="100000">
                                              <p:val>
                                                <p:strVal val="#ppt_y"/>
                                              </p:val>
                                            </p:tav>
                                          </p:tavLst>
                                        </p:anim>
                                        <p:anim calcmode="lin" valueType="num">
                                          <p:cBhvr>
                                            <p:cTn id="86" dur="3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23"/>
                                            </p:tgtEl>
                                          </p:cBhvr>
                                        </p:animEffect>
                                      </p:childTnLst>
                                    </p:cTn>
                                  </p:par>
                                </p:childTnLst>
                              </p:cTn>
                            </p:par>
                            <p:par>
                              <p:cTn id="89" fill="hold">
                                <p:stCondLst>
                                  <p:cond delay="4399"/>
                                </p:stCondLst>
                                <p:childTnLst>
                                  <p:par>
                                    <p:cTn id="90" presetID="31"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300" fill="hold"/>
                                            <p:tgtEl>
                                              <p:spTgt spid="25"/>
                                            </p:tgtEl>
                                            <p:attrNameLst>
                                              <p:attrName>ppt_w</p:attrName>
                                            </p:attrNameLst>
                                          </p:cBhvr>
                                          <p:tavLst>
                                            <p:tav tm="0">
                                              <p:val>
                                                <p:fltVal val="0"/>
                                              </p:val>
                                            </p:tav>
                                            <p:tav tm="100000">
                                              <p:val>
                                                <p:strVal val="#ppt_w"/>
                                              </p:val>
                                            </p:tav>
                                          </p:tavLst>
                                        </p:anim>
                                        <p:anim calcmode="lin" valueType="num">
                                          <p:cBhvr>
                                            <p:cTn id="93" dur="300" fill="hold"/>
                                            <p:tgtEl>
                                              <p:spTgt spid="25"/>
                                            </p:tgtEl>
                                            <p:attrNameLst>
                                              <p:attrName>ppt_h</p:attrName>
                                            </p:attrNameLst>
                                          </p:cBhvr>
                                          <p:tavLst>
                                            <p:tav tm="0">
                                              <p:val>
                                                <p:fltVal val="0"/>
                                              </p:val>
                                            </p:tav>
                                            <p:tav tm="100000">
                                              <p:val>
                                                <p:strVal val="#ppt_h"/>
                                              </p:val>
                                            </p:tav>
                                          </p:tavLst>
                                        </p:anim>
                                        <p:anim calcmode="lin" valueType="num">
                                          <p:cBhvr>
                                            <p:cTn id="94" dur="300" fill="hold"/>
                                            <p:tgtEl>
                                              <p:spTgt spid="25"/>
                                            </p:tgtEl>
                                            <p:attrNameLst>
                                              <p:attrName>style.rotation</p:attrName>
                                            </p:attrNameLst>
                                          </p:cBhvr>
                                          <p:tavLst>
                                            <p:tav tm="0">
                                              <p:val>
                                                <p:fltVal val="90"/>
                                              </p:val>
                                            </p:tav>
                                            <p:tav tm="100000">
                                              <p:val>
                                                <p:fltVal val="0"/>
                                              </p:val>
                                            </p:tav>
                                          </p:tavLst>
                                        </p:anim>
                                        <p:animEffect transition="in" filter="fade">
                                          <p:cBhvr>
                                            <p:cTn id="95"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p:bldP spid="20" grpId="0"/>
          <p:bldP spid="21" grpId="0" animBg="1"/>
          <p:bldP spid="22" grpId="0" animBg="1"/>
          <p:bldP spid="23" grpId="0"/>
          <p:bldP spid="2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6530429" y="5359395"/>
            <a:ext cx="4464496" cy="108012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6" name="TextBox 5"/>
          <p:cNvSpPr txBox="1"/>
          <p:nvPr/>
        </p:nvSpPr>
        <p:spPr>
          <a:xfrm>
            <a:off x="985813" y="1378716"/>
            <a:ext cx="5040560" cy="4708981"/>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来源：</a:t>
            </a:r>
            <a:r>
              <a:rPr lang="zh-CN" altLang="en-US" sz="2000" dirty="0">
                <a:solidFill>
                  <a:schemeClr val="tx2"/>
                </a:solidFill>
                <a:latin typeface="+mn-ea"/>
                <a:ea typeface="+mn-ea"/>
                <a:cs typeface="微软雅黑" panose="020B0503020204020204" pitchFamily="34" charset="-122"/>
              </a:rPr>
              <a:t>化学合成或从茶叶、咖啡果中提炼出来的一种生物碱。</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适度地使用有祛除疲劳、兴奋神经的作用。</a:t>
            </a:r>
            <a:endParaRPr lang="zh-CN" altLang="en-US" sz="2000" dirty="0">
              <a:solidFill>
                <a:schemeClr val="tx2"/>
              </a:solidFill>
              <a:latin typeface="+mn-ea"/>
              <a:ea typeface="+mn-ea"/>
              <a:cs typeface="微软雅黑" panose="020B0503020204020204" pitchFamily="34" charset="-122"/>
            </a:endParaRPr>
          </a:p>
          <a:p>
            <a:pPr algn="just"/>
            <a:endParaRPr lang="en-US" altLang="zh-CN" sz="2000" b="1"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滥用方式：</a:t>
            </a:r>
            <a:r>
              <a:rPr lang="zh-CN" altLang="en-US" sz="2000" dirty="0">
                <a:solidFill>
                  <a:schemeClr val="tx2"/>
                </a:solidFill>
                <a:latin typeface="+mn-ea"/>
                <a:ea typeface="+mn-ea"/>
                <a:cs typeface="微软雅黑" panose="020B0503020204020204" pitchFamily="34" charset="-122"/>
              </a:rPr>
              <a:t>吸食、注射。</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大剂量长期使用会对人体造成损害，引起惊厥、导致心律失常，并可加重或诱发消化性肠道溃疡，甚至导致吸食者下一代智能低下、肢体畸形，同时具有成瘾性，一旦停用会出现精神萎顿，浑身困乏疲软等各种戒断症状。咖啡因被列入国家管制的精神药品范围。</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561a8c70ad9.jpg5a561a8c70ad9"/>
          <p:cNvPicPr>
            <a:picLocks noChangeAspect="1"/>
          </p:cNvPicPr>
          <p:nvPr/>
        </p:nvPicPr>
        <p:blipFill rotWithShape="1">
          <a:blip r:embed="rId1"/>
          <a:srcRect/>
          <a:stretch>
            <a:fillRect/>
          </a:stretch>
        </p:blipFill>
        <p:spPr>
          <a:xfrm>
            <a:off x="6530429" y="1771897"/>
            <a:ext cx="4464496" cy="2976245"/>
          </a:xfrm>
          <a:prstGeom prst="rect">
            <a:avLst/>
          </a:prstGeom>
        </p:spPr>
      </p:pic>
      <p:sp>
        <p:nvSpPr>
          <p:cNvPr id="8" name="TextBox 7"/>
          <p:cNvSpPr txBox="1"/>
          <p:nvPr/>
        </p:nvSpPr>
        <p:spPr>
          <a:xfrm>
            <a:off x="6614237" y="5444177"/>
            <a:ext cx="4308680" cy="923330"/>
          </a:xfrm>
          <a:prstGeom prst="rect">
            <a:avLst/>
          </a:prstGeom>
          <a:noFill/>
        </p:spPr>
        <p:txBody>
          <a:bodyPr wrap="square" rtlCol="0">
            <a:spAutoFit/>
          </a:bodyPr>
          <a:lstStyle/>
          <a:p>
            <a:pPr algn="just"/>
            <a:r>
              <a:rPr lang="zh-CN" altLang="en-US" dirty="0">
                <a:latin typeface="+mn-ea"/>
                <a:ea typeface="+mn-ea"/>
                <a:cs typeface="微软雅黑" panose="020B0503020204020204" pitchFamily="34" charset="-122"/>
              </a:rPr>
              <a:t>我们平时喝的咖啡、茶叶中均含有一定数量的咖啡因，一般每天摄入咖啡因总量在</a:t>
            </a:r>
            <a:r>
              <a:rPr lang="en-US" altLang="zh-CN" dirty="0">
                <a:latin typeface="+mn-ea"/>
                <a:ea typeface="+mn-ea"/>
                <a:cs typeface="微软雅黑" panose="020B0503020204020204" pitchFamily="34" charset="-122"/>
              </a:rPr>
              <a:t>50-200</a:t>
            </a:r>
            <a:r>
              <a:rPr lang="zh-CN" altLang="en-US" dirty="0">
                <a:latin typeface="+mn-ea"/>
                <a:ea typeface="+mn-ea"/>
                <a:cs typeface="微软雅黑" panose="020B0503020204020204" pitchFamily="34" charset="-122"/>
              </a:rPr>
              <a:t>毫克以内，不会出现不良反应。</a:t>
            </a:r>
            <a:endParaRPr lang="zh-CN" altLang="en-US" dirty="0">
              <a:latin typeface="+mn-ea"/>
              <a:ea typeface="+mn-ea"/>
              <a:cs typeface="微软雅黑" panose="020B0503020204020204" pitchFamily="34" charset="-122"/>
            </a:endParaRPr>
          </a:p>
        </p:txBody>
      </p:sp>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1813317"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2.4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咖啡因</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2967">
        <p14:prism dir="u" isInverted="1"/>
      </p:transition>
    </mc:Choice>
    <mc:Fallback>
      <p:transition spd="slow" advTm="2967">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4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940"/>
                                </p:stCondLst>
                                <p:childTnLst>
                                  <p:par>
                                    <p:cTn id="31" presetID="31"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300" fill="hold"/>
                                            <p:tgtEl>
                                              <p:spTgt spid="3"/>
                                            </p:tgtEl>
                                            <p:attrNameLst>
                                              <p:attrName>ppt_w</p:attrName>
                                            </p:attrNameLst>
                                          </p:cBhvr>
                                          <p:tavLst>
                                            <p:tav tm="0">
                                              <p:val>
                                                <p:fltVal val="0"/>
                                              </p:val>
                                            </p:tav>
                                            <p:tav tm="100000">
                                              <p:val>
                                                <p:strVal val="#ppt_w"/>
                                              </p:val>
                                            </p:tav>
                                          </p:tavLst>
                                        </p:anim>
                                        <p:anim calcmode="lin" valueType="num">
                                          <p:cBhvr>
                                            <p:cTn id="34" dur="300" fill="hold"/>
                                            <p:tgtEl>
                                              <p:spTgt spid="3"/>
                                            </p:tgtEl>
                                            <p:attrNameLst>
                                              <p:attrName>ppt_h</p:attrName>
                                            </p:attrNameLst>
                                          </p:cBhvr>
                                          <p:tavLst>
                                            <p:tav tm="0">
                                              <p:val>
                                                <p:fltVal val="0"/>
                                              </p:val>
                                            </p:tav>
                                            <p:tav tm="100000">
                                              <p:val>
                                                <p:strVal val="#ppt_h"/>
                                              </p:val>
                                            </p:tav>
                                          </p:tavLst>
                                        </p:anim>
                                        <p:anim calcmode="lin" valueType="num">
                                          <p:cBhvr>
                                            <p:cTn id="35" dur="300" fill="hold"/>
                                            <p:tgtEl>
                                              <p:spTgt spid="3"/>
                                            </p:tgtEl>
                                            <p:attrNameLst>
                                              <p:attrName>style.rotation</p:attrName>
                                            </p:attrNameLst>
                                          </p:cBhvr>
                                          <p:tavLst>
                                            <p:tav tm="0">
                                              <p:val>
                                                <p:fltVal val="90"/>
                                              </p:val>
                                            </p:tav>
                                            <p:tav tm="100000">
                                              <p:val>
                                                <p:fltVal val="0"/>
                                              </p:val>
                                            </p:tav>
                                          </p:tavLst>
                                        </p:anim>
                                        <p:animEffect transition="in" filter="fade">
                                          <p:cBhvr>
                                            <p:cTn id="36" dur="300"/>
                                            <p:tgtEl>
                                              <p:spTgt spid="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300" fill="hold"/>
                                            <p:tgtEl>
                                              <p:spTgt spid="8"/>
                                            </p:tgtEl>
                                            <p:attrNameLst>
                                              <p:attrName>ppt_w</p:attrName>
                                            </p:attrNameLst>
                                          </p:cBhvr>
                                          <p:tavLst>
                                            <p:tav tm="0">
                                              <p:val>
                                                <p:fltVal val="0"/>
                                              </p:val>
                                            </p:tav>
                                            <p:tav tm="100000">
                                              <p:val>
                                                <p:strVal val="#ppt_w"/>
                                              </p:val>
                                            </p:tav>
                                          </p:tavLst>
                                        </p:anim>
                                        <p:anim calcmode="lin" valueType="num">
                                          <p:cBhvr>
                                            <p:cTn id="40" dur="300" fill="hold"/>
                                            <p:tgtEl>
                                              <p:spTgt spid="8"/>
                                            </p:tgtEl>
                                            <p:attrNameLst>
                                              <p:attrName>ppt_h</p:attrName>
                                            </p:attrNameLst>
                                          </p:cBhvr>
                                          <p:tavLst>
                                            <p:tav tm="0">
                                              <p:val>
                                                <p:fltVal val="0"/>
                                              </p:val>
                                            </p:tav>
                                            <p:tav tm="100000">
                                              <p:val>
                                                <p:strVal val="#ppt_h"/>
                                              </p:val>
                                            </p:tav>
                                          </p:tavLst>
                                        </p:anim>
                                        <p:anim calcmode="lin" valueType="num">
                                          <p:cBhvr>
                                            <p:cTn id="41" dur="300" fill="hold"/>
                                            <p:tgtEl>
                                              <p:spTgt spid="8"/>
                                            </p:tgtEl>
                                            <p:attrNameLst>
                                              <p:attrName>style.rotation</p:attrName>
                                            </p:attrNameLst>
                                          </p:cBhvr>
                                          <p:tavLst>
                                            <p:tav tm="0">
                                              <p:val>
                                                <p:fltVal val="90"/>
                                              </p:val>
                                            </p:tav>
                                            <p:tav tm="100000">
                                              <p:val>
                                                <p:fltVal val="0"/>
                                              </p:val>
                                            </p:tav>
                                          </p:tavLst>
                                        </p:anim>
                                        <p:animEffect transition="in" filter="fade">
                                          <p:cBhvr>
                                            <p:cTn id="4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4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940"/>
                                </p:stCondLst>
                                <p:childTnLst>
                                  <p:par>
                                    <p:cTn id="31" presetID="31"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300" fill="hold"/>
                                            <p:tgtEl>
                                              <p:spTgt spid="3"/>
                                            </p:tgtEl>
                                            <p:attrNameLst>
                                              <p:attrName>ppt_w</p:attrName>
                                            </p:attrNameLst>
                                          </p:cBhvr>
                                          <p:tavLst>
                                            <p:tav tm="0">
                                              <p:val>
                                                <p:fltVal val="0"/>
                                              </p:val>
                                            </p:tav>
                                            <p:tav tm="100000">
                                              <p:val>
                                                <p:strVal val="#ppt_w"/>
                                              </p:val>
                                            </p:tav>
                                          </p:tavLst>
                                        </p:anim>
                                        <p:anim calcmode="lin" valueType="num">
                                          <p:cBhvr>
                                            <p:cTn id="34" dur="300" fill="hold"/>
                                            <p:tgtEl>
                                              <p:spTgt spid="3"/>
                                            </p:tgtEl>
                                            <p:attrNameLst>
                                              <p:attrName>ppt_h</p:attrName>
                                            </p:attrNameLst>
                                          </p:cBhvr>
                                          <p:tavLst>
                                            <p:tav tm="0">
                                              <p:val>
                                                <p:fltVal val="0"/>
                                              </p:val>
                                            </p:tav>
                                            <p:tav tm="100000">
                                              <p:val>
                                                <p:strVal val="#ppt_h"/>
                                              </p:val>
                                            </p:tav>
                                          </p:tavLst>
                                        </p:anim>
                                        <p:anim calcmode="lin" valueType="num">
                                          <p:cBhvr>
                                            <p:cTn id="35" dur="300" fill="hold"/>
                                            <p:tgtEl>
                                              <p:spTgt spid="3"/>
                                            </p:tgtEl>
                                            <p:attrNameLst>
                                              <p:attrName>style.rotation</p:attrName>
                                            </p:attrNameLst>
                                          </p:cBhvr>
                                          <p:tavLst>
                                            <p:tav tm="0">
                                              <p:val>
                                                <p:fltVal val="90"/>
                                              </p:val>
                                            </p:tav>
                                            <p:tav tm="100000">
                                              <p:val>
                                                <p:fltVal val="0"/>
                                              </p:val>
                                            </p:tav>
                                          </p:tavLst>
                                        </p:anim>
                                        <p:animEffect transition="in" filter="fade">
                                          <p:cBhvr>
                                            <p:cTn id="36" dur="300"/>
                                            <p:tgtEl>
                                              <p:spTgt spid="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300" fill="hold"/>
                                            <p:tgtEl>
                                              <p:spTgt spid="8"/>
                                            </p:tgtEl>
                                            <p:attrNameLst>
                                              <p:attrName>ppt_w</p:attrName>
                                            </p:attrNameLst>
                                          </p:cBhvr>
                                          <p:tavLst>
                                            <p:tav tm="0">
                                              <p:val>
                                                <p:fltVal val="0"/>
                                              </p:val>
                                            </p:tav>
                                            <p:tav tm="100000">
                                              <p:val>
                                                <p:strVal val="#ppt_w"/>
                                              </p:val>
                                            </p:tav>
                                          </p:tavLst>
                                        </p:anim>
                                        <p:anim calcmode="lin" valueType="num">
                                          <p:cBhvr>
                                            <p:cTn id="40" dur="300" fill="hold"/>
                                            <p:tgtEl>
                                              <p:spTgt spid="8"/>
                                            </p:tgtEl>
                                            <p:attrNameLst>
                                              <p:attrName>ppt_h</p:attrName>
                                            </p:attrNameLst>
                                          </p:cBhvr>
                                          <p:tavLst>
                                            <p:tav tm="0">
                                              <p:val>
                                                <p:fltVal val="0"/>
                                              </p:val>
                                            </p:tav>
                                            <p:tav tm="100000">
                                              <p:val>
                                                <p:strVal val="#ppt_h"/>
                                              </p:val>
                                            </p:tav>
                                          </p:tavLst>
                                        </p:anim>
                                        <p:anim calcmode="lin" valueType="num">
                                          <p:cBhvr>
                                            <p:cTn id="41" dur="300" fill="hold"/>
                                            <p:tgtEl>
                                              <p:spTgt spid="8"/>
                                            </p:tgtEl>
                                            <p:attrNameLst>
                                              <p:attrName>style.rotation</p:attrName>
                                            </p:attrNameLst>
                                          </p:cBhvr>
                                          <p:tavLst>
                                            <p:tav tm="0">
                                              <p:val>
                                                <p:fltVal val="90"/>
                                              </p:val>
                                            </p:tav>
                                            <p:tav tm="100000">
                                              <p:val>
                                                <p:fltVal val="0"/>
                                              </p:val>
                                            </p:tav>
                                          </p:tavLst>
                                        </p:anim>
                                        <p:animEffect transition="in" filter="fade">
                                          <p:cBhvr>
                                            <p:cTn id="4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68682" y="1916832"/>
            <a:ext cx="4896544" cy="2554545"/>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通用名称：</a:t>
            </a:r>
            <a:r>
              <a:rPr lang="zh-CN" altLang="en-US" sz="2000" dirty="0">
                <a:solidFill>
                  <a:schemeClr val="tx2"/>
                </a:solidFill>
                <a:latin typeface="+mn-ea"/>
                <a:ea typeface="+mn-ea"/>
                <a:cs typeface="微软雅黑" panose="020B0503020204020204" pitchFamily="34" charset="-122"/>
              </a:rPr>
              <a:t>苯甲酸钠咖啡因</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由苯甲酸钠和咖啡因以近似一比一的比例配制而成。外观常为针剂。</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长期使用安纳咖除了会产生药物耐受性需要不断加大用药剂量外，也有与咖啡因相似的药物依赖性和毒副作用。</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2417e96de5.jpg5a42417e96de5"/>
          <p:cNvPicPr>
            <a:picLocks noChangeAspect="1"/>
          </p:cNvPicPr>
          <p:nvPr/>
        </p:nvPicPr>
        <p:blipFill>
          <a:blip r:embed="rId1"/>
          <a:srcRect/>
          <a:stretch>
            <a:fillRect/>
          </a:stretch>
        </p:blipFill>
        <p:spPr>
          <a:xfrm>
            <a:off x="769789" y="1927349"/>
            <a:ext cx="5153106" cy="3435350"/>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1813317"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2.5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安纳咖</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3048">
        <p14:prism dir="d" isInverted="1"/>
      </p:transition>
    </mc:Choice>
    <mc:Fallback>
      <p:transition spd="slow" advTm="3048">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4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4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2203" y="1621799"/>
            <a:ext cx="3672408" cy="3785652"/>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属苯二氮卓类镇静催眠药，俗称“十字架”。</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镇静、催眠作用较强，诱导睡眠迅速，可持续睡眠</a:t>
            </a:r>
            <a:r>
              <a:rPr lang="en-US" altLang="zh-CN" sz="2000" dirty="0">
                <a:solidFill>
                  <a:schemeClr val="tx2"/>
                </a:solidFill>
                <a:latin typeface="+mn-ea"/>
                <a:ea typeface="+mn-ea"/>
                <a:cs typeface="微软雅黑" panose="020B0503020204020204" pitchFamily="34" charset="-122"/>
              </a:rPr>
              <a:t>5-7</a:t>
            </a:r>
            <a:r>
              <a:rPr lang="zh-CN" altLang="en-US" sz="2000" dirty="0">
                <a:solidFill>
                  <a:schemeClr val="tx2"/>
                </a:solidFill>
                <a:latin typeface="+mn-ea"/>
                <a:ea typeface="+mn-ea"/>
                <a:cs typeface="微软雅黑" panose="020B0503020204020204" pitchFamily="34" charset="-122"/>
              </a:rPr>
              <a:t>小时。氟硝安定通常与酒精合并滥用，滥用后可使受害者在药物作用下无能力反抗而被强奸和抢劫，并对所发生的事情失忆。氟硝安定与酒精和其它镇静催眠药合用后可导致中毒死亡。</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9058745456.jpg9058745456"/>
          <p:cNvPicPr>
            <a:picLocks noChangeAspect="1"/>
          </p:cNvPicPr>
          <p:nvPr/>
        </p:nvPicPr>
        <p:blipFill>
          <a:blip r:embed="rId1"/>
          <a:srcRect/>
          <a:stretch>
            <a:fillRect/>
          </a:stretch>
        </p:blipFill>
        <p:spPr>
          <a:xfrm>
            <a:off x="4980405" y="1628800"/>
            <a:ext cx="5871210" cy="3470873"/>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2278188"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2.6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氟硝安定</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3047">
        <p14:prism dir="r" isInverted="1"/>
      </p:transition>
    </mc:Choice>
    <mc:Fallback>
      <p:transition spd="slow" advTm="3047">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2019"/>
                                </p:stCondLst>
                                <p:childTnLst>
                                  <p:par>
                                    <p:cTn id="29" presetID="5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Scale>
                                          <p:cBhvr>
                                            <p:cTn id="31"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2"/>
                                            </p:tgtEl>
                                            <p:attrNameLst>
                                              <p:attrName>ppt_x</p:attrName>
                                              <p:attrName>ppt_y</p:attrName>
                                            </p:attrNameLst>
                                          </p:cBhvr>
                                        </p:animMotion>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2019"/>
                                </p:stCondLst>
                                <p:childTnLst>
                                  <p:par>
                                    <p:cTn id="29" presetID="5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Scale>
                                          <p:cBhvr>
                                            <p:cTn id="31"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2"/>
                                            </p:tgtEl>
                                            <p:attrNameLst>
                                              <p:attrName>ppt_x</p:attrName>
                                              <p:attrName>ppt_y</p:attrName>
                                            </p:attrNameLst>
                                          </p:cBhvr>
                                        </p:animMotion>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0515" y="1165225"/>
            <a:ext cx="7084060" cy="6412230"/>
          </a:xfrm>
          <a:prstGeom prst="rect">
            <a:avLst/>
          </a:prstGeom>
          <a:noFill/>
        </p:spPr>
        <p:txBody>
          <a:bodyPr wrap="square" rtlCol="0">
            <a:noAutofit/>
          </a:bodyPr>
          <a:lstStyle/>
          <a:p>
            <a:pPr algn="just" eaLnBrk="1" latinLnBrk="0" hangingPunct="1">
              <a:lnSpc>
                <a:spcPct val="150000"/>
              </a:lnSpc>
            </a:pPr>
            <a:r>
              <a:rPr lang="en-US" altLang="zh-CN" sz="2000" dirty="0">
                <a:solidFill>
                  <a:schemeClr val="tx2"/>
                </a:solidFill>
                <a:latin typeface="+mn-ea"/>
                <a:ea typeface="+mn-ea"/>
                <a:cs typeface="微软雅黑" panose="020B0503020204020204" pitchFamily="34" charset="-122"/>
              </a:rPr>
              <a:t>      </a:t>
            </a:r>
            <a:r>
              <a:rPr lang="en-US" altLang="zh-CN" sz="2400" dirty="0">
                <a:solidFill>
                  <a:schemeClr val="tx2"/>
                </a:solidFill>
                <a:latin typeface="+mn-ea"/>
                <a:ea typeface="+mn-ea"/>
                <a:cs typeface="微软雅黑" panose="020B0503020204020204" pitchFamily="34" charset="-122"/>
              </a:rPr>
              <a:t>    </a:t>
            </a:r>
            <a:r>
              <a:rPr lang="zh-CN" altLang="en-US" sz="2400" dirty="0">
                <a:solidFill>
                  <a:schemeClr val="tx2"/>
                </a:solidFill>
                <a:latin typeface="+mn-ea"/>
                <a:ea typeface="+mn-ea"/>
                <a:cs typeface="微软雅黑" panose="020B0503020204020204" pitchFamily="34" charset="-122"/>
              </a:rPr>
              <a:t>很多人，尤其是广大的青少年，都认为这些是“娱乐消遣品”，不同于海洛因等毒品，认为“俱乐部毒品”是无害的。然而，新型毒品从它出现的那一天起，就没有给人类带来任何的益处。相反，由此引发了大量违法犯罪活动以及多种疾病的扩散流行，不仅影响了人民群众的健康幸福，更影响了社会稳定和经济建设。为此，必须对全民特别是青少年进行新型毒品知识教育，使其远离新型毒品，健康成长。</a:t>
            </a:r>
            <a:endParaRPr lang="zh-CN" altLang="en-US" sz="2400" dirty="0">
              <a:solidFill>
                <a:schemeClr val="tx2"/>
              </a:solidFill>
              <a:latin typeface="+mn-ea"/>
              <a:ea typeface="+mn-ea"/>
              <a:cs typeface="微软雅黑" panose="020B0503020204020204" pitchFamily="34" charset="-122"/>
            </a:endParaRPr>
          </a:p>
        </p:txBody>
      </p:sp>
      <p:pic>
        <p:nvPicPr>
          <p:cNvPr id="3074" name="Picture 2" descr="C:\Documents and Settings\Administrator\My Documents\崇阳禁毒宣传册.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72680" y="2047875"/>
            <a:ext cx="3592830" cy="29133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7611061" y="5173479"/>
            <a:ext cx="3232722" cy="487162"/>
            <a:chOff x="8186613" y="170160"/>
            <a:chExt cx="3529012" cy="531813"/>
          </a:xfrm>
        </p:grpSpPr>
        <p:grpSp>
          <p:nvGrpSpPr>
            <p:cNvPr id="11" name="组合 10"/>
            <p:cNvGrpSpPr/>
            <p:nvPr/>
          </p:nvGrpSpPr>
          <p:grpSpPr>
            <a:xfrm>
              <a:off x="8186613" y="170160"/>
              <a:ext cx="3529012" cy="520701"/>
              <a:chOff x="4697413" y="2492375"/>
              <a:chExt cx="3529012" cy="520701"/>
            </a:xfrm>
            <a:solidFill>
              <a:schemeClr val="tx2"/>
            </a:solidFill>
          </p:grpSpPr>
          <p:sp>
            <p:nvSpPr>
              <p:cNvPr id="14" name="Freeform 5"/>
              <p:cNvSpPr/>
              <p:nvPr/>
            </p:nvSpPr>
            <p:spPr bwMode="auto">
              <a:xfrm>
                <a:off x="5221288" y="2492375"/>
                <a:ext cx="433387" cy="430213"/>
              </a:xfrm>
              <a:custGeom>
                <a:avLst/>
                <a:gdLst>
                  <a:gd name="T0" fmla="*/ 139 w 2188"/>
                  <a:gd name="T1" fmla="*/ 1467 h 2164"/>
                  <a:gd name="T2" fmla="*/ 45 w 2188"/>
                  <a:gd name="T3" fmla="*/ 1259 h 2164"/>
                  <a:gd name="T4" fmla="*/ 16 w 2188"/>
                  <a:gd name="T5" fmla="*/ 1088 h 2164"/>
                  <a:gd name="T6" fmla="*/ 37 w 2188"/>
                  <a:gd name="T7" fmla="*/ 892 h 2164"/>
                  <a:gd name="T8" fmla="*/ 127 w 2188"/>
                  <a:gd name="T9" fmla="*/ 652 h 2164"/>
                  <a:gd name="T10" fmla="*/ 257 w 2188"/>
                  <a:gd name="T11" fmla="*/ 443 h 2164"/>
                  <a:gd name="T12" fmla="*/ 445 w 2188"/>
                  <a:gd name="T13" fmla="*/ 250 h 2164"/>
                  <a:gd name="T14" fmla="*/ 672 w 2188"/>
                  <a:gd name="T15" fmla="*/ 98 h 2164"/>
                  <a:gd name="T16" fmla="*/ 835 w 2188"/>
                  <a:gd name="T17" fmla="*/ 35 h 2164"/>
                  <a:gd name="T18" fmla="*/ 1069 w 2188"/>
                  <a:gd name="T19" fmla="*/ 0 h 2164"/>
                  <a:gd name="T20" fmla="*/ 1260 w 2188"/>
                  <a:gd name="T21" fmla="*/ 22 h 2164"/>
                  <a:gd name="T22" fmla="*/ 1396 w 2188"/>
                  <a:gd name="T23" fmla="*/ 98 h 2164"/>
                  <a:gd name="T24" fmla="*/ 1457 w 2188"/>
                  <a:gd name="T25" fmla="*/ 175 h 2164"/>
                  <a:gd name="T26" fmla="*/ 1497 w 2188"/>
                  <a:gd name="T27" fmla="*/ 280 h 2164"/>
                  <a:gd name="T28" fmla="*/ 1729 w 2188"/>
                  <a:gd name="T29" fmla="*/ 121 h 2164"/>
                  <a:gd name="T30" fmla="*/ 1878 w 2188"/>
                  <a:gd name="T31" fmla="*/ 69 h 2164"/>
                  <a:gd name="T32" fmla="*/ 2019 w 2188"/>
                  <a:gd name="T33" fmla="*/ 85 h 2164"/>
                  <a:gd name="T34" fmla="*/ 2136 w 2188"/>
                  <a:gd name="T35" fmla="*/ 209 h 2164"/>
                  <a:gd name="T36" fmla="*/ 2187 w 2188"/>
                  <a:gd name="T37" fmla="*/ 405 h 2164"/>
                  <a:gd name="T38" fmla="*/ 2171 w 2188"/>
                  <a:gd name="T39" fmla="*/ 599 h 2164"/>
                  <a:gd name="T40" fmla="*/ 2100 w 2188"/>
                  <a:gd name="T41" fmla="*/ 821 h 2164"/>
                  <a:gd name="T42" fmla="*/ 2036 w 2188"/>
                  <a:gd name="T43" fmla="*/ 889 h 2164"/>
                  <a:gd name="T44" fmla="*/ 2004 w 2188"/>
                  <a:gd name="T45" fmla="*/ 886 h 2164"/>
                  <a:gd name="T46" fmla="*/ 1991 w 2188"/>
                  <a:gd name="T47" fmla="*/ 847 h 2164"/>
                  <a:gd name="T48" fmla="*/ 2056 w 2188"/>
                  <a:gd name="T49" fmla="*/ 664 h 2164"/>
                  <a:gd name="T50" fmla="*/ 2078 w 2188"/>
                  <a:gd name="T51" fmla="*/ 485 h 2164"/>
                  <a:gd name="T52" fmla="*/ 2045 w 2188"/>
                  <a:gd name="T53" fmla="*/ 320 h 2164"/>
                  <a:gd name="T54" fmla="*/ 1944 w 2188"/>
                  <a:gd name="T55" fmla="*/ 200 h 2164"/>
                  <a:gd name="T56" fmla="*/ 1807 w 2188"/>
                  <a:gd name="T57" fmla="*/ 199 h 2164"/>
                  <a:gd name="T58" fmla="*/ 1662 w 2188"/>
                  <a:gd name="T59" fmla="*/ 270 h 2164"/>
                  <a:gd name="T60" fmla="*/ 1478 w 2188"/>
                  <a:gd name="T61" fmla="*/ 418 h 2164"/>
                  <a:gd name="T62" fmla="*/ 1428 w 2188"/>
                  <a:gd name="T63" fmla="*/ 439 h 2164"/>
                  <a:gd name="T64" fmla="*/ 1403 w 2188"/>
                  <a:gd name="T65" fmla="*/ 423 h 2164"/>
                  <a:gd name="T66" fmla="*/ 1387 w 2188"/>
                  <a:gd name="T67" fmla="*/ 342 h 2164"/>
                  <a:gd name="T68" fmla="*/ 1346 w 2188"/>
                  <a:gd name="T69" fmla="*/ 250 h 2164"/>
                  <a:gd name="T70" fmla="*/ 1264 w 2188"/>
                  <a:gd name="T71" fmla="*/ 172 h 2164"/>
                  <a:gd name="T72" fmla="*/ 1101 w 2188"/>
                  <a:gd name="T73" fmla="*/ 123 h 2164"/>
                  <a:gd name="T74" fmla="*/ 929 w 2188"/>
                  <a:gd name="T75" fmla="*/ 129 h 2164"/>
                  <a:gd name="T76" fmla="*/ 740 w 2188"/>
                  <a:gd name="T77" fmla="*/ 176 h 2164"/>
                  <a:gd name="T78" fmla="*/ 571 w 2188"/>
                  <a:gd name="T79" fmla="*/ 267 h 2164"/>
                  <a:gd name="T80" fmla="*/ 380 w 2188"/>
                  <a:gd name="T81" fmla="*/ 433 h 2164"/>
                  <a:gd name="T82" fmla="*/ 263 w 2188"/>
                  <a:gd name="T83" fmla="*/ 590 h 2164"/>
                  <a:gd name="T84" fmla="*/ 167 w 2188"/>
                  <a:gd name="T85" fmla="*/ 791 h 2164"/>
                  <a:gd name="T86" fmla="*/ 127 w 2188"/>
                  <a:gd name="T87" fmla="*/ 975 h 2164"/>
                  <a:gd name="T88" fmla="*/ 139 w 2188"/>
                  <a:gd name="T89" fmla="*/ 1133 h 2164"/>
                  <a:gd name="T90" fmla="*/ 186 w 2188"/>
                  <a:gd name="T91" fmla="*/ 1273 h 2164"/>
                  <a:gd name="T92" fmla="*/ 324 w 2188"/>
                  <a:gd name="T93" fmla="*/ 1515 h 2164"/>
                  <a:gd name="T94" fmla="*/ 425 w 2188"/>
                  <a:gd name="T95" fmla="*/ 1718 h 2164"/>
                  <a:gd name="T96" fmla="*/ 443 w 2188"/>
                  <a:gd name="T97" fmla="*/ 1852 h 2164"/>
                  <a:gd name="T98" fmla="*/ 400 w 2188"/>
                  <a:gd name="T99" fmla="*/ 1984 h 2164"/>
                  <a:gd name="T100" fmla="*/ 337 w 2188"/>
                  <a:gd name="T101" fmla="*/ 2057 h 2164"/>
                  <a:gd name="T102" fmla="*/ 199 w 2188"/>
                  <a:gd name="T103" fmla="*/ 2135 h 2164"/>
                  <a:gd name="T104" fmla="*/ 58 w 2188"/>
                  <a:gd name="T105" fmla="*/ 2164 h 2164"/>
                  <a:gd name="T106" fmla="*/ 24 w 2188"/>
                  <a:gd name="T107" fmla="*/ 2154 h 2164"/>
                  <a:gd name="T108" fmla="*/ 0 w 2188"/>
                  <a:gd name="T109" fmla="*/ 2104 h 2164"/>
                  <a:gd name="T110" fmla="*/ 14 w 2188"/>
                  <a:gd name="T111" fmla="*/ 2051 h 2164"/>
                  <a:gd name="T112" fmla="*/ 65 w 2188"/>
                  <a:gd name="T113" fmla="*/ 2017 h 2164"/>
                  <a:gd name="T114" fmla="*/ 170 w 2188"/>
                  <a:gd name="T115" fmla="*/ 2014 h 2164"/>
                  <a:gd name="T116" fmla="*/ 265 w 2188"/>
                  <a:gd name="T117" fmla="*/ 1980 h 2164"/>
                  <a:gd name="T118" fmla="*/ 320 w 2188"/>
                  <a:gd name="T119" fmla="*/ 1916 h 2164"/>
                  <a:gd name="T120" fmla="*/ 324 w 2188"/>
                  <a:gd name="T121" fmla="*/ 1813 h 2164"/>
                  <a:gd name="T122" fmla="*/ 265 w 2188"/>
                  <a:gd name="T123" fmla="*/ 1673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8" h="2164">
                    <a:moveTo>
                      <a:pt x="209" y="1587"/>
                    </a:moveTo>
                    <a:lnTo>
                      <a:pt x="219" y="1597"/>
                    </a:lnTo>
                    <a:lnTo>
                      <a:pt x="213" y="1587"/>
                    </a:lnTo>
                    <a:lnTo>
                      <a:pt x="206" y="1577"/>
                    </a:lnTo>
                    <a:lnTo>
                      <a:pt x="184" y="1542"/>
                    </a:lnTo>
                    <a:lnTo>
                      <a:pt x="161" y="1505"/>
                    </a:lnTo>
                    <a:lnTo>
                      <a:pt x="139" y="1467"/>
                    </a:lnTo>
                    <a:lnTo>
                      <a:pt x="117" y="1428"/>
                    </a:lnTo>
                    <a:lnTo>
                      <a:pt x="96" y="1388"/>
                    </a:lnTo>
                    <a:lnTo>
                      <a:pt x="77" y="1347"/>
                    </a:lnTo>
                    <a:lnTo>
                      <a:pt x="69" y="1326"/>
                    </a:lnTo>
                    <a:lnTo>
                      <a:pt x="60" y="1303"/>
                    </a:lnTo>
                    <a:lnTo>
                      <a:pt x="52" y="1282"/>
                    </a:lnTo>
                    <a:lnTo>
                      <a:pt x="45" y="1259"/>
                    </a:lnTo>
                    <a:lnTo>
                      <a:pt x="38" y="1236"/>
                    </a:lnTo>
                    <a:lnTo>
                      <a:pt x="33" y="1213"/>
                    </a:lnTo>
                    <a:lnTo>
                      <a:pt x="27" y="1189"/>
                    </a:lnTo>
                    <a:lnTo>
                      <a:pt x="23" y="1165"/>
                    </a:lnTo>
                    <a:lnTo>
                      <a:pt x="20" y="1140"/>
                    </a:lnTo>
                    <a:lnTo>
                      <a:pt x="17" y="1115"/>
                    </a:lnTo>
                    <a:lnTo>
                      <a:pt x="16" y="1088"/>
                    </a:lnTo>
                    <a:lnTo>
                      <a:pt x="15" y="1063"/>
                    </a:lnTo>
                    <a:lnTo>
                      <a:pt x="16" y="1036"/>
                    </a:lnTo>
                    <a:lnTo>
                      <a:pt x="18" y="1008"/>
                    </a:lnTo>
                    <a:lnTo>
                      <a:pt x="21" y="980"/>
                    </a:lnTo>
                    <a:lnTo>
                      <a:pt x="25" y="951"/>
                    </a:lnTo>
                    <a:lnTo>
                      <a:pt x="31" y="922"/>
                    </a:lnTo>
                    <a:lnTo>
                      <a:pt x="37" y="892"/>
                    </a:lnTo>
                    <a:lnTo>
                      <a:pt x="45" y="862"/>
                    </a:lnTo>
                    <a:lnTo>
                      <a:pt x="54" y="831"/>
                    </a:lnTo>
                    <a:lnTo>
                      <a:pt x="67" y="793"/>
                    </a:lnTo>
                    <a:lnTo>
                      <a:pt x="81" y="755"/>
                    </a:lnTo>
                    <a:lnTo>
                      <a:pt x="95" y="720"/>
                    </a:lnTo>
                    <a:lnTo>
                      <a:pt x="111" y="685"/>
                    </a:lnTo>
                    <a:lnTo>
                      <a:pt x="127" y="652"/>
                    </a:lnTo>
                    <a:lnTo>
                      <a:pt x="144" y="618"/>
                    </a:lnTo>
                    <a:lnTo>
                      <a:pt x="162" y="587"/>
                    </a:lnTo>
                    <a:lnTo>
                      <a:pt x="180" y="556"/>
                    </a:lnTo>
                    <a:lnTo>
                      <a:pt x="199" y="527"/>
                    </a:lnTo>
                    <a:lnTo>
                      <a:pt x="217" y="498"/>
                    </a:lnTo>
                    <a:lnTo>
                      <a:pt x="237" y="470"/>
                    </a:lnTo>
                    <a:lnTo>
                      <a:pt x="257" y="443"/>
                    </a:lnTo>
                    <a:lnTo>
                      <a:pt x="279" y="418"/>
                    </a:lnTo>
                    <a:lnTo>
                      <a:pt x="299" y="393"/>
                    </a:lnTo>
                    <a:lnTo>
                      <a:pt x="320" y="369"/>
                    </a:lnTo>
                    <a:lnTo>
                      <a:pt x="342" y="346"/>
                    </a:lnTo>
                    <a:lnTo>
                      <a:pt x="375" y="311"/>
                    </a:lnTo>
                    <a:lnTo>
                      <a:pt x="411" y="280"/>
                    </a:lnTo>
                    <a:lnTo>
                      <a:pt x="445" y="250"/>
                    </a:lnTo>
                    <a:lnTo>
                      <a:pt x="480" y="222"/>
                    </a:lnTo>
                    <a:lnTo>
                      <a:pt x="513" y="195"/>
                    </a:lnTo>
                    <a:lnTo>
                      <a:pt x="548" y="172"/>
                    </a:lnTo>
                    <a:lnTo>
                      <a:pt x="580" y="150"/>
                    </a:lnTo>
                    <a:lnTo>
                      <a:pt x="612" y="130"/>
                    </a:lnTo>
                    <a:lnTo>
                      <a:pt x="642" y="114"/>
                    </a:lnTo>
                    <a:lnTo>
                      <a:pt x="672" y="98"/>
                    </a:lnTo>
                    <a:lnTo>
                      <a:pt x="700" y="84"/>
                    </a:lnTo>
                    <a:lnTo>
                      <a:pt x="725" y="72"/>
                    </a:lnTo>
                    <a:lnTo>
                      <a:pt x="749" y="62"/>
                    </a:lnTo>
                    <a:lnTo>
                      <a:pt x="771" y="53"/>
                    </a:lnTo>
                    <a:lnTo>
                      <a:pt x="791" y="47"/>
                    </a:lnTo>
                    <a:lnTo>
                      <a:pt x="808" y="42"/>
                    </a:lnTo>
                    <a:lnTo>
                      <a:pt x="835" y="35"/>
                    </a:lnTo>
                    <a:lnTo>
                      <a:pt x="872" y="26"/>
                    </a:lnTo>
                    <a:lnTo>
                      <a:pt x="914" y="18"/>
                    </a:lnTo>
                    <a:lnTo>
                      <a:pt x="962" y="10"/>
                    </a:lnTo>
                    <a:lnTo>
                      <a:pt x="988" y="7"/>
                    </a:lnTo>
                    <a:lnTo>
                      <a:pt x="1014" y="3"/>
                    </a:lnTo>
                    <a:lnTo>
                      <a:pt x="1041" y="1"/>
                    </a:lnTo>
                    <a:lnTo>
                      <a:pt x="1069" y="0"/>
                    </a:lnTo>
                    <a:lnTo>
                      <a:pt x="1097" y="0"/>
                    </a:lnTo>
                    <a:lnTo>
                      <a:pt x="1126" y="1"/>
                    </a:lnTo>
                    <a:lnTo>
                      <a:pt x="1154" y="2"/>
                    </a:lnTo>
                    <a:lnTo>
                      <a:pt x="1182" y="6"/>
                    </a:lnTo>
                    <a:lnTo>
                      <a:pt x="1209" y="10"/>
                    </a:lnTo>
                    <a:lnTo>
                      <a:pt x="1234" y="16"/>
                    </a:lnTo>
                    <a:lnTo>
                      <a:pt x="1260" y="22"/>
                    </a:lnTo>
                    <a:lnTo>
                      <a:pt x="1284" y="31"/>
                    </a:lnTo>
                    <a:lnTo>
                      <a:pt x="1309" y="41"/>
                    </a:lnTo>
                    <a:lnTo>
                      <a:pt x="1332" y="52"/>
                    </a:lnTo>
                    <a:lnTo>
                      <a:pt x="1355" y="66"/>
                    </a:lnTo>
                    <a:lnTo>
                      <a:pt x="1376" y="81"/>
                    </a:lnTo>
                    <a:lnTo>
                      <a:pt x="1386" y="89"/>
                    </a:lnTo>
                    <a:lnTo>
                      <a:pt x="1396" y="98"/>
                    </a:lnTo>
                    <a:lnTo>
                      <a:pt x="1406" y="108"/>
                    </a:lnTo>
                    <a:lnTo>
                      <a:pt x="1416" y="118"/>
                    </a:lnTo>
                    <a:lnTo>
                      <a:pt x="1425" y="128"/>
                    </a:lnTo>
                    <a:lnTo>
                      <a:pt x="1432" y="139"/>
                    </a:lnTo>
                    <a:lnTo>
                      <a:pt x="1441" y="150"/>
                    </a:lnTo>
                    <a:lnTo>
                      <a:pt x="1449" y="163"/>
                    </a:lnTo>
                    <a:lnTo>
                      <a:pt x="1457" y="175"/>
                    </a:lnTo>
                    <a:lnTo>
                      <a:pt x="1463" y="188"/>
                    </a:lnTo>
                    <a:lnTo>
                      <a:pt x="1470" y="202"/>
                    </a:lnTo>
                    <a:lnTo>
                      <a:pt x="1477" y="216"/>
                    </a:lnTo>
                    <a:lnTo>
                      <a:pt x="1482" y="232"/>
                    </a:lnTo>
                    <a:lnTo>
                      <a:pt x="1488" y="247"/>
                    </a:lnTo>
                    <a:lnTo>
                      <a:pt x="1492" y="263"/>
                    </a:lnTo>
                    <a:lnTo>
                      <a:pt x="1497" y="280"/>
                    </a:lnTo>
                    <a:lnTo>
                      <a:pt x="1525" y="256"/>
                    </a:lnTo>
                    <a:lnTo>
                      <a:pt x="1557" y="232"/>
                    </a:lnTo>
                    <a:lnTo>
                      <a:pt x="1591" y="206"/>
                    </a:lnTo>
                    <a:lnTo>
                      <a:pt x="1628" y="180"/>
                    </a:lnTo>
                    <a:lnTo>
                      <a:pt x="1667" y="155"/>
                    </a:lnTo>
                    <a:lnTo>
                      <a:pt x="1708" y="131"/>
                    </a:lnTo>
                    <a:lnTo>
                      <a:pt x="1729" y="121"/>
                    </a:lnTo>
                    <a:lnTo>
                      <a:pt x="1750" y="110"/>
                    </a:lnTo>
                    <a:lnTo>
                      <a:pt x="1771" y="101"/>
                    </a:lnTo>
                    <a:lnTo>
                      <a:pt x="1792" y="92"/>
                    </a:lnTo>
                    <a:lnTo>
                      <a:pt x="1815" y="85"/>
                    </a:lnTo>
                    <a:lnTo>
                      <a:pt x="1836" y="79"/>
                    </a:lnTo>
                    <a:lnTo>
                      <a:pt x="1857" y="74"/>
                    </a:lnTo>
                    <a:lnTo>
                      <a:pt x="1878" y="69"/>
                    </a:lnTo>
                    <a:lnTo>
                      <a:pt x="1899" y="67"/>
                    </a:lnTo>
                    <a:lnTo>
                      <a:pt x="1920" y="66"/>
                    </a:lnTo>
                    <a:lnTo>
                      <a:pt x="1941" y="66"/>
                    </a:lnTo>
                    <a:lnTo>
                      <a:pt x="1961" y="68"/>
                    </a:lnTo>
                    <a:lnTo>
                      <a:pt x="1981" y="71"/>
                    </a:lnTo>
                    <a:lnTo>
                      <a:pt x="2000" y="77"/>
                    </a:lnTo>
                    <a:lnTo>
                      <a:pt x="2019" y="85"/>
                    </a:lnTo>
                    <a:lnTo>
                      <a:pt x="2037" y="95"/>
                    </a:lnTo>
                    <a:lnTo>
                      <a:pt x="2055" y="107"/>
                    </a:lnTo>
                    <a:lnTo>
                      <a:pt x="2071" y="121"/>
                    </a:lnTo>
                    <a:lnTo>
                      <a:pt x="2088" y="138"/>
                    </a:lnTo>
                    <a:lnTo>
                      <a:pt x="2104" y="157"/>
                    </a:lnTo>
                    <a:lnTo>
                      <a:pt x="2120" y="183"/>
                    </a:lnTo>
                    <a:lnTo>
                      <a:pt x="2136" y="209"/>
                    </a:lnTo>
                    <a:lnTo>
                      <a:pt x="2148" y="236"/>
                    </a:lnTo>
                    <a:lnTo>
                      <a:pt x="2159" y="264"/>
                    </a:lnTo>
                    <a:lnTo>
                      <a:pt x="2168" y="292"/>
                    </a:lnTo>
                    <a:lnTo>
                      <a:pt x="2175" y="320"/>
                    </a:lnTo>
                    <a:lnTo>
                      <a:pt x="2180" y="349"/>
                    </a:lnTo>
                    <a:lnTo>
                      <a:pt x="2185" y="378"/>
                    </a:lnTo>
                    <a:lnTo>
                      <a:pt x="2187" y="405"/>
                    </a:lnTo>
                    <a:lnTo>
                      <a:pt x="2188" y="434"/>
                    </a:lnTo>
                    <a:lnTo>
                      <a:pt x="2187" y="463"/>
                    </a:lnTo>
                    <a:lnTo>
                      <a:pt x="2186" y="491"/>
                    </a:lnTo>
                    <a:lnTo>
                      <a:pt x="2184" y="519"/>
                    </a:lnTo>
                    <a:lnTo>
                      <a:pt x="2180" y="546"/>
                    </a:lnTo>
                    <a:lnTo>
                      <a:pt x="2176" y="573"/>
                    </a:lnTo>
                    <a:lnTo>
                      <a:pt x="2171" y="599"/>
                    </a:lnTo>
                    <a:lnTo>
                      <a:pt x="2166" y="624"/>
                    </a:lnTo>
                    <a:lnTo>
                      <a:pt x="2160" y="648"/>
                    </a:lnTo>
                    <a:lnTo>
                      <a:pt x="2154" y="672"/>
                    </a:lnTo>
                    <a:lnTo>
                      <a:pt x="2147" y="694"/>
                    </a:lnTo>
                    <a:lnTo>
                      <a:pt x="2134" y="735"/>
                    </a:lnTo>
                    <a:lnTo>
                      <a:pt x="2121" y="771"/>
                    </a:lnTo>
                    <a:lnTo>
                      <a:pt x="2100" y="821"/>
                    </a:lnTo>
                    <a:lnTo>
                      <a:pt x="2091" y="840"/>
                    </a:lnTo>
                    <a:lnTo>
                      <a:pt x="2085" y="851"/>
                    </a:lnTo>
                    <a:lnTo>
                      <a:pt x="2077" y="862"/>
                    </a:lnTo>
                    <a:lnTo>
                      <a:pt x="2067" y="871"/>
                    </a:lnTo>
                    <a:lnTo>
                      <a:pt x="2057" y="879"/>
                    </a:lnTo>
                    <a:lnTo>
                      <a:pt x="2047" y="886"/>
                    </a:lnTo>
                    <a:lnTo>
                      <a:pt x="2036" y="889"/>
                    </a:lnTo>
                    <a:lnTo>
                      <a:pt x="2031" y="890"/>
                    </a:lnTo>
                    <a:lnTo>
                      <a:pt x="2026" y="891"/>
                    </a:lnTo>
                    <a:lnTo>
                      <a:pt x="2020" y="891"/>
                    </a:lnTo>
                    <a:lnTo>
                      <a:pt x="2017" y="891"/>
                    </a:lnTo>
                    <a:lnTo>
                      <a:pt x="2011" y="889"/>
                    </a:lnTo>
                    <a:lnTo>
                      <a:pt x="2007" y="888"/>
                    </a:lnTo>
                    <a:lnTo>
                      <a:pt x="2004" y="886"/>
                    </a:lnTo>
                    <a:lnTo>
                      <a:pt x="2000" y="882"/>
                    </a:lnTo>
                    <a:lnTo>
                      <a:pt x="1997" y="879"/>
                    </a:lnTo>
                    <a:lnTo>
                      <a:pt x="1995" y="876"/>
                    </a:lnTo>
                    <a:lnTo>
                      <a:pt x="1994" y="871"/>
                    </a:lnTo>
                    <a:lnTo>
                      <a:pt x="1991" y="867"/>
                    </a:lnTo>
                    <a:lnTo>
                      <a:pt x="1990" y="858"/>
                    </a:lnTo>
                    <a:lnTo>
                      <a:pt x="1991" y="847"/>
                    </a:lnTo>
                    <a:lnTo>
                      <a:pt x="1994" y="834"/>
                    </a:lnTo>
                    <a:lnTo>
                      <a:pt x="1999" y="822"/>
                    </a:lnTo>
                    <a:lnTo>
                      <a:pt x="2006" y="808"/>
                    </a:lnTo>
                    <a:lnTo>
                      <a:pt x="2024" y="765"/>
                    </a:lnTo>
                    <a:lnTo>
                      <a:pt x="2035" y="735"/>
                    </a:lnTo>
                    <a:lnTo>
                      <a:pt x="2045" y="702"/>
                    </a:lnTo>
                    <a:lnTo>
                      <a:pt x="2056" y="664"/>
                    </a:lnTo>
                    <a:lnTo>
                      <a:pt x="2065" y="623"/>
                    </a:lnTo>
                    <a:lnTo>
                      <a:pt x="2069" y="600"/>
                    </a:lnTo>
                    <a:lnTo>
                      <a:pt x="2073" y="578"/>
                    </a:lnTo>
                    <a:lnTo>
                      <a:pt x="2075" y="556"/>
                    </a:lnTo>
                    <a:lnTo>
                      <a:pt x="2077" y="532"/>
                    </a:lnTo>
                    <a:lnTo>
                      <a:pt x="2078" y="509"/>
                    </a:lnTo>
                    <a:lnTo>
                      <a:pt x="2078" y="485"/>
                    </a:lnTo>
                    <a:lnTo>
                      <a:pt x="2077" y="461"/>
                    </a:lnTo>
                    <a:lnTo>
                      <a:pt x="2076" y="438"/>
                    </a:lnTo>
                    <a:lnTo>
                      <a:pt x="2073" y="413"/>
                    </a:lnTo>
                    <a:lnTo>
                      <a:pt x="2067" y="390"/>
                    </a:lnTo>
                    <a:lnTo>
                      <a:pt x="2061" y="365"/>
                    </a:lnTo>
                    <a:lnTo>
                      <a:pt x="2054" y="342"/>
                    </a:lnTo>
                    <a:lnTo>
                      <a:pt x="2045" y="320"/>
                    </a:lnTo>
                    <a:lnTo>
                      <a:pt x="2034" y="296"/>
                    </a:lnTo>
                    <a:lnTo>
                      <a:pt x="2021" y="274"/>
                    </a:lnTo>
                    <a:lnTo>
                      <a:pt x="2007" y="253"/>
                    </a:lnTo>
                    <a:lnTo>
                      <a:pt x="1993" y="235"/>
                    </a:lnTo>
                    <a:lnTo>
                      <a:pt x="1977" y="221"/>
                    </a:lnTo>
                    <a:lnTo>
                      <a:pt x="1961" y="209"/>
                    </a:lnTo>
                    <a:lnTo>
                      <a:pt x="1944" y="200"/>
                    </a:lnTo>
                    <a:lnTo>
                      <a:pt x="1926" y="194"/>
                    </a:lnTo>
                    <a:lnTo>
                      <a:pt x="1907" y="190"/>
                    </a:lnTo>
                    <a:lnTo>
                      <a:pt x="1888" y="188"/>
                    </a:lnTo>
                    <a:lnTo>
                      <a:pt x="1868" y="188"/>
                    </a:lnTo>
                    <a:lnTo>
                      <a:pt x="1848" y="190"/>
                    </a:lnTo>
                    <a:lnTo>
                      <a:pt x="1827" y="194"/>
                    </a:lnTo>
                    <a:lnTo>
                      <a:pt x="1807" y="199"/>
                    </a:lnTo>
                    <a:lnTo>
                      <a:pt x="1786" y="206"/>
                    </a:lnTo>
                    <a:lnTo>
                      <a:pt x="1765" y="215"/>
                    </a:lnTo>
                    <a:lnTo>
                      <a:pt x="1744" y="224"/>
                    </a:lnTo>
                    <a:lnTo>
                      <a:pt x="1724" y="234"/>
                    </a:lnTo>
                    <a:lnTo>
                      <a:pt x="1702" y="245"/>
                    </a:lnTo>
                    <a:lnTo>
                      <a:pt x="1682" y="257"/>
                    </a:lnTo>
                    <a:lnTo>
                      <a:pt x="1662" y="270"/>
                    </a:lnTo>
                    <a:lnTo>
                      <a:pt x="1643" y="282"/>
                    </a:lnTo>
                    <a:lnTo>
                      <a:pt x="1625" y="295"/>
                    </a:lnTo>
                    <a:lnTo>
                      <a:pt x="1590" y="321"/>
                    </a:lnTo>
                    <a:lnTo>
                      <a:pt x="1559" y="345"/>
                    </a:lnTo>
                    <a:lnTo>
                      <a:pt x="1509" y="389"/>
                    </a:lnTo>
                    <a:lnTo>
                      <a:pt x="1483" y="413"/>
                    </a:lnTo>
                    <a:lnTo>
                      <a:pt x="1478" y="418"/>
                    </a:lnTo>
                    <a:lnTo>
                      <a:pt x="1472" y="423"/>
                    </a:lnTo>
                    <a:lnTo>
                      <a:pt x="1466" y="428"/>
                    </a:lnTo>
                    <a:lnTo>
                      <a:pt x="1460" y="431"/>
                    </a:lnTo>
                    <a:lnTo>
                      <a:pt x="1449" y="437"/>
                    </a:lnTo>
                    <a:lnTo>
                      <a:pt x="1438" y="439"/>
                    </a:lnTo>
                    <a:lnTo>
                      <a:pt x="1433" y="440"/>
                    </a:lnTo>
                    <a:lnTo>
                      <a:pt x="1428" y="439"/>
                    </a:lnTo>
                    <a:lnTo>
                      <a:pt x="1423" y="439"/>
                    </a:lnTo>
                    <a:lnTo>
                      <a:pt x="1419" y="438"/>
                    </a:lnTo>
                    <a:lnTo>
                      <a:pt x="1416" y="436"/>
                    </a:lnTo>
                    <a:lnTo>
                      <a:pt x="1412" y="433"/>
                    </a:lnTo>
                    <a:lnTo>
                      <a:pt x="1409" y="431"/>
                    </a:lnTo>
                    <a:lnTo>
                      <a:pt x="1406" y="428"/>
                    </a:lnTo>
                    <a:lnTo>
                      <a:pt x="1403" y="423"/>
                    </a:lnTo>
                    <a:lnTo>
                      <a:pt x="1401" y="420"/>
                    </a:lnTo>
                    <a:lnTo>
                      <a:pt x="1400" y="414"/>
                    </a:lnTo>
                    <a:lnTo>
                      <a:pt x="1399" y="410"/>
                    </a:lnTo>
                    <a:lnTo>
                      <a:pt x="1397" y="392"/>
                    </a:lnTo>
                    <a:lnTo>
                      <a:pt x="1395" y="374"/>
                    </a:lnTo>
                    <a:lnTo>
                      <a:pt x="1391" y="358"/>
                    </a:lnTo>
                    <a:lnTo>
                      <a:pt x="1387" y="342"/>
                    </a:lnTo>
                    <a:lnTo>
                      <a:pt x="1382" y="326"/>
                    </a:lnTo>
                    <a:lnTo>
                      <a:pt x="1378" y="312"/>
                    </a:lnTo>
                    <a:lnTo>
                      <a:pt x="1372" y="299"/>
                    </a:lnTo>
                    <a:lnTo>
                      <a:pt x="1367" y="285"/>
                    </a:lnTo>
                    <a:lnTo>
                      <a:pt x="1360" y="273"/>
                    </a:lnTo>
                    <a:lnTo>
                      <a:pt x="1353" y="261"/>
                    </a:lnTo>
                    <a:lnTo>
                      <a:pt x="1346" y="250"/>
                    </a:lnTo>
                    <a:lnTo>
                      <a:pt x="1339" y="238"/>
                    </a:lnTo>
                    <a:lnTo>
                      <a:pt x="1330" y="228"/>
                    </a:lnTo>
                    <a:lnTo>
                      <a:pt x="1322" y="218"/>
                    </a:lnTo>
                    <a:lnTo>
                      <a:pt x="1313" y="209"/>
                    </a:lnTo>
                    <a:lnTo>
                      <a:pt x="1304" y="202"/>
                    </a:lnTo>
                    <a:lnTo>
                      <a:pt x="1286" y="186"/>
                    </a:lnTo>
                    <a:lnTo>
                      <a:pt x="1264" y="172"/>
                    </a:lnTo>
                    <a:lnTo>
                      <a:pt x="1243" y="160"/>
                    </a:lnTo>
                    <a:lnTo>
                      <a:pt x="1221" y="150"/>
                    </a:lnTo>
                    <a:lnTo>
                      <a:pt x="1199" y="141"/>
                    </a:lnTo>
                    <a:lnTo>
                      <a:pt x="1176" y="135"/>
                    </a:lnTo>
                    <a:lnTo>
                      <a:pt x="1151" y="129"/>
                    </a:lnTo>
                    <a:lnTo>
                      <a:pt x="1127" y="126"/>
                    </a:lnTo>
                    <a:lnTo>
                      <a:pt x="1101" y="123"/>
                    </a:lnTo>
                    <a:lnTo>
                      <a:pt x="1076" y="120"/>
                    </a:lnTo>
                    <a:lnTo>
                      <a:pt x="1051" y="120"/>
                    </a:lnTo>
                    <a:lnTo>
                      <a:pt x="1026" y="120"/>
                    </a:lnTo>
                    <a:lnTo>
                      <a:pt x="1000" y="121"/>
                    </a:lnTo>
                    <a:lnTo>
                      <a:pt x="975" y="124"/>
                    </a:lnTo>
                    <a:lnTo>
                      <a:pt x="952" y="126"/>
                    </a:lnTo>
                    <a:lnTo>
                      <a:pt x="929" y="129"/>
                    </a:lnTo>
                    <a:lnTo>
                      <a:pt x="885" y="136"/>
                    </a:lnTo>
                    <a:lnTo>
                      <a:pt x="847" y="145"/>
                    </a:lnTo>
                    <a:lnTo>
                      <a:pt x="814" y="153"/>
                    </a:lnTo>
                    <a:lnTo>
                      <a:pt x="788" y="159"/>
                    </a:lnTo>
                    <a:lnTo>
                      <a:pt x="774" y="163"/>
                    </a:lnTo>
                    <a:lnTo>
                      <a:pt x="758" y="168"/>
                    </a:lnTo>
                    <a:lnTo>
                      <a:pt x="740" y="176"/>
                    </a:lnTo>
                    <a:lnTo>
                      <a:pt x="720" y="184"/>
                    </a:lnTo>
                    <a:lnTo>
                      <a:pt x="699" y="194"/>
                    </a:lnTo>
                    <a:lnTo>
                      <a:pt x="675" y="205"/>
                    </a:lnTo>
                    <a:lnTo>
                      <a:pt x="651" y="218"/>
                    </a:lnTo>
                    <a:lnTo>
                      <a:pt x="625" y="233"/>
                    </a:lnTo>
                    <a:lnTo>
                      <a:pt x="599" y="250"/>
                    </a:lnTo>
                    <a:lnTo>
                      <a:pt x="571" y="267"/>
                    </a:lnTo>
                    <a:lnTo>
                      <a:pt x="543" y="287"/>
                    </a:lnTo>
                    <a:lnTo>
                      <a:pt x="514" y="310"/>
                    </a:lnTo>
                    <a:lnTo>
                      <a:pt x="485" y="333"/>
                    </a:lnTo>
                    <a:lnTo>
                      <a:pt x="456" y="359"/>
                    </a:lnTo>
                    <a:lnTo>
                      <a:pt x="428" y="385"/>
                    </a:lnTo>
                    <a:lnTo>
                      <a:pt x="398" y="414"/>
                    </a:lnTo>
                    <a:lnTo>
                      <a:pt x="380" y="433"/>
                    </a:lnTo>
                    <a:lnTo>
                      <a:pt x="363" y="453"/>
                    </a:lnTo>
                    <a:lnTo>
                      <a:pt x="345" y="475"/>
                    </a:lnTo>
                    <a:lnTo>
                      <a:pt x="327" y="496"/>
                    </a:lnTo>
                    <a:lnTo>
                      <a:pt x="311" y="519"/>
                    </a:lnTo>
                    <a:lnTo>
                      <a:pt x="294" y="541"/>
                    </a:lnTo>
                    <a:lnTo>
                      <a:pt x="279" y="566"/>
                    </a:lnTo>
                    <a:lnTo>
                      <a:pt x="263" y="590"/>
                    </a:lnTo>
                    <a:lnTo>
                      <a:pt x="247" y="617"/>
                    </a:lnTo>
                    <a:lnTo>
                      <a:pt x="233" y="644"/>
                    </a:lnTo>
                    <a:lnTo>
                      <a:pt x="219" y="671"/>
                    </a:lnTo>
                    <a:lnTo>
                      <a:pt x="205" y="700"/>
                    </a:lnTo>
                    <a:lnTo>
                      <a:pt x="192" y="728"/>
                    </a:lnTo>
                    <a:lnTo>
                      <a:pt x="180" y="760"/>
                    </a:lnTo>
                    <a:lnTo>
                      <a:pt x="167" y="791"/>
                    </a:lnTo>
                    <a:lnTo>
                      <a:pt x="157" y="823"/>
                    </a:lnTo>
                    <a:lnTo>
                      <a:pt x="149" y="849"/>
                    </a:lnTo>
                    <a:lnTo>
                      <a:pt x="142" y="876"/>
                    </a:lnTo>
                    <a:lnTo>
                      <a:pt x="137" y="900"/>
                    </a:lnTo>
                    <a:lnTo>
                      <a:pt x="133" y="926"/>
                    </a:lnTo>
                    <a:lnTo>
                      <a:pt x="130" y="950"/>
                    </a:lnTo>
                    <a:lnTo>
                      <a:pt x="127" y="975"/>
                    </a:lnTo>
                    <a:lnTo>
                      <a:pt x="126" y="998"/>
                    </a:lnTo>
                    <a:lnTo>
                      <a:pt x="126" y="1021"/>
                    </a:lnTo>
                    <a:lnTo>
                      <a:pt x="127" y="1045"/>
                    </a:lnTo>
                    <a:lnTo>
                      <a:pt x="129" y="1067"/>
                    </a:lnTo>
                    <a:lnTo>
                      <a:pt x="132" y="1089"/>
                    </a:lnTo>
                    <a:lnTo>
                      <a:pt x="135" y="1111"/>
                    </a:lnTo>
                    <a:lnTo>
                      <a:pt x="139" y="1133"/>
                    </a:lnTo>
                    <a:lnTo>
                      <a:pt x="144" y="1154"/>
                    </a:lnTo>
                    <a:lnTo>
                      <a:pt x="150" y="1174"/>
                    </a:lnTo>
                    <a:lnTo>
                      <a:pt x="155" y="1195"/>
                    </a:lnTo>
                    <a:lnTo>
                      <a:pt x="162" y="1215"/>
                    </a:lnTo>
                    <a:lnTo>
                      <a:pt x="170" y="1235"/>
                    </a:lnTo>
                    <a:lnTo>
                      <a:pt x="177" y="1254"/>
                    </a:lnTo>
                    <a:lnTo>
                      <a:pt x="186" y="1273"/>
                    </a:lnTo>
                    <a:lnTo>
                      <a:pt x="204" y="1311"/>
                    </a:lnTo>
                    <a:lnTo>
                      <a:pt x="223" y="1348"/>
                    </a:lnTo>
                    <a:lnTo>
                      <a:pt x="243" y="1383"/>
                    </a:lnTo>
                    <a:lnTo>
                      <a:pt x="263" y="1418"/>
                    </a:lnTo>
                    <a:lnTo>
                      <a:pt x="284" y="1451"/>
                    </a:lnTo>
                    <a:lnTo>
                      <a:pt x="305" y="1485"/>
                    </a:lnTo>
                    <a:lnTo>
                      <a:pt x="324" y="1515"/>
                    </a:lnTo>
                    <a:lnTo>
                      <a:pt x="342" y="1544"/>
                    </a:lnTo>
                    <a:lnTo>
                      <a:pt x="360" y="1573"/>
                    </a:lnTo>
                    <a:lnTo>
                      <a:pt x="376" y="1602"/>
                    </a:lnTo>
                    <a:lnTo>
                      <a:pt x="391" y="1631"/>
                    </a:lnTo>
                    <a:lnTo>
                      <a:pt x="404" y="1660"/>
                    </a:lnTo>
                    <a:lnTo>
                      <a:pt x="416" y="1689"/>
                    </a:lnTo>
                    <a:lnTo>
                      <a:pt x="425" y="1718"/>
                    </a:lnTo>
                    <a:lnTo>
                      <a:pt x="433" y="1747"/>
                    </a:lnTo>
                    <a:lnTo>
                      <a:pt x="440" y="1777"/>
                    </a:lnTo>
                    <a:lnTo>
                      <a:pt x="442" y="1791"/>
                    </a:lnTo>
                    <a:lnTo>
                      <a:pt x="443" y="1806"/>
                    </a:lnTo>
                    <a:lnTo>
                      <a:pt x="444" y="1821"/>
                    </a:lnTo>
                    <a:lnTo>
                      <a:pt x="444" y="1837"/>
                    </a:lnTo>
                    <a:lnTo>
                      <a:pt x="443" y="1852"/>
                    </a:lnTo>
                    <a:lnTo>
                      <a:pt x="441" y="1869"/>
                    </a:lnTo>
                    <a:lnTo>
                      <a:pt x="438" y="1886"/>
                    </a:lnTo>
                    <a:lnTo>
                      <a:pt x="433" y="1904"/>
                    </a:lnTo>
                    <a:lnTo>
                      <a:pt x="426" y="1923"/>
                    </a:lnTo>
                    <a:lnTo>
                      <a:pt x="420" y="1941"/>
                    </a:lnTo>
                    <a:lnTo>
                      <a:pt x="411" y="1963"/>
                    </a:lnTo>
                    <a:lnTo>
                      <a:pt x="400" y="1984"/>
                    </a:lnTo>
                    <a:lnTo>
                      <a:pt x="392" y="1996"/>
                    </a:lnTo>
                    <a:lnTo>
                      <a:pt x="384" y="2007"/>
                    </a:lnTo>
                    <a:lnTo>
                      <a:pt x="375" y="2018"/>
                    </a:lnTo>
                    <a:lnTo>
                      <a:pt x="366" y="2029"/>
                    </a:lnTo>
                    <a:lnTo>
                      <a:pt x="357" y="2038"/>
                    </a:lnTo>
                    <a:lnTo>
                      <a:pt x="347" y="2048"/>
                    </a:lnTo>
                    <a:lnTo>
                      <a:pt x="337" y="2057"/>
                    </a:lnTo>
                    <a:lnTo>
                      <a:pt x="327" y="2065"/>
                    </a:lnTo>
                    <a:lnTo>
                      <a:pt x="305" y="2082"/>
                    </a:lnTo>
                    <a:lnTo>
                      <a:pt x="282" y="2096"/>
                    </a:lnTo>
                    <a:lnTo>
                      <a:pt x="257" y="2110"/>
                    </a:lnTo>
                    <a:lnTo>
                      <a:pt x="232" y="2123"/>
                    </a:lnTo>
                    <a:lnTo>
                      <a:pt x="215" y="2130"/>
                    </a:lnTo>
                    <a:lnTo>
                      <a:pt x="199" y="2135"/>
                    </a:lnTo>
                    <a:lnTo>
                      <a:pt x="182" y="2141"/>
                    </a:lnTo>
                    <a:lnTo>
                      <a:pt x="166" y="2145"/>
                    </a:lnTo>
                    <a:lnTo>
                      <a:pt x="136" y="2153"/>
                    </a:lnTo>
                    <a:lnTo>
                      <a:pt x="110" y="2159"/>
                    </a:lnTo>
                    <a:lnTo>
                      <a:pt x="86" y="2162"/>
                    </a:lnTo>
                    <a:lnTo>
                      <a:pt x="70" y="2163"/>
                    </a:lnTo>
                    <a:lnTo>
                      <a:pt x="58" y="2164"/>
                    </a:lnTo>
                    <a:lnTo>
                      <a:pt x="54" y="2164"/>
                    </a:lnTo>
                    <a:lnTo>
                      <a:pt x="48" y="2164"/>
                    </a:lnTo>
                    <a:lnTo>
                      <a:pt x="44" y="2163"/>
                    </a:lnTo>
                    <a:lnTo>
                      <a:pt x="38" y="2162"/>
                    </a:lnTo>
                    <a:lnTo>
                      <a:pt x="34" y="2160"/>
                    </a:lnTo>
                    <a:lnTo>
                      <a:pt x="28" y="2158"/>
                    </a:lnTo>
                    <a:lnTo>
                      <a:pt x="24" y="2154"/>
                    </a:lnTo>
                    <a:lnTo>
                      <a:pt x="20" y="2150"/>
                    </a:lnTo>
                    <a:lnTo>
                      <a:pt x="16" y="2145"/>
                    </a:lnTo>
                    <a:lnTo>
                      <a:pt x="10" y="2135"/>
                    </a:lnTo>
                    <a:lnTo>
                      <a:pt x="4" y="2124"/>
                    </a:lnTo>
                    <a:lnTo>
                      <a:pt x="2" y="2117"/>
                    </a:lnTo>
                    <a:lnTo>
                      <a:pt x="1" y="2111"/>
                    </a:lnTo>
                    <a:lnTo>
                      <a:pt x="0" y="2104"/>
                    </a:lnTo>
                    <a:lnTo>
                      <a:pt x="0" y="2097"/>
                    </a:lnTo>
                    <a:lnTo>
                      <a:pt x="0" y="2090"/>
                    </a:lnTo>
                    <a:lnTo>
                      <a:pt x="1" y="2082"/>
                    </a:lnTo>
                    <a:lnTo>
                      <a:pt x="3" y="2074"/>
                    </a:lnTo>
                    <a:lnTo>
                      <a:pt x="5" y="2066"/>
                    </a:lnTo>
                    <a:lnTo>
                      <a:pt x="10" y="2058"/>
                    </a:lnTo>
                    <a:lnTo>
                      <a:pt x="14" y="2051"/>
                    </a:lnTo>
                    <a:lnTo>
                      <a:pt x="20" y="2043"/>
                    </a:lnTo>
                    <a:lnTo>
                      <a:pt x="25" y="2036"/>
                    </a:lnTo>
                    <a:lnTo>
                      <a:pt x="32" y="2031"/>
                    </a:lnTo>
                    <a:lnTo>
                      <a:pt x="40" y="2025"/>
                    </a:lnTo>
                    <a:lnTo>
                      <a:pt x="47" y="2021"/>
                    </a:lnTo>
                    <a:lnTo>
                      <a:pt x="56" y="2017"/>
                    </a:lnTo>
                    <a:lnTo>
                      <a:pt x="65" y="2017"/>
                    </a:lnTo>
                    <a:lnTo>
                      <a:pt x="75" y="2014"/>
                    </a:lnTo>
                    <a:lnTo>
                      <a:pt x="85" y="2017"/>
                    </a:lnTo>
                    <a:lnTo>
                      <a:pt x="95" y="2017"/>
                    </a:lnTo>
                    <a:lnTo>
                      <a:pt x="105" y="2017"/>
                    </a:lnTo>
                    <a:lnTo>
                      <a:pt x="132" y="2017"/>
                    </a:lnTo>
                    <a:lnTo>
                      <a:pt x="150" y="2017"/>
                    </a:lnTo>
                    <a:lnTo>
                      <a:pt x="170" y="2014"/>
                    </a:lnTo>
                    <a:lnTo>
                      <a:pt x="191" y="2011"/>
                    </a:lnTo>
                    <a:lnTo>
                      <a:pt x="213" y="2005"/>
                    </a:lnTo>
                    <a:lnTo>
                      <a:pt x="223" y="2001"/>
                    </a:lnTo>
                    <a:lnTo>
                      <a:pt x="234" y="1997"/>
                    </a:lnTo>
                    <a:lnTo>
                      <a:pt x="245" y="1993"/>
                    </a:lnTo>
                    <a:lnTo>
                      <a:pt x="255" y="1987"/>
                    </a:lnTo>
                    <a:lnTo>
                      <a:pt x="265" y="1980"/>
                    </a:lnTo>
                    <a:lnTo>
                      <a:pt x="275" y="1974"/>
                    </a:lnTo>
                    <a:lnTo>
                      <a:pt x="284" y="1966"/>
                    </a:lnTo>
                    <a:lnTo>
                      <a:pt x="293" y="1958"/>
                    </a:lnTo>
                    <a:lnTo>
                      <a:pt x="301" y="1949"/>
                    </a:lnTo>
                    <a:lnTo>
                      <a:pt x="307" y="1939"/>
                    </a:lnTo>
                    <a:lnTo>
                      <a:pt x="314" y="1928"/>
                    </a:lnTo>
                    <a:lnTo>
                      <a:pt x="320" y="1916"/>
                    </a:lnTo>
                    <a:lnTo>
                      <a:pt x="323" y="1903"/>
                    </a:lnTo>
                    <a:lnTo>
                      <a:pt x="326" y="1888"/>
                    </a:lnTo>
                    <a:lnTo>
                      <a:pt x="329" y="1874"/>
                    </a:lnTo>
                    <a:lnTo>
                      <a:pt x="330" y="1857"/>
                    </a:lnTo>
                    <a:lnTo>
                      <a:pt x="329" y="1842"/>
                    </a:lnTo>
                    <a:lnTo>
                      <a:pt x="327" y="1828"/>
                    </a:lnTo>
                    <a:lnTo>
                      <a:pt x="324" y="1813"/>
                    </a:lnTo>
                    <a:lnTo>
                      <a:pt x="321" y="1798"/>
                    </a:lnTo>
                    <a:lnTo>
                      <a:pt x="316" y="1783"/>
                    </a:lnTo>
                    <a:lnTo>
                      <a:pt x="311" y="1768"/>
                    </a:lnTo>
                    <a:lnTo>
                      <a:pt x="305" y="1752"/>
                    </a:lnTo>
                    <a:lnTo>
                      <a:pt x="299" y="1737"/>
                    </a:lnTo>
                    <a:lnTo>
                      <a:pt x="283" y="1705"/>
                    </a:lnTo>
                    <a:lnTo>
                      <a:pt x="265" y="1673"/>
                    </a:lnTo>
                    <a:lnTo>
                      <a:pt x="245" y="1640"/>
                    </a:lnTo>
                    <a:lnTo>
                      <a:pt x="224" y="1606"/>
                    </a:lnTo>
                    <a:lnTo>
                      <a:pt x="227" y="1616"/>
                    </a:lnTo>
                    <a:lnTo>
                      <a:pt x="231" y="1625"/>
                    </a:lnTo>
                    <a:lnTo>
                      <a:pt x="209" y="15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5" name="Freeform 6"/>
              <p:cNvSpPr>
                <a:spLocks noEditPoints="1"/>
              </p:cNvSpPr>
              <p:nvPr/>
            </p:nvSpPr>
            <p:spPr bwMode="auto">
              <a:xfrm>
                <a:off x="7046913" y="2657475"/>
                <a:ext cx="330200" cy="309563"/>
              </a:xfrm>
              <a:custGeom>
                <a:avLst/>
                <a:gdLst>
                  <a:gd name="T0" fmla="*/ 930 w 1663"/>
                  <a:gd name="T1" fmla="*/ 822 h 1566"/>
                  <a:gd name="T2" fmla="*/ 796 w 1663"/>
                  <a:gd name="T3" fmla="*/ 912 h 1566"/>
                  <a:gd name="T4" fmla="*/ 1115 w 1663"/>
                  <a:gd name="T5" fmla="*/ 843 h 1566"/>
                  <a:gd name="T6" fmla="*/ 848 w 1663"/>
                  <a:gd name="T7" fmla="*/ 570 h 1566"/>
                  <a:gd name="T8" fmla="*/ 502 w 1663"/>
                  <a:gd name="T9" fmla="*/ 706 h 1566"/>
                  <a:gd name="T10" fmla="*/ 568 w 1663"/>
                  <a:gd name="T11" fmla="*/ 624 h 1566"/>
                  <a:gd name="T12" fmla="*/ 619 w 1663"/>
                  <a:gd name="T13" fmla="*/ 369 h 1566"/>
                  <a:gd name="T14" fmla="*/ 645 w 1663"/>
                  <a:gd name="T15" fmla="*/ 331 h 1566"/>
                  <a:gd name="T16" fmla="*/ 901 w 1663"/>
                  <a:gd name="T17" fmla="*/ 263 h 1566"/>
                  <a:gd name="T18" fmla="*/ 146 w 1663"/>
                  <a:gd name="T19" fmla="*/ 282 h 1566"/>
                  <a:gd name="T20" fmla="*/ 114 w 1663"/>
                  <a:gd name="T21" fmla="*/ 199 h 1566"/>
                  <a:gd name="T22" fmla="*/ 778 w 1663"/>
                  <a:gd name="T23" fmla="*/ 194 h 1566"/>
                  <a:gd name="T24" fmla="*/ 722 w 1663"/>
                  <a:gd name="T25" fmla="*/ 19 h 1566"/>
                  <a:gd name="T26" fmla="*/ 904 w 1663"/>
                  <a:gd name="T27" fmla="*/ 9 h 1566"/>
                  <a:gd name="T28" fmla="*/ 1017 w 1663"/>
                  <a:gd name="T29" fmla="*/ 156 h 1566"/>
                  <a:gd name="T30" fmla="*/ 1480 w 1663"/>
                  <a:gd name="T31" fmla="*/ 71 h 1566"/>
                  <a:gd name="T32" fmla="*/ 1660 w 1663"/>
                  <a:gd name="T33" fmla="*/ 224 h 1566"/>
                  <a:gd name="T34" fmla="*/ 1582 w 1663"/>
                  <a:gd name="T35" fmla="*/ 267 h 1566"/>
                  <a:gd name="T36" fmla="*/ 1102 w 1663"/>
                  <a:gd name="T37" fmla="*/ 296 h 1566"/>
                  <a:gd name="T38" fmla="*/ 1136 w 1663"/>
                  <a:gd name="T39" fmla="*/ 365 h 1566"/>
                  <a:gd name="T40" fmla="*/ 1036 w 1663"/>
                  <a:gd name="T41" fmla="*/ 457 h 1566"/>
                  <a:gd name="T42" fmla="*/ 1069 w 1663"/>
                  <a:gd name="T43" fmla="*/ 641 h 1566"/>
                  <a:gd name="T44" fmla="*/ 922 w 1663"/>
                  <a:gd name="T45" fmla="*/ 668 h 1566"/>
                  <a:gd name="T46" fmla="*/ 311 w 1663"/>
                  <a:gd name="T47" fmla="*/ 366 h 1566"/>
                  <a:gd name="T48" fmla="*/ 429 w 1663"/>
                  <a:gd name="T49" fmla="*/ 338 h 1566"/>
                  <a:gd name="T50" fmla="*/ 589 w 1663"/>
                  <a:gd name="T51" fmla="*/ 400 h 1566"/>
                  <a:gd name="T52" fmla="*/ 531 w 1663"/>
                  <a:gd name="T53" fmla="*/ 477 h 1566"/>
                  <a:gd name="T54" fmla="*/ 1166 w 1663"/>
                  <a:gd name="T55" fmla="*/ 367 h 1566"/>
                  <a:gd name="T56" fmla="*/ 1332 w 1663"/>
                  <a:gd name="T57" fmla="*/ 360 h 1566"/>
                  <a:gd name="T58" fmla="*/ 1429 w 1663"/>
                  <a:gd name="T59" fmla="*/ 421 h 1566"/>
                  <a:gd name="T60" fmla="*/ 1355 w 1663"/>
                  <a:gd name="T61" fmla="*/ 600 h 1566"/>
                  <a:gd name="T62" fmla="*/ 1316 w 1663"/>
                  <a:gd name="T63" fmla="*/ 796 h 1566"/>
                  <a:gd name="T64" fmla="*/ 1378 w 1663"/>
                  <a:gd name="T65" fmla="*/ 886 h 1566"/>
                  <a:gd name="T66" fmla="*/ 1426 w 1663"/>
                  <a:gd name="T67" fmla="*/ 997 h 1566"/>
                  <a:gd name="T68" fmla="*/ 1311 w 1663"/>
                  <a:gd name="T69" fmla="*/ 1348 h 1566"/>
                  <a:gd name="T70" fmla="*/ 1199 w 1663"/>
                  <a:gd name="T71" fmla="*/ 1502 h 1566"/>
                  <a:gd name="T72" fmla="*/ 979 w 1663"/>
                  <a:gd name="T73" fmla="*/ 1557 h 1566"/>
                  <a:gd name="T74" fmla="*/ 948 w 1663"/>
                  <a:gd name="T75" fmla="*/ 1441 h 1566"/>
                  <a:gd name="T76" fmla="*/ 859 w 1663"/>
                  <a:gd name="T77" fmla="*/ 1374 h 1566"/>
                  <a:gd name="T78" fmla="*/ 1000 w 1663"/>
                  <a:gd name="T79" fmla="*/ 1348 h 1566"/>
                  <a:gd name="T80" fmla="*/ 726 w 1663"/>
                  <a:gd name="T81" fmla="*/ 988 h 1566"/>
                  <a:gd name="T82" fmla="*/ 776 w 1663"/>
                  <a:gd name="T83" fmla="*/ 1133 h 1566"/>
                  <a:gd name="T84" fmla="*/ 749 w 1663"/>
                  <a:gd name="T85" fmla="*/ 1020 h 1566"/>
                  <a:gd name="T86" fmla="*/ 947 w 1663"/>
                  <a:gd name="T87" fmla="*/ 1055 h 1566"/>
                  <a:gd name="T88" fmla="*/ 1025 w 1663"/>
                  <a:gd name="T89" fmla="*/ 1232 h 1566"/>
                  <a:gd name="T90" fmla="*/ 888 w 1663"/>
                  <a:gd name="T91" fmla="*/ 1329 h 1566"/>
                  <a:gd name="T92" fmla="*/ 809 w 1663"/>
                  <a:gd name="T93" fmla="*/ 1206 h 1566"/>
                  <a:gd name="T94" fmla="*/ 419 w 1663"/>
                  <a:gd name="T95" fmla="*/ 1335 h 1566"/>
                  <a:gd name="T96" fmla="*/ 370 w 1663"/>
                  <a:gd name="T97" fmla="*/ 1146 h 1566"/>
                  <a:gd name="T98" fmla="*/ 534 w 1663"/>
                  <a:gd name="T99" fmla="*/ 1008 h 1566"/>
                  <a:gd name="T100" fmla="*/ 255 w 1663"/>
                  <a:gd name="T101" fmla="*/ 1487 h 1566"/>
                  <a:gd name="T102" fmla="*/ 183 w 1663"/>
                  <a:gd name="T103" fmla="*/ 1544 h 1566"/>
                  <a:gd name="T104" fmla="*/ 19 w 1663"/>
                  <a:gd name="T105" fmla="*/ 1560 h 1566"/>
                  <a:gd name="T106" fmla="*/ 57 w 1663"/>
                  <a:gd name="T107" fmla="*/ 1293 h 1566"/>
                  <a:gd name="T108" fmla="*/ 128 w 1663"/>
                  <a:gd name="T109" fmla="*/ 872 h 1566"/>
                  <a:gd name="T110" fmla="*/ 175 w 1663"/>
                  <a:gd name="T111" fmla="*/ 829 h 1566"/>
                  <a:gd name="T112" fmla="*/ 391 w 1663"/>
                  <a:gd name="T113" fmla="*/ 909 h 1566"/>
                  <a:gd name="T114" fmla="*/ 444 w 1663"/>
                  <a:gd name="T115" fmla="*/ 805 h 1566"/>
                  <a:gd name="T116" fmla="*/ 258 w 1663"/>
                  <a:gd name="T117" fmla="*/ 787 h 1566"/>
                  <a:gd name="T118" fmla="*/ 245 w 1663"/>
                  <a:gd name="T119" fmla="*/ 695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3" h="1566">
                    <a:moveTo>
                      <a:pt x="1096" y="781"/>
                    </a:moveTo>
                    <a:lnTo>
                      <a:pt x="1098" y="768"/>
                    </a:lnTo>
                    <a:lnTo>
                      <a:pt x="930" y="768"/>
                    </a:lnTo>
                    <a:lnTo>
                      <a:pt x="934" y="772"/>
                    </a:lnTo>
                    <a:lnTo>
                      <a:pt x="939" y="775"/>
                    </a:lnTo>
                    <a:lnTo>
                      <a:pt x="942" y="780"/>
                    </a:lnTo>
                    <a:lnTo>
                      <a:pt x="943" y="784"/>
                    </a:lnTo>
                    <a:lnTo>
                      <a:pt x="944" y="788"/>
                    </a:lnTo>
                    <a:lnTo>
                      <a:pt x="944" y="794"/>
                    </a:lnTo>
                    <a:lnTo>
                      <a:pt x="943" y="800"/>
                    </a:lnTo>
                    <a:lnTo>
                      <a:pt x="941" y="806"/>
                    </a:lnTo>
                    <a:lnTo>
                      <a:pt x="938" y="812"/>
                    </a:lnTo>
                    <a:lnTo>
                      <a:pt x="934" y="817"/>
                    </a:lnTo>
                    <a:lnTo>
                      <a:pt x="930" y="822"/>
                    </a:lnTo>
                    <a:lnTo>
                      <a:pt x="924" y="826"/>
                    </a:lnTo>
                    <a:lnTo>
                      <a:pt x="919" y="830"/>
                    </a:lnTo>
                    <a:lnTo>
                      <a:pt x="912" y="833"/>
                    </a:lnTo>
                    <a:lnTo>
                      <a:pt x="906" y="835"/>
                    </a:lnTo>
                    <a:lnTo>
                      <a:pt x="898" y="837"/>
                    </a:lnTo>
                    <a:lnTo>
                      <a:pt x="889" y="840"/>
                    </a:lnTo>
                    <a:lnTo>
                      <a:pt x="881" y="842"/>
                    </a:lnTo>
                    <a:lnTo>
                      <a:pt x="872" y="846"/>
                    </a:lnTo>
                    <a:lnTo>
                      <a:pt x="862" y="851"/>
                    </a:lnTo>
                    <a:lnTo>
                      <a:pt x="852" y="858"/>
                    </a:lnTo>
                    <a:lnTo>
                      <a:pt x="842" y="864"/>
                    </a:lnTo>
                    <a:lnTo>
                      <a:pt x="831" y="872"/>
                    </a:lnTo>
                    <a:lnTo>
                      <a:pt x="821" y="881"/>
                    </a:lnTo>
                    <a:lnTo>
                      <a:pt x="796" y="912"/>
                    </a:lnTo>
                    <a:lnTo>
                      <a:pt x="1127" y="912"/>
                    </a:lnTo>
                    <a:lnTo>
                      <a:pt x="1136" y="901"/>
                    </a:lnTo>
                    <a:lnTo>
                      <a:pt x="1147" y="889"/>
                    </a:lnTo>
                    <a:lnTo>
                      <a:pt x="1160" y="873"/>
                    </a:lnTo>
                    <a:lnTo>
                      <a:pt x="1175" y="855"/>
                    </a:lnTo>
                    <a:lnTo>
                      <a:pt x="1183" y="845"/>
                    </a:lnTo>
                    <a:lnTo>
                      <a:pt x="1191" y="837"/>
                    </a:lnTo>
                    <a:lnTo>
                      <a:pt x="1180" y="840"/>
                    </a:lnTo>
                    <a:lnTo>
                      <a:pt x="1167" y="842"/>
                    </a:lnTo>
                    <a:lnTo>
                      <a:pt x="1151" y="843"/>
                    </a:lnTo>
                    <a:lnTo>
                      <a:pt x="1133" y="843"/>
                    </a:lnTo>
                    <a:lnTo>
                      <a:pt x="1127" y="844"/>
                    </a:lnTo>
                    <a:lnTo>
                      <a:pt x="1120" y="844"/>
                    </a:lnTo>
                    <a:lnTo>
                      <a:pt x="1115" y="843"/>
                    </a:lnTo>
                    <a:lnTo>
                      <a:pt x="1110" y="842"/>
                    </a:lnTo>
                    <a:lnTo>
                      <a:pt x="1106" y="840"/>
                    </a:lnTo>
                    <a:lnTo>
                      <a:pt x="1101" y="837"/>
                    </a:lnTo>
                    <a:lnTo>
                      <a:pt x="1098" y="834"/>
                    </a:lnTo>
                    <a:lnTo>
                      <a:pt x="1096" y="831"/>
                    </a:lnTo>
                    <a:lnTo>
                      <a:pt x="1093" y="826"/>
                    </a:lnTo>
                    <a:lnTo>
                      <a:pt x="1092" y="822"/>
                    </a:lnTo>
                    <a:lnTo>
                      <a:pt x="1091" y="816"/>
                    </a:lnTo>
                    <a:lnTo>
                      <a:pt x="1090" y="811"/>
                    </a:lnTo>
                    <a:lnTo>
                      <a:pt x="1092" y="797"/>
                    </a:lnTo>
                    <a:lnTo>
                      <a:pt x="1096" y="781"/>
                    </a:lnTo>
                    <a:close/>
                    <a:moveTo>
                      <a:pt x="858" y="587"/>
                    </a:moveTo>
                    <a:lnTo>
                      <a:pt x="853" y="578"/>
                    </a:lnTo>
                    <a:lnTo>
                      <a:pt x="848" y="570"/>
                    </a:lnTo>
                    <a:lnTo>
                      <a:pt x="841" y="562"/>
                    </a:lnTo>
                    <a:lnTo>
                      <a:pt x="833" y="556"/>
                    </a:lnTo>
                    <a:lnTo>
                      <a:pt x="788" y="581"/>
                    </a:lnTo>
                    <a:lnTo>
                      <a:pt x="744" y="605"/>
                    </a:lnTo>
                    <a:lnTo>
                      <a:pt x="703" y="627"/>
                    </a:lnTo>
                    <a:lnTo>
                      <a:pt x="663" y="647"/>
                    </a:lnTo>
                    <a:lnTo>
                      <a:pt x="624" y="665"/>
                    </a:lnTo>
                    <a:lnTo>
                      <a:pt x="587" y="680"/>
                    </a:lnTo>
                    <a:lnTo>
                      <a:pt x="551" y="694"/>
                    </a:lnTo>
                    <a:lnTo>
                      <a:pt x="518" y="706"/>
                    </a:lnTo>
                    <a:lnTo>
                      <a:pt x="513" y="707"/>
                    </a:lnTo>
                    <a:lnTo>
                      <a:pt x="509" y="707"/>
                    </a:lnTo>
                    <a:lnTo>
                      <a:pt x="505" y="707"/>
                    </a:lnTo>
                    <a:lnTo>
                      <a:pt x="502" y="706"/>
                    </a:lnTo>
                    <a:lnTo>
                      <a:pt x="500" y="704"/>
                    </a:lnTo>
                    <a:lnTo>
                      <a:pt x="498" y="702"/>
                    </a:lnTo>
                    <a:lnTo>
                      <a:pt x="495" y="698"/>
                    </a:lnTo>
                    <a:lnTo>
                      <a:pt x="495" y="694"/>
                    </a:lnTo>
                    <a:lnTo>
                      <a:pt x="494" y="689"/>
                    </a:lnTo>
                    <a:lnTo>
                      <a:pt x="495" y="685"/>
                    </a:lnTo>
                    <a:lnTo>
                      <a:pt x="497" y="680"/>
                    </a:lnTo>
                    <a:lnTo>
                      <a:pt x="498" y="676"/>
                    </a:lnTo>
                    <a:lnTo>
                      <a:pt x="501" y="673"/>
                    </a:lnTo>
                    <a:lnTo>
                      <a:pt x="504" y="669"/>
                    </a:lnTo>
                    <a:lnTo>
                      <a:pt x="509" y="666"/>
                    </a:lnTo>
                    <a:lnTo>
                      <a:pt x="513" y="663"/>
                    </a:lnTo>
                    <a:lnTo>
                      <a:pt x="540" y="644"/>
                    </a:lnTo>
                    <a:lnTo>
                      <a:pt x="568" y="624"/>
                    </a:lnTo>
                    <a:lnTo>
                      <a:pt x="595" y="602"/>
                    </a:lnTo>
                    <a:lnTo>
                      <a:pt x="624" y="578"/>
                    </a:lnTo>
                    <a:lnTo>
                      <a:pt x="653" y="552"/>
                    </a:lnTo>
                    <a:lnTo>
                      <a:pt x="683" y="524"/>
                    </a:lnTo>
                    <a:lnTo>
                      <a:pt x="713" y="494"/>
                    </a:lnTo>
                    <a:lnTo>
                      <a:pt x="744" y="462"/>
                    </a:lnTo>
                    <a:lnTo>
                      <a:pt x="736" y="455"/>
                    </a:lnTo>
                    <a:lnTo>
                      <a:pt x="724" y="447"/>
                    </a:lnTo>
                    <a:lnTo>
                      <a:pt x="711" y="436"/>
                    </a:lnTo>
                    <a:lnTo>
                      <a:pt x="695" y="424"/>
                    </a:lnTo>
                    <a:lnTo>
                      <a:pt x="673" y="408"/>
                    </a:lnTo>
                    <a:lnTo>
                      <a:pt x="652" y="392"/>
                    </a:lnTo>
                    <a:lnTo>
                      <a:pt x="634" y="379"/>
                    </a:lnTo>
                    <a:lnTo>
                      <a:pt x="619" y="369"/>
                    </a:lnTo>
                    <a:lnTo>
                      <a:pt x="615" y="366"/>
                    </a:lnTo>
                    <a:lnTo>
                      <a:pt x="612" y="364"/>
                    </a:lnTo>
                    <a:lnTo>
                      <a:pt x="610" y="362"/>
                    </a:lnTo>
                    <a:lnTo>
                      <a:pt x="609" y="360"/>
                    </a:lnTo>
                    <a:lnTo>
                      <a:pt x="608" y="356"/>
                    </a:lnTo>
                    <a:lnTo>
                      <a:pt x="609" y="352"/>
                    </a:lnTo>
                    <a:lnTo>
                      <a:pt x="610" y="348"/>
                    </a:lnTo>
                    <a:lnTo>
                      <a:pt x="612" y="344"/>
                    </a:lnTo>
                    <a:lnTo>
                      <a:pt x="614" y="341"/>
                    </a:lnTo>
                    <a:lnTo>
                      <a:pt x="617" y="338"/>
                    </a:lnTo>
                    <a:lnTo>
                      <a:pt x="620" y="336"/>
                    </a:lnTo>
                    <a:lnTo>
                      <a:pt x="624" y="334"/>
                    </a:lnTo>
                    <a:lnTo>
                      <a:pt x="633" y="332"/>
                    </a:lnTo>
                    <a:lnTo>
                      <a:pt x="645" y="331"/>
                    </a:lnTo>
                    <a:lnTo>
                      <a:pt x="672" y="334"/>
                    </a:lnTo>
                    <a:lnTo>
                      <a:pt x="698" y="337"/>
                    </a:lnTo>
                    <a:lnTo>
                      <a:pt x="723" y="342"/>
                    </a:lnTo>
                    <a:lnTo>
                      <a:pt x="747" y="345"/>
                    </a:lnTo>
                    <a:lnTo>
                      <a:pt x="770" y="350"/>
                    </a:lnTo>
                    <a:lnTo>
                      <a:pt x="792" y="353"/>
                    </a:lnTo>
                    <a:lnTo>
                      <a:pt x="812" y="357"/>
                    </a:lnTo>
                    <a:lnTo>
                      <a:pt x="832" y="362"/>
                    </a:lnTo>
                    <a:lnTo>
                      <a:pt x="852" y="337"/>
                    </a:lnTo>
                    <a:lnTo>
                      <a:pt x="870" y="314"/>
                    </a:lnTo>
                    <a:lnTo>
                      <a:pt x="886" y="291"/>
                    </a:lnTo>
                    <a:lnTo>
                      <a:pt x="900" y="268"/>
                    </a:lnTo>
                    <a:lnTo>
                      <a:pt x="901" y="264"/>
                    </a:lnTo>
                    <a:lnTo>
                      <a:pt x="901" y="263"/>
                    </a:lnTo>
                    <a:lnTo>
                      <a:pt x="315" y="263"/>
                    </a:lnTo>
                    <a:lnTo>
                      <a:pt x="294" y="263"/>
                    </a:lnTo>
                    <a:lnTo>
                      <a:pt x="273" y="264"/>
                    </a:lnTo>
                    <a:lnTo>
                      <a:pt x="253" y="265"/>
                    </a:lnTo>
                    <a:lnTo>
                      <a:pt x="233" y="267"/>
                    </a:lnTo>
                    <a:lnTo>
                      <a:pt x="214" y="269"/>
                    </a:lnTo>
                    <a:lnTo>
                      <a:pt x="196" y="273"/>
                    </a:lnTo>
                    <a:lnTo>
                      <a:pt x="179" y="276"/>
                    </a:lnTo>
                    <a:lnTo>
                      <a:pt x="162" y="281"/>
                    </a:lnTo>
                    <a:lnTo>
                      <a:pt x="161" y="281"/>
                    </a:lnTo>
                    <a:lnTo>
                      <a:pt x="156" y="281"/>
                    </a:lnTo>
                    <a:lnTo>
                      <a:pt x="153" y="282"/>
                    </a:lnTo>
                    <a:lnTo>
                      <a:pt x="150" y="283"/>
                    </a:lnTo>
                    <a:lnTo>
                      <a:pt x="146" y="282"/>
                    </a:lnTo>
                    <a:lnTo>
                      <a:pt x="144" y="279"/>
                    </a:lnTo>
                    <a:lnTo>
                      <a:pt x="141" y="277"/>
                    </a:lnTo>
                    <a:lnTo>
                      <a:pt x="139" y="273"/>
                    </a:lnTo>
                    <a:lnTo>
                      <a:pt x="136" y="268"/>
                    </a:lnTo>
                    <a:lnTo>
                      <a:pt x="134" y="263"/>
                    </a:lnTo>
                    <a:lnTo>
                      <a:pt x="132" y="258"/>
                    </a:lnTo>
                    <a:lnTo>
                      <a:pt x="130" y="253"/>
                    </a:lnTo>
                    <a:lnTo>
                      <a:pt x="129" y="246"/>
                    </a:lnTo>
                    <a:lnTo>
                      <a:pt x="126" y="237"/>
                    </a:lnTo>
                    <a:lnTo>
                      <a:pt x="118" y="226"/>
                    </a:lnTo>
                    <a:lnTo>
                      <a:pt x="112" y="218"/>
                    </a:lnTo>
                    <a:lnTo>
                      <a:pt x="109" y="208"/>
                    </a:lnTo>
                    <a:lnTo>
                      <a:pt x="109" y="199"/>
                    </a:lnTo>
                    <a:lnTo>
                      <a:pt x="114" y="199"/>
                    </a:lnTo>
                    <a:lnTo>
                      <a:pt x="128" y="199"/>
                    </a:lnTo>
                    <a:lnTo>
                      <a:pt x="153" y="203"/>
                    </a:lnTo>
                    <a:lnTo>
                      <a:pt x="181" y="205"/>
                    </a:lnTo>
                    <a:lnTo>
                      <a:pt x="210" y="207"/>
                    </a:lnTo>
                    <a:lnTo>
                      <a:pt x="241" y="209"/>
                    </a:lnTo>
                    <a:lnTo>
                      <a:pt x="275" y="210"/>
                    </a:lnTo>
                    <a:lnTo>
                      <a:pt x="310" y="211"/>
                    </a:lnTo>
                    <a:lnTo>
                      <a:pt x="348" y="211"/>
                    </a:lnTo>
                    <a:lnTo>
                      <a:pt x="388" y="213"/>
                    </a:lnTo>
                    <a:lnTo>
                      <a:pt x="780" y="213"/>
                    </a:lnTo>
                    <a:lnTo>
                      <a:pt x="778" y="209"/>
                    </a:lnTo>
                    <a:lnTo>
                      <a:pt x="777" y="205"/>
                    </a:lnTo>
                    <a:lnTo>
                      <a:pt x="777" y="199"/>
                    </a:lnTo>
                    <a:lnTo>
                      <a:pt x="778" y="194"/>
                    </a:lnTo>
                    <a:lnTo>
                      <a:pt x="776" y="183"/>
                    </a:lnTo>
                    <a:lnTo>
                      <a:pt x="774" y="175"/>
                    </a:lnTo>
                    <a:lnTo>
                      <a:pt x="774" y="155"/>
                    </a:lnTo>
                    <a:lnTo>
                      <a:pt x="773" y="136"/>
                    </a:lnTo>
                    <a:lnTo>
                      <a:pt x="770" y="118"/>
                    </a:lnTo>
                    <a:lnTo>
                      <a:pt x="766" y="101"/>
                    </a:lnTo>
                    <a:lnTo>
                      <a:pt x="759" y="86"/>
                    </a:lnTo>
                    <a:lnTo>
                      <a:pt x="751" y="71"/>
                    </a:lnTo>
                    <a:lnTo>
                      <a:pt x="742" y="57"/>
                    </a:lnTo>
                    <a:lnTo>
                      <a:pt x="731" y="43"/>
                    </a:lnTo>
                    <a:lnTo>
                      <a:pt x="726" y="34"/>
                    </a:lnTo>
                    <a:lnTo>
                      <a:pt x="722" y="27"/>
                    </a:lnTo>
                    <a:lnTo>
                      <a:pt x="722" y="22"/>
                    </a:lnTo>
                    <a:lnTo>
                      <a:pt x="722" y="19"/>
                    </a:lnTo>
                    <a:lnTo>
                      <a:pt x="723" y="15"/>
                    </a:lnTo>
                    <a:lnTo>
                      <a:pt x="724" y="12"/>
                    </a:lnTo>
                    <a:lnTo>
                      <a:pt x="728" y="10"/>
                    </a:lnTo>
                    <a:lnTo>
                      <a:pt x="730" y="7"/>
                    </a:lnTo>
                    <a:lnTo>
                      <a:pt x="733" y="4"/>
                    </a:lnTo>
                    <a:lnTo>
                      <a:pt x="738" y="3"/>
                    </a:lnTo>
                    <a:lnTo>
                      <a:pt x="747" y="1"/>
                    </a:lnTo>
                    <a:lnTo>
                      <a:pt x="759" y="0"/>
                    </a:lnTo>
                    <a:lnTo>
                      <a:pt x="787" y="0"/>
                    </a:lnTo>
                    <a:lnTo>
                      <a:pt x="813" y="0"/>
                    </a:lnTo>
                    <a:lnTo>
                      <a:pt x="838" y="1"/>
                    </a:lnTo>
                    <a:lnTo>
                      <a:pt x="862" y="3"/>
                    </a:lnTo>
                    <a:lnTo>
                      <a:pt x="883" y="5"/>
                    </a:lnTo>
                    <a:lnTo>
                      <a:pt x="904" y="9"/>
                    </a:lnTo>
                    <a:lnTo>
                      <a:pt x="923" y="13"/>
                    </a:lnTo>
                    <a:lnTo>
                      <a:pt x="940" y="19"/>
                    </a:lnTo>
                    <a:lnTo>
                      <a:pt x="956" y="24"/>
                    </a:lnTo>
                    <a:lnTo>
                      <a:pt x="970" y="31"/>
                    </a:lnTo>
                    <a:lnTo>
                      <a:pt x="982" y="39"/>
                    </a:lnTo>
                    <a:lnTo>
                      <a:pt x="993" y="47"/>
                    </a:lnTo>
                    <a:lnTo>
                      <a:pt x="1003" y="56"/>
                    </a:lnTo>
                    <a:lnTo>
                      <a:pt x="1011" y="66"/>
                    </a:lnTo>
                    <a:lnTo>
                      <a:pt x="1018" y="76"/>
                    </a:lnTo>
                    <a:lnTo>
                      <a:pt x="1022" y="88"/>
                    </a:lnTo>
                    <a:lnTo>
                      <a:pt x="1023" y="106"/>
                    </a:lnTo>
                    <a:lnTo>
                      <a:pt x="1023" y="123"/>
                    </a:lnTo>
                    <a:lnTo>
                      <a:pt x="1021" y="140"/>
                    </a:lnTo>
                    <a:lnTo>
                      <a:pt x="1017" y="156"/>
                    </a:lnTo>
                    <a:lnTo>
                      <a:pt x="1011" y="171"/>
                    </a:lnTo>
                    <a:lnTo>
                      <a:pt x="1002" y="186"/>
                    </a:lnTo>
                    <a:lnTo>
                      <a:pt x="992" y="199"/>
                    </a:lnTo>
                    <a:lnTo>
                      <a:pt x="980" y="213"/>
                    </a:lnTo>
                    <a:lnTo>
                      <a:pt x="1336" y="213"/>
                    </a:lnTo>
                    <a:lnTo>
                      <a:pt x="1359" y="181"/>
                    </a:lnTo>
                    <a:lnTo>
                      <a:pt x="1382" y="154"/>
                    </a:lnTo>
                    <a:lnTo>
                      <a:pt x="1404" y="130"/>
                    </a:lnTo>
                    <a:lnTo>
                      <a:pt x="1424" y="111"/>
                    </a:lnTo>
                    <a:lnTo>
                      <a:pt x="1441" y="95"/>
                    </a:lnTo>
                    <a:lnTo>
                      <a:pt x="1458" y="82"/>
                    </a:lnTo>
                    <a:lnTo>
                      <a:pt x="1466" y="78"/>
                    </a:lnTo>
                    <a:lnTo>
                      <a:pt x="1474" y="73"/>
                    </a:lnTo>
                    <a:lnTo>
                      <a:pt x="1480" y="71"/>
                    </a:lnTo>
                    <a:lnTo>
                      <a:pt x="1487" y="69"/>
                    </a:lnTo>
                    <a:lnTo>
                      <a:pt x="1498" y="72"/>
                    </a:lnTo>
                    <a:lnTo>
                      <a:pt x="1508" y="77"/>
                    </a:lnTo>
                    <a:lnTo>
                      <a:pt x="1518" y="81"/>
                    </a:lnTo>
                    <a:lnTo>
                      <a:pt x="1529" y="88"/>
                    </a:lnTo>
                    <a:lnTo>
                      <a:pt x="1539" y="95"/>
                    </a:lnTo>
                    <a:lnTo>
                      <a:pt x="1550" y="101"/>
                    </a:lnTo>
                    <a:lnTo>
                      <a:pt x="1560" y="110"/>
                    </a:lnTo>
                    <a:lnTo>
                      <a:pt x="1571" y="119"/>
                    </a:lnTo>
                    <a:lnTo>
                      <a:pt x="1592" y="139"/>
                    </a:lnTo>
                    <a:lnTo>
                      <a:pt x="1615" y="162"/>
                    </a:lnTo>
                    <a:lnTo>
                      <a:pt x="1636" y="189"/>
                    </a:lnTo>
                    <a:lnTo>
                      <a:pt x="1658" y="218"/>
                    </a:lnTo>
                    <a:lnTo>
                      <a:pt x="1660" y="224"/>
                    </a:lnTo>
                    <a:lnTo>
                      <a:pt x="1661" y="228"/>
                    </a:lnTo>
                    <a:lnTo>
                      <a:pt x="1663" y="233"/>
                    </a:lnTo>
                    <a:lnTo>
                      <a:pt x="1663" y="237"/>
                    </a:lnTo>
                    <a:lnTo>
                      <a:pt x="1661" y="247"/>
                    </a:lnTo>
                    <a:lnTo>
                      <a:pt x="1657" y="256"/>
                    </a:lnTo>
                    <a:lnTo>
                      <a:pt x="1655" y="260"/>
                    </a:lnTo>
                    <a:lnTo>
                      <a:pt x="1651" y="264"/>
                    </a:lnTo>
                    <a:lnTo>
                      <a:pt x="1649" y="266"/>
                    </a:lnTo>
                    <a:lnTo>
                      <a:pt x="1646" y="268"/>
                    </a:lnTo>
                    <a:lnTo>
                      <a:pt x="1641" y="269"/>
                    </a:lnTo>
                    <a:lnTo>
                      <a:pt x="1638" y="271"/>
                    </a:lnTo>
                    <a:lnTo>
                      <a:pt x="1634" y="269"/>
                    </a:lnTo>
                    <a:lnTo>
                      <a:pt x="1630" y="268"/>
                    </a:lnTo>
                    <a:lnTo>
                      <a:pt x="1582" y="267"/>
                    </a:lnTo>
                    <a:lnTo>
                      <a:pt x="1535" y="266"/>
                    </a:lnTo>
                    <a:lnTo>
                      <a:pt x="1485" y="265"/>
                    </a:lnTo>
                    <a:lnTo>
                      <a:pt x="1435" y="264"/>
                    </a:lnTo>
                    <a:lnTo>
                      <a:pt x="1382" y="263"/>
                    </a:lnTo>
                    <a:lnTo>
                      <a:pt x="1329" y="263"/>
                    </a:lnTo>
                    <a:lnTo>
                      <a:pt x="1275" y="263"/>
                    </a:lnTo>
                    <a:lnTo>
                      <a:pt x="1219" y="263"/>
                    </a:lnTo>
                    <a:lnTo>
                      <a:pt x="1020" y="263"/>
                    </a:lnTo>
                    <a:lnTo>
                      <a:pt x="1030" y="266"/>
                    </a:lnTo>
                    <a:lnTo>
                      <a:pt x="1042" y="271"/>
                    </a:lnTo>
                    <a:lnTo>
                      <a:pt x="1056" y="275"/>
                    </a:lnTo>
                    <a:lnTo>
                      <a:pt x="1072" y="281"/>
                    </a:lnTo>
                    <a:lnTo>
                      <a:pt x="1089" y="289"/>
                    </a:lnTo>
                    <a:lnTo>
                      <a:pt x="1102" y="296"/>
                    </a:lnTo>
                    <a:lnTo>
                      <a:pt x="1115" y="302"/>
                    </a:lnTo>
                    <a:lnTo>
                      <a:pt x="1123" y="306"/>
                    </a:lnTo>
                    <a:lnTo>
                      <a:pt x="1131" y="311"/>
                    </a:lnTo>
                    <a:lnTo>
                      <a:pt x="1139" y="315"/>
                    </a:lnTo>
                    <a:lnTo>
                      <a:pt x="1145" y="321"/>
                    </a:lnTo>
                    <a:lnTo>
                      <a:pt x="1149" y="325"/>
                    </a:lnTo>
                    <a:lnTo>
                      <a:pt x="1151" y="330"/>
                    </a:lnTo>
                    <a:lnTo>
                      <a:pt x="1153" y="334"/>
                    </a:lnTo>
                    <a:lnTo>
                      <a:pt x="1155" y="338"/>
                    </a:lnTo>
                    <a:lnTo>
                      <a:pt x="1155" y="344"/>
                    </a:lnTo>
                    <a:lnTo>
                      <a:pt x="1151" y="350"/>
                    </a:lnTo>
                    <a:lnTo>
                      <a:pt x="1147" y="355"/>
                    </a:lnTo>
                    <a:lnTo>
                      <a:pt x="1142" y="361"/>
                    </a:lnTo>
                    <a:lnTo>
                      <a:pt x="1136" y="365"/>
                    </a:lnTo>
                    <a:lnTo>
                      <a:pt x="1129" y="370"/>
                    </a:lnTo>
                    <a:lnTo>
                      <a:pt x="1121" y="374"/>
                    </a:lnTo>
                    <a:lnTo>
                      <a:pt x="1113" y="377"/>
                    </a:lnTo>
                    <a:lnTo>
                      <a:pt x="1103" y="381"/>
                    </a:lnTo>
                    <a:lnTo>
                      <a:pt x="1096" y="383"/>
                    </a:lnTo>
                    <a:lnTo>
                      <a:pt x="1087" y="385"/>
                    </a:lnTo>
                    <a:lnTo>
                      <a:pt x="1078" y="390"/>
                    </a:lnTo>
                    <a:lnTo>
                      <a:pt x="1070" y="393"/>
                    </a:lnTo>
                    <a:lnTo>
                      <a:pt x="1052" y="404"/>
                    </a:lnTo>
                    <a:lnTo>
                      <a:pt x="1033" y="419"/>
                    </a:lnTo>
                    <a:lnTo>
                      <a:pt x="1025" y="426"/>
                    </a:lnTo>
                    <a:lnTo>
                      <a:pt x="1011" y="438"/>
                    </a:lnTo>
                    <a:lnTo>
                      <a:pt x="1025" y="447"/>
                    </a:lnTo>
                    <a:lnTo>
                      <a:pt x="1036" y="457"/>
                    </a:lnTo>
                    <a:lnTo>
                      <a:pt x="1046" y="465"/>
                    </a:lnTo>
                    <a:lnTo>
                      <a:pt x="1055" y="474"/>
                    </a:lnTo>
                    <a:lnTo>
                      <a:pt x="1066" y="490"/>
                    </a:lnTo>
                    <a:lnTo>
                      <a:pt x="1076" y="506"/>
                    </a:lnTo>
                    <a:lnTo>
                      <a:pt x="1083" y="520"/>
                    </a:lnTo>
                    <a:lnTo>
                      <a:pt x="1089" y="535"/>
                    </a:lnTo>
                    <a:lnTo>
                      <a:pt x="1093" y="549"/>
                    </a:lnTo>
                    <a:lnTo>
                      <a:pt x="1096" y="563"/>
                    </a:lnTo>
                    <a:lnTo>
                      <a:pt x="1096" y="577"/>
                    </a:lnTo>
                    <a:lnTo>
                      <a:pt x="1095" y="590"/>
                    </a:lnTo>
                    <a:lnTo>
                      <a:pt x="1091" y="604"/>
                    </a:lnTo>
                    <a:lnTo>
                      <a:pt x="1086" y="616"/>
                    </a:lnTo>
                    <a:lnTo>
                      <a:pt x="1078" y="629"/>
                    </a:lnTo>
                    <a:lnTo>
                      <a:pt x="1069" y="641"/>
                    </a:lnTo>
                    <a:lnTo>
                      <a:pt x="1058" y="654"/>
                    </a:lnTo>
                    <a:lnTo>
                      <a:pt x="1046" y="665"/>
                    </a:lnTo>
                    <a:lnTo>
                      <a:pt x="1030" y="676"/>
                    </a:lnTo>
                    <a:lnTo>
                      <a:pt x="1013" y="687"/>
                    </a:lnTo>
                    <a:lnTo>
                      <a:pt x="1006" y="692"/>
                    </a:lnTo>
                    <a:lnTo>
                      <a:pt x="997" y="695"/>
                    </a:lnTo>
                    <a:lnTo>
                      <a:pt x="989" y="697"/>
                    </a:lnTo>
                    <a:lnTo>
                      <a:pt x="980" y="697"/>
                    </a:lnTo>
                    <a:lnTo>
                      <a:pt x="971" y="696"/>
                    </a:lnTo>
                    <a:lnTo>
                      <a:pt x="961" y="694"/>
                    </a:lnTo>
                    <a:lnTo>
                      <a:pt x="952" y="689"/>
                    </a:lnTo>
                    <a:lnTo>
                      <a:pt x="942" y="684"/>
                    </a:lnTo>
                    <a:lnTo>
                      <a:pt x="932" y="677"/>
                    </a:lnTo>
                    <a:lnTo>
                      <a:pt x="922" y="668"/>
                    </a:lnTo>
                    <a:lnTo>
                      <a:pt x="912" y="659"/>
                    </a:lnTo>
                    <a:lnTo>
                      <a:pt x="902" y="647"/>
                    </a:lnTo>
                    <a:lnTo>
                      <a:pt x="891" y="635"/>
                    </a:lnTo>
                    <a:lnTo>
                      <a:pt x="880" y="620"/>
                    </a:lnTo>
                    <a:lnTo>
                      <a:pt x="869" y="605"/>
                    </a:lnTo>
                    <a:lnTo>
                      <a:pt x="858" y="587"/>
                    </a:lnTo>
                    <a:close/>
                    <a:moveTo>
                      <a:pt x="278" y="625"/>
                    </a:moveTo>
                    <a:lnTo>
                      <a:pt x="295" y="531"/>
                    </a:lnTo>
                    <a:lnTo>
                      <a:pt x="302" y="493"/>
                    </a:lnTo>
                    <a:lnTo>
                      <a:pt x="306" y="457"/>
                    </a:lnTo>
                    <a:lnTo>
                      <a:pt x="310" y="419"/>
                    </a:lnTo>
                    <a:lnTo>
                      <a:pt x="311" y="381"/>
                    </a:lnTo>
                    <a:lnTo>
                      <a:pt x="311" y="373"/>
                    </a:lnTo>
                    <a:lnTo>
                      <a:pt x="311" y="366"/>
                    </a:lnTo>
                    <a:lnTo>
                      <a:pt x="311" y="361"/>
                    </a:lnTo>
                    <a:lnTo>
                      <a:pt x="313" y="354"/>
                    </a:lnTo>
                    <a:lnTo>
                      <a:pt x="314" y="350"/>
                    </a:lnTo>
                    <a:lnTo>
                      <a:pt x="316" y="345"/>
                    </a:lnTo>
                    <a:lnTo>
                      <a:pt x="320" y="341"/>
                    </a:lnTo>
                    <a:lnTo>
                      <a:pt x="323" y="337"/>
                    </a:lnTo>
                    <a:lnTo>
                      <a:pt x="326" y="334"/>
                    </a:lnTo>
                    <a:lnTo>
                      <a:pt x="332" y="332"/>
                    </a:lnTo>
                    <a:lnTo>
                      <a:pt x="336" y="331"/>
                    </a:lnTo>
                    <a:lnTo>
                      <a:pt x="342" y="330"/>
                    </a:lnTo>
                    <a:lnTo>
                      <a:pt x="355" y="330"/>
                    </a:lnTo>
                    <a:lnTo>
                      <a:pt x="371" y="331"/>
                    </a:lnTo>
                    <a:lnTo>
                      <a:pt x="401" y="334"/>
                    </a:lnTo>
                    <a:lnTo>
                      <a:pt x="429" y="338"/>
                    </a:lnTo>
                    <a:lnTo>
                      <a:pt x="454" y="342"/>
                    </a:lnTo>
                    <a:lnTo>
                      <a:pt x="479" y="346"/>
                    </a:lnTo>
                    <a:lnTo>
                      <a:pt x="501" y="352"/>
                    </a:lnTo>
                    <a:lnTo>
                      <a:pt x="521" y="356"/>
                    </a:lnTo>
                    <a:lnTo>
                      <a:pt x="540" y="363"/>
                    </a:lnTo>
                    <a:lnTo>
                      <a:pt x="557" y="369"/>
                    </a:lnTo>
                    <a:lnTo>
                      <a:pt x="565" y="371"/>
                    </a:lnTo>
                    <a:lnTo>
                      <a:pt x="572" y="373"/>
                    </a:lnTo>
                    <a:lnTo>
                      <a:pt x="579" y="376"/>
                    </a:lnTo>
                    <a:lnTo>
                      <a:pt x="583" y="380"/>
                    </a:lnTo>
                    <a:lnTo>
                      <a:pt x="587" y="384"/>
                    </a:lnTo>
                    <a:lnTo>
                      <a:pt x="589" y="389"/>
                    </a:lnTo>
                    <a:lnTo>
                      <a:pt x="589" y="394"/>
                    </a:lnTo>
                    <a:lnTo>
                      <a:pt x="589" y="400"/>
                    </a:lnTo>
                    <a:lnTo>
                      <a:pt x="589" y="405"/>
                    </a:lnTo>
                    <a:lnTo>
                      <a:pt x="587" y="412"/>
                    </a:lnTo>
                    <a:lnTo>
                      <a:pt x="584" y="418"/>
                    </a:lnTo>
                    <a:lnTo>
                      <a:pt x="581" y="423"/>
                    </a:lnTo>
                    <a:lnTo>
                      <a:pt x="577" y="429"/>
                    </a:lnTo>
                    <a:lnTo>
                      <a:pt x="570" y="434"/>
                    </a:lnTo>
                    <a:lnTo>
                      <a:pt x="563" y="439"/>
                    </a:lnTo>
                    <a:lnTo>
                      <a:pt x="555" y="443"/>
                    </a:lnTo>
                    <a:lnTo>
                      <a:pt x="550" y="448"/>
                    </a:lnTo>
                    <a:lnTo>
                      <a:pt x="545" y="451"/>
                    </a:lnTo>
                    <a:lnTo>
                      <a:pt x="541" y="457"/>
                    </a:lnTo>
                    <a:lnTo>
                      <a:pt x="538" y="462"/>
                    </a:lnTo>
                    <a:lnTo>
                      <a:pt x="534" y="469"/>
                    </a:lnTo>
                    <a:lnTo>
                      <a:pt x="531" y="477"/>
                    </a:lnTo>
                    <a:lnTo>
                      <a:pt x="529" y="484"/>
                    </a:lnTo>
                    <a:lnTo>
                      <a:pt x="527" y="493"/>
                    </a:lnTo>
                    <a:lnTo>
                      <a:pt x="484" y="718"/>
                    </a:lnTo>
                    <a:lnTo>
                      <a:pt x="1108" y="718"/>
                    </a:lnTo>
                    <a:lnTo>
                      <a:pt x="1143" y="531"/>
                    </a:lnTo>
                    <a:lnTo>
                      <a:pt x="1152" y="483"/>
                    </a:lnTo>
                    <a:lnTo>
                      <a:pt x="1158" y="445"/>
                    </a:lnTo>
                    <a:lnTo>
                      <a:pt x="1161" y="418"/>
                    </a:lnTo>
                    <a:lnTo>
                      <a:pt x="1162" y="400"/>
                    </a:lnTo>
                    <a:lnTo>
                      <a:pt x="1161" y="392"/>
                    </a:lnTo>
                    <a:lnTo>
                      <a:pt x="1161" y="385"/>
                    </a:lnTo>
                    <a:lnTo>
                      <a:pt x="1162" y="379"/>
                    </a:lnTo>
                    <a:lnTo>
                      <a:pt x="1163" y="373"/>
                    </a:lnTo>
                    <a:lnTo>
                      <a:pt x="1166" y="367"/>
                    </a:lnTo>
                    <a:lnTo>
                      <a:pt x="1168" y="363"/>
                    </a:lnTo>
                    <a:lnTo>
                      <a:pt x="1170" y="359"/>
                    </a:lnTo>
                    <a:lnTo>
                      <a:pt x="1173" y="354"/>
                    </a:lnTo>
                    <a:lnTo>
                      <a:pt x="1178" y="351"/>
                    </a:lnTo>
                    <a:lnTo>
                      <a:pt x="1182" y="348"/>
                    </a:lnTo>
                    <a:lnTo>
                      <a:pt x="1188" y="346"/>
                    </a:lnTo>
                    <a:lnTo>
                      <a:pt x="1193" y="345"/>
                    </a:lnTo>
                    <a:lnTo>
                      <a:pt x="1207" y="343"/>
                    </a:lnTo>
                    <a:lnTo>
                      <a:pt x="1222" y="344"/>
                    </a:lnTo>
                    <a:lnTo>
                      <a:pt x="1236" y="346"/>
                    </a:lnTo>
                    <a:lnTo>
                      <a:pt x="1252" y="350"/>
                    </a:lnTo>
                    <a:lnTo>
                      <a:pt x="1272" y="353"/>
                    </a:lnTo>
                    <a:lnTo>
                      <a:pt x="1296" y="356"/>
                    </a:lnTo>
                    <a:lnTo>
                      <a:pt x="1332" y="360"/>
                    </a:lnTo>
                    <a:lnTo>
                      <a:pt x="1364" y="364"/>
                    </a:lnTo>
                    <a:lnTo>
                      <a:pt x="1390" y="369"/>
                    </a:lnTo>
                    <a:lnTo>
                      <a:pt x="1410" y="375"/>
                    </a:lnTo>
                    <a:lnTo>
                      <a:pt x="1416" y="379"/>
                    </a:lnTo>
                    <a:lnTo>
                      <a:pt x="1420" y="382"/>
                    </a:lnTo>
                    <a:lnTo>
                      <a:pt x="1424" y="385"/>
                    </a:lnTo>
                    <a:lnTo>
                      <a:pt x="1427" y="389"/>
                    </a:lnTo>
                    <a:lnTo>
                      <a:pt x="1429" y="393"/>
                    </a:lnTo>
                    <a:lnTo>
                      <a:pt x="1431" y="397"/>
                    </a:lnTo>
                    <a:lnTo>
                      <a:pt x="1432" y="402"/>
                    </a:lnTo>
                    <a:lnTo>
                      <a:pt x="1432" y="406"/>
                    </a:lnTo>
                    <a:lnTo>
                      <a:pt x="1431" y="411"/>
                    </a:lnTo>
                    <a:lnTo>
                      <a:pt x="1430" y="415"/>
                    </a:lnTo>
                    <a:lnTo>
                      <a:pt x="1429" y="421"/>
                    </a:lnTo>
                    <a:lnTo>
                      <a:pt x="1426" y="426"/>
                    </a:lnTo>
                    <a:lnTo>
                      <a:pt x="1419" y="438"/>
                    </a:lnTo>
                    <a:lnTo>
                      <a:pt x="1408" y="450"/>
                    </a:lnTo>
                    <a:lnTo>
                      <a:pt x="1401" y="454"/>
                    </a:lnTo>
                    <a:lnTo>
                      <a:pt x="1396" y="460"/>
                    </a:lnTo>
                    <a:lnTo>
                      <a:pt x="1390" y="465"/>
                    </a:lnTo>
                    <a:lnTo>
                      <a:pt x="1386" y="472"/>
                    </a:lnTo>
                    <a:lnTo>
                      <a:pt x="1381" y="478"/>
                    </a:lnTo>
                    <a:lnTo>
                      <a:pt x="1378" y="484"/>
                    </a:lnTo>
                    <a:lnTo>
                      <a:pt x="1376" y="492"/>
                    </a:lnTo>
                    <a:lnTo>
                      <a:pt x="1374" y="500"/>
                    </a:lnTo>
                    <a:lnTo>
                      <a:pt x="1362" y="556"/>
                    </a:lnTo>
                    <a:lnTo>
                      <a:pt x="1359" y="578"/>
                    </a:lnTo>
                    <a:lnTo>
                      <a:pt x="1355" y="600"/>
                    </a:lnTo>
                    <a:lnTo>
                      <a:pt x="1351" y="623"/>
                    </a:lnTo>
                    <a:lnTo>
                      <a:pt x="1348" y="645"/>
                    </a:lnTo>
                    <a:lnTo>
                      <a:pt x="1344" y="668"/>
                    </a:lnTo>
                    <a:lnTo>
                      <a:pt x="1341" y="690"/>
                    </a:lnTo>
                    <a:lnTo>
                      <a:pt x="1338" y="714"/>
                    </a:lnTo>
                    <a:lnTo>
                      <a:pt x="1335" y="737"/>
                    </a:lnTo>
                    <a:lnTo>
                      <a:pt x="1335" y="746"/>
                    </a:lnTo>
                    <a:lnTo>
                      <a:pt x="1333" y="755"/>
                    </a:lnTo>
                    <a:lnTo>
                      <a:pt x="1331" y="763"/>
                    </a:lnTo>
                    <a:lnTo>
                      <a:pt x="1329" y="771"/>
                    </a:lnTo>
                    <a:lnTo>
                      <a:pt x="1327" y="778"/>
                    </a:lnTo>
                    <a:lnTo>
                      <a:pt x="1323" y="785"/>
                    </a:lnTo>
                    <a:lnTo>
                      <a:pt x="1320" y="791"/>
                    </a:lnTo>
                    <a:lnTo>
                      <a:pt x="1316" y="796"/>
                    </a:lnTo>
                    <a:lnTo>
                      <a:pt x="1310" y="802"/>
                    </a:lnTo>
                    <a:lnTo>
                      <a:pt x="1306" y="806"/>
                    </a:lnTo>
                    <a:lnTo>
                      <a:pt x="1299" y="811"/>
                    </a:lnTo>
                    <a:lnTo>
                      <a:pt x="1292" y="814"/>
                    </a:lnTo>
                    <a:lnTo>
                      <a:pt x="1286" y="817"/>
                    </a:lnTo>
                    <a:lnTo>
                      <a:pt x="1278" y="821"/>
                    </a:lnTo>
                    <a:lnTo>
                      <a:pt x="1270" y="823"/>
                    </a:lnTo>
                    <a:lnTo>
                      <a:pt x="1262" y="824"/>
                    </a:lnTo>
                    <a:lnTo>
                      <a:pt x="1281" y="832"/>
                    </a:lnTo>
                    <a:lnTo>
                      <a:pt x="1300" y="840"/>
                    </a:lnTo>
                    <a:lnTo>
                      <a:pt x="1319" y="850"/>
                    </a:lnTo>
                    <a:lnTo>
                      <a:pt x="1339" y="861"/>
                    </a:lnTo>
                    <a:lnTo>
                      <a:pt x="1359" y="873"/>
                    </a:lnTo>
                    <a:lnTo>
                      <a:pt x="1378" y="886"/>
                    </a:lnTo>
                    <a:lnTo>
                      <a:pt x="1398" y="902"/>
                    </a:lnTo>
                    <a:lnTo>
                      <a:pt x="1418" y="919"/>
                    </a:lnTo>
                    <a:lnTo>
                      <a:pt x="1428" y="931"/>
                    </a:lnTo>
                    <a:lnTo>
                      <a:pt x="1436" y="942"/>
                    </a:lnTo>
                    <a:lnTo>
                      <a:pt x="1438" y="949"/>
                    </a:lnTo>
                    <a:lnTo>
                      <a:pt x="1439" y="954"/>
                    </a:lnTo>
                    <a:lnTo>
                      <a:pt x="1440" y="960"/>
                    </a:lnTo>
                    <a:lnTo>
                      <a:pt x="1440" y="966"/>
                    </a:lnTo>
                    <a:lnTo>
                      <a:pt x="1440" y="971"/>
                    </a:lnTo>
                    <a:lnTo>
                      <a:pt x="1439" y="976"/>
                    </a:lnTo>
                    <a:lnTo>
                      <a:pt x="1437" y="981"/>
                    </a:lnTo>
                    <a:lnTo>
                      <a:pt x="1434" y="987"/>
                    </a:lnTo>
                    <a:lnTo>
                      <a:pt x="1430" y="991"/>
                    </a:lnTo>
                    <a:lnTo>
                      <a:pt x="1426" y="997"/>
                    </a:lnTo>
                    <a:lnTo>
                      <a:pt x="1420" y="1001"/>
                    </a:lnTo>
                    <a:lnTo>
                      <a:pt x="1415" y="1006"/>
                    </a:lnTo>
                    <a:lnTo>
                      <a:pt x="1405" y="1009"/>
                    </a:lnTo>
                    <a:lnTo>
                      <a:pt x="1396" y="1013"/>
                    </a:lnTo>
                    <a:lnTo>
                      <a:pt x="1389" y="1019"/>
                    </a:lnTo>
                    <a:lnTo>
                      <a:pt x="1382" y="1026"/>
                    </a:lnTo>
                    <a:lnTo>
                      <a:pt x="1377" y="1034"/>
                    </a:lnTo>
                    <a:lnTo>
                      <a:pt x="1372" y="1042"/>
                    </a:lnTo>
                    <a:lnTo>
                      <a:pt x="1369" y="1051"/>
                    </a:lnTo>
                    <a:lnTo>
                      <a:pt x="1366" y="1062"/>
                    </a:lnTo>
                    <a:lnTo>
                      <a:pt x="1322" y="1293"/>
                    </a:lnTo>
                    <a:lnTo>
                      <a:pt x="1319" y="1312"/>
                    </a:lnTo>
                    <a:lnTo>
                      <a:pt x="1315" y="1331"/>
                    </a:lnTo>
                    <a:lnTo>
                      <a:pt x="1311" y="1348"/>
                    </a:lnTo>
                    <a:lnTo>
                      <a:pt x="1307" y="1364"/>
                    </a:lnTo>
                    <a:lnTo>
                      <a:pt x="1301" y="1380"/>
                    </a:lnTo>
                    <a:lnTo>
                      <a:pt x="1296" y="1394"/>
                    </a:lnTo>
                    <a:lnTo>
                      <a:pt x="1290" y="1409"/>
                    </a:lnTo>
                    <a:lnTo>
                      <a:pt x="1283" y="1421"/>
                    </a:lnTo>
                    <a:lnTo>
                      <a:pt x="1277" y="1433"/>
                    </a:lnTo>
                    <a:lnTo>
                      <a:pt x="1269" y="1445"/>
                    </a:lnTo>
                    <a:lnTo>
                      <a:pt x="1261" y="1455"/>
                    </a:lnTo>
                    <a:lnTo>
                      <a:pt x="1253" y="1465"/>
                    </a:lnTo>
                    <a:lnTo>
                      <a:pt x="1245" y="1472"/>
                    </a:lnTo>
                    <a:lnTo>
                      <a:pt x="1235" y="1480"/>
                    </a:lnTo>
                    <a:lnTo>
                      <a:pt x="1226" y="1487"/>
                    </a:lnTo>
                    <a:lnTo>
                      <a:pt x="1215" y="1494"/>
                    </a:lnTo>
                    <a:lnTo>
                      <a:pt x="1199" y="1502"/>
                    </a:lnTo>
                    <a:lnTo>
                      <a:pt x="1180" y="1511"/>
                    </a:lnTo>
                    <a:lnTo>
                      <a:pt x="1161" y="1520"/>
                    </a:lnTo>
                    <a:lnTo>
                      <a:pt x="1140" y="1529"/>
                    </a:lnTo>
                    <a:lnTo>
                      <a:pt x="1117" y="1538"/>
                    </a:lnTo>
                    <a:lnTo>
                      <a:pt x="1092" y="1546"/>
                    </a:lnTo>
                    <a:lnTo>
                      <a:pt x="1067" y="1554"/>
                    </a:lnTo>
                    <a:lnTo>
                      <a:pt x="1040" y="1562"/>
                    </a:lnTo>
                    <a:lnTo>
                      <a:pt x="1022" y="1565"/>
                    </a:lnTo>
                    <a:lnTo>
                      <a:pt x="1008" y="1566"/>
                    </a:lnTo>
                    <a:lnTo>
                      <a:pt x="1001" y="1566"/>
                    </a:lnTo>
                    <a:lnTo>
                      <a:pt x="994" y="1565"/>
                    </a:lnTo>
                    <a:lnTo>
                      <a:pt x="989" y="1563"/>
                    </a:lnTo>
                    <a:lnTo>
                      <a:pt x="984" y="1560"/>
                    </a:lnTo>
                    <a:lnTo>
                      <a:pt x="979" y="1557"/>
                    </a:lnTo>
                    <a:lnTo>
                      <a:pt x="976" y="1554"/>
                    </a:lnTo>
                    <a:lnTo>
                      <a:pt x="971" y="1549"/>
                    </a:lnTo>
                    <a:lnTo>
                      <a:pt x="969" y="1545"/>
                    </a:lnTo>
                    <a:lnTo>
                      <a:pt x="966" y="1539"/>
                    </a:lnTo>
                    <a:lnTo>
                      <a:pt x="963" y="1533"/>
                    </a:lnTo>
                    <a:lnTo>
                      <a:pt x="962" y="1526"/>
                    </a:lnTo>
                    <a:lnTo>
                      <a:pt x="961" y="1518"/>
                    </a:lnTo>
                    <a:lnTo>
                      <a:pt x="961" y="1506"/>
                    </a:lnTo>
                    <a:lnTo>
                      <a:pt x="960" y="1492"/>
                    </a:lnTo>
                    <a:lnTo>
                      <a:pt x="959" y="1481"/>
                    </a:lnTo>
                    <a:lnTo>
                      <a:pt x="957" y="1470"/>
                    </a:lnTo>
                    <a:lnTo>
                      <a:pt x="954" y="1460"/>
                    </a:lnTo>
                    <a:lnTo>
                      <a:pt x="951" y="1450"/>
                    </a:lnTo>
                    <a:lnTo>
                      <a:pt x="948" y="1441"/>
                    </a:lnTo>
                    <a:lnTo>
                      <a:pt x="943" y="1432"/>
                    </a:lnTo>
                    <a:lnTo>
                      <a:pt x="938" y="1424"/>
                    </a:lnTo>
                    <a:lnTo>
                      <a:pt x="932" y="1417"/>
                    </a:lnTo>
                    <a:lnTo>
                      <a:pt x="927" y="1410"/>
                    </a:lnTo>
                    <a:lnTo>
                      <a:pt x="920" y="1404"/>
                    </a:lnTo>
                    <a:lnTo>
                      <a:pt x="912" y="1399"/>
                    </a:lnTo>
                    <a:lnTo>
                      <a:pt x="904" y="1394"/>
                    </a:lnTo>
                    <a:lnTo>
                      <a:pt x="896" y="1391"/>
                    </a:lnTo>
                    <a:lnTo>
                      <a:pt x="887" y="1387"/>
                    </a:lnTo>
                    <a:lnTo>
                      <a:pt x="878" y="1386"/>
                    </a:lnTo>
                    <a:lnTo>
                      <a:pt x="871" y="1383"/>
                    </a:lnTo>
                    <a:lnTo>
                      <a:pt x="866" y="1381"/>
                    </a:lnTo>
                    <a:lnTo>
                      <a:pt x="861" y="1378"/>
                    </a:lnTo>
                    <a:lnTo>
                      <a:pt x="859" y="1374"/>
                    </a:lnTo>
                    <a:lnTo>
                      <a:pt x="858" y="1371"/>
                    </a:lnTo>
                    <a:lnTo>
                      <a:pt x="858" y="1367"/>
                    </a:lnTo>
                    <a:lnTo>
                      <a:pt x="860" y="1362"/>
                    </a:lnTo>
                    <a:lnTo>
                      <a:pt x="861" y="1359"/>
                    </a:lnTo>
                    <a:lnTo>
                      <a:pt x="863" y="1357"/>
                    </a:lnTo>
                    <a:lnTo>
                      <a:pt x="868" y="1354"/>
                    </a:lnTo>
                    <a:lnTo>
                      <a:pt x="872" y="1353"/>
                    </a:lnTo>
                    <a:lnTo>
                      <a:pt x="887" y="1350"/>
                    </a:lnTo>
                    <a:lnTo>
                      <a:pt x="906" y="1350"/>
                    </a:lnTo>
                    <a:lnTo>
                      <a:pt x="928" y="1351"/>
                    </a:lnTo>
                    <a:lnTo>
                      <a:pt x="948" y="1351"/>
                    </a:lnTo>
                    <a:lnTo>
                      <a:pt x="967" y="1351"/>
                    </a:lnTo>
                    <a:lnTo>
                      <a:pt x="984" y="1350"/>
                    </a:lnTo>
                    <a:lnTo>
                      <a:pt x="1000" y="1348"/>
                    </a:lnTo>
                    <a:lnTo>
                      <a:pt x="1014" y="1345"/>
                    </a:lnTo>
                    <a:lnTo>
                      <a:pt x="1029" y="1342"/>
                    </a:lnTo>
                    <a:lnTo>
                      <a:pt x="1040" y="1339"/>
                    </a:lnTo>
                    <a:lnTo>
                      <a:pt x="1051" y="1334"/>
                    </a:lnTo>
                    <a:lnTo>
                      <a:pt x="1060" y="1329"/>
                    </a:lnTo>
                    <a:lnTo>
                      <a:pt x="1068" y="1322"/>
                    </a:lnTo>
                    <a:lnTo>
                      <a:pt x="1075" y="1315"/>
                    </a:lnTo>
                    <a:lnTo>
                      <a:pt x="1080" y="1308"/>
                    </a:lnTo>
                    <a:lnTo>
                      <a:pt x="1083" y="1300"/>
                    </a:lnTo>
                    <a:lnTo>
                      <a:pt x="1086" y="1291"/>
                    </a:lnTo>
                    <a:lnTo>
                      <a:pt x="1087" y="1281"/>
                    </a:lnTo>
                    <a:lnTo>
                      <a:pt x="1148" y="962"/>
                    </a:lnTo>
                    <a:lnTo>
                      <a:pt x="749" y="962"/>
                    </a:lnTo>
                    <a:lnTo>
                      <a:pt x="726" y="988"/>
                    </a:lnTo>
                    <a:lnTo>
                      <a:pt x="702" y="1012"/>
                    </a:lnTo>
                    <a:lnTo>
                      <a:pt x="680" y="1037"/>
                    </a:lnTo>
                    <a:lnTo>
                      <a:pt x="658" y="1059"/>
                    </a:lnTo>
                    <a:lnTo>
                      <a:pt x="635" y="1080"/>
                    </a:lnTo>
                    <a:lnTo>
                      <a:pt x="614" y="1100"/>
                    </a:lnTo>
                    <a:lnTo>
                      <a:pt x="593" y="1119"/>
                    </a:lnTo>
                    <a:lnTo>
                      <a:pt x="572" y="1137"/>
                    </a:lnTo>
                    <a:lnTo>
                      <a:pt x="605" y="1137"/>
                    </a:lnTo>
                    <a:lnTo>
                      <a:pt x="638" y="1137"/>
                    </a:lnTo>
                    <a:lnTo>
                      <a:pt x="668" y="1136"/>
                    </a:lnTo>
                    <a:lnTo>
                      <a:pt x="698" y="1136"/>
                    </a:lnTo>
                    <a:lnTo>
                      <a:pt x="724" y="1135"/>
                    </a:lnTo>
                    <a:lnTo>
                      <a:pt x="751" y="1134"/>
                    </a:lnTo>
                    <a:lnTo>
                      <a:pt x="776" y="1133"/>
                    </a:lnTo>
                    <a:lnTo>
                      <a:pt x="798" y="1130"/>
                    </a:lnTo>
                    <a:lnTo>
                      <a:pt x="794" y="1117"/>
                    </a:lnTo>
                    <a:lnTo>
                      <a:pt x="790" y="1105"/>
                    </a:lnTo>
                    <a:lnTo>
                      <a:pt x="786" y="1093"/>
                    </a:lnTo>
                    <a:lnTo>
                      <a:pt x="781" y="1081"/>
                    </a:lnTo>
                    <a:lnTo>
                      <a:pt x="776" y="1070"/>
                    </a:lnTo>
                    <a:lnTo>
                      <a:pt x="770" y="1060"/>
                    </a:lnTo>
                    <a:lnTo>
                      <a:pt x="764" y="1051"/>
                    </a:lnTo>
                    <a:lnTo>
                      <a:pt x="759" y="1044"/>
                    </a:lnTo>
                    <a:lnTo>
                      <a:pt x="752" y="1035"/>
                    </a:lnTo>
                    <a:lnTo>
                      <a:pt x="749" y="1028"/>
                    </a:lnTo>
                    <a:lnTo>
                      <a:pt x="749" y="1025"/>
                    </a:lnTo>
                    <a:lnTo>
                      <a:pt x="749" y="1022"/>
                    </a:lnTo>
                    <a:lnTo>
                      <a:pt x="749" y="1020"/>
                    </a:lnTo>
                    <a:lnTo>
                      <a:pt x="751" y="1018"/>
                    </a:lnTo>
                    <a:lnTo>
                      <a:pt x="753" y="1016"/>
                    </a:lnTo>
                    <a:lnTo>
                      <a:pt x="757" y="1013"/>
                    </a:lnTo>
                    <a:lnTo>
                      <a:pt x="760" y="1011"/>
                    </a:lnTo>
                    <a:lnTo>
                      <a:pt x="766" y="1009"/>
                    </a:lnTo>
                    <a:lnTo>
                      <a:pt x="777" y="1007"/>
                    </a:lnTo>
                    <a:lnTo>
                      <a:pt x="791" y="1006"/>
                    </a:lnTo>
                    <a:lnTo>
                      <a:pt x="818" y="1011"/>
                    </a:lnTo>
                    <a:lnTo>
                      <a:pt x="843" y="1017"/>
                    </a:lnTo>
                    <a:lnTo>
                      <a:pt x="867" y="1022"/>
                    </a:lnTo>
                    <a:lnTo>
                      <a:pt x="889" y="1030"/>
                    </a:lnTo>
                    <a:lnTo>
                      <a:pt x="910" y="1037"/>
                    </a:lnTo>
                    <a:lnTo>
                      <a:pt x="929" y="1046"/>
                    </a:lnTo>
                    <a:lnTo>
                      <a:pt x="947" y="1055"/>
                    </a:lnTo>
                    <a:lnTo>
                      <a:pt x="962" y="1064"/>
                    </a:lnTo>
                    <a:lnTo>
                      <a:pt x="976" y="1074"/>
                    </a:lnTo>
                    <a:lnTo>
                      <a:pt x="989" y="1085"/>
                    </a:lnTo>
                    <a:lnTo>
                      <a:pt x="999" y="1096"/>
                    </a:lnTo>
                    <a:lnTo>
                      <a:pt x="1009" y="1108"/>
                    </a:lnTo>
                    <a:lnTo>
                      <a:pt x="1016" y="1120"/>
                    </a:lnTo>
                    <a:lnTo>
                      <a:pt x="1022" y="1134"/>
                    </a:lnTo>
                    <a:lnTo>
                      <a:pt x="1027" y="1147"/>
                    </a:lnTo>
                    <a:lnTo>
                      <a:pt x="1029" y="1162"/>
                    </a:lnTo>
                    <a:lnTo>
                      <a:pt x="1030" y="1177"/>
                    </a:lnTo>
                    <a:lnTo>
                      <a:pt x="1030" y="1192"/>
                    </a:lnTo>
                    <a:lnTo>
                      <a:pt x="1029" y="1206"/>
                    </a:lnTo>
                    <a:lnTo>
                      <a:pt x="1028" y="1220"/>
                    </a:lnTo>
                    <a:lnTo>
                      <a:pt x="1025" y="1232"/>
                    </a:lnTo>
                    <a:lnTo>
                      <a:pt x="1020" y="1243"/>
                    </a:lnTo>
                    <a:lnTo>
                      <a:pt x="1016" y="1254"/>
                    </a:lnTo>
                    <a:lnTo>
                      <a:pt x="1009" y="1265"/>
                    </a:lnTo>
                    <a:lnTo>
                      <a:pt x="1002" y="1275"/>
                    </a:lnTo>
                    <a:lnTo>
                      <a:pt x="994" y="1284"/>
                    </a:lnTo>
                    <a:lnTo>
                      <a:pt x="984" y="1292"/>
                    </a:lnTo>
                    <a:lnTo>
                      <a:pt x="974" y="1300"/>
                    </a:lnTo>
                    <a:lnTo>
                      <a:pt x="963" y="1308"/>
                    </a:lnTo>
                    <a:lnTo>
                      <a:pt x="951" y="1314"/>
                    </a:lnTo>
                    <a:lnTo>
                      <a:pt x="938" y="1320"/>
                    </a:lnTo>
                    <a:lnTo>
                      <a:pt x="923" y="1324"/>
                    </a:lnTo>
                    <a:lnTo>
                      <a:pt x="910" y="1326"/>
                    </a:lnTo>
                    <a:lnTo>
                      <a:pt x="899" y="1329"/>
                    </a:lnTo>
                    <a:lnTo>
                      <a:pt x="888" y="1329"/>
                    </a:lnTo>
                    <a:lnTo>
                      <a:pt x="877" y="1328"/>
                    </a:lnTo>
                    <a:lnTo>
                      <a:pt x="868" y="1325"/>
                    </a:lnTo>
                    <a:lnTo>
                      <a:pt x="859" y="1322"/>
                    </a:lnTo>
                    <a:lnTo>
                      <a:pt x="850" y="1318"/>
                    </a:lnTo>
                    <a:lnTo>
                      <a:pt x="843" y="1312"/>
                    </a:lnTo>
                    <a:lnTo>
                      <a:pt x="837" y="1305"/>
                    </a:lnTo>
                    <a:lnTo>
                      <a:pt x="830" y="1298"/>
                    </a:lnTo>
                    <a:lnTo>
                      <a:pt x="826" y="1287"/>
                    </a:lnTo>
                    <a:lnTo>
                      <a:pt x="821" y="1277"/>
                    </a:lnTo>
                    <a:lnTo>
                      <a:pt x="818" y="1266"/>
                    </a:lnTo>
                    <a:lnTo>
                      <a:pt x="814" y="1253"/>
                    </a:lnTo>
                    <a:lnTo>
                      <a:pt x="812" y="1240"/>
                    </a:lnTo>
                    <a:lnTo>
                      <a:pt x="811" y="1224"/>
                    </a:lnTo>
                    <a:lnTo>
                      <a:pt x="809" y="1206"/>
                    </a:lnTo>
                    <a:lnTo>
                      <a:pt x="759" y="1220"/>
                    </a:lnTo>
                    <a:lnTo>
                      <a:pt x="712" y="1234"/>
                    </a:lnTo>
                    <a:lnTo>
                      <a:pt x="668" y="1249"/>
                    </a:lnTo>
                    <a:lnTo>
                      <a:pt x="627" y="1262"/>
                    </a:lnTo>
                    <a:lnTo>
                      <a:pt x="588" y="1276"/>
                    </a:lnTo>
                    <a:lnTo>
                      <a:pt x="552" y="1290"/>
                    </a:lnTo>
                    <a:lnTo>
                      <a:pt x="519" y="1304"/>
                    </a:lnTo>
                    <a:lnTo>
                      <a:pt x="488" y="1319"/>
                    </a:lnTo>
                    <a:lnTo>
                      <a:pt x="471" y="1326"/>
                    </a:lnTo>
                    <a:lnTo>
                      <a:pt x="455" y="1332"/>
                    </a:lnTo>
                    <a:lnTo>
                      <a:pt x="442" y="1335"/>
                    </a:lnTo>
                    <a:lnTo>
                      <a:pt x="430" y="1338"/>
                    </a:lnTo>
                    <a:lnTo>
                      <a:pt x="424" y="1337"/>
                    </a:lnTo>
                    <a:lnTo>
                      <a:pt x="419" y="1335"/>
                    </a:lnTo>
                    <a:lnTo>
                      <a:pt x="413" y="1334"/>
                    </a:lnTo>
                    <a:lnTo>
                      <a:pt x="409" y="1332"/>
                    </a:lnTo>
                    <a:lnTo>
                      <a:pt x="404" y="1330"/>
                    </a:lnTo>
                    <a:lnTo>
                      <a:pt x="401" y="1326"/>
                    </a:lnTo>
                    <a:lnTo>
                      <a:pt x="398" y="1323"/>
                    </a:lnTo>
                    <a:lnTo>
                      <a:pt x="394" y="1319"/>
                    </a:lnTo>
                    <a:lnTo>
                      <a:pt x="382" y="1286"/>
                    </a:lnTo>
                    <a:lnTo>
                      <a:pt x="372" y="1253"/>
                    </a:lnTo>
                    <a:lnTo>
                      <a:pt x="364" y="1217"/>
                    </a:lnTo>
                    <a:lnTo>
                      <a:pt x="358" y="1181"/>
                    </a:lnTo>
                    <a:lnTo>
                      <a:pt x="359" y="1171"/>
                    </a:lnTo>
                    <a:lnTo>
                      <a:pt x="361" y="1162"/>
                    </a:lnTo>
                    <a:lnTo>
                      <a:pt x="364" y="1154"/>
                    </a:lnTo>
                    <a:lnTo>
                      <a:pt x="370" y="1146"/>
                    </a:lnTo>
                    <a:lnTo>
                      <a:pt x="375" y="1140"/>
                    </a:lnTo>
                    <a:lnTo>
                      <a:pt x="382" y="1136"/>
                    </a:lnTo>
                    <a:lnTo>
                      <a:pt x="390" y="1133"/>
                    </a:lnTo>
                    <a:lnTo>
                      <a:pt x="399" y="1130"/>
                    </a:lnTo>
                    <a:lnTo>
                      <a:pt x="417" y="1126"/>
                    </a:lnTo>
                    <a:lnTo>
                      <a:pt x="433" y="1118"/>
                    </a:lnTo>
                    <a:lnTo>
                      <a:pt x="448" y="1109"/>
                    </a:lnTo>
                    <a:lnTo>
                      <a:pt x="462" y="1099"/>
                    </a:lnTo>
                    <a:lnTo>
                      <a:pt x="475" y="1088"/>
                    </a:lnTo>
                    <a:lnTo>
                      <a:pt x="488" y="1075"/>
                    </a:lnTo>
                    <a:lnTo>
                      <a:pt x="499" y="1060"/>
                    </a:lnTo>
                    <a:lnTo>
                      <a:pt x="509" y="1044"/>
                    </a:lnTo>
                    <a:lnTo>
                      <a:pt x="522" y="1027"/>
                    </a:lnTo>
                    <a:lnTo>
                      <a:pt x="534" y="1008"/>
                    </a:lnTo>
                    <a:lnTo>
                      <a:pt x="548" y="986"/>
                    </a:lnTo>
                    <a:lnTo>
                      <a:pt x="562" y="962"/>
                    </a:lnTo>
                    <a:lnTo>
                      <a:pt x="375" y="962"/>
                    </a:lnTo>
                    <a:lnTo>
                      <a:pt x="370" y="967"/>
                    </a:lnTo>
                    <a:lnTo>
                      <a:pt x="364" y="972"/>
                    </a:lnTo>
                    <a:lnTo>
                      <a:pt x="360" y="979"/>
                    </a:lnTo>
                    <a:lnTo>
                      <a:pt x="356" y="986"/>
                    </a:lnTo>
                    <a:lnTo>
                      <a:pt x="353" y="993"/>
                    </a:lnTo>
                    <a:lnTo>
                      <a:pt x="350" y="1001"/>
                    </a:lnTo>
                    <a:lnTo>
                      <a:pt x="348" y="1009"/>
                    </a:lnTo>
                    <a:lnTo>
                      <a:pt x="345" y="1018"/>
                    </a:lnTo>
                    <a:lnTo>
                      <a:pt x="262" y="1456"/>
                    </a:lnTo>
                    <a:lnTo>
                      <a:pt x="260" y="1472"/>
                    </a:lnTo>
                    <a:lnTo>
                      <a:pt x="255" y="1487"/>
                    </a:lnTo>
                    <a:lnTo>
                      <a:pt x="253" y="1494"/>
                    </a:lnTo>
                    <a:lnTo>
                      <a:pt x="250" y="1499"/>
                    </a:lnTo>
                    <a:lnTo>
                      <a:pt x="246" y="1505"/>
                    </a:lnTo>
                    <a:lnTo>
                      <a:pt x="242" y="1510"/>
                    </a:lnTo>
                    <a:lnTo>
                      <a:pt x="238" y="1515"/>
                    </a:lnTo>
                    <a:lnTo>
                      <a:pt x="233" y="1519"/>
                    </a:lnTo>
                    <a:lnTo>
                      <a:pt x="228" y="1524"/>
                    </a:lnTo>
                    <a:lnTo>
                      <a:pt x="222" y="1527"/>
                    </a:lnTo>
                    <a:lnTo>
                      <a:pt x="210" y="1533"/>
                    </a:lnTo>
                    <a:lnTo>
                      <a:pt x="196" y="1537"/>
                    </a:lnTo>
                    <a:lnTo>
                      <a:pt x="193" y="1537"/>
                    </a:lnTo>
                    <a:lnTo>
                      <a:pt x="190" y="1538"/>
                    </a:lnTo>
                    <a:lnTo>
                      <a:pt x="186" y="1540"/>
                    </a:lnTo>
                    <a:lnTo>
                      <a:pt x="183" y="1544"/>
                    </a:lnTo>
                    <a:lnTo>
                      <a:pt x="170" y="1548"/>
                    </a:lnTo>
                    <a:lnTo>
                      <a:pt x="155" y="1551"/>
                    </a:lnTo>
                    <a:lnTo>
                      <a:pt x="142" y="1555"/>
                    </a:lnTo>
                    <a:lnTo>
                      <a:pt x="128" y="1557"/>
                    </a:lnTo>
                    <a:lnTo>
                      <a:pt x="113" y="1559"/>
                    </a:lnTo>
                    <a:lnTo>
                      <a:pt x="98" y="1560"/>
                    </a:lnTo>
                    <a:lnTo>
                      <a:pt x="83" y="1562"/>
                    </a:lnTo>
                    <a:lnTo>
                      <a:pt x="67" y="1562"/>
                    </a:lnTo>
                    <a:lnTo>
                      <a:pt x="57" y="1564"/>
                    </a:lnTo>
                    <a:lnTo>
                      <a:pt x="47" y="1564"/>
                    </a:lnTo>
                    <a:lnTo>
                      <a:pt x="40" y="1564"/>
                    </a:lnTo>
                    <a:lnTo>
                      <a:pt x="32" y="1563"/>
                    </a:lnTo>
                    <a:lnTo>
                      <a:pt x="25" y="1562"/>
                    </a:lnTo>
                    <a:lnTo>
                      <a:pt x="19" y="1560"/>
                    </a:lnTo>
                    <a:lnTo>
                      <a:pt x="14" y="1557"/>
                    </a:lnTo>
                    <a:lnTo>
                      <a:pt x="10" y="1554"/>
                    </a:lnTo>
                    <a:lnTo>
                      <a:pt x="5" y="1550"/>
                    </a:lnTo>
                    <a:lnTo>
                      <a:pt x="3" y="1546"/>
                    </a:lnTo>
                    <a:lnTo>
                      <a:pt x="1" y="1540"/>
                    </a:lnTo>
                    <a:lnTo>
                      <a:pt x="0" y="1535"/>
                    </a:lnTo>
                    <a:lnTo>
                      <a:pt x="0" y="1528"/>
                    </a:lnTo>
                    <a:lnTo>
                      <a:pt x="0" y="1521"/>
                    </a:lnTo>
                    <a:lnTo>
                      <a:pt x="1" y="1514"/>
                    </a:lnTo>
                    <a:lnTo>
                      <a:pt x="3" y="1506"/>
                    </a:lnTo>
                    <a:lnTo>
                      <a:pt x="19" y="1447"/>
                    </a:lnTo>
                    <a:lnTo>
                      <a:pt x="33" y="1392"/>
                    </a:lnTo>
                    <a:lnTo>
                      <a:pt x="46" y="1341"/>
                    </a:lnTo>
                    <a:lnTo>
                      <a:pt x="57" y="1293"/>
                    </a:lnTo>
                    <a:lnTo>
                      <a:pt x="67" y="1250"/>
                    </a:lnTo>
                    <a:lnTo>
                      <a:pt x="78" y="1211"/>
                    </a:lnTo>
                    <a:lnTo>
                      <a:pt x="84" y="1175"/>
                    </a:lnTo>
                    <a:lnTo>
                      <a:pt x="91" y="1144"/>
                    </a:lnTo>
                    <a:lnTo>
                      <a:pt x="106" y="1062"/>
                    </a:lnTo>
                    <a:lnTo>
                      <a:pt x="111" y="1039"/>
                    </a:lnTo>
                    <a:lnTo>
                      <a:pt x="114" y="1016"/>
                    </a:lnTo>
                    <a:lnTo>
                      <a:pt x="118" y="992"/>
                    </a:lnTo>
                    <a:lnTo>
                      <a:pt x="121" y="970"/>
                    </a:lnTo>
                    <a:lnTo>
                      <a:pt x="123" y="948"/>
                    </a:lnTo>
                    <a:lnTo>
                      <a:pt x="125" y="925"/>
                    </a:lnTo>
                    <a:lnTo>
                      <a:pt x="128" y="903"/>
                    </a:lnTo>
                    <a:lnTo>
                      <a:pt x="129" y="881"/>
                    </a:lnTo>
                    <a:lnTo>
                      <a:pt x="128" y="872"/>
                    </a:lnTo>
                    <a:lnTo>
                      <a:pt x="128" y="863"/>
                    </a:lnTo>
                    <a:lnTo>
                      <a:pt x="128" y="856"/>
                    </a:lnTo>
                    <a:lnTo>
                      <a:pt x="129" y="850"/>
                    </a:lnTo>
                    <a:lnTo>
                      <a:pt x="130" y="844"/>
                    </a:lnTo>
                    <a:lnTo>
                      <a:pt x="132" y="839"/>
                    </a:lnTo>
                    <a:lnTo>
                      <a:pt x="135" y="834"/>
                    </a:lnTo>
                    <a:lnTo>
                      <a:pt x="139" y="831"/>
                    </a:lnTo>
                    <a:lnTo>
                      <a:pt x="142" y="829"/>
                    </a:lnTo>
                    <a:lnTo>
                      <a:pt x="146" y="826"/>
                    </a:lnTo>
                    <a:lnTo>
                      <a:pt x="151" y="825"/>
                    </a:lnTo>
                    <a:lnTo>
                      <a:pt x="156" y="824"/>
                    </a:lnTo>
                    <a:lnTo>
                      <a:pt x="162" y="825"/>
                    </a:lnTo>
                    <a:lnTo>
                      <a:pt x="169" y="826"/>
                    </a:lnTo>
                    <a:lnTo>
                      <a:pt x="175" y="829"/>
                    </a:lnTo>
                    <a:lnTo>
                      <a:pt x="182" y="831"/>
                    </a:lnTo>
                    <a:lnTo>
                      <a:pt x="206" y="836"/>
                    </a:lnTo>
                    <a:lnTo>
                      <a:pt x="230" y="842"/>
                    </a:lnTo>
                    <a:lnTo>
                      <a:pt x="254" y="849"/>
                    </a:lnTo>
                    <a:lnTo>
                      <a:pt x="279" y="856"/>
                    </a:lnTo>
                    <a:lnTo>
                      <a:pt x="303" y="864"/>
                    </a:lnTo>
                    <a:lnTo>
                      <a:pt x="326" y="873"/>
                    </a:lnTo>
                    <a:lnTo>
                      <a:pt x="351" y="883"/>
                    </a:lnTo>
                    <a:lnTo>
                      <a:pt x="375" y="893"/>
                    </a:lnTo>
                    <a:lnTo>
                      <a:pt x="376" y="895"/>
                    </a:lnTo>
                    <a:lnTo>
                      <a:pt x="381" y="900"/>
                    </a:lnTo>
                    <a:lnTo>
                      <a:pt x="385" y="903"/>
                    </a:lnTo>
                    <a:lnTo>
                      <a:pt x="389" y="905"/>
                    </a:lnTo>
                    <a:lnTo>
                      <a:pt x="391" y="909"/>
                    </a:lnTo>
                    <a:lnTo>
                      <a:pt x="391" y="912"/>
                    </a:lnTo>
                    <a:lnTo>
                      <a:pt x="584" y="912"/>
                    </a:lnTo>
                    <a:lnTo>
                      <a:pt x="600" y="878"/>
                    </a:lnTo>
                    <a:lnTo>
                      <a:pt x="617" y="842"/>
                    </a:lnTo>
                    <a:lnTo>
                      <a:pt x="632" y="805"/>
                    </a:lnTo>
                    <a:lnTo>
                      <a:pt x="649" y="768"/>
                    </a:lnTo>
                    <a:lnTo>
                      <a:pt x="462" y="768"/>
                    </a:lnTo>
                    <a:lnTo>
                      <a:pt x="461" y="772"/>
                    </a:lnTo>
                    <a:lnTo>
                      <a:pt x="459" y="775"/>
                    </a:lnTo>
                    <a:lnTo>
                      <a:pt x="457" y="777"/>
                    </a:lnTo>
                    <a:lnTo>
                      <a:pt x="453" y="781"/>
                    </a:lnTo>
                    <a:lnTo>
                      <a:pt x="450" y="792"/>
                    </a:lnTo>
                    <a:lnTo>
                      <a:pt x="447" y="801"/>
                    </a:lnTo>
                    <a:lnTo>
                      <a:pt x="444" y="805"/>
                    </a:lnTo>
                    <a:lnTo>
                      <a:pt x="441" y="807"/>
                    </a:lnTo>
                    <a:lnTo>
                      <a:pt x="438" y="811"/>
                    </a:lnTo>
                    <a:lnTo>
                      <a:pt x="434" y="812"/>
                    </a:lnTo>
                    <a:lnTo>
                      <a:pt x="425" y="822"/>
                    </a:lnTo>
                    <a:lnTo>
                      <a:pt x="415" y="831"/>
                    </a:lnTo>
                    <a:lnTo>
                      <a:pt x="405" y="837"/>
                    </a:lnTo>
                    <a:lnTo>
                      <a:pt x="397" y="842"/>
                    </a:lnTo>
                    <a:lnTo>
                      <a:pt x="388" y="845"/>
                    </a:lnTo>
                    <a:lnTo>
                      <a:pt x="378" y="846"/>
                    </a:lnTo>
                    <a:lnTo>
                      <a:pt x="369" y="845"/>
                    </a:lnTo>
                    <a:lnTo>
                      <a:pt x="360" y="843"/>
                    </a:lnTo>
                    <a:lnTo>
                      <a:pt x="322" y="825"/>
                    </a:lnTo>
                    <a:lnTo>
                      <a:pt x="288" y="806"/>
                    </a:lnTo>
                    <a:lnTo>
                      <a:pt x="258" y="787"/>
                    </a:lnTo>
                    <a:lnTo>
                      <a:pt x="231" y="768"/>
                    </a:lnTo>
                    <a:lnTo>
                      <a:pt x="223" y="761"/>
                    </a:lnTo>
                    <a:lnTo>
                      <a:pt x="218" y="753"/>
                    </a:lnTo>
                    <a:lnTo>
                      <a:pt x="215" y="748"/>
                    </a:lnTo>
                    <a:lnTo>
                      <a:pt x="214" y="745"/>
                    </a:lnTo>
                    <a:lnTo>
                      <a:pt x="214" y="741"/>
                    </a:lnTo>
                    <a:lnTo>
                      <a:pt x="214" y="737"/>
                    </a:lnTo>
                    <a:lnTo>
                      <a:pt x="214" y="733"/>
                    </a:lnTo>
                    <a:lnTo>
                      <a:pt x="215" y="729"/>
                    </a:lnTo>
                    <a:lnTo>
                      <a:pt x="218" y="725"/>
                    </a:lnTo>
                    <a:lnTo>
                      <a:pt x="220" y="722"/>
                    </a:lnTo>
                    <a:lnTo>
                      <a:pt x="228" y="714"/>
                    </a:lnTo>
                    <a:lnTo>
                      <a:pt x="236" y="706"/>
                    </a:lnTo>
                    <a:lnTo>
                      <a:pt x="245" y="695"/>
                    </a:lnTo>
                    <a:lnTo>
                      <a:pt x="252" y="685"/>
                    </a:lnTo>
                    <a:lnTo>
                      <a:pt x="259" y="674"/>
                    </a:lnTo>
                    <a:lnTo>
                      <a:pt x="263" y="664"/>
                    </a:lnTo>
                    <a:lnTo>
                      <a:pt x="269" y="654"/>
                    </a:lnTo>
                    <a:lnTo>
                      <a:pt x="272" y="644"/>
                    </a:lnTo>
                    <a:lnTo>
                      <a:pt x="275" y="634"/>
                    </a:lnTo>
                    <a:lnTo>
                      <a:pt x="278" y="62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6" name="Freeform 7"/>
              <p:cNvSpPr>
                <a:spLocks noEditPoints="1"/>
              </p:cNvSpPr>
              <p:nvPr/>
            </p:nvSpPr>
            <p:spPr bwMode="auto">
              <a:xfrm>
                <a:off x="6691313" y="2662238"/>
                <a:ext cx="336550" cy="298450"/>
              </a:xfrm>
              <a:custGeom>
                <a:avLst/>
                <a:gdLst>
                  <a:gd name="T0" fmla="*/ 785 w 1698"/>
                  <a:gd name="T1" fmla="*/ 186 h 1504"/>
                  <a:gd name="T2" fmla="*/ 760 w 1698"/>
                  <a:gd name="T3" fmla="*/ 122 h 1504"/>
                  <a:gd name="T4" fmla="*/ 868 w 1698"/>
                  <a:gd name="T5" fmla="*/ 126 h 1504"/>
                  <a:gd name="T6" fmla="*/ 1457 w 1698"/>
                  <a:gd name="T7" fmla="*/ 9 h 1504"/>
                  <a:gd name="T8" fmla="*/ 1646 w 1698"/>
                  <a:gd name="T9" fmla="*/ 133 h 1504"/>
                  <a:gd name="T10" fmla="*/ 1543 w 1698"/>
                  <a:gd name="T11" fmla="*/ 179 h 1504"/>
                  <a:gd name="T12" fmla="*/ 411 w 1698"/>
                  <a:gd name="T13" fmla="*/ 130 h 1504"/>
                  <a:gd name="T14" fmla="*/ 385 w 1698"/>
                  <a:gd name="T15" fmla="*/ 9 h 1504"/>
                  <a:gd name="T16" fmla="*/ 553 w 1698"/>
                  <a:gd name="T17" fmla="*/ 38 h 1504"/>
                  <a:gd name="T18" fmla="*/ 697 w 1698"/>
                  <a:gd name="T19" fmla="*/ 170 h 1504"/>
                  <a:gd name="T20" fmla="*/ 622 w 1698"/>
                  <a:gd name="T21" fmla="*/ 327 h 1504"/>
                  <a:gd name="T22" fmla="*/ 464 w 1698"/>
                  <a:gd name="T23" fmla="*/ 357 h 1504"/>
                  <a:gd name="T24" fmla="*/ 579 w 1698"/>
                  <a:gd name="T25" fmla="*/ 727 h 1504"/>
                  <a:gd name="T26" fmla="*/ 509 w 1698"/>
                  <a:gd name="T27" fmla="*/ 1181 h 1504"/>
                  <a:gd name="T28" fmla="*/ 586 w 1698"/>
                  <a:gd name="T29" fmla="*/ 1257 h 1504"/>
                  <a:gd name="T30" fmla="*/ 916 w 1698"/>
                  <a:gd name="T31" fmla="*/ 1292 h 1504"/>
                  <a:gd name="T32" fmla="*/ 1467 w 1698"/>
                  <a:gd name="T33" fmla="*/ 1269 h 1504"/>
                  <a:gd name="T34" fmla="*/ 1580 w 1698"/>
                  <a:gd name="T35" fmla="*/ 1274 h 1504"/>
                  <a:gd name="T36" fmla="*/ 1485 w 1698"/>
                  <a:gd name="T37" fmla="*/ 1360 h 1504"/>
                  <a:gd name="T38" fmla="*/ 1429 w 1698"/>
                  <a:gd name="T39" fmla="*/ 1466 h 1504"/>
                  <a:gd name="T40" fmla="*/ 1366 w 1698"/>
                  <a:gd name="T41" fmla="*/ 1504 h 1504"/>
                  <a:gd name="T42" fmla="*/ 807 w 1698"/>
                  <a:gd name="T43" fmla="*/ 1497 h 1504"/>
                  <a:gd name="T44" fmla="*/ 514 w 1698"/>
                  <a:gd name="T45" fmla="*/ 1392 h 1504"/>
                  <a:gd name="T46" fmla="*/ 414 w 1698"/>
                  <a:gd name="T47" fmla="*/ 1218 h 1504"/>
                  <a:gd name="T48" fmla="*/ 286 w 1698"/>
                  <a:gd name="T49" fmla="*/ 1326 h 1504"/>
                  <a:gd name="T50" fmla="*/ 199 w 1698"/>
                  <a:gd name="T51" fmla="*/ 1473 h 1504"/>
                  <a:gd name="T52" fmla="*/ 131 w 1698"/>
                  <a:gd name="T53" fmla="*/ 1468 h 1504"/>
                  <a:gd name="T54" fmla="*/ 16 w 1698"/>
                  <a:gd name="T55" fmla="*/ 1321 h 1504"/>
                  <a:gd name="T56" fmla="*/ 9 w 1698"/>
                  <a:gd name="T57" fmla="*/ 1285 h 1504"/>
                  <a:gd name="T58" fmla="*/ 252 w 1698"/>
                  <a:gd name="T59" fmla="*/ 1127 h 1504"/>
                  <a:gd name="T60" fmla="*/ 212 w 1698"/>
                  <a:gd name="T61" fmla="*/ 643 h 1504"/>
                  <a:gd name="T62" fmla="*/ 152 w 1698"/>
                  <a:gd name="T63" fmla="*/ 639 h 1504"/>
                  <a:gd name="T64" fmla="*/ 146 w 1698"/>
                  <a:gd name="T65" fmla="*/ 583 h 1504"/>
                  <a:gd name="T66" fmla="*/ 438 w 1698"/>
                  <a:gd name="T67" fmla="*/ 521 h 1504"/>
                  <a:gd name="T68" fmla="*/ 602 w 1698"/>
                  <a:gd name="T69" fmla="*/ 573 h 1504"/>
                  <a:gd name="T70" fmla="*/ 631 w 1698"/>
                  <a:gd name="T71" fmla="*/ 665 h 1504"/>
                  <a:gd name="T72" fmla="*/ 579 w 1698"/>
                  <a:gd name="T73" fmla="*/ 727 h 1504"/>
                  <a:gd name="T74" fmla="*/ 1282 w 1698"/>
                  <a:gd name="T75" fmla="*/ 989 h 1504"/>
                  <a:gd name="T76" fmla="*/ 1396 w 1698"/>
                  <a:gd name="T77" fmla="*/ 902 h 1504"/>
                  <a:gd name="T78" fmla="*/ 1506 w 1698"/>
                  <a:gd name="T79" fmla="*/ 703 h 1504"/>
                  <a:gd name="T80" fmla="*/ 1515 w 1698"/>
                  <a:gd name="T81" fmla="*/ 792 h 1504"/>
                  <a:gd name="T82" fmla="*/ 1533 w 1698"/>
                  <a:gd name="T83" fmla="*/ 948 h 1504"/>
                  <a:gd name="T84" fmla="*/ 1588 w 1698"/>
                  <a:gd name="T85" fmla="*/ 1019 h 1504"/>
                  <a:gd name="T86" fmla="*/ 1530 w 1698"/>
                  <a:gd name="T87" fmla="*/ 1129 h 1504"/>
                  <a:gd name="T88" fmla="*/ 1121 w 1698"/>
                  <a:gd name="T89" fmla="*/ 1203 h 1504"/>
                  <a:gd name="T90" fmla="*/ 1031 w 1698"/>
                  <a:gd name="T91" fmla="*/ 1170 h 1504"/>
                  <a:gd name="T92" fmla="*/ 1014 w 1698"/>
                  <a:gd name="T93" fmla="*/ 1018 h 1504"/>
                  <a:gd name="T94" fmla="*/ 990 w 1698"/>
                  <a:gd name="T95" fmla="*/ 752 h 1504"/>
                  <a:gd name="T96" fmla="*/ 850 w 1698"/>
                  <a:gd name="T97" fmla="*/ 991 h 1504"/>
                  <a:gd name="T98" fmla="*/ 611 w 1698"/>
                  <a:gd name="T99" fmla="*/ 1157 h 1504"/>
                  <a:gd name="T100" fmla="*/ 516 w 1698"/>
                  <a:gd name="T101" fmla="*/ 1172 h 1504"/>
                  <a:gd name="T102" fmla="*/ 729 w 1698"/>
                  <a:gd name="T103" fmla="*/ 869 h 1504"/>
                  <a:gd name="T104" fmla="*/ 694 w 1698"/>
                  <a:gd name="T105" fmla="*/ 483 h 1504"/>
                  <a:gd name="T106" fmla="*/ 589 w 1698"/>
                  <a:gd name="T107" fmla="*/ 445 h 1504"/>
                  <a:gd name="T108" fmla="*/ 632 w 1698"/>
                  <a:gd name="T109" fmla="*/ 420 h 1504"/>
                  <a:gd name="T110" fmla="*/ 1472 w 1698"/>
                  <a:gd name="T111" fmla="*/ 332 h 1504"/>
                  <a:gd name="T112" fmla="*/ 1580 w 1698"/>
                  <a:gd name="T113" fmla="*/ 327 h 1504"/>
                  <a:gd name="T114" fmla="*/ 1695 w 1698"/>
                  <a:gd name="T115" fmla="*/ 464 h 1504"/>
                  <a:gd name="T116" fmla="*/ 1586 w 1698"/>
                  <a:gd name="T117" fmla="*/ 48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8" h="1504">
                    <a:moveTo>
                      <a:pt x="1338" y="177"/>
                    </a:moveTo>
                    <a:lnTo>
                      <a:pt x="932" y="177"/>
                    </a:lnTo>
                    <a:lnTo>
                      <a:pt x="899" y="180"/>
                    </a:lnTo>
                    <a:lnTo>
                      <a:pt x="869" y="184"/>
                    </a:lnTo>
                    <a:lnTo>
                      <a:pt x="842" y="187"/>
                    </a:lnTo>
                    <a:lnTo>
                      <a:pt x="818" y="189"/>
                    </a:lnTo>
                    <a:lnTo>
                      <a:pt x="809" y="191"/>
                    </a:lnTo>
                    <a:lnTo>
                      <a:pt x="799" y="191"/>
                    </a:lnTo>
                    <a:lnTo>
                      <a:pt x="794" y="190"/>
                    </a:lnTo>
                    <a:lnTo>
                      <a:pt x="790" y="188"/>
                    </a:lnTo>
                    <a:lnTo>
                      <a:pt x="785" y="186"/>
                    </a:lnTo>
                    <a:lnTo>
                      <a:pt x="782" y="184"/>
                    </a:lnTo>
                    <a:lnTo>
                      <a:pt x="782" y="179"/>
                    </a:lnTo>
                    <a:lnTo>
                      <a:pt x="781" y="174"/>
                    </a:lnTo>
                    <a:lnTo>
                      <a:pt x="778" y="167"/>
                    </a:lnTo>
                    <a:lnTo>
                      <a:pt x="774" y="158"/>
                    </a:lnTo>
                    <a:lnTo>
                      <a:pt x="765" y="147"/>
                    </a:lnTo>
                    <a:lnTo>
                      <a:pt x="759" y="139"/>
                    </a:lnTo>
                    <a:lnTo>
                      <a:pt x="758" y="131"/>
                    </a:lnTo>
                    <a:lnTo>
                      <a:pt x="759" y="126"/>
                    </a:lnTo>
                    <a:lnTo>
                      <a:pt x="759" y="123"/>
                    </a:lnTo>
                    <a:lnTo>
                      <a:pt x="760" y="122"/>
                    </a:lnTo>
                    <a:lnTo>
                      <a:pt x="761" y="121"/>
                    </a:lnTo>
                    <a:lnTo>
                      <a:pt x="762" y="121"/>
                    </a:lnTo>
                    <a:lnTo>
                      <a:pt x="764" y="118"/>
                    </a:lnTo>
                    <a:lnTo>
                      <a:pt x="767" y="116"/>
                    </a:lnTo>
                    <a:lnTo>
                      <a:pt x="771" y="115"/>
                    </a:lnTo>
                    <a:lnTo>
                      <a:pt x="777" y="115"/>
                    </a:lnTo>
                    <a:lnTo>
                      <a:pt x="787" y="118"/>
                    </a:lnTo>
                    <a:lnTo>
                      <a:pt x="801" y="120"/>
                    </a:lnTo>
                    <a:lnTo>
                      <a:pt x="820" y="122"/>
                    </a:lnTo>
                    <a:lnTo>
                      <a:pt x="841" y="123"/>
                    </a:lnTo>
                    <a:lnTo>
                      <a:pt x="868" y="126"/>
                    </a:lnTo>
                    <a:lnTo>
                      <a:pt x="897" y="126"/>
                    </a:lnTo>
                    <a:lnTo>
                      <a:pt x="930" y="127"/>
                    </a:lnTo>
                    <a:lnTo>
                      <a:pt x="967" y="127"/>
                    </a:lnTo>
                    <a:lnTo>
                      <a:pt x="1348" y="127"/>
                    </a:lnTo>
                    <a:lnTo>
                      <a:pt x="1369" y="99"/>
                    </a:lnTo>
                    <a:lnTo>
                      <a:pt x="1389" y="74"/>
                    </a:lnTo>
                    <a:lnTo>
                      <a:pt x="1408" y="54"/>
                    </a:lnTo>
                    <a:lnTo>
                      <a:pt x="1425" y="37"/>
                    </a:lnTo>
                    <a:lnTo>
                      <a:pt x="1439" y="23"/>
                    </a:lnTo>
                    <a:lnTo>
                      <a:pt x="1451" y="12"/>
                    </a:lnTo>
                    <a:lnTo>
                      <a:pt x="1457" y="9"/>
                    </a:lnTo>
                    <a:lnTo>
                      <a:pt x="1462" y="5"/>
                    </a:lnTo>
                    <a:lnTo>
                      <a:pt x="1467" y="3"/>
                    </a:lnTo>
                    <a:lnTo>
                      <a:pt x="1471" y="2"/>
                    </a:lnTo>
                    <a:lnTo>
                      <a:pt x="1492" y="10"/>
                    </a:lnTo>
                    <a:lnTo>
                      <a:pt x="1513" y="20"/>
                    </a:lnTo>
                    <a:lnTo>
                      <a:pt x="1535" y="32"/>
                    </a:lnTo>
                    <a:lnTo>
                      <a:pt x="1556" y="48"/>
                    </a:lnTo>
                    <a:lnTo>
                      <a:pt x="1578" y="66"/>
                    </a:lnTo>
                    <a:lnTo>
                      <a:pt x="1600" y="86"/>
                    </a:lnTo>
                    <a:lnTo>
                      <a:pt x="1622" y="108"/>
                    </a:lnTo>
                    <a:lnTo>
                      <a:pt x="1646" y="133"/>
                    </a:lnTo>
                    <a:lnTo>
                      <a:pt x="1649" y="143"/>
                    </a:lnTo>
                    <a:lnTo>
                      <a:pt x="1650" y="152"/>
                    </a:lnTo>
                    <a:lnTo>
                      <a:pt x="1649" y="161"/>
                    </a:lnTo>
                    <a:lnTo>
                      <a:pt x="1647" y="168"/>
                    </a:lnTo>
                    <a:lnTo>
                      <a:pt x="1642" y="174"/>
                    </a:lnTo>
                    <a:lnTo>
                      <a:pt x="1636" y="178"/>
                    </a:lnTo>
                    <a:lnTo>
                      <a:pt x="1628" y="181"/>
                    </a:lnTo>
                    <a:lnTo>
                      <a:pt x="1618" y="184"/>
                    </a:lnTo>
                    <a:lnTo>
                      <a:pt x="1597" y="181"/>
                    </a:lnTo>
                    <a:lnTo>
                      <a:pt x="1572" y="180"/>
                    </a:lnTo>
                    <a:lnTo>
                      <a:pt x="1543" y="179"/>
                    </a:lnTo>
                    <a:lnTo>
                      <a:pt x="1510" y="179"/>
                    </a:lnTo>
                    <a:lnTo>
                      <a:pt x="1473" y="178"/>
                    </a:lnTo>
                    <a:lnTo>
                      <a:pt x="1432" y="178"/>
                    </a:lnTo>
                    <a:lnTo>
                      <a:pt x="1387" y="177"/>
                    </a:lnTo>
                    <a:lnTo>
                      <a:pt x="1338" y="177"/>
                    </a:lnTo>
                    <a:close/>
                    <a:moveTo>
                      <a:pt x="416" y="270"/>
                    </a:moveTo>
                    <a:lnTo>
                      <a:pt x="419" y="237"/>
                    </a:lnTo>
                    <a:lnTo>
                      <a:pt x="419" y="205"/>
                    </a:lnTo>
                    <a:lnTo>
                      <a:pt x="418" y="174"/>
                    </a:lnTo>
                    <a:lnTo>
                      <a:pt x="413" y="145"/>
                    </a:lnTo>
                    <a:lnTo>
                      <a:pt x="411" y="130"/>
                    </a:lnTo>
                    <a:lnTo>
                      <a:pt x="408" y="116"/>
                    </a:lnTo>
                    <a:lnTo>
                      <a:pt x="404" y="102"/>
                    </a:lnTo>
                    <a:lnTo>
                      <a:pt x="401" y="89"/>
                    </a:lnTo>
                    <a:lnTo>
                      <a:pt x="395" y="77"/>
                    </a:lnTo>
                    <a:lnTo>
                      <a:pt x="391" y="63"/>
                    </a:lnTo>
                    <a:lnTo>
                      <a:pt x="385" y="51"/>
                    </a:lnTo>
                    <a:lnTo>
                      <a:pt x="379" y="40"/>
                    </a:lnTo>
                    <a:lnTo>
                      <a:pt x="379" y="29"/>
                    </a:lnTo>
                    <a:lnTo>
                      <a:pt x="380" y="20"/>
                    </a:lnTo>
                    <a:lnTo>
                      <a:pt x="382" y="13"/>
                    </a:lnTo>
                    <a:lnTo>
                      <a:pt x="385" y="9"/>
                    </a:lnTo>
                    <a:lnTo>
                      <a:pt x="388" y="5"/>
                    </a:lnTo>
                    <a:lnTo>
                      <a:pt x="390" y="3"/>
                    </a:lnTo>
                    <a:lnTo>
                      <a:pt x="393" y="2"/>
                    </a:lnTo>
                    <a:lnTo>
                      <a:pt x="396" y="1"/>
                    </a:lnTo>
                    <a:lnTo>
                      <a:pt x="403" y="0"/>
                    </a:lnTo>
                    <a:lnTo>
                      <a:pt x="411" y="2"/>
                    </a:lnTo>
                    <a:lnTo>
                      <a:pt x="443" y="8"/>
                    </a:lnTo>
                    <a:lnTo>
                      <a:pt x="474" y="14"/>
                    </a:lnTo>
                    <a:lnTo>
                      <a:pt x="502" y="21"/>
                    </a:lnTo>
                    <a:lnTo>
                      <a:pt x="529" y="29"/>
                    </a:lnTo>
                    <a:lnTo>
                      <a:pt x="553" y="38"/>
                    </a:lnTo>
                    <a:lnTo>
                      <a:pt x="576" y="47"/>
                    </a:lnTo>
                    <a:lnTo>
                      <a:pt x="597" y="55"/>
                    </a:lnTo>
                    <a:lnTo>
                      <a:pt x="615" y="67"/>
                    </a:lnTo>
                    <a:lnTo>
                      <a:pt x="632" y="77"/>
                    </a:lnTo>
                    <a:lnTo>
                      <a:pt x="648" y="89"/>
                    </a:lnTo>
                    <a:lnTo>
                      <a:pt x="661" y="100"/>
                    </a:lnTo>
                    <a:lnTo>
                      <a:pt x="672" y="113"/>
                    </a:lnTo>
                    <a:lnTo>
                      <a:pt x="681" y="127"/>
                    </a:lnTo>
                    <a:lnTo>
                      <a:pt x="688" y="141"/>
                    </a:lnTo>
                    <a:lnTo>
                      <a:pt x="693" y="156"/>
                    </a:lnTo>
                    <a:lnTo>
                      <a:pt x="697" y="170"/>
                    </a:lnTo>
                    <a:lnTo>
                      <a:pt x="697" y="189"/>
                    </a:lnTo>
                    <a:lnTo>
                      <a:pt x="695" y="207"/>
                    </a:lnTo>
                    <a:lnTo>
                      <a:pt x="692" y="224"/>
                    </a:lnTo>
                    <a:lnTo>
                      <a:pt x="688" y="239"/>
                    </a:lnTo>
                    <a:lnTo>
                      <a:pt x="682" y="254"/>
                    </a:lnTo>
                    <a:lnTo>
                      <a:pt x="675" y="268"/>
                    </a:lnTo>
                    <a:lnTo>
                      <a:pt x="668" y="282"/>
                    </a:lnTo>
                    <a:lnTo>
                      <a:pt x="658" y="294"/>
                    </a:lnTo>
                    <a:lnTo>
                      <a:pt x="647" y="306"/>
                    </a:lnTo>
                    <a:lnTo>
                      <a:pt x="635" y="317"/>
                    </a:lnTo>
                    <a:lnTo>
                      <a:pt x="622" y="327"/>
                    </a:lnTo>
                    <a:lnTo>
                      <a:pt x="607" y="336"/>
                    </a:lnTo>
                    <a:lnTo>
                      <a:pt x="591" y="344"/>
                    </a:lnTo>
                    <a:lnTo>
                      <a:pt x="573" y="352"/>
                    </a:lnTo>
                    <a:lnTo>
                      <a:pt x="555" y="358"/>
                    </a:lnTo>
                    <a:lnTo>
                      <a:pt x="535" y="364"/>
                    </a:lnTo>
                    <a:lnTo>
                      <a:pt x="521" y="365"/>
                    </a:lnTo>
                    <a:lnTo>
                      <a:pt x="509" y="366"/>
                    </a:lnTo>
                    <a:lnTo>
                      <a:pt x="496" y="365"/>
                    </a:lnTo>
                    <a:lnTo>
                      <a:pt x="484" y="363"/>
                    </a:lnTo>
                    <a:lnTo>
                      <a:pt x="474" y="361"/>
                    </a:lnTo>
                    <a:lnTo>
                      <a:pt x="464" y="357"/>
                    </a:lnTo>
                    <a:lnTo>
                      <a:pt x="456" y="353"/>
                    </a:lnTo>
                    <a:lnTo>
                      <a:pt x="448" y="347"/>
                    </a:lnTo>
                    <a:lnTo>
                      <a:pt x="441" y="341"/>
                    </a:lnTo>
                    <a:lnTo>
                      <a:pt x="435" y="334"/>
                    </a:lnTo>
                    <a:lnTo>
                      <a:pt x="430" y="325"/>
                    </a:lnTo>
                    <a:lnTo>
                      <a:pt x="425" y="316"/>
                    </a:lnTo>
                    <a:lnTo>
                      <a:pt x="422" y="306"/>
                    </a:lnTo>
                    <a:lnTo>
                      <a:pt x="419" y="295"/>
                    </a:lnTo>
                    <a:lnTo>
                      <a:pt x="418" y="284"/>
                    </a:lnTo>
                    <a:lnTo>
                      <a:pt x="416" y="270"/>
                    </a:lnTo>
                    <a:close/>
                    <a:moveTo>
                      <a:pt x="579" y="727"/>
                    </a:moveTo>
                    <a:lnTo>
                      <a:pt x="512" y="1070"/>
                    </a:lnTo>
                    <a:lnTo>
                      <a:pt x="509" y="1084"/>
                    </a:lnTo>
                    <a:lnTo>
                      <a:pt x="505" y="1096"/>
                    </a:lnTo>
                    <a:lnTo>
                      <a:pt x="503" y="1107"/>
                    </a:lnTo>
                    <a:lnTo>
                      <a:pt x="502" y="1119"/>
                    </a:lnTo>
                    <a:lnTo>
                      <a:pt x="501" y="1130"/>
                    </a:lnTo>
                    <a:lnTo>
                      <a:pt x="501" y="1142"/>
                    </a:lnTo>
                    <a:lnTo>
                      <a:pt x="502" y="1152"/>
                    </a:lnTo>
                    <a:lnTo>
                      <a:pt x="503" y="1162"/>
                    </a:lnTo>
                    <a:lnTo>
                      <a:pt x="505" y="1172"/>
                    </a:lnTo>
                    <a:lnTo>
                      <a:pt x="509" y="1181"/>
                    </a:lnTo>
                    <a:lnTo>
                      <a:pt x="512" y="1189"/>
                    </a:lnTo>
                    <a:lnTo>
                      <a:pt x="516" y="1198"/>
                    </a:lnTo>
                    <a:lnTo>
                      <a:pt x="521" y="1206"/>
                    </a:lnTo>
                    <a:lnTo>
                      <a:pt x="526" y="1214"/>
                    </a:lnTo>
                    <a:lnTo>
                      <a:pt x="533" y="1222"/>
                    </a:lnTo>
                    <a:lnTo>
                      <a:pt x="540" y="1228"/>
                    </a:lnTo>
                    <a:lnTo>
                      <a:pt x="548" y="1235"/>
                    </a:lnTo>
                    <a:lnTo>
                      <a:pt x="556" y="1242"/>
                    </a:lnTo>
                    <a:lnTo>
                      <a:pt x="565" y="1247"/>
                    </a:lnTo>
                    <a:lnTo>
                      <a:pt x="575" y="1253"/>
                    </a:lnTo>
                    <a:lnTo>
                      <a:pt x="586" y="1257"/>
                    </a:lnTo>
                    <a:lnTo>
                      <a:pt x="598" y="1263"/>
                    </a:lnTo>
                    <a:lnTo>
                      <a:pt x="610" y="1267"/>
                    </a:lnTo>
                    <a:lnTo>
                      <a:pt x="623" y="1271"/>
                    </a:lnTo>
                    <a:lnTo>
                      <a:pt x="651" y="1277"/>
                    </a:lnTo>
                    <a:lnTo>
                      <a:pt x="681" y="1283"/>
                    </a:lnTo>
                    <a:lnTo>
                      <a:pt x="715" y="1287"/>
                    </a:lnTo>
                    <a:lnTo>
                      <a:pt x="751" y="1290"/>
                    </a:lnTo>
                    <a:lnTo>
                      <a:pt x="788" y="1291"/>
                    </a:lnTo>
                    <a:lnTo>
                      <a:pt x="827" y="1292"/>
                    </a:lnTo>
                    <a:lnTo>
                      <a:pt x="870" y="1292"/>
                    </a:lnTo>
                    <a:lnTo>
                      <a:pt x="916" y="1292"/>
                    </a:lnTo>
                    <a:lnTo>
                      <a:pt x="967" y="1292"/>
                    </a:lnTo>
                    <a:lnTo>
                      <a:pt x="1020" y="1292"/>
                    </a:lnTo>
                    <a:lnTo>
                      <a:pt x="1077" y="1291"/>
                    </a:lnTo>
                    <a:lnTo>
                      <a:pt x="1138" y="1290"/>
                    </a:lnTo>
                    <a:lnTo>
                      <a:pt x="1197" y="1287"/>
                    </a:lnTo>
                    <a:lnTo>
                      <a:pt x="1252" y="1285"/>
                    </a:lnTo>
                    <a:lnTo>
                      <a:pt x="1303" y="1283"/>
                    </a:lnTo>
                    <a:lnTo>
                      <a:pt x="1350" y="1280"/>
                    </a:lnTo>
                    <a:lnTo>
                      <a:pt x="1393" y="1276"/>
                    </a:lnTo>
                    <a:lnTo>
                      <a:pt x="1432" y="1273"/>
                    </a:lnTo>
                    <a:lnTo>
                      <a:pt x="1467" y="1269"/>
                    </a:lnTo>
                    <a:lnTo>
                      <a:pt x="1498" y="1264"/>
                    </a:lnTo>
                    <a:lnTo>
                      <a:pt x="1535" y="1260"/>
                    </a:lnTo>
                    <a:lnTo>
                      <a:pt x="1559" y="1258"/>
                    </a:lnTo>
                    <a:lnTo>
                      <a:pt x="1567" y="1258"/>
                    </a:lnTo>
                    <a:lnTo>
                      <a:pt x="1571" y="1260"/>
                    </a:lnTo>
                    <a:lnTo>
                      <a:pt x="1574" y="1261"/>
                    </a:lnTo>
                    <a:lnTo>
                      <a:pt x="1574" y="1262"/>
                    </a:lnTo>
                    <a:lnTo>
                      <a:pt x="1574" y="1263"/>
                    </a:lnTo>
                    <a:lnTo>
                      <a:pt x="1572" y="1264"/>
                    </a:lnTo>
                    <a:lnTo>
                      <a:pt x="1577" y="1269"/>
                    </a:lnTo>
                    <a:lnTo>
                      <a:pt x="1580" y="1274"/>
                    </a:lnTo>
                    <a:lnTo>
                      <a:pt x="1580" y="1280"/>
                    </a:lnTo>
                    <a:lnTo>
                      <a:pt x="1578" y="1284"/>
                    </a:lnTo>
                    <a:lnTo>
                      <a:pt x="1575" y="1290"/>
                    </a:lnTo>
                    <a:lnTo>
                      <a:pt x="1569" y="1296"/>
                    </a:lnTo>
                    <a:lnTo>
                      <a:pt x="1561" y="1302"/>
                    </a:lnTo>
                    <a:lnTo>
                      <a:pt x="1552" y="1308"/>
                    </a:lnTo>
                    <a:lnTo>
                      <a:pt x="1530" y="1321"/>
                    </a:lnTo>
                    <a:lnTo>
                      <a:pt x="1510" y="1335"/>
                    </a:lnTo>
                    <a:lnTo>
                      <a:pt x="1501" y="1343"/>
                    </a:lnTo>
                    <a:lnTo>
                      <a:pt x="1492" y="1352"/>
                    </a:lnTo>
                    <a:lnTo>
                      <a:pt x="1485" y="1360"/>
                    </a:lnTo>
                    <a:lnTo>
                      <a:pt x="1477" y="1369"/>
                    </a:lnTo>
                    <a:lnTo>
                      <a:pt x="1469" y="1378"/>
                    </a:lnTo>
                    <a:lnTo>
                      <a:pt x="1462" y="1388"/>
                    </a:lnTo>
                    <a:lnTo>
                      <a:pt x="1456" y="1398"/>
                    </a:lnTo>
                    <a:lnTo>
                      <a:pt x="1450" y="1408"/>
                    </a:lnTo>
                    <a:lnTo>
                      <a:pt x="1445" y="1418"/>
                    </a:lnTo>
                    <a:lnTo>
                      <a:pt x="1440" y="1429"/>
                    </a:lnTo>
                    <a:lnTo>
                      <a:pt x="1436" y="1440"/>
                    </a:lnTo>
                    <a:lnTo>
                      <a:pt x="1431" y="1451"/>
                    </a:lnTo>
                    <a:lnTo>
                      <a:pt x="1430" y="1459"/>
                    </a:lnTo>
                    <a:lnTo>
                      <a:pt x="1429" y="1466"/>
                    </a:lnTo>
                    <a:lnTo>
                      <a:pt x="1427" y="1472"/>
                    </a:lnTo>
                    <a:lnTo>
                      <a:pt x="1423" y="1478"/>
                    </a:lnTo>
                    <a:lnTo>
                      <a:pt x="1420" y="1483"/>
                    </a:lnTo>
                    <a:lnTo>
                      <a:pt x="1417" y="1488"/>
                    </a:lnTo>
                    <a:lnTo>
                      <a:pt x="1412" y="1492"/>
                    </a:lnTo>
                    <a:lnTo>
                      <a:pt x="1407" y="1496"/>
                    </a:lnTo>
                    <a:lnTo>
                      <a:pt x="1401" y="1498"/>
                    </a:lnTo>
                    <a:lnTo>
                      <a:pt x="1396" y="1500"/>
                    </a:lnTo>
                    <a:lnTo>
                      <a:pt x="1389" y="1502"/>
                    </a:lnTo>
                    <a:lnTo>
                      <a:pt x="1381" y="1504"/>
                    </a:lnTo>
                    <a:lnTo>
                      <a:pt x="1366" y="1504"/>
                    </a:lnTo>
                    <a:lnTo>
                      <a:pt x="1347" y="1501"/>
                    </a:lnTo>
                    <a:lnTo>
                      <a:pt x="1319" y="1501"/>
                    </a:lnTo>
                    <a:lnTo>
                      <a:pt x="1285" y="1501"/>
                    </a:lnTo>
                    <a:lnTo>
                      <a:pt x="1243" y="1501"/>
                    </a:lnTo>
                    <a:lnTo>
                      <a:pt x="1197" y="1501"/>
                    </a:lnTo>
                    <a:lnTo>
                      <a:pt x="1114" y="1502"/>
                    </a:lnTo>
                    <a:lnTo>
                      <a:pt x="1039" y="1504"/>
                    </a:lnTo>
                    <a:lnTo>
                      <a:pt x="970" y="1502"/>
                    </a:lnTo>
                    <a:lnTo>
                      <a:pt x="909" y="1501"/>
                    </a:lnTo>
                    <a:lnTo>
                      <a:pt x="854" y="1500"/>
                    </a:lnTo>
                    <a:lnTo>
                      <a:pt x="807" y="1497"/>
                    </a:lnTo>
                    <a:lnTo>
                      <a:pt x="765" y="1494"/>
                    </a:lnTo>
                    <a:lnTo>
                      <a:pt x="732" y="1489"/>
                    </a:lnTo>
                    <a:lnTo>
                      <a:pt x="701" y="1483"/>
                    </a:lnTo>
                    <a:lnTo>
                      <a:pt x="673" y="1477"/>
                    </a:lnTo>
                    <a:lnTo>
                      <a:pt x="645" y="1469"/>
                    </a:lnTo>
                    <a:lnTo>
                      <a:pt x="620" y="1460"/>
                    </a:lnTo>
                    <a:lnTo>
                      <a:pt x="595" y="1449"/>
                    </a:lnTo>
                    <a:lnTo>
                      <a:pt x="573" y="1437"/>
                    </a:lnTo>
                    <a:lnTo>
                      <a:pt x="552" y="1423"/>
                    </a:lnTo>
                    <a:lnTo>
                      <a:pt x="532" y="1408"/>
                    </a:lnTo>
                    <a:lnTo>
                      <a:pt x="514" y="1392"/>
                    </a:lnTo>
                    <a:lnTo>
                      <a:pt x="498" y="1374"/>
                    </a:lnTo>
                    <a:lnTo>
                      <a:pt x="483" y="1355"/>
                    </a:lnTo>
                    <a:lnTo>
                      <a:pt x="469" y="1334"/>
                    </a:lnTo>
                    <a:lnTo>
                      <a:pt x="458" y="1313"/>
                    </a:lnTo>
                    <a:lnTo>
                      <a:pt x="446" y="1290"/>
                    </a:lnTo>
                    <a:lnTo>
                      <a:pt x="438" y="1265"/>
                    </a:lnTo>
                    <a:lnTo>
                      <a:pt x="431" y="1240"/>
                    </a:lnTo>
                    <a:lnTo>
                      <a:pt x="425" y="1230"/>
                    </a:lnTo>
                    <a:lnTo>
                      <a:pt x="421" y="1223"/>
                    </a:lnTo>
                    <a:lnTo>
                      <a:pt x="418" y="1220"/>
                    </a:lnTo>
                    <a:lnTo>
                      <a:pt x="414" y="1218"/>
                    </a:lnTo>
                    <a:lnTo>
                      <a:pt x="411" y="1216"/>
                    </a:lnTo>
                    <a:lnTo>
                      <a:pt x="406" y="1216"/>
                    </a:lnTo>
                    <a:lnTo>
                      <a:pt x="403" y="1216"/>
                    </a:lnTo>
                    <a:lnTo>
                      <a:pt x="399" y="1216"/>
                    </a:lnTo>
                    <a:lnTo>
                      <a:pt x="394" y="1217"/>
                    </a:lnTo>
                    <a:lnTo>
                      <a:pt x="390" y="1220"/>
                    </a:lnTo>
                    <a:lnTo>
                      <a:pt x="380" y="1225"/>
                    </a:lnTo>
                    <a:lnTo>
                      <a:pt x="369" y="1233"/>
                    </a:lnTo>
                    <a:lnTo>
                      <a:pt x="338" y="1266"/>
                    </a:lnTo>
                    <a:lnTo>
                      <a:pt x="310" y="1297"/>
                    </a:lnTo>
                    <a:lnTo>
                      <a:pt x="286" y="1326"/>
                    </a:lnTo>
                    <a:lnTo>
                      <a:pt x="265" y="1353"/>
                    </a:lnTo>
                    <a:lnTo>
                      <a:pt x="247" y="1378"/>
                    </a:lnTo>
                    <a:lnTo>
                      <a:pt x="234" y="1401"/>
                    </a:lnTo>
                    <a:lnTo>
                      <a:pt x="229" y="1411"/>
                    </a:lnTo>
                    <a:lnTo>
                      <a:pt x="224" y="1421"/>
                    </a:lnTo>
                    <a:lnTo>
                      <a:pt x="221" y="1430"/>
                    </a:lnTo>
                    <a:lnTo>
                      <a:pt x="217" y="1439"/>
                    </a:lnTo>
                    <a:lnTo>
                      <a:pt x="212" y="1453"/>
                    </a:lnTo>
                    <a:lnTo>
                      <a:pt x="206" y="1465"/>
                    </a:lnTo>
                    <a:lnTo>
                      <a:pt x="202" y="1470"/>
                    </a:lnTo>
                    <a:lnTo>
                      <a:pt x="199" y="1473"/>
                    </a:lnTo>
                    <a:lnTo>
                      <a:pt x="194" y="1477"/>
                    </a:lnTo>
                    <a:lnTo>
                      <a:pt x="190" y="1480"/>
                    </a:lnTo>
                    <a:lnTo>
                      <a:pt x="185" y="1482"/>
                    </a:lnTo>
                    <a:lnTo>
                      <a:pt x="180" y="1483"/>
                    </a:lnTo>
                    <a:lnTo>
                      <a:pt x="174" y="1483"/>
                    </a:lnTo>
                    <a:lnTo>
                      <a:pt x="169" y="1483"/>
                    </a:lnTo>
                    <a:lnTo>
                      <a:pt x="162" y="1483"/>
                    </a:lnTo>
                    <a:lnTo>
                      <a:pt x="155" y="1481"/>
                    </a:lnTo>
                    <a:lnTo>
                      <a:pt x="149" y="1479"/>
                    </a:lnTo>
                    <a:lnTo>
                      <a:pt x="142" y="1477"/>
                    </a:lnTo>
                    <a:lnTo>
                      <a:pt x="131" y="1468"/>
                    </a:lnTo>
                    <a:lnTo>
                      <a:pt x="120" y="1458"/>
                    </a:lnTo>
                    <a:lnTo>
                      <a:pt x="109" y="1447"/>
                    </a:lnTo>
                    <a:lnTo>
                      <a:pt x="97" y="1433"/>
                    </a:lnTo>
                    <a:lnTo>
                      <a:pt x="86" y="1418"/>
                    </a:lnTo>
                    <a:lnTo>
                      <a:pt x="74" y="1402"/>
                    </a:lnTo>
                    <a:lnTo>
                      <a:pt x="63" y="1383"/>
                    </a:lnTo>
                    <a:lnTo>
                      <a:pt x="51" y="1364"/>
                    </a:lnTo>
                    <a:lnTo>
                      <a:pt x="40" y="1350"/>
                    </a:lnTo>
                    <a:lnTo>
                      <a:pt x="30" y="1338"/>
                    </a:lnTo>
                    <a:lnTo>
                      <a:pt x="22" y="1328"/>
                    </a:lnTo>
                    <a:lnTo>
                      <a:pt x="16" y="1321"/>
                    </a:lnTo>
                    <a:lnTo>
                      <a:pt x="11" y="1318"/>
                    </a:lnTo>
                    <a:lnTo>
                      <a:pt x="6" y="1314"/>
                    </a:lnTo>
                    <a:lnTo>
                      <a:pt x="3" y="1311"/>
                    </a:lnTo>
                    <a:lnTo>
                      <a:pt x="1" y="1308"/>
                    </a:lnTo>
                    <a:lnTo>
                      <a:pt x="0" y="1305"/>
                    </a:lnTo>
                    <a:lnTo>
                      <a:pt x="0" y="1302"/>
                    </a:lnTo>
                    <a:lnTo>
                      <a:pt x="1" y="1299"/>
                    </a:lnTo>
                    <a:lnTo>
                      <a:pt x="2" y="1295"/>
                    </a:lnTo>
                    <a:lnTo>
                      <a:pt x="3" y="1292"/>
                    </a:lnTo>
                    <a:lnTo>
                      <a:pt x="5" y="1289"/>
                    </a:lnTo>
                    <a:lnTo>
                      <a:pt x="9" y="1285"/>
                    </a:lnTo>
                    <a:lnTo>
                      <a:pt x="14" y="1282"/>
                    </a:lnTo>
                    <a:lnTo>
                      <a:pt x="27" y="1273"/>
                    </a:lnTo>
                    <a:lnTo>
                      <a:pt x="45" y="1264"/>
                    </a:lnTo>
                    <a:lnTo>
                      <a:pt x="103" y="1232"/>
                    </a:lnTo>
                    <a:lnTo>
                      <a:pt x="152" y="1201"/>
                    </a:lnTo>
                    <a:lnTo>
                      <a:pt x="173" y="1187"/>
                    </a:lnTo>
                    <a:lnTo>
                      <a:pt x="193" y="1174"/>
                    </a:lnTo>
                    <a:lnTo>
                      <a:pt x="211" y="1160"/>
                    </a:lnTo>
                    <a:lnTo>
                      <a:pt x="226" y="1148"/>
                    </a:lnTo>
                    <a:lnTo>
                      <a:pt x="240" y="1137"/>
                    </a:lnTo>
                    <a:lnTo>
                      <a:pt x="252" y="1127"/>
                    </a:lnTo>
                    <a:lnTo>
                      <a:pt x="262" y="1117"/>
                    </a:lnTo>
                    <a:lnTo>
                      <a:pt x="270" y="1107"/>
                    </a:lnTo>
                    <a:lnTo>
                      <a:pt x="275" y="1099"/>
                    </a:lnTo>
                    <a:lnTo>
                      <a:pt x="279" y="1090"/>
                    </a:lnTo>
                    <a:lnTo>
                      <a:pt x="281" y="1084"/>
                    </a:lnTo>
                    <a:lnTo>
                      <a:pt x="281" y="1077"/>
                    </a:lnTo>
                    <a:lnTo>
                      <a:pt x="364" y="639"/>
                    </a:lnTo>
                    <a:lnTo>
                      <a:pt x="259" y="639"/>
                    </a:lnTo>
                    <a:lnTo>
                      <a:pt x="247" y="639"/>
                    </a:lnTo>
                    <a:lnTo>
                      <a:pt x="226" y="639"/>
                    </a:lnTo>
                    <a:lnTo>
                      <a:pt x="212" y="643"/>
                    </a:lnTo>
                    <a:lnTo>
                      <a:pt x="200" y="644"/>
                    </a:lnTo>
                    <a:lnTo>
                      <a:pt x="190" y="646"/>
                    </a:lnTo>
                    <a:lnTo>
                      <a:pt x="182" y="646"/>
                    </a:lnTo>
                    <a:lnTo>
                      <a:pt x="179" y="648"/>
                    </a:lnTo>
                    <a:lnTo>
                      <a:pt x="174" y="650"/>
                    </a:lnTo>
                    <a:lnTo>
                      <a:pt x="171" y="650"/>
                    </a:lnTo>
                    <a:lnTo>
                      <a:pt x="167" y="650"/>
                    </a:lnTo>
                    <a:lnTo>
                      <a:pt x="163" y="649"/>
                    </a:lnTo>
                    <a:lnTo>
                      <a:pt x="160" y="647"/>
                    </a:lnTo>
                    <a:lnTo>
                      <a:pt x="156" y="644"/>
                    </a:lnTo>
                    <a:lnTo>
                      <a:pt x="152" y="639"/>
                    </a:lnTo>
                    <a:lnTo>
                      <a:pt x="150" y="630"/>
                    </a:lnTo>
                    <a:lnTo>
                      <a:pt x="146" y="620"/>
                    </a:lnTo>
                    <a:lnTo>
                      <a:pt x="141" y="611"/>
                    </a:lnTo>
                    <a:lnTo>
                      <a:pt x="134" y="602"/>
                    </a:lnTo>
                    <a:lnTo>
                      <a:pt x="134" y="598"/>
                    </a:lnTo>
                    <a:lnTo>
                      <a:pt x="134" y="594"/>
                    </a:lnTo>
                    <a:lnTo>
                      <a:pt x="135" y="590"/>
                    </a:lnTo>
                    <a:lnTo>
                      <a:pt x="137" y="588"/>
                    </a:lnTo>
                    <a:lnTo>
                      <a:pt x="140" y="586"/>
                    </a:lnTo>
                    <a:lnTo>
                      <a:pt x="142" y="585"/>
                    </a:lnTo>
                    <a:lnTo>
                      <a:pt x="146" y="583"/>
                    </a:lnTo>
                    <a:lnTo>
                      <a:pt x="151" y="583"/>
                    </a:lnTo>
                    <a:lnTo>
                      <a:pt x="192" y="589"/>
                    </a:lnTo>
                    <a:lnTo>
                      <a:pt x="230" y="592"/>
                    </a:lnTo>
                    <a:lnTo>
                      <a:pt x="265" y="595"/>
                    </a:lnTo>
                    <a:lnTo>
                      <a:pt x="298" y="596"/>
                    </a:lnTo>
                    <a:lnTo>
                      <a:pt x="360" y="596"/>
                    </a:lnTo>
                    <a:lnTo>
                      <a:pt x="378" y="577"/>
                    </a:lnTo>
                    <a:lnTo>
                      <a:pt x="394" y="559"/>
                    </a:lnTo>
                    <a:lnTo>
                      <a:pt x="410" y="544"/>
                    </a:lnTo>
                    <a:lnTo>
                      <a:pt x="424" y="531"/>
                    </a:lnTo>
                    <a:lnTo>
                      <a:pt x="438" y="521"/>
                    </a:lnTo>
                    <a:lnTo>
                      <a:pt x="450" y="512"/>
                    </a:lnTo>
                    <a:lnTo>
                      <a:pt x="461" y="507"/>
                    </a:lnTo>
                    <a:lnTo>
                      <a:pt x="472" y="502"/>
                    </a:lnTo>
                    <a:lnTo>
                      <a:pt x="502" y="513"/>
                    </a:lnTo>
                    <a:lnTo>
                      <a:pt x="531" y="527"/>
                    </a:lnTo>
                    <a:lnTo>
                      <a:pt x="544" y="533"/>
                    </a:lnTo>
                    <a:lnTo>
                      <a:pt x="558" y="541"/>
                    </a:lnTo>
                    <a:lnTo>
                      <a:pt x="570" y="549"/>
                    </a:lnTo>
                    <a:lnTo>
                      <a:pt x="581" y="557"/>
                    </a:lnTo>
                    <a:lnTo>
                      <a:pt x="592" y="565"/>
                    </a:lnTo>
                    <a:lnTo>
                      <a:pt x="602" y="573"/>
                    </a:lnTo>
                    <a:lnTo>
                      <a:pt x="612" y="582"/>
                    </a:lnTo>
                    <a:lnTo>
                      <a:pt x="621" y="592"/>
                    </a:lnTo>
                    <a:lnTo>
                      <a:pt x="630" y="602"/>
                    </a:lnTo>
                    <a:lnTo>
                      <a:pt x="638" y="612"/>
                    </a:lnTo>
                    <a:lnTo>
                      <a:pt x="645" y="622"/>
                    </a:lnTo>
                    <a:lnTo>
                      <a:pt x="652" y="634"/>
                    </a:lnTo>
                    <a:lnTo>
                      <a:pt x="650" y="640"/>
                    </a:lnTo>
                    <a:lnTo>
                      <a:pt x="647" y="648"/>
                    </a:lnTo>
                    <a:lnTo>
                      <a:pt x="643" y="654"/>
                    </a:lnTo>
                    <a:lnTo>
                      <a:pt x="638" y="660"/>
                    </a:lnTo>
                    <a:lnTo>
                      <a:pt x="631" y="665"/>
                    </a:lnTo>
                    <a:lnTo>
                      <a:pt x="624" y="669"/>
                    </a:lnTo>
                    <a:lnTo>
                      <a:pt x="615" y="674"/>
                    </a:lnTo>
                    <a:lnTo>
                      <a:pt x="607" y="677"/>
                    </a:lnTo>
                    <a:lnTo>
                      <a:pt x="601" y="680"/>
                    </a:lnTo>
                    <a:lnTo>
                      <a:pt x="597" y="685"/>
                    </a:lnTo>
                    <a:lnTo>
                      <a:pt x="592" y="689"/>
                    </a:lnTo>
                    <a:lnTo>
                      <a:pt x="589" y="696"/>
                    </a:lnTo>
                    <a:lnTo>
                      <a:pt x="585" y="703"/>
                    </a:lnTo>
                    <a:lnTo>
                      <a:pt x="583" y="709"/>
                    </a:lnTo>
                    <a:lnTo>
                      <a:pt x="580" y="718"/>
                    </a:lnTo>
                    <a:lnTo>
                      <a:pt x="579" y="727"/>
                    </a:lnTo>
                    <a:close/>
                    <a:moveTo>
                      <a:pt x="1380" y="477"/>
                    </a:moveTo>
                    <a:lnTo>
                      <a:pt x="1343" y="477"/>
                    </a:lnTo>
                    <a:lnTo>
                      <a:pt x="1255" y="939"/>
                    </a:lnTo>
                    <a:lnTo>
                      <a:pt x="1253" y="951"/>
                    </a:lnTo>
                    <a:lnTo>
                      <a:pt x="1252" y="961"/>
                    </a:lnTo>
                    <a:lnTo>
                      <a:pt x="1255" y="970"/>
                    </a:lnTo>
                    <a:lnTo>
                      <a:pt x="1257" y="977"/>
                    </a:lnTo>
                    <a:lnTo>
                      <a:pt x="1261" y="982"/>
                    </a:lnTo>
                    <a:lnTo>
                      <a:pt x="1267" y="987"/>
                    </a:lnTo>
                    <a:lnTo>
                      <a:pt x="1273" y="989"/>
                    </a:lnTo>
                    <a:lnTo>
                      <a:pt x="1282" y="989"/>
                    </a:lnTo>
                    <a:lnTo>
                      <a:pt x="1301" y="989"/>
                    </a:lnTo>
                    <a:lnTo>
                      <a:pt x="1309" y="990"/>
                    </a:lnTo>
                    <a:lnTo>
                      <a:pt x="1317" y="989"/>
                    </a:lnTo>
                    <a:lnTo>
                      <a:pt x="1326" y="984"/>
                    </a:lnTo>
                    <a:lnTo>
                      <a:pt x="1335" y="979"/>
                    </a:lnTo>
                    <a:lnTo>
                      <a:pt x="1343" y="971"/>
                    </a:lnTo>
                    <a:lnTo>
                      <a:pt x="1353" y="962"/>
                    </a:lnTo>
                    <a:lnTo>
                      <a:pt x="1363" y="950"/>
                    </a:lnTo>
                    <a:lnTo>
                      <a:pt x="1373" y="937"/>
                    </a:lnTo>
                    <a:lnTo>
                      <a:pt x="1385" y="920"/>
                    </a:lnTo>
                    <a:lnTo>
                      <a:pt x="1396" y="902"/>
                    </a:lnTo>
                    <a:lnTo>
                      <a:pt x="1408" y="882"/>
                    </a:lnTo>
                    <a:lnTo>
                      <a:pt x="1419" y="861"/>
                    </a:lnTo>
                    <a:lnTo>
                      <a:pt x="1445" y="811"/>
                    </a:lnTo>
                    <a:lnTo>
                      <a:pt x="1471" y="752"/>
                    </a:lnTo>
                    <a:lnTo>
                      <a:pt x="1476" y="741"/>
                    </a:lnTo>
                    <a:lnTo>
                      <a:pt x="1480" y="731"/>
                    </a:lnTo>
                    <a:lnTo>
                      <a:pt x="1485" y="722"/>
                    </a:lnTo>
                    <a:lnTo>
                      <a:pt x="1489" y="715"/>
                    </a:lnTo>
                    <a:lnTo>
                      <a:pt x="1495" y="709"/>
                    </a:lnTo>
                    <a:lnTo>
                      <a:pt x="1500" y="705"/>
                    </a:lnTo>
                    <a:lnTo>
                      <a:pt x="1506" y="703"/>
                    </a:lnTo>
                    <a:lnTo>
                      <a:pt x="1512" y="702"/>
                    </a:lnTo>
                    <a:lnTo>
                      <a:pt x="1517" y="702"/>
                    </a:lnTo>
                    <a:lnTo>
                      <a:pt x="1520" y="703"/>
                    </a:lnTo>
                    <a:lnTo>
                      <a:pt x="1522" y="706"/>
                    </a:lnTo>
                    <a:lnTo>
                      <a:pt x="1525" y="712"/>
                    </a:lnTo>
                    <a:lnTo>
                      <a:pt x="1525" y="718"/>
                    </a:lnTo>
                    <a:lnTo>
                      <a:pt x="1525" y="728"/>
                    </a:lnTo>
                    <a:lnTo>
                      <a:pt x="1523" y="738"/>
                    </a:lnTo>
                    <a:lnTo>
                      <a:pt x="1521" y="752"/>
                    </a:lnTo>
                    <a:lnTo>
                      <a:pt x="1518" y="773"/>
                    </a:lnTo>
                    <a:lnTo>
                      <a:pt x="1515" y="792"/>
                    </a:lnTo>
                    <a:lnTo>
                      <a:pt x="1512" y="811"/>
                    </a:lnTo>
                    <a:lnTo>
                      <a:pt x="1511" y="829"/>
                    </a:lnTo>
                    <a:lnTo>
                      <a:pt x="1510" y="845"/>
                    </a:lnTo>
                    <a:lnTo>
                      <a:pt x="1511" y="862"/>
                    </a:lnTo>
                    <a:lnTo>
                      <a:pt x="1511" y="876"/>
                    </a:lnTo>
                    <a:lnTo>
                      <a:pt x="1513" y="891"/>
                    </a:lnTo>
                    <a:lnTo>
                      <a:pt x="1516" y="904"/>
                    </a:lnTo>
                    <a:lnTo>
                      <a:pt x="1519" y="917"/>
                    </a:lnTo>
                    <a:lnTo>
                      <a:pt x="1523" y="928"/>
                    </a:lnTo>
                    <a:lnTo>
                      <a:pt x="1528" y="938"/>
                    </a:lnTo>
                    <a:lnTo>
                      <a:pt x="1533" y="948"/>
                    </a:lnTo>
                    <a:lnTo>
                      <a:pt x="1539" y="957"/>
                    </a:lnTo>
                    <a:lnTo>
                      <a:pt x="1547" y="963"/>
                    </a:lnTo>
                    <a:lnTo>
                      <a:pt x="1555" y="970"/>
                    </a:lnTo>
                    <a:lnTo>
                      <a:pt x="1566" y="979"/>
                    </a:lnTo>
                    <a:lnTo>
                      <a:pt x="1575" y="988"/>
                    </a:lnTo>
                    <a:lnTo>
                      <a:pt x="1578" y="992"/>
                    </a:lnTo>
                    <a:lnTo>
                      <a:pt x="1581" y="998"/>
                    </a:lnTo>
                    <a:lnTo>
                      <a:pt x="1585" y="1002"/>
                    </a:lnTo>
                    <a:lnTo>
                      <a:pt x="1586" y="1008"/>
                    </a:lnTo>
                    <a:lnTo>
                      <a:pt x="1588" y="1013"/>
                    </a:lnTo>
                    <a:lnTo>
                      <a:pt x="1588" y="1019"/>
                    </a:lnTo>
                    <a:lnTo>
                      <a:pt x="1588" y="1026"/>
                    </a:lnTo>
                    <a:lnTo>
                      <a:pt x="1588" y="1031"/>
                    </a:lnTo>
                    <a:lnTo>
                      <a:pt x="1586" y="1045"/>
                    </a:lnTo>
                    <a:lnTo>
                      <a:pt x="1581" y="1058"/>
                    </a:lnTo>
                    <a:lnTo>
                      <a:pt x="1580" y="1069"/>
                    </a:lnTo>
                    <a:lnTo>
                      <a:pt x="1577" y="1079"/>
                    </a:lnTo>
                    <a:lnTo>
                      <a:pt x="1571" y="1090"/>
                    </a:lnTo>
                    <a:lnTo>
                      <a:pt x="1564" y="1100"/>
                    </a:lnTo>
                    <a:lnTo>
                      <a:pt x="1555" y="1110"/>
                    </a:lnTo>
                    <a:lnTo>
                      <a:pt x="1543" y="1120"/>
                    </a:lnTo>
                    <a:lnTo>
                      <a:pt x="1530" y="1129"/>
                    </a:lnTo>
                    <a:lnTo>
                      <a:pt x="1516" y="1139"/>
                    </a:lnTo>
                    <a:lnTo>
                      <a:pt x="1486" y="1154"/>
                    </a:lnTo>
                    <a:lnTo>
                      <a:pt x="1457" y="1167"/>
                    </a:lnTo>
                    <a:lnTo>
                      <a:pt x="1427" y="1177"/>
                    </a:lnTo>
                    <a:lnTo>
                      <a:pt x="1398" y="1186"/>
                    </a:lnTo>
                    <a:lnTo>
                      <a:pt x="1368" y="1193"/>
                    </a:lnTo>
                    <a:lnTo>
                      <a:pt x="1339" y="1198"/>
                    </a:lnTo>
                    <a:lnTo>
                      <a:pt x="1309" y="1201"/>
                    </a:lnTo>
                    <a:lnTo>
                      <a:pt x="1279" y="1202"/>
                    </a:lnTo>
                    <a:lnTo>
                      <a:pt x="1142" y="1202"/>
                    </a:lnTo>
                    <a:lnTo>
                      <a:pt x="1121" y="1203"/>
                    </a:lnTo>
                    <a:lnTo>
                      <a:pt x="1101" y="1203"/>
                    </a:lnTo>
                    <a:lnTo>
                      <a:pt x="1092" y="1202"/>
                    </a:lnTo>
                    <a:lnTo>
                      <a:pt x="1083" y="1201"/>
                    </a:lnTo>
                    <a:lnTo>
                      <a:pt x="1076" y="1198"/>
                    </a:lnTo>
                    <a:lnTo>
                      <a:pt x="1068" y="1196"/>
                    </a:lnTo>
                    <a:lnTo>
                      <a:pt x="1060" y="1193"/>
                    </a:lnTo>
                    <a:lnTo>
                      <a:pt x="1053" y="1189"/>
                    </a:lnTo>
                    <a:lnTo>
                      <a:pt x="1048" y="1185"/>
                    </a:lnTo>
                    <a:lnTo>
                      <a:pt x="1041" y="1181"/>
                    </a:lnTo>
                    <a:lnTo>
                      <a:pt x="1037" y="1176"/>
                    </a:lnTo>
                    <a:lnTo>
                      <a:pt x="1031" y="1170"/>
                    </a:lnTo>
                    <a:lnTo>
                      <a:pt x="1027" y="1165"/>
                    </a:lnTo>
                    <a:lnTo>
                      <a:pt x="1022" y="1158"/>
                    </a:lnTo>
                    <a:lnTo>
                      <a:pt x="1019" y="1152"/>
                    </a:lnTo>
                    <a:lnTo>
                      <a:pt x="1016" y="1144"/>
                    </a:lnTo>
                    <a:lnTo>
                      <a:pt x="1013" y="1136"/>
                    </a:lnTo>
                    <a:lnTo>
                      <a:pt x="1011" y="1128"/>
                    </a:lnTo>
                    <a:lnTo>
                      <a:pt x="1008" y="1109"/>
                    </a:lnTo>
                    <a:lnTo>
                      <a:pt x="1007" y="1089"/>
                    </a:lnTo>
                    <a:lnTo>
                      <a:pt x="1008" y="1067"/>
                    </a:lnTo>
                    <a:lnTo>
                      <a:pt x="1010" y="1044"/>
                    </a:lnTo>
                    <a:lnTo>
                      <a:pt x="1014" y="1018"/>
                    </a:lnTo>
                    <a:lnTo>
                      <a:pt x="1021" y="989"/>
                    </a:lnTo>
                    <a:lnTo>
                      <a:pt x="1119" y="477"/>
                    </a:lnTo>
                    <a:lnTo>
                      <a:pt x="1062" y="477"/>
                    </a:lnTo>
                    <a:lnTo>
                      <a:pt x="1054" y="517"/>
                    </a:lnTo>
                    <a:lnTo>
                      <a:pt x="1047" y="553"/>
                    </a:lnTo>
                    <a:lnTo>
                      <a:pt x="1038" y="590"/>
                    </a:lnTo>
                    <a:lnTo>
                      <a:pt x="1029" y="626"/>
                    </a:lnTo>
                    <a:lnTo>
                      <a:pt x="1020" y="659"/>
                    </a:lnTo>
                    <a:lnTo>
                      <a:pt x="1010" y="692"/>
                    </a:lnTo>
                    <a:lnTo>
                      <a:pt x="1000" y="723"/>
                    </a:lnTo>
                    <a:lnTo>
                      <a:pt x="990" y="752"/>
                    </a:lnTo>
                    <a:lnTo>
                      <a:pt x="979" y="781"/>
                    </a:lnTo>
                    <a:lnTo>
                      <a:pt x="968" y="807"/>
                    </a:lnTo>
                    <a:lnTo>
                      <a:pt x="957" y="833"/>
                    </a:lnTo>
                    <a:lnTo>
                      <a:pt x="944" y="856"/>
                    </a:lnTo>
                    <a:lnTo>
                      <a:pt x="932" y="880"/>
                    </a:lnTo>
                    <a:lnTo>
                      <a:pt x="919" y="901"/>
                    </a:lnTo>
                    <a:lnTo>
                      <a:pt x="907" y="921"/>
                    </a:lnTo>
                    <a:lnTo>
                      <a:pt x="893" y="939"/>
                    </a:lnTo>
                    <a:lnTo>
                      <a:pt x="880" y="957"/>
                    </a:lnTo>
                    <a:lnTo>
                      <a:pt x="865" y="974"/>
                    </a:lnTo>
                    <a:lnTo>
                      <a:pt x="850" y="991"/>
                    </a:lnTo>
                    <a:lnTo>
                      <a:pt x="833" y="1009"/>
                    </a:lnTo>
                    <a:lnTo>
                      <a:pt x="815" y="1025"/>
                    </a:lnTo>
                    <a:lnTo>
                      <a:pt x="798" y="1041"/>
                    </a:lnTo>
                    <a:lnTo>
                      <a:pt x="778" y="1057"/>
                    </a:lnTo>
                    <a:lnTo>
                      <a:pt x="757" y="1072"/>
                    </a:lnTo>
                    <a:lnTo>
                      <a:pt x="735" y="1087"/>
                    </a:lnTo>
                    <a:lnTo>
                      <a:pt x="712" y="1101"/>
                    </a:lnTo>
                    <a:lnTo>
                      <a:pt x="689" y="1116"/>
                    </a:lnTo>
                    <a:lnTo>
                      <a:pt x="663" y="1130"/>
                    </a:lnTo>
                    <a:lnTo>
                      <a:pt x="638" y="1144"/>
                    </a:lnTo>
                    <a:lnTo>
                      <a:pt x="611" y="1157"/>
                    </a:lnTo>
                    <a:lnTo>
                      <a:pt x="583" y="1170"/>
                    </a:lnTo>
                    <a:lnTo>
                      <a:pt x="553" y="1183"/>
                    </a:lnTo>
                    <a:lnTo>
                      <a:pt x="539" y="1187"/>
                    </a:lnTo>
                    <a:lnTo>
                      <a:pt x="528" y="1189"/>
                    </a:lnTo>
                    <a:lnTo>
                      <a:pt x="523" y="1189"/>
                    </a:lnTo>
                    <a:lnTo>
                      <a:pt x="520" y="1187"/>
                    </a:lnTo>
                    <a:lnTo>
                      <a:pt x="518" y="1186"/>
                    </a:lnTo>
                    <a:lnTo>
                      <a:pt x="516" y="1183"/>
                    </a:lnTo>
                    <a:lnTo>
                      <a:pt x="515" y="1179"/>
                    </a:lnTo>
                    <a:lnTo>
                      <a:pt x="515" y="1176"/>
                    </a:lnTo>
                    <a:lnTo>
                      <a:pt x="516" y="1172"/>
                    </a:lnTo>
                    <a:lnTo>
                      <a:pt x="519" y="1167"/>
                    </a:lnTo>
                    <a:lnTo>
                      <a:pt x="525" y="1157"/>
                    </a:lnTo>
                    <a:lnTo>
                      <a:pt x="535" y="1146"/>
                    </a:lnTo>
                    <a:lnTo>
                      <a:pt x="564" y="1117"/>
                    </a:lnTo>
                    <a:lnTo>
                      <a:pt x="592" y="1087"/>
                    </a:lnTo>
                    <a:lnTo>
                      <a:pt x="618" y="1056"/>
                    </a:lnTo>
                    <a:lnTo>
                      <a:pt x="643" y="1022"/>
                    </a:lnTo>
                    <a:lnTo>
                      <a:pt x="667" y="987"/>
                    </a:lnTo>
                    <a:lnTo>
                      <a:pt x="689" y="949"/>
                    </a:lnTo>
                    <a:lnTo>
                      <a:pt x="709" y="910"/>
                    </a:lnTo>
                    <a:lnTo>
                      <a:pt x="729" y="869"/>
                    </a:lnTo>
                    <a:lnTo>
                      <a:pt x="747" y="826"/>
                    </a:lnTo>
                    <a:lnTo>
                      <a:pt x="764" y="782"/>
                    </a:lnTo>
                    <a:lnTo>
                      <a:pt x="780" y="736"/>
                    </a:lnTo>
                    <a:lnTo>
                      <a:pt x="794" y="687"/>
                    </a:lnTo>
                    <a:lnTo>
                      <a:pt x="807" y="638"/>
                    </a:lnTo>
                    <a:lnTo>
                      <a:pt x="819" y="586"/>
                    </a:lnTo>
                    <a:lnTo>
                      <a:pt x="829" y="532"/>
                    </a:lnTo>
                    <a:lnTo>
                      <a:pt x="838" y="477"/>
                    </a:lnTo>
                    <a:lnTo>
                      <a:pt x="763" y="477"/>
                    </a:lnTo>
                    <a:lnTo>
                      <a:pt x="727" y="480"/>
                    </a:lnTo>
                    <a:lnTo>
                      <a:pt x="694" y="483"/>
                    </a:lnTo>
                    <a:lnTo>
                      <a:pt x="667" y="487"/>
                    </a:lnTo>
                    <a:lnTo>
                      <a:pt x="642" y="490"/>
                    </a:lnTo>
                    <a:lnTo>
                      <a:pt x="639" y="491"/>
                    </a:lnTo>
                    <a:lnTo>
                      <a:pt x="635" y="491"/>
                    </a:lnTo>
                    <a:lnTo>
                      <a:pt x="632" y="491"/>
                    </a:lnTo>
                    <a:lnTo>
                      <a:pt x="628" y="491"/>
                    </a:lnTo>
                    <a:lnTo>
                      <a:pt x="620" y="489"/>
                    </a:lnTo>
                    <a:lnTo>
                      <a:pt x="612" y="483"/>
                    </a:lnTo>
                    <a:lnTo>
                      <a:pt x="603" y="471"/>
                    </a:lnTo>
                    <a:lnTo>
                      <a:pt x="595" y="459"/>
                    </a:lnTo>
                    <a:lnTo>
                      <a:pt x="589" y="445"/>
                    </a:lnTo>
                    <a:lnTo>
                      <a:pt x="584" y="433"/>
                    </a:lnTo>
                    <a:lnTo>
                      <a:pt x="584" y="429"/>
                    </a:lnTo>
                    <a:lnTo>
                      <a:pt x="585" y="425"/>
                    </a:lnTo>
                    <a:lnTo>
                      <a:pt x="586" y="422"/>
                    </a:lnTo>
                    <a:lnTo>
                      <a:pt x="589" y="420"/>
                    </a:lnTo>
                    <a:lnTo>
                      <a:pt x="592" y="418"/>
                    </a:lnTo>
                    <a:lnTo>
                      <a:pt x="595" y="415"/>
                    </a:lnTo>
                    <a:lnTo>
                      <a:pt x="601" y="415"/>
                    </a:lnTo>
                    <a:lnTo>
                      <a:pt x="607" y="414"/>
                    </a:lnTo>
                    <a:lnTo>
                      <a:pt x="618" y="418"/>
                    </a:lnTo>
                    <a:lnTo>
                      <a:pt x="632" y="420"/>
                    </a:lnTo>
                    <a:lnTo>
                      <a:pt x="650" y="422"/>
                    </a:lnTo>
                    <a:lnTo>
                      <a:pt x="672" y="424"/>
                    </a:lnTo>
                    <a:lnTo>
                      <a:pt x="698" y="425"/>
                    </a:lnTo>
                    <a:lnTo>
                      <a:pt x="728" y="426"/>
                    </a:lnTo>
                    <a:lnTo>
                      <a:pt x="761" y="426"/>
                    </a:lnTo>
                    <a:lnTo>
                      <a:pt x="798" y="426"/>
                    </a:lnTo>
                    <a:lnTo>
                      <a:pt x="1390" y="426"/>
                    </a:lnTo>
                    <a:lnTo>
                      <a:pt x="1413" y="397"/>
                    </a:lnTo>
                    <a:lnTo>
                      <a:pt x="1436" y="372"/>
                    </a:lnTo>
                    <a:lnTo>
                      <a:pt x="1455" y="350"/>
                    </a:lnTo>
                    <a:lnTo>
                      <a:pt x="1472" y="332"/>
                    </a:lnTo>
                    <a:lnTo>
                      <a:pt x="1488" y="317"/>
                    </a:lnTo>
                    <a:lnTo>
                      <a:pt x="1501" y="306"/>
                    </a:lnTo>
                    <a:lnTo>
                      <a:pt x="1507" y="303"/>
                    </a:lnTo>
                    <a:lnTo>
                      <a:pt x="1512" y="299"/>
                    </a:lnTo>
                    <a:lnTo>
                      <a:pt x="1517" y="297"/>
                    </a:lnTo>
                    <a:lnTo>
                      <a:pt x="1521" y="296"/>
                    </a:lnTo>
                    <a:lnTo>
                      <a:pt x="1531" y="299"/>
                    </a:lnTo>
                    <a:lnTo>
                      <a:pt x="1540" y="304"/>
                    </a:lnTo>
                    <a:lnTo>
                      <a:pt x="1550" y="308"/>
                    </a:lnTo>
                    <a:lnTo>
                      <a:pt x="1560" y="314"/>
                    </a:lnTo>
                    <a:lnTo>
                      <a:pt x="1580" y="327"/>
                    </a:lnTo>
                    <a:lnTo>
                      <a:pt x="1601" y="343"/>
                    </a:lnTo>
                    <a:lnTo>
                      <a:pt x="1622" y="362"/>
                    </a:lnTo>
                    <a:lnTo>
                      <a:pt x="1644" y="383"/>
                    </a:lnTo>
                    <a:lnTo>
                      <a:pt x="1666" y="406"/>
                    </a:lnTo>
                    <a:lnTo>
                      <a:pt x="1688" y="433"/>
                    </a:lnTo>
                    <a:lnTo>
                      <a:pt x="1695" y="442"/>
                    </a:lnTo>
                    <a:lnTo>
                      <a:pt x="1697" y="451"/>
                    </a:lnTo>
                    <a:lnTo>
                      <a:pt x="1698" y="454"/>
                    </a:lnTo>
                    <a:lnTo>
                      <a:pt x="1698" y="458"/>
                    </a:lnTo>
                    <a:lnTo>
                      <a:pt x="1697" y="461"/>
                    </a:lnTo>
                    <a:lnTo>
                      <a:pt x="1695" y="464"/>
                    </a:lnTo>
                    <a:lnTo>
                      <a:pt x="1691" y="469"/>
                    </a:lnTo>
                    <a:lnTo>
                      <a:pt x="1689" y="473"/>
                    </a:lnTo>
                    <a:lnTo>
                      <a:pt x="1685" y="475"/>
                    </a:lnTo>
                    <a:lnTo>
                      <a:pt x="1681" y="479"/>
                    </a:lnTo>
                    <a:lnTo>
                      <a:pt x="1677" y="481"/>
                    </a:lnTo>
                    <a:lnTo>
                      <a:pt x="1671" y="482"/>
                    </a:lnTo>
                    <a:lnTo>
                      <a:pt x="1666" y="483"/>
                    </a:lnTo>
                    <a:lnTo>
                      <a:pt x="1660" y="483"/>
                    </a:lnTo>
                    <a:lnTo>
                      <a:pt x="1639" y="482"/>
                    </a:lnTo>
                    <a:lnTo>
                      <a:pt x="1615" y="481"/>
                    </a:lnTo>
                    <a:lnTo>
                      <a:pt x="1586" y="480"/>
                    </a:lnTo>
                    <a:lnTo>
                      <a:pt x="1554" y="479"/>
                    </a:lnTo>
                    <a:lnTo>
                      <a:pt x="1516" y="478"/>
                    </a:lnTo>
                    <a:lnTo>
                      <a:pt x="1475" y="478"/>
                    </a:lnTo>
                    <a:lnTo>
                      <a:pt x="1430" y="477"/>
                    </a:lnTo>
                    <a:lnTo>
                      <a:pt x="1380" y="47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7" name="Freeform 8"/>
              <p:cNvSpPr>
                <a:spLocks noEditPoints="1"/>
              </p:cNvSpPr>
              <p:nvPr/>
            </p:nvSpPr>
            <p:spPr bwMode="auto">
              <a:xfrm>
                <a:off x="6118225" y="2632075"/>
                <a:ext cx="338137" cy="328613"/>
              </a:xfrm>
              <a:custGeom>
                <a:avLst/>
                <a:gdLst>
                  <a:gd name="T0" fmla="*/ 414 w 1708"/>
                  <a:gd name="T1" fmla="*/ 930 h 1657"/>
                  <a:gd name="T2" fmla="*/ 1066 w 1708"/>
                  <a:gd name="T3" fmla="*/ 1262 h 1657"/>
                  <a:gd name="T4" fmla="*/ 1157 w 1708"/>
                  <a:gd name="T5" fmla="*/ 1184 h 1657"/>
                  <a:gd name="T6" fmla="*/ 1065 w 1708"/>
                  <a:gd name="T7" fmla="*/ 898 h 1657"/>
                  <a:gd name="T8" fmla="*/ 194 w 1708"/>
                  <a:gd name="T9" fmla="*/ 836 h 1657"/>
                  <a:gd name="T10" fmla="*/ 221 w 1708"/>
                  <a:gd name="T11" fmla="*/ 761 h 1657"/>
                  <a:gd name="T12" fmla="*/ 372 w 1708"/>
                  <a:gd name="T13" fmla="*/ 791 h 1657"/>
                  <a:gd name="T14" fmla="*/ 619 w 1708"/>
                  <a:gd name="T15" fmla="*/ 773 h 1657"/>
                  <a:gd name="T16" fmla="*/ 796 w 1708"/>
                  <a:gd name="T17" fmla="*/ 849 h 1657"/>
                  <a:gd name="T18" fmla="*/ 801 w 1708"/>
                  <a:gd name="T19" fmla="*/ 920 h 1657"/>
                  <a:gd name="T20" fmla="*/ 752 w 1708"/>
                  <a:gd name="T21" fmla="*/ 983 h 1657"/>
                  <a:gd name="T22" fmla="*/ 688 w 1708"/>
                  <a:gd name="T23" fmla="*/ 1390 h 1657"/>
                  <a:gd name="T24" fmla="*/ 556 w 1708"/>
                  <a:gd name="T25" fmla="*/ 1456 h 1657"/>
                  <a:gd name="T26" fmla="*/ 444 w 1708"/>
                  <a:gd name="T27" fmla="*/ 1455 h 1657"/>
                  <a:gd name="T28" fmla="*/ 325 w 1708"/>
                  <a:gd name="T29" fmla="*/ 1392 h 1657"/>
                  <a:gd name="T30" fmla="*/ 280 w 1708"/>
                  <a:gd name="T31" fmla="*/ 1484 h 1657"/>
                  <a:gd name="T32" fmla="*/ 160 w 1708"/>
                  <a:gd name="T33" fmla="*/ 1510 h 1657"/>
                  <a:gd name="T34" fmla="*/ 70 w 1708"/>
                  <a:gd name="T35" fmla="*/ 1500 h 1657"/>
                  <a:gd name="T36" fmla="*/ 103 w 1708"/>
                  <a:gd name="T37" fmla="*/ 1343 h 1657"/>
                  <a:gd name="T38" fmla="*/ 665 w 1708"/>
                  <a:gd name="T39" fmla="*/ 636 h 1657"/>
                  <a:gd name="T40" fmla="*/ 550 w 1708"/>
                  <a:gd name="T41" fmla="*/ 587 h 1657"/>
                  <a:gd name="T42" fmla="*/ 250 w 1708"/>
                  <a:gd name="T43" fmla="*/ 743 h 1657"/>
                  <a:gd name="T44" fmla="*/ 16 w 1708"/>
                  <a:gd name="T45" fmla="*/ 817 h 1657"/>
                  <a:gd name="T46" fmla="*/ 41 w 1708"/>
                  <a:gd name="T47" fmla="*/ 772 h 1657"/>
                  <a:gd name="T48" fmla="*/ 542 w 1708"/>
                  <a:gd name="T49" fmla="*/ 365 h 1657"/>
                  <a:gd name="T50" fmla="*/ 718 w 1708"/>
                  <a:gd name="T51" fmla="*/ 129 h 1657"/>
                  <a:gd name="T52" fmla="*/ 795 w 1708"/>
                  <a:gd name="T53" fmla="*/ 2 h 1657"/>
                  <a:gd name="T54" fmla="*/ 1014 w 1708"/>
                  <a:gd name="T55" fmla="*/ 51 h 1657"/>
                  <a:gd name="T56" fmla="*/ 1116 w 1708"/>
                  <a:gd name="T57" fmla="*/ 111 h 1657"/>
                  <a:gd name="T58" fmla="*/ 1050 w 1708"/>
                  <a:gd name="T59" fmla="*/ 154 h 1657"/>
                  <a:gd name="T60" fmla="*/ 1230 w 1708"/>
                  <a:gd name="T61" fmla="*/ 353 h 1657"/>
                  <a:gd name="T62" fmla="*/ 1569 w 1708"/>
                  <a:gd name="T63" fmla="*/ 497 h 1657"/>
                  <a:gd name="T64" fmla="*/ 1708 w 1708"/>
                  <a:gd name="T65" fmla="*/ 540 h 1657"/>
                  <a:gd name="T66" fmla="*/ 1566 w 1708"/>
                  <a:gd name="T67" fmla="*/ 645 h 1657"/>
                  <a:gd name="T68" fmla="*/ 1442 w 1708"/>
                  <a:gd name="T69" fmla="*/ 770 h 1657"/>
                  <a:gd name="T70" fmla="*/ 1513 w 1708"/>
                  <a:gd name="T71" fmla="*/ 850 h 1657"/>
                  <a:gd name="T72" fmla="*/ 1481 w 1708"/>
                  <a:gd name="T73" fmla="*/ 898 h 1657"/>
                  <a:gd name="T74" fmla="*/ 1375 w 1708"/>
                  <a:gd name="T75" fmla="*/ 1286 h 1657"/>
                  <a:gd name="T76" fmla="*/ 1259 w 1708"/>
                  <a:gd name="T77" fmla="*/ 1426 h 1657"/>
                  <a:gd name="T78" fmla="*/ 1055 w 1708"/>
                  <a:gd name="T79" fmla="*/ 1462 h 1657"/>
                  <a:gd name="T80" fmla="*/ 1031 w 1708"/>
                  <a:gd name="T81" fmla="*/ 1408 h 1657"/>
                  <a:gd name="T82" fmla="*/ 929 w 1708"/>
                  <a:gd name="T83" fmla="*/ 1586 h 1657"/>
                  <a:gd name="T84" fmla="*/ 879 w 1708"/>
                  <a:gd name="T85" fmla="*/ 1634 h 1657"/>
                  <a:gd name="T86" fmla="*/ 735 w 1708"/>
                  <a:gd name="T87" fmla="*/ 1657 h 1657"/>
                  <a:gd name="T88" fmla="*/ 689 w 1708"/>
                  <a:gd name="T89" fmla="*/ 1627 h 1657"/>
                  <a:gd name="T90" fmla="*/ 756 w 1708"/>
                  <a:gd name="T91" fmla="*/ 1306 h 1657"/>
                  <a:gd name="T92" fmla="*/ 852 w 1708"/>
                  <a:gd name="T93" fmla="*/ 768 h 1657"/>
                  <a:gd name="T94" fmla="*/ 877 w 1708"/>
                  <a:gd name="T95" fmla="*/ 725 h 1657"/>
                  <a:gd name="T96" fmla="*/ 1078 w 1708"/>
                  <a:gd name="T97" fmla="*/ 774 h 1657"/>
                  <a:gd name="T98" fmla="*/ 1210 w 1708"/>
                  <a:gd name="T99" fmla="*/ 797 h 1657"/>
                  <a:gd name="T100" fmla="*/ 1244 w 1708"/>
                  <a:gd name="T101" fmla="*/ 670 h 1657"/>
                  <a:gd name="T102" fmla="*/ 1035 w 1708"/>
                  <a:gd name="T103" fmla="*/ 365 h 1657"/>
                  <a:gd name="T104" fmla="*/ 683 w 1708"/>
                  <a:gd name="T105" fmla="*/ 493 h 1657"/>
                  <a:gd name="T106" fmla="*/ 756 w 1708"/>
                  <a:gd name="T107" fmla="*/ 580 h 1657"/>
                  <a:gd name="T108" fmla="*/ 1002 w 1708"/>
                  <a:gd name="T109" fmla="*/ 455 h 1657"/>
                  <a:gd name="T110" fmla="*/ 1127 w 1708"/>
                  <a:gd name="T111" fmla="*/ 558 h 1657"/>
                  <a:gd name="T112" fmla="*/ 1142 w 1708"/>
                  <a:gd name="T113" fmla="*/ 631 h 1657"/>
                  <a:gd name="T114" fmla="*/ 833 w 1708"/>
                  <a:gd name="T115" fmla="*/ 633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8" h="1657">
                    <a:moveTo>
                      <a:pt x="539" y="891"/>
                    </a:moveTo>
                    <a:lnTo>
                      <a:pt x="447" y="891"/>
                    </a:lnTo>
                    <a:lnTo>
                      <a:pt x="440" y="891"/>
                    </a:lnTo>
                    <a:lnTo>
                      <a:pt x="439" y="894"/>
                    </a:lnTo>
                    <a:lnTo>
                      <a:pt x="437" y="898"/>
                    </a:lnTo>
                    <a:lnTo>
                      <a:pt x="435" y="900"/>
                    </a:lnTo>
                    <a:lnTo>
                      <a:pt x="432" y="903"/>
                    </a:lnTo>
                    <a:lnTo>
                      <a:pt x="424" y="913"/>
                    </a:lnTo>
                    <a:lnTo>
                      <a:pt x="418" y="922"/>
                    </a:lnTo>
                    <a:lnTo>
                      <a:pt x="414" y="930"/>
                    </a:lnTo>
                    <a:lnTo>
                      <a:pt x="412" y="937"/>
                    </a:lnTo>
                    <a:lnTo>
                      <a:pt x="346" y="1281"/>
                    </a:lnTo>
                    <a:lnTo>
                      <a:pt x="465" y="1281"/>
                    </a:lnTo>
                    <a:lnTo>
                      <a:pt x="539" y="891"/>
                    </a:lnTo>
                    <a:close/>
                    <a:moveTo>
                      <a:pt x="1065" y="898"/>
                    </a:moveTo>
                    <a:lnTo>
                      <a:pt x="996" y="1261"/>
                    </a:lnTo>
                    <a:lnTo>
                      <a:pt x="1015" y="1262"/>
                    </a:lnTo>
                    <a:lnTo>
                      <a:pt x="1034" y="1263"/>
                    </a:lnTo>
                    <a:lnTo>
                      <a:pt x="1051" y="1263"/>
                    </a:lnTo>
                    <a:lnTo>
                      <a:pt x="1066" y="1262"/>
                    </a:lnTo>
                    <a:lnTo>
                      <a:pt x="1082" y="1259"/>
                    </a:lnTo>
                    <a:lnTo>
                      <a:pt x="1095" y="1255"/>
                    </a:lnTo>
                    <a:lnTo>
                      <a:pt x="1106" y="1250"/>
                    </a:lnTo>
                    <a:lnTo>
                      <a:pt x="1117" y="1244"/>
                    </a:lnTo>
                    <a:lnTo>
                      <a:pt x="1127" y="1237"/>
                    </a:lnTo>
                    <a:lnTo>
                      <a:pt x="1136" y="1228"/>
                    </a:lnTo>
                    <a:lnTo>
                      <a:pt x="1143" y="1220"/>
                    </a:lnTo>
                    <a:lnTo>
                      <a:pt x="1150" y="1208"/>
                    </a:lnTo>
                    <a:lnTo>
                      <a:pt x="1154" y="1197"/>
                    </a:lnTo>
                    <a:lnTo>
                      <a:pt x="1157" y="1184"/>
                    </a:lnTo>
                    <a:lnTo>
                      <a:pt x="1160" y="1169"/>
                    </a:lnTo>
                    <a:lnTo>
                      <a:pt x="1161" y="1155"/>
                    </a:lnTo>
                    <a:lnTo>
                      <a:pt x="1221" y="844"/>
                    </a:lnTo>
                    <a:lnTo>
                      <a:pt x="1102" y="844"/>
                    </a:lnTo>
                    <a:lnTo>
                      <a:pt x="1087" y="860"/>
                    </a:lnTo>
                    <a:lnTo>
                      <a:pt x="1076" y="874"/>
                    </a:lnTo>
                    <a:lnTo>
                      <a:pt x="1072" y="881"/>
                    </a:lnTo>
                    <a:lnTo>
                      <a:pt x="1070" y="887"/>
                    </a:lnTo>
                    <a:lnTo>
                      <a:pt x="1067" y="892"/>
                    </a:lnTo>
                    <a:lnTo>
                      <a:pt x="1065" y="898"/>
                    </a:lnTo>
                    <a:close/>
                    <a:moveTo>
                      <a:pt x="157" y="1095"/>
                    </a:moveTo>
                    <a:lnTo>
                      <a:pt x="161" y="1071"/>
                    </a:lnTo>
                    <a:lnTo>
                      <a:pt x="166" y="1045"/>
                    </a:lnTo>
                    <a:lnTo>
                      <a:pt x="170" y="1015"/>
                    </a:lnTo>
                    <a:lnTo>
                      <a:pt x="175" y="983"/>
                    </a:lnTo>
                    <a:lnTo>
                      <a:pt x="180" y="949"/>
                    </a:lnTo>
                    <a:lnTo>
                      <a:pt x="185" y="912"/>
                    </a:lnTo>
                    <a:lnTo>
                      <a:pt x="189" y="873"/>
                    </a:lnTo>
                    <a:lnTo>
                      <a:pt x="195" y="831"/>
                    </a:lnTo>
                    <a:lnTo>
                      <a:pt x="194" y="836"/>
                    </a:lnTo>
                    <a:lnTo>
                      <a:pt x="194" y="834"/>
                    </a:lnTo>
                    <a:lnTo>
                      <a:pt x="196" y="824"/>
                    </a:lnTo>
                    <a:lnTo>
                      <a:pt x="199" y="805"/>
                    </a:lnTo>
                    <a:lnTo>
                      <a:pt x="201" y="791"/>
                    </a:lnTo>
                    <a:lnTo>
                      <a:pt x="205" y="780"/>
                    </a:lnTo>
                    <a:lnTo>
                      <a:pt x="207" y="775"/>
                    </a:lnTo>
                    <a:lnTo>
                      <a:pt x="210" y="771"/>
                    </a:lnTo>
                    <a:lnTo>
                      <a:pt x="214" y="766"/>
                    </a:lnTo>
                    <a:lnTo>
                      <a:pt x="217" y="763"/>
                    </a:lnTo>
                    <a:lnTo>
                      <a:pt x="221" y="761"/>
                    </a:lnTo>
                    <a:lnTo>
                      <a:pt x="226" y="758"/>
                    </a:lnTo>
                    <a:lnTo>
                      <a:pt x="230" y="757"/>
                    </a:lnTo>
                    <a:lnTo>
                      <a:pt x="236" y="756"/>
                    </a:lnTo>
                    <a:lnTo>
                      <a:pt x="247" y="756"/>
                    </a:lnTo>
                    <a:lnTo>
                      <a:pt x="260" y="758"/>
                    </a:lnTo>
                    <a:lnTo>
                      <a:pt x="280" y="763"/>
                    </a:lnTo>
                    <a:lnTo>
                      <a:pt x="301" y="767"/>
                    </a:lnTo>
                    <a:lnTo>
                      <a:pt x="324" y="774"/>
                    </a:lnTo>
                    <a:lnTo>
                      <a:pt x="347" y="782"/>
                    </a:lnTo>
                    <a:lnTo>
                      <a:pt x="372" y="791"/>
                    </a:lnTo>
                    <a:lnTo>
                      <a:pt x="397" y="801"/>
                    </a:lnTo>
                    <a:lnTo>
                      <a:pt x="425" y="812"/>
                    </a:lnTo>
                    <a:lnTo>
                      <a:pt x="453" y="824"/>
                    </a:lnTo>
                    <a:lnTo>
                      <a:pt x="458" y="831"/>
                    </a:lnTo>
                    <a:lnTo>
                      <a:pt x="464" y="837"/>
                    </a:lnTo>
                    <a:lnTo>
                      <a:pt x="549" y="837"/>
                    </a:lnTo>
                    <a:lnTo>
                      <a:pt x="557" y="830"/>
                    </a:lnTo>
                    <a:lnTo>
                      <a:pt x="566" y="817"/>
                    </a:lnTo>
                    <a:lnTo>
                      <a:pt x="595" y="792"/>
                    </a:lnTo>
                    <a:lnTo>
                      <a:pt x="619" y="773"/>
                    </a:lnTo>
                    <a:lnTo>
                      <a:pt x="629" y="767"/>
                    </a:lnTo>
                    <a:lnTo>
                      <a:pt x="637" y="762"/>
                    </a:lnTo>
                    <a:lnTo>
                      <a:pt x="644" y="760"/>
                    </a:lnTo>
                    <a:lnTo>
                      <a:pt x="651" y="758"/>
                    </a:lnTo>
                    <a:lnTo>
                      <a:pt x="681" y="772"/>
                    </a:lnTo>
                    <a:lnTo>
                      <a:pt x="709" y="786"/>
                    </a:lnTo>
                    <a:lnTo>
                      <a:pt x="735" y="801"/>
                    </a:lnTo>
                    <a:lnTo>
                      <a:pt x="757" y="816"/>
                    </a:lnTo>
                    <a:lnTo>
                      <a:pt x="778" y="832"/>
                    </a:lnTo>
                    <a:lnTo>
                      <a:pt x="796" y="849"/>
                    </a:lnTo>
                    <a:lnTo>
                      <a:pt x="804" y="858"/>
                    </a:lnTo>
                    <a:lnTo>
                      <a:pt x="812" y="866"/>
                    </a:lnTo>
                    <a:lnTo>
                      <a:pt x="817" y="875"/>
                    </a:lnTo>
                    <a:lnTo>
                      <a:pt x="824" y="884"/>
                    </a:lnTo>
                    <a:lnTo>
                      <a:pt x="824" y="891"/>
                    </a:lnTo>
                    <a:lnTo>
                      <a:pt x="822" y="897"/>
                    </a:lnTo>
                    <a:lnTo>
                      <a:pt x="818" y="903"/>
                    </a:lnTo>
                    <a:lnTo>
                      <a:pt x="814" y="909"/>
                    </a:lnTo>
                    <a:lnTo>
                      <a:pt x="808" y="914"/>
                    </a:lnTo>
                    <a:lnTo>
                      <a:pt x="801" y="920"/>
                    </a:lnTo>
                    <a:lnTo>
                      <a:pt x="792" y="925"/>
                    </a:lnTo>
                    <a:lnTo>
                      <a:pt x="782" y="930"/>
                    </a:lnTo>
                    <a:lnTo>
                      <a:pt x="776" y="936"/>
                    </a:lnTo>
                    <a:lnTo>
                      <a:pt x="772" y="941"/>
                    </a:lnTo>
                    <a:lnTo>
                      <a:pt x="767" y="947"/>
                    </a:lnTo>
                    <a:lnTo>
                      <a:pt x="763" y="953"/>
                    </a:lnTo>
                    <a:lnTo>
                      <a:pt x="759" y="960"/>
                    </a:lnTo>
                    <a:lnTo>
                      <a:pt x="756" y="968"/>
                    </a:lnTo>
                    <a:lnTo>
                      <a:pt x="754" y="976"/>
                    </a:lnTo>
                    <a:lnTo>
                      <a:pt x="752" y="983"/>
                    </a:lnTo>
                    <a:lnTo>
                      <a:pt x="731" y="1095"/>
                    </a:lnTo>
                    <a:lnTo>
                      <a:pt x="724" y="1132"/>
                    </a:lnTo>
                    <a:lnTo>
                      <a:pt x="718" y="1167"/>
                    </a:lnTo>
                    <a:lnTo>
                      <a:pt x="712" y="1204"/>
                    </a:lnTo>
                    <a:lnTo>
                      <a:pt x="706" y="1240"/>
                    </a:lnTo>
                    <a:lnTo>
                      <a:pt x="702" y="1274"/>
                    </a:lnTo>
                    <a:lnTo>
                      <a:pt x="697" y="1310"/>
                    </a:lnTo>
                    <a:lnTo>
                      <a:pt x="693" y="1344"/>
                    </a:lnTo>
                    <a:lnTo>
                      <a:pt x="689" y="1380"/>
                    </a:lnTo>
                    <a:lnTo>
                      <a:pt x="688" y="1390"/>
                    </a:lnTo>
                    <a:lnTo>
                      <a:pt x="686" y="1400"/>
                    </a:lnTo>
                    <a:lnTo>
                      <a:pt x="682" y="1410"/>
                    </a:lnTo>
                    <a:lnTo>
                      <a:pt x="676" y="1418"/>
                    </a:lnTo>
                    <a:lnTo>
                      <a:pt x="668" y="1425"/>
                    </a:lnTo>
                    <a:lnTo>
                      <a:pt x="661" y="1430"/>
                    </a:lnTo>
                    <a:lnTo>
                      <a:pt x="651" y="1436"/>
                    </a:lnTo>
                    <a:lnTo>
                      <a:pt x="638" y="1439"/>
                    </a:lnTo>
                    <a:lnTo>
                      <a:pt x="605" y="1448"/>
                    </a:lnTo>
                    <a:lnTo>
                      <a:pt x="572" y="1453"/>
                    </a:lnTo>
                    <a:lnTo>
                      <a:pt x="556" y="1456"/>
                    </a:lnTo>
                    <a:lnTo>
                      <a:pt x="540" y="1458"/>
                    </a:lnTo>
                    <a:lnTo>
                      <a:pt x="525" y="1458"/>
                    </a:lnTo>
                    <a:lnTo>
                      <a:pt x="509" y="1459"/>
                    </a:lnTo>
                    <a:lnTo>
                      <a:pt x="489" y="1461"/>
                    </a:lnTo>
                    <a:lnTo>
                      <a:pt x="473" y="1461"/>
                    </a:lnTo>
                    <a:lnTo>
                      <a:pt x="465" y="1461"/>
                    </a:lnTo>
                    <a:lnTo>
                      <a:pt x="458" y="1460"/>
                    </a:lnTo>
                    <a:lnTo>
                      <a:pt x="453" y="1459"/>
                    </a:lnTo>
                    <a:lnTo>
                      <a:pt x="447" y="1457"/>
                    </a:lnTo>
                    <a:lnTo>
                      <a:pt x="444" y="1455"/>
                    </a:lnTo>
                    <a:lnTo>
                      <a:pt x="440" y="1452"/>
                    </a:lnTo>
                    <a:lnTo>
                      <a:pt x="437" y="1449"/>
                    </a:lnTo>
                    <a:lnTo>
                      <a:pt x="436" y="1445"/>
                    </a:lnTo>
                    <a:lnTo>
                      <a:pt x="435" y="1441"/>
                    </a:lnTo>
                    <a:lnTo>
                      <a:pt x="435" y="1437"/>
                    </a:lnTo>
                    <a:lnTo>
                      <a:pt x="436" y="1431"/>
                    </a:lnTo>
                    <a:lnTo>
                      <a:pt x="437" y="1426"/>
                    </a:lnTo>
                    <a:lnTo>
                      <a:pt x="456" y="1326"/>
                    </a:lnTo>
                    <a:lnTo>
                      <a:pt x="337" y="1326"/>
                    </a:lnTo>
                    <a:lnTo>
                      <a:pt x="325" y="1392"/>
                    </a:lnTo>
                    <a:lnTo>
                      <a:pt x="322" y="1414"/>
                    </a:lnTo>
                    <a:lnTo>
                      <a:pt x="316" y="1433"/>
                    </a:lnTo>
                    <a:lnTo>
                      <a:pt x="313" y="1442"/>
                    </a:lnTo>
                    <a:lnTo>
                      <a:pt x="309" y="1450"/>
                    </a:lnTo>
                    <a:lnTo>
                      <a:pt x="305" y="1457"/>
                    </a:lnTo>
                    <a:lnTo>
                      <a:pt x="301" y="1464"/>
                    </a:lnTo>
                    <a:lnTo>
                      <a:pt x="296" y="1469"/>
                    </a:lnTo>
                    <a:lnTo>
                      <a:pt x="291" y="1475"/>
                    </a:lnTo>
                    <a:lnTo>
                      <a:pt x="286" y="1479"/>
                    </a:lnTo>
                    <a:lnTo>
                      <a:pt x="280" y="1484"/>
                    </a:lnTo>
                    <a:lnTo>
                      <a:pt x="274" y="1486"/>
                    </a:lnTo>
                    <a:lnTo>
                      <a:pt x="267" y="1489"/>
                    </a:lnTo>
                    <a:lnTo>
                      <a:pt x="260" y="1490"/>
                    </a:lnTo>
                    <a:lnTo>
                      <a:pt x="253" y="1491"/>
                    </a:lnTo>
                    <a:lnTo>
                      <a:pt x="237" y="1496"/>
                    </a:lnTo>
                    <a:lnTo>
                      <a:pt x="221" y="1500"/>
                    </a:lnTo>
                    <a:lnTo>
                      <a:pt x="206" y="1504"/>
                    </a:lnTo>
                    <a:lnTo>
                      <a:pt x="190" y="1507"/>
                    </a:lnTo>
                    <a:lnTo>
                      <a:pt x="176" y="1509"/>
                    </a:lnTo>
                    <a:lnTo>
                      <a:pt x="160" y="1510"/>
                    </a:lnTo>
                    <a:lnTo>
                      <a:pt x="145" y="1511"/>
                    </a:lnTo>
                    <a:lnTo>
                      <a:pt x="130" y="1511"/>
                    </a:lnTo>
                    <a:lnTo>
                      <a:pt x="119" y="1514"/>
                    </a:lnTo>
                    <a:lnTo>
                      <a:pt x="108" y="1515"/>
                    </a:lnTo>
                    <a:lnTo>
                      <a:pt x="99" y="1515"/>
                    </a:lnTo>
                    <a:lnTo>
                      <a:pt x="91" y="1514"/>
                    </a:lnTo>
                    <a:lnTo>
                      <a:pt x="84" y="1511"/>
                    </a:lnTo>
                    <a:lnTo>
                      <a:pt x="78" y="1509"/>
                    </a:lnTo>
                    <a:lnTo>
                      <a:pt x="74" y="1505"/>
                    </a:lnTo>
                    <a:lnTo>
                      <a:pt x="70" y="1500"/>
                    </a:lnTo>
                    <a:lnTo>
                      <a:pt x="67" y="1495"/>
                    </a:lnTo>
                    <a:lnTo>
                      <a:pt x="66" y="1487"/>
                    </a:lnTo>
                    <a:lnTo>
                      <a:pt x="66" y="1479"/>
                    </a:lnTo>
                    <a:lnTo>
                      <a:pt x="67" y="1471"/>
                    </a:lnTo>
                    <a:lnTo>
                      <a:pt x="68" y="1461"/>
                    </a:lnTo>
                    <a:lnTo>
                      <a:pt x="71" y="1450"/>
                    </a:lnTo>
                    <a:lnTo>
                      <a:pt x="76" y="1439"/>
                    </a:lnTo>
                    <a:lnTo>
                      <a:pt x="80" y="1426"/>
                    </a:lnTo>
                    <a:lnTo>
                      <a:pt x="91" y="1384"/>
                    </a:lnTo>
                    <a:lnTo>
                      <a:pt x="103" y="1343"/>
                    </a:lnTo>
                    <a:lnTo>
                      <a:pt x="113" y="1302"/>
                    </a:lnTo>
                    <a:lnTo>
                      <a:pt x="123" y="1261"/>
                    </a:lnTo>
                    <a:lnTo>
                      <a:pt x="131" y="1220"/>
                    </a:lnTo>
                    <a:lnTo>
                      <a:pt x="140" y="1178"/>
                    </a:lnTo>
                    <a:lnTo>
                      <a:pt x="149" y="1137"/>
                    </a:lnTo>
                    <a:lnTo>
                      <a:pt x="157" y="1095"/>
                    </a:lnTo>
                    <a:close/>
                    <a:moveTo>
                      <a:pt x="773" y="633"/>
                    </a:moveTo>
                    <a:lnTo>
                      <a:pt x="714" y="633"/>
                    </a:lnTo>
                    <a:lnTo>
                      <a:pt x="689" y="634"/>
                    </a:lnTo>
                    <a:lnTo>
                      <a:pt x="665" y="636"/>
                    </a:lnTo>
                    <a:lnTo>
                      <a:pt x="639" y="640"/>
                    </a:lnTo>
                    <a:lnTo>
                      <a:pt x="612" y="646"/>
                    </a:lnTo>
                    <a:lnTo>
                      <a:pt x="605" y="645"/>
                    </a:lnTo>
                    <a:lnTo>
                      <a:pt x="598" y="643"/>
                    </a:lnTo>
                    <a:lnTo>
                      <a:pt x="590" y="638"/>
                    </a:lnTo>
                    <a:lnTo>
                      <a:pt x="582" y="633"/>
                    </a:lnTo>
                    <a:lnTo>
                      <a:pt x="574" y="620"/>
                    </a:lnTo>
                    <a:lnTo>
                      <a:pt x="567" y="608"/>
                    </a:lnTo>
                    <a:lnTo>
                      <a:pt x="559" y="597"/>
                    </a:lnTo>
                    <a:lnTo>
                      <a:pt x="550" y="587"/>
                    </a:lnTo>
                    <a:lnTo>
                      <a:pt x="523" y="605"/>
                    </a:lnTo>
                    <a:lnTo>
                      <a:pt x="494" y="621"/>
                    </a:lnTo>
                    <a:lnTo>
                      <a:pt x="465" y="639"/>
                    </a:lnTo>
                    <a:lnTo>
                      <a:pt x="435" y="655"/>
                    </a:lnTo>
                    <a:lnTo>
                      <a:pt x="406" y="672"/>
                    </a:lnTo>
                    <a:lnTo>
                      <a:pt x="375" y="686"/>
                    </a:lnTo>
                    <a:lnTo>
                      <a:pt x="345" y="702"/>
                    </a:lnTo>
                    <a:lnTo>
                      <a:pt x="314" y="715"/>
                    </a:lnTo>
                    <a:lnTo>
                      <a:pt x="283" y="729"/>
                    </a:lnTo>
                    <a:lnTo>
                      <a:pt x="250" y="743"/>
                    </a:lnTo>
                    <a:lnTo>
                      <a:pt x="219" y="755"/>
                    </a:lnTo>
                    <a:lnTo>
                      <a:pt x="186" y="767"/>
                    </a:lnTo>
                    <a:lnTo>
                      <a:pt x="154" y="780"/>
                    </a:lnTo>
                    <a:lnTo>
                      <a:pt x="120" y="791"/>
                    </a:lnTo>
                    <a:lnTo>
                      <a:pt x="87" y="801"/>
                    </a:lnTo>
                    <a:lnTo>
                      <a:pt x="54" y="811"/>
                    </a:lnTo>
                    <a:lnTo>
                      <a:pt x="41" y="814"/>
                    </a:lnTo>
                    <a:lnTo>
                      <a:pt x="31" y="816"/>
                    </a:lnTo>
                    <a:lnTo>
                      <a:pt x="23" y="817"/>
                    </a:lnTo>
                    <a:lnTo>
                      <a:pt x="16" y="817"/>
                    </a:lnTo>
                    <a:lnTo>
                      <a:pt x="9" y="817"/>
                    </a:lnTo>
                    <a:lnTo>
                      <a:pt x="5" y="816"/>
                    </a:lnTo>
                    <a:lnTo>
                      <a:pt x="3" y="814"/>
                    </a:lnTo>
                    <a:lnTo>
                      <a:pt x="0" y="811"/>
                    </a:lnTo>
                    <a:lnTo>
                      <a:pt x="0" y="807"/>
                    </a:lnTo>
                    <a:lnTo>
                      <a:pt x="1" y="804"/>
                    </a:lnTo>
                    <a:lnTo>
                      <a:pt x="5" y="800"/>
                    </a:lnTo>
                    <a:lnTo>
                      <a:pt x="8" y="795"/>
                    </a:lnTo>
                    <a:lnTo>
                      <a:pt x="21" y="784"/>
                    </a:lnTo>
                    <a:lnTo>
                      <a:pt x="41" y="772"/>
                    </a:lnTo>
                    <a:lnTo>
                      <a:pt x="108" y="728"/>
                    </a:lnTo>
                    <a:lnTo>
                      <a:pt x="173" y="684"/>
                    </a:lnTo>
                    <a:lnTo>
                      <a:pt x="234" y="639"/>
                    </a:lnTo>
                    <a:lnTo>
                      <a:pt x="293" y="595"/>
                    </a:lnTo>
                    <a:lnTo>
                      <a:pt x="348" y="549"/>
                    </a:lnTo>
                    <a:lnTo>
                      <a:pt x="400" y="503"/>
                    </a:lnTo>
                    <a:lnTo>
                      <a:pt x="450" y="458"/>
                    </a:lnTo>
                    <a:lnTo>
                      <a:pt x="497" y="412"/>
                    </a:lnTo>
                    <a:lnTo>
                      <a:pt x="519" y="389"/>
                    </a:lnTo>
                    <a:lnTo>
                      <a:pt x="542" y="365"/>
                    </a:lnTo>
                    <a:lnTo>
                      <a:pt x="563" y="342"/>
                    </a:lnTo>
                    <a:lnTo>
                      <a:pt x="583" y="318"/>
                    </a:lnTo>
                    <a:lnTo>
                      <a:pt x="602" y="295"/>
                    </a:lnTo>
                    <a:lnTo>
                      <a:pt x="621" y="272"/>
                    </a:lnTo>
                    <a:lnTo>
                      <a:pt x="638" y="248"/>
                    </a:lnTo>
                    <a:lnTo>
                      <a:pt x="656" y="224"/>
                    </a:lnTo>
                    <a:lnTo>
                      <a:pt x="673" y="200"/>
                    </a:lnTo>
                    <a:lnTo>
                      <a:pt x="688" y="177"/>
                    </a:lnTo>
                    <a:lnTo>
                      <a:pt x="704" y="152"/>
                    </a:lnTo>
                    <a:lnTo>
                      <a:pt x="718" y="129"/>
                    </a:lnTo>
                    <a:lnTo>
                      <a:pt x="732" y="105"/>
                    </a:lnTo>
                    <a:lnTo>
                      <a:pt x="745" y="80"/>
                    </a:lnTo>
                    <a:lnTo>
                      <a:pt x="757" y="56"/>
                    </a:lnTo>
                    <a:lnTo>
                      <a:pt x="769" y="32"/>
                    </a:lnTo>
                    <a:lnTo>
                      <a:pt x="774" y="21"/>
                    </a:lnTo>
                    <a:lnTo>
                      <a:pt x="779" y="13"/>
                    </a:lnTo>
                    <a:lnTo>
                      <a:pt x="783" y="9"/>
                    </a:lnTo>
                    <a:lnTo>
                      <a:pt x="786" y="7"/>
                    </a:lnTo>
                    <a:lnTo>
                      <a:pt x="791" y="4"/>
                    </a:lnTo>
                    <a:lnTo>
                      <a:pt x="795" y="2"/>
                    </a:lnTo>
                    <a:lnTo>
                      <a:pt x="804" y="0"/>
                    </a:lnTo>
                    <a:lnTo>
                      <a:pt x="815" y="0"/>
                    </a:lnTo>
                    <a:lnTo>
                      <a:pt x="827" y="1"/>
                    </a:lnTo>
                    <a:lnTo>
                      <a:pt x="841" y="5"/>
                    </a:lnTo>
                    <a:lnTo>
                      <a:pt x="864" y="9"/>
                    </a:lnTo>
                    <a:lnTo>
                      <a:pt x="889" y="14"/>
                    </a:lnTo>
                    <a:lnTo>
                      <a:pt x="917" y="22"/>
                    </a:lnTo>
                    <a:lnTo>
                      <a:pt x="947" y="30"/>
                    </a:lnTo>
                    <a:lnTo>
                      <a:pt x="980" y="40"/>
                    </a:lnTo>
                    <a:lnTo>
                      <a:pt x="1014" y="51"/>
                    </a:lnTo>
                    <a:lnTo>
                      <a:pt x="1051" y="63"/>
                    </a:lnTo>
                    <a:lnTo>
                      <a:pt x="1090" y="78"/>
                    </a:lnTo>
                    <a:lnTo>
                      <a:pt x="1097" y="81"/>
                    </a:lnTo>
                    <a:lnTo>
                      <a:pt x="1103" y="85"/>
                    </a:lnTo>
                    <a:lnTo>
                      <a:pt x="1108" y="89"/>
                    </a:lnTo>
                    <a:lnTo>
                      <a:pt x="1112" y="92"/>
                    </a:lnTo>
                    <a:lnTo>
                      <a:pt x="1115" y="97"/>
                    </a:lnTo>
                    <a:lnTo>
                      <a:pt x="1116" y="101"/>
                    </a:lnTo>
                    <a:lnTo>
                      <a:pt x="1117" y="106"/>
                    </a:lnTo>
                    <a:lnTo>
                      <a:pt x="1116" y="111"/>
                    </a:lnTo>
                    <a:lnTo>
                      <a:pt x="1115" y="117"/>
                    </a:lnTo>
                    <a:lnTo>
                      <a:pt x="1112" y="124"/>
                    </a:lnTo>
                    <a:lnTo>
                      <a:pt x="1107" y="129"/>
                    </a:lnTo>
                    <a:lnTo>
                      <a:pt x="1102" y="134"/>
                    </a:lnTo>
                    <a:lnTo>
                      <a:pt x="1096" y="139"/>
                    </a:lnTo>
                    <a:lnTo>
                      <a:pt x="1088" y="144"/>
                    </a:lnTo>
                    <a:lnTo>
                      <a:pt x="1080" y="147"/>
                    </a:lnTo>
                    <a:lnTo>
                      <a:pt x="1070" y="150"/>
                    </a:lnTo>
                    <a:lnTo>
                      <a:pt x="1060" y="151"/>
                    </a:lnTo>
                    <a:lnTo>
                      <a:pt x="1050" y="154"/>
                    </a:lnTo>
                    <a:lnTo>
                      <a:pt x="1038" y="158"/>
                    </a:lnTo>
                    <a:lnTo>
                      <a:pt x="1027" y="164"/>
                    </a:lnTo>
                    <a:lnTo>
                      <a:pt x="1058" y="200"/>
                    </a:lnTo>
                    <a:lnTo>
                      <a:pt x="1090" y="234"/>
                    </a:lnTo>
                    <a:lnTo>
                      <a:pt x="1123" y="267"/>
                    </a:lnTo>
                    <a:lnTo>
                      <a:pt x="1157" y="297"/>
                    </a:lnTo>
                    <a:lnTo>
                      <a:pt x="1175" y="312"/>
                    </a:lnTo>
                    <a:lnTo>
                      <a:pt x="1193" y="326"/>
                    </a:lnTo>
                    <a:lnTo>
                      <a:pt x="1211" y="340"/>
                    </a:lnTo>
                    <a:lnTo>
                      <a:pt x="1230" y="353"/>
                    </a:lnTo>
                    <a:lnTo>
                      <a:pt x="1248" y="365"/>
                    </a:lnTo>
                    <a:lnTo>
                      <a:pt x="1267" y="377"/>
                    </a:lnTo>
                    <a:lnTo>
                      <a:pt x="1287" y="389"/>
                    </a:lnTo>
                    <a:lnTo>
                      <a:pt x="1307" y="400"/>
                    </a:lnTo>
                    <a:lnTo>
                      <a:pt x="1347" y="421"/>
                    </a:lnTo>
                    <a:lnTo>
                      <a:pt x="1390" y="440"/>
                    </a:lnTo>
                    <a:lnTo>
                      <a:pt x="1432" y="458"/>
                    </a:lnTo>
                    <a:lnTo>
                      <a:pt x="1476" y="472"/>
                    </a:lnTo>
                    <a:lnTo>
                      <a:pt x="1522" y="486"/>
                    </a:lnTo>
                    <a:lnTo>
                      <a:pt x="1569" y="497"/>
                    </a:lnTo>
                    <a:lnTo>
                      <a:pt x="1616" y="507"/>
                    </a:lnTo>
                    <a:lnTo>
                      <a:pt x="1666" y="514"/>
                    </a:lnTo>
                    <a:lnTo>
                      <a:pt x="1676" y="516"/>
                    </a:lnTo>
                    <a:lnTo>
                      <a:pt x="1685" y="518"/>
                    </a:lnTo>
                    <a:lnTo>
                      <a:pt x="1693" y="521"/>
                    </a:lnTo>
                    <a:lnTo>
                      <a:pt x="1699" y="523"/>
                    </a:lnTo>
                    <a:lnTo>
                      <a:pt x="1703" y="528"/>
                    </a:lnTo>
                    <a:lnTo>
                      <a:pt x="1706" y="531"/>
                    </a:lnTo>
                    <a:lnTo>
                      <a:pt x="1708" y="536"/>
                    </a:lnTo>
                    <a:lnTo>
                      <a:pt x="1708" y="540"/>
                    </a:lnTo>
                    <a:lnTo>
                      <a:pt x="1708" y="543"/>
                    </a:lnTo>
                    <a:lnTo>
                      <a:pt x="1706" y="548"/>
                    </a:lnTo>
                    <a:lnTo>
                      <a:pt x="1703" y="552"/>
                    </a:lnTo>
                    <a:lnTo>
                      <a:pt x="1699" y="557"/>
                    </a:lnTo>
                    <a:lnTo>
                      <a:pt x="1685" y="568"/>
                    </a:lnTo>
                    <a:lnTo>
                      <a:pt x="1666" y="580"/>
                    </a:lnTo>
                    <a:lnTo>
                      <a:pt x="1640" y="594"/>
                    </a:lnTo>
                    <a:lnTo>
                      <a:pt x="1614" y="609"/>
                    </a:lnTo>
                    <a:lnTo>
                      <a:pt x="1590" y="626"/>
                    </a:lnTo>
                    <a:lnTo>
                      <a:pt x="1566" y="645"/>
                    </a:lnTo>
                    <a:lnTo>
                      <a:pt x="1545" y="664"/>
                    </a:lnTo>
                    <a:lnTo>
                      <a:pt x="1524" y="685"/>
                    </a:lnTo>
                    <a:lnTo>
                      <a:pt x="1504" y="708"/>
                    </a:lnTo>
                    <a:lnTo>
                      <a:pt x="1485" y="732"/>
                    </a:lnTo>
                    <a:lnTo>
                      <a:pt x="1479" y="742"/>
                    </a:lnTo>
                    <a:lnTo>
                      <a:pt x="1472" y="750"/>
                    </a:lnTo>
                    <a:lnTo>
                      <a:pt x="1464" y="756"/>
                    </a:lnTo>
                    <a:lnTo>
                      <a:pt x="1457" y="762"/>
                    </a:lnTo>
                    <a:lnTo>
                      <a:pt x="1450" y="766"/>
                    </a:lnTo>
                    <a:lnTo>
                      <a:pt x="1442" y="770"/>
                    </a:lnTo>
                    <a:lnTo>
                      <a:pt x="1434" y="771"/>
                    </a:lnTo>
                    <a:lnTo>
                      <a:pt x="1425" y="772"/>
                    </a:lnTo>
                    <a:lnTo>
                      <a:pt x="1449" y="785"/>
                    </a:lnTo>
                    <a:lnTo>
                      <a:pt x="1467" y="800"/>
                    </a:lnTo>
                    <a:lnTo>
                      <a:pt x="1477" y="807"/>
                    </a:lnTo>
                    <a:lnTo>
                      <a:pt x="1485" y="815"/>
                    </a:lnTo>
                    <a:lnTo>
                      <a:pt x="1493" y="823"/>
                    </a:lnTo>
                    <a:lnTo>
                      <a:pt x="1500" y="831"/>
                    </a:lnTo>
                    <a:lnTo>
                      <a:pt x="1509" y="841"/>
                    </a:lnTo>
                    <a:lnTo>
                      <a:pt x="1513" y="850"/>
                    </a:lnTo>
                    <a:lnTo>
                      <a:pt x="1514" y="854"/>
                    </a:lnTo>
                    <a:lnTo>
                      <a:pt x="1515" y="859"/>
                    </a:lnTo>
                    <a:lnTo>
                      <a:pt x="1515" y="863"/>
                    </a:lnTo>
                    <a:lnTo>
                      <a:pt x="1514" y="868"/>
                    </a:lnTo>
                    <a:lnTo>
                      <a:pt x="1513" y="871"/>
                    </a:lnTo>
                    <a:lnTo>
                      <a:pt x="1511" y="875"/>
                    </a:lnTo>
                    <a:lnTo>
                      <a:pt x="1507" y="880"/>
                    </a:lnTo>
                    <a:lnTo>
                      <a:pt x="1503" y="883"/>
                    </a:lnTo>
                    <a:lnTo>
                      <a:pt x="1494" y="890"/>
                    </a:lnTo>
                    <a:lnTo>
                      <a:pt x="1481" y="898"/>
                    </a:lnTo>
                    <a:lnTo>
                      <a:pt x="1472" y="901"/>
                    </a:lnTo>
                    <a:lnTo>
                      <a:pt x="1465" y="905"/>
                    </a:lnTo>
                    <a:lnTo>
                      <a:pt x="1459" y="910"/>
                    </a:lnTo>
                    <a:lnTo>
                      <a:pt x="1453" y="915"/>
                    </a:lnTo>
                    <a:lnTo>
                      <a:pt x="1447" y="921"/>
                    </a:lnTo>
                    <a:lnTo>
                      <a:pt x="1444" y="928"/>
                    </a:lnTo>
                    <a:lnTo>
                      <a:pt x="1441" y="936"/>
                    </a:lnTo>
                    <a:lnTo>
                      <a:pt x="1439" y="943"/>
                    </a:lnTo>
                    <a:lnTo>
                      <a:pt x="1377" y="1267"/>
                    </a:lnTo>
                    <a:lnTo>
                      <a:pt x="1375" y="1286"/>
                    </a:lnTo>
                    <a:lnTo>
                      <a:pt x="1371" y="1304"/>
                    </a:lnTo>
                    <a:lnTo>
                      <a:pt x="1365" y="1322"/>
                    </a:lnTo>
                    <a:lnTo>
                      <a:pt x="1359" y="1339"/>
                    </a:lnTo>
                    <a:lnTo>
                      <a:pt x="1349" y="1354"/>
                    </a:lnTo>
                    <a:lnTo>
                      <a:pt x="1339" y="1369"/>
                    </a:lnTo>
                    <a:lnTo>
                      <a:pt x="1326" y="1382"/>
                    </a:lnTo>
                    <a:lnTo>
                      <a:pt x="1312" y="1394"/>
                    </a:lnTo>
                    <a:lnTo>
                      <a:pt x="1295" y="1406"/>
                    </a:lnTo>
                    <a:lnTo>
                      <a:pt x="1279" y="1417"/>
                    </a:lnTo>
                    <a:lnTo>
                      <a:pt x="1259" y="1426"/>
                    </a:lnTo>
                    <a:lnTo>
                      <a:pt x="1237" y="1435"/>
                    </a:lnTo>
                    <a:lnTo>
                      <a:pt x="1215" y="1442"/>
                    </a:lnTo>
                    <a:lnTo>
                      <a:pt x="1191" y="1449"/>
                    </a:lnTo>
                    <a:lnTo>
                      <a:pt x="1164" y="1455"/>
                    </a:lnTo>
                    <a:lnTo>
                      <a:pt x="1136" y="1459"/>
                    </a:lnTo>
                    <a:lnTo>
                      <a:pt x="1107" y="1462"/>
                    </a:lnTo>
                    <a:lnTo>
                      <a:pt x="1083" y="1465"/>
                    </a:lnTo>
                    <a:lnTo>
                      <a:pt x="1073" y="1464"/>
                    </a:lnTo>
                    <a:lnTo>
                      <a:pt x="1064" y="1464"/>
                    </a:lnTo>
                    <a:lnTo>
                      <a:pt x="1055" y="1462"/>
                    </a:lnTo>
                    <a:lnTo>
                      <a:pt x="1048" y="1460"/>
                    </a:lnTo>
                    <a:lnTo>
                      <a:pt x="1042" y="1458"/>
                    </a:lnTo>
                    <a:lnTo>
                      <a:pt x="1037" y="1455"/>
                    </a:lnTo>
                    <a:lnTo>
                      <a:pt x="1033" y="1451"/>
                    </a:lnTo>
                    <a:lnTo>
                      <a:pt x="1031" y="1448"/>
                    </a:lnTo>
                    <a:lnTo>
                      <a:pt x="1028" y="1443"/>
                    </a:lnTo>
                    <a:lnTo>
                      <a:pt x="1028" y="1438"/>
                    </a:lnTo>
                    <a:lnTo>
                      <a:pt x="1028" y="1432"/>
                    </a:lnTo>
                    <a:lnTo>
                      <a:pt x="1031" y="1426"/>
                    </a:lnTo>
                    <a:lnTo>
                      <a:pt x="1031" y="1408"/>
                    </a:lnTo>
                    <a:lnTo>
                      <a:pt x="1030" y="1392"/>
                    </a:lnTo>
                    <a:lnTo>
                      <a:pt x="1027" y="1377"/>
                    </a:lnTo>
                    <a:lnTo>
                      <a:pt x="1023" y="1363"/>
                    </a:lnTo>
                    <a:lnTo>
                      <a:pt x="1016" y="1350"/>
                    </a:lnTo>
                    <a:lnTo>
                      <a:pt x="1007" y="1339"/>
                    </a:lnTo>
                    <a:lnTo>
                      <a:pt x="997" y="1329"/>
                    </a:lnTo>
                    <a:lnTo>
                      <a:pt x="985" y="1320"/>
                    </a:lnTo>
                    <a:lnTo>
                      <a:pt x="941" y="1551"/>
                    </a:lnTo>
                    <a:lnTo>
                      <a:pt x="936" y="1570"/>
                    </a:lnTo>
                    <a:lnTo>
                      <a:pt x="929" y="1586"/>
                    </a:lnTo>
                    <a:lnTo>
                      <a:pt x="926" y="1594"/>
                    </a:lnTo>
                    <a:lnTo>
                      <a:pt x="923" y="1601"/>
                    </a:lnTo>
                    <a:lnTo>
                      <a:pt x="918" y="1607"/>
                    </a:lnTo>
                    <a:lnTo>
                      <a:pt x="914" y="1613"/>
                    </a:lnTo>
                    <a:lnTo>
                      <a:pt x="909" y="1617"/>
                    </a:lnTo>
                    <a:lnTo>
                      <a:pt x="904" y="1622"/>
                    </a:lnTo>
                    <a:lnTo>
                      <a:pt x="898" y="1626"/>
                    </a:lnTo>
                    <a:lnTo>
                      <a:pt x="892" y="1629"/>
                    </a:lnTo>
                    <a:lnTo>
                      <a:pt x="886" y="1632"/>
                    </a:lnTo>
                    <a:lnTo>
                      <a:pt x="879" y="1634"/>
                    </a:lnTo>
                    <a:lnTo>
                      <a:pt x="872" y="1636"/>
                    </a:lnTo>
                    <a:lnTo>
                      <a:pt x="865" y="1637"/>
                    </a:lnTo>
                    <a:lnTo>
                      <a:pt x="848" y="1642"/>
                    </a:lnTo>
                    <a:lnTo>
                      <a:pt x="833" y="1646"/>
                    </a:lnTo>
                    <a:lnTo>
                      <a:pt x="817" y="1650"/>
                    </a:lnTo>
                    <a:lnTo>
                      <a:pt x="801" y="1652"/>
                    </a:lnTo>
                    <a:lnTo>
                      <a:pt x="785" y="1654"/>
                    </a:lnTo>
                    <a:lnTo>
                      <a:pt x="768" y="1656"/>
                    </a:lnTo>
                    <a:lnTo>
                      <a:pt x="752" y="1656"/>
                    </a:lnTo>
                    <a:lnTo>
                      <a:pt x="735" y="1657"/>
                    </a:lnTo>
                    <a:lnTo>
                      <a:pt x="722" y="1656"/>
                    </a:lnTo>
                    <a:lnTo>
                      <a:pt x="711" y="1654"/>
                    </a:lnTo>
                    <a:lnTo>
                      <a:pt x="706" y="1652"/>
                    </a:lnTo>
                    <a:lnTo>
                      <a:pt x="702" y="1650"/>
                    </a:lnTo>
                    <a:lnTo>
                      <a:pt x="698" y="1647"/>
                    </a:lnTo>
                    <a:lnTo>
                      <a:pt x="695" y="1644"/>
                    </a:lnTo>
                    <a:lnTo>
                      <a:pt x="693" y="1641"/>
                    </a:lnTo>
                    <a:lnTo>
                      <a:pt x="691" y="1636"/>
                    </a:lnTo>
                    <a:lnTo>
                      <a:pt x="689" y="1632"/>
                    </a:lnTo>
                    <a:lnTo>
                      <a:pt x="689" y="1627"/>
                    </a:lnTo>
                    <a:lnTo>
                      <a:pt x="689" y="1616"/>
                    </a:lnTo>
                    <a:lnTo>
                      <a:pt x="693" y="1604"/>
                    </a:lnTo>
                    <a:lnTo>
                      <a:pt x="699" y="1580"/>
                    </a:lnTo>
                    <a:lnTo>
                      <a:pt x="705" y="1554"/>
                    </a:lnTo>
                    <a:lnTo>
                      <a:pt x="713" y="1523"/>
                    </a:lnTo>
                    <a:lnTo>
                      <a:pt x="721" y="1487"/>
                    </a:lnTo>
                    <a:lnTo>
                      <a:pt x="728" y="1448"/>
                    </a:lnTo>
                    <a:lnTo>
                      <a:pt x="737" y="1404"/>
                    </a:lnTo>
                    <a:lnTo>
                      <a:pt x="746" y="1358"/>
                    </a:lnTo>
                    <a:lnTo>
                      <a:pt x="756" y="1306"/>
                    </a:lnTo>
                    <a:lnTo>
                      <a:pt x="814" y="1002"/>
                    </a:lnTo>
                    <a:lnTo>
                      <a:pt x="822" y="963"/>
                    </a:lnTo>
                    <a:lnTo>
                      <a:pt x="828" y="927"/>
                    </a:lnTo>
                    <a:lnTo>
                      <a:pt x="834" y="894"/>
                    </a:lnTo>
                    <a:lnTo>
                      <a:pt x="839" y="864"/>
                    </a:lnTo>
                    <a:lnTo>
                      <a:pt x="843" y="837"/>
                    </a:lnTo>
                    <a:lnTo>
                      <a:pt x="846" y="814"/>
                    </a:lnTo>
                    <a:lnTo>
                      <a:pt x="849" y="795"/>
                    </a:lnTo>
                    <a:lnTo>
                      <a:pt x="851" y="778"/>
                    </a:lnTo>
                    <a:lnTo>
                      <a:pt x="852" y="768"/>
                    </a:lnTo>
                    <a:lnTo>
                      <a:pt x="852" y="761"/>
                    </a:lnTo>
                    <a:lnTo>
                      <a:pt x="853" y="753"/>
                    </a:lnTo>
                    <a:lnTo>
                      <a:pt x="855" y="747"/>
                    </a:lnTo>
                    <a:lnTo>
                      <a:pt x="857" y="742"/>
                    </a:lnTo>
                    <a:lnTo>
                      <a:pt x="859" y="737"/>
                    </a:lnTo>
                    <a:lnTo>
                      <a:pt x="863" y="734"/>
                    </a:lnTo>
                    <a:lnTo>
                      <a:pt x="866" y="732"/>
                    </a:lnTo>
                    <a:lnTo>
                      <a:pt x="868" y="729"/>
                    </a:lnTo>
                    <a:lnTo>
                      <a:pt x="873" y="726"/>
                    </a:lnTo>
                    <a:lnTo>
                      <a:pt x="877" y="725"/>
                    </a:lnTo>
                    <a:lnTo>
                      <a:pt x="883" y="724"/>
                    </a:lnTo>
                    <a:lnTo>
                      <a:pt x="888" y="723"/>
                    </a:lnTo>
                    <a:lnTo>
                      <a:pt x="896" y="724"/>
                    </a:lnTo>
                    <a:lnTo>
                      <a:pt x="904" y="724"/>
                    </a:lnTo>
                    <a:lnTo>
                      <a:pt x="914" y="725"/>
                    </a:lnTo>
                    <a:lnTo>
                      <a:pt x="944" y="733"/>
                    </a:lnTo>
                    <a:lnTo>
                      <a:pt x="981" y="744"/>
                    </a:lnTo>
                    <a:lnTo>
                      <a:pt x="1023" y="756"/>
                    </a:lnTo>
                    <a:lnTo>
                      <a:pt x="1070" y="772"/>
                    </a:lnTo>
                    <a:lnTo>
                      <a:pt x="1078" y="774"/>
                    </a:lnTo>
                    <a:lnTo>
                      <a:pt x="1086" y="776"/>
                    </a:lnTo>
                    <a:lnTo>
                      <a:pt x="1094" y="777"/>
                    </a:lnTo>
                    <a:lnTo>
                      <a:pt x="1101" y="778"/>
                    </a:lnTo>
                    <a:lnTo>
                      <a:pt x="1112" y="782"/>
                    </a:lnTo>
                    <a:lnTo>
                      <a:pt x="1120" y="786"/>
                    </a:lnTo>
                    <a:lnTo>
                      <a:pt x="1122" y="788"/>
                    </a:lnTo>
                    <a:lnTo>
                      <a:pt x="1123" y="792"/>
                    </a:lnTo>
                    <a:lnTo>
                      <a:pt x="1124" y="795"/>
                    </a:lnTo>
                    <a:lnTo>
                      <a:pt x="1124" y="797"/>
                    </a:lnTo>
                    <a:lnTo>
                      <a:pt x="1210" y="797"/>
                    </a:lnTo>
                    <a:lnTo>
                      <a:pt x="1212" y="796"/>
                    </a:lnTo>
                    <a:lnTo>
                      <a:pt x="1217" y="792"/>
                    </a:lnTo>
                    <a:lnTo>
                      <a:pt x="1254" y="754"/>
                    </a:lnTo>
                    <a:lnTo>
                      <a:pt x="1281" y="728"/>
                    </a:lnTo>
                    <a:lnTo>
                      <a:pt x="1290" y="721"/>
                    </a:lnTo>
                    <a:lnTo>
                      <a:pt x="1297" y="715"/>
                    </a:lnTo>
                    <a:lnTo>
                      <a:pt x="1303" y="712"/>
                    </a:lnTo>
                    <a:lnTo>
                      <a:pt x="1305" y="713"/>
                    </a:lnTo>
                    <a:lnTo>
                      <a:pt x="1274" y="693"/>
                    </a:lnTo>
                    <a:lnTo>
                      <a:pt x="1244" y="670"/>
                    </a:lnTo>
                    <a:lnTo>
                      <a:pt x="1216" y="648"/>
                    </a:lnTo>
                    <a:lnTo>
                      <a:pt x="1191" y="623"/>
                    </a:lnTo>
                    <a:lnTo>
                      <a:pt x="1165" y="597"/>
                    </a:lnTo>
                    <a:lnTo>
                      <a:pt x="1142" y="568"/>
                    </a:lnTo>
                    <a:lnTo>
                      <a:pt x="1121" y="539"/>
                    </a:lnTo>
                    <a:lnTo>
                      <a:pt x="1101" y="508"/>
                    </a:lnTo>
                    <a:lnTo>
                      <a:pt x="1082" y="474"/>
                    </a:lnTo>
                    <a:lnTo>
                      <a:pt x="1064" y="440"/>
                    </a:lnTo>
                    <a:lnTo>
                      <a:pt x="1050" y="403"/>
                    </a:lnTo>
                    <a:lnTo>
                      <a:pt x="1035" y="365"/>
                    </a:lnTo>
                    <a:lnTo>
                      <a:pt x="1023" y="326"/>
                    </a:lnTo>
                    <a:lnTo>
                      <a:pt x="1012" y="284"/>
                    </a:lnTo>
                    <a:lnTo>
                      <a:pt x="1003" y="242"/>
                    </a:lnTo>
                    <a:lnTo>
                      <a:pt x="995" y="197"/>
                    </a:lnTo>
                    <a:lnTo>
                      <a:pt x="944" y="252"/>
                    </a:lnTo>
                    <a:lnTo>
                      <a:pt x="893" y="305"/>
                    </a:lnTo>
                    <a:lnTo>
                      <a:pt x="842" y="355"/>
                    </a:lnTo>
                    <a:lnTo>
                      <a:pt x="788" y="403"/>
                    </a:lnTo>
                    <a:lnTo>
                      <a:pt x="736" y="449"/>
                    </a:lnTo>
                    <a:lnTo>
                      <a:pt x="683" y="493"/>
                    </a:lnTo>
                    <a:lnTo>
                      <a:pt x="628" y="535"/>
                    </a:lnTo>
                    <a:lnTo>
                      <a:pt x="574" y="574"/>
                    </a:lnTo>
                    <a:lnTo>
                      <a:pt x="587" y="575"/>
                    </a:lnTo>
                    <a:lnTo>
                      <a:pt x="604" y="577"/>
                    </a:lnTo>
                    <a:lnTo>
                      <a:pt x="624" y="578"/>
                    </a:lnTo>
                    <a:lnTo>
                      <a:pt x="645" y="578"/>
                    </a:lnTo>
                    <a:lnTo>
                      <a:pt x="669" y="579"/>
                    </a:lnTo>
                    <a:lnTo>
                      <a:pt x="696" y="579"/>
                    </a:lnTo>
                    <a:lnTo>
                      <a:pt x="725" y="580"/>
                    </a:lnTo>
                    <a:lnTo>
                      <a:pt x="756" y="580"/>
                    </a:lnTo>
                    <a:lnTo>
                      <a:pt x="868" y="580"/>
                    </a:lnTo>
                    <a:lnTo>
                      <a:pt x="895" y="550"/>
                    </a:lnTo>
                    <a:lnTo>
                      <a:pt x="918" y="526"/>
                    </a:lnTo>
                    <a:lnTo>
                      <a:pt x="940" y="503"/>
                    </a:lnTo>
                    <a:lnTo>
                      <a:pt x="957" y="486"/>
                    </a:lnTo>
                    <a:lnTo>
                      <a:pt x="973" y="472"/>
                    </a:lnTo>
                    <a:lnTo>
                      <a:pt x="986" y="462"/>
                    </a:lnTo>
                    <a:lnTo>
                      <a:pt x="992" y="459"/>
                    </a:lnTo>
                    <a:lnTo>
                      <a:pt x="997" y="457"/>
                    </a:lnTo>
                    <a:lnTo>
                      <a:pt x="1002" y="455"/>
                    </a:lnTo>
                    <a:lnTo>
                      <a:pt x="1005" y="454"/>
                    </a:lnTo>
                    <a:lnTo>
                      <a:pt x="1012" y="457"/>
                    </a:lnTo>
                    <a:lnTo>
                      <a:pt x="1018" y="460"/>
                    </a:lnTo>
                    <a:lnTo>
                      <a:pt x="1025" y="463"/>
                    </a:lnTo>
                    <a:lnTo>
                      <a:pt x="1033" y="468"/>
                    </a:lnTo>
                    <a:lnTo>
                      <a:pt x="1048" y="479"/>
                    </a:lnTo>
                    <a:lnTo>
                      <a:pt x="1066" y="494"/>
                    </a:lnTo>
                    <a:lnTo>
                      <a:pt x="1085" y="512"/>
                    </a:lnTo>
                    <a:lnTo>
                      <a:pt x="1106" y="533"/>
                    </a:lnTo>
                    <a:lnTo>
                      <a:pt x="1127" y="558"/>
                    </a:lnTo>
                    <a:lnTo>
                      <a:pt x="1151" y="587"/>
                    </a:lnTo>
                    <a:lnTo>
                      <a:pt x="1154" y="598"/>
                    </a:lnTo>
                    <a:lnTo>
                      <a:pt x="1155" y="607"/>
                    </a:lnTo>
                    <a:lnTo>
                      <a:pt x="1155" y="611"/>
                    </a:lnTo>
                    <a:lnTo>
                      <a:pt x="1154" y="616"/>
                    </a:lnTo>
                    <a:lnTo>
                      <a:pt x="1153" y="619"/>
                    </a:lnTo>
                    <a:lnTo>
                      <a:pt x="1151" y="623"/>
                    </a:lnTo>
                    <a:lnTo>
                      <a:pt x="1148" y="626"/>
                    </a:lnTo>
                    <a:lnTo>
                      <a:pt x="1145" y="629"/>
                    </a:lnTo>
                    <a:lnTo>
                      <a:pt x="1142" y="631"/>
                    </a:lnTo>
                    <a:lnTo>
                      <a:pt x="1137" y="634"/>
                    </a:lnTo>
                    <a:lnTo>
                      <a:pt x="1127" y="637"/>
                    </a:lnTo>
                    <a:lnTo>
                      <a:pt x="1115" y="639"/>
                    </a:lnTo>
                    <a:lnTo>
                      <a:pt x="1090" y="638"/>
                    </a:lnTo>
                    <a:lnTo>
                      <a:pt x="1060" y="637"/>
                    </a:lnTo>
                    <a:lnTo>
                      <a:pt x="1024" y="636"/>
                    </a:lnTo>
                    <a:lnTo>
                      <a:pt x="984" y="635"/>
                    </a:lnTo>
                    <a:lnTo>
                      <a:pt x="938" y="634"/>
                    </a:lnTo>
                    <a:lnTo>
                      <a:pt x="888" y="634"/>
                    </a:lnTo>
                    <a:lnTo>
                      <a:pt x="833" y="633"/>
                    </a:lnTo>
                    <a:lnTo>
                      <a:pt x="773" y="63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8" name="Freeform 9"/>
              <p:cNvSpPr/>
              <p:nvPr/>
            </p:nvSpPr>
            <p:spPr bwMode="auto">
              <a:xfrm>
                <a:off x="5691188" y="2570163"/>
                <a:ext cx="412750" cy="368300"/>
              </a:xfrm>
              <a:custGeom>
                <a:avLst/>
                <a:gdLst>
                  <a:gd name="T0" fmla="*/ 938 w 2076"/>
                  <a:gd name="T1" fmla="*/ 225 h 1855"/>
                  <a:gd name="T2" fmla="*/ 1061 w 2076"/>
                  <a:gd name="T3" fmla="*/ 281 h 1855"/>
                  <a:gd name="T4" fmla="*/ 1048 w 2076"/>
                  <a:gd name="T5" fmla="*/ 327 h 1855"/>
                  <a:gd name="T6" fmla="*/ 973 w 2076"/>
                  <a:gd name="T7" fmla="*/ 376 h 1855"/>
                  <a:gd name="T8" fmla="*/ 919 w 2076"/>
                  <a:gd name="T9" fmla="*/ 452 h 1855"/>
                  <a:gd name="T10" fmla="*/ 1062 w 2076"/>
                  <a:gd name="T11" fmla="*/ 595 h 1855"/>
                  <a:gd name="T12" fmla="*/ 1136 w 2076"/>
                  <a:gd name="T13" fmla="*/ 142 h 1855"/>
                  <a:gd name="T14" fmla="*/ 1144 w 2076"/>
                  <a:gd name="T15" fmla="*/ 31 h 1855"/>
                  <a:gd name="T16" fmla="*/ 1177 w 2076"/>
                  <a:gd name="T17" fmla="*/ 2 h 1855"/>
                  <a:gd name="T18" fmla="*/ 1306 w 2076"/>
                  <a:gd name="T19" fmla="*/ 11 h 1855"/>
                  <a:gd name="T20" fmla="*/ 1527 w 2076"/>
                  <a:gd name="T21" fmla="*/ 59 h 1855"/>
                  <a:gd name="T22" fmla="*/ 1546 w 2076"/>
                  <a:gd name="T23" fmla="*/ 99 h 1855"/>
                  <a:gd name="T24" fmla="*/ 1509 w 2076"/>
                  <a:gd name="T25" fmla="*/ 146 h 1855"/>
                  <a:gd name="T26" fmla="*/ 1466 w 2076"/>
                  <a:gd name="T27" fmla="*/ 208 h 1855"/>
                  <a:gd name="T28" fmla="*/ 1770 w 2076"/>
                  <a:gd name="T29" fmla="*/ 455 h 1855"/>
                  <a:gd name="T30" fmla="*/ 1857 w 2076"/>
                  <a:gd name="T31" fmla="*/ 408 h 1855"/>
                  <a:gd name="T32" fmla="*/ 1953 w 2076"/>
                  <a:gd name="T33" fmla="*/ 470 h 1855"/>
                  <a:gd name="T34" fmla="*/ 2076 w 2076"/>
                  <a:gd name="T35" fmla="*/ 615 h 1855"/>
                  <a:gd name="T36" fmla="*/ 2064 w 2076"/>
                  <a:gd name="T37" fmla="*/ 650 h 1855"/>
                  <a:gd name="T38" fmla="*/ 1899 w 2076"/>
                  <a:gd name="T39" fmla="*/ 662 h 1855"/>
                  <a:gd name="T40" fmla="*/ 1283 w 2076"/>
                  <a:gd name="T41" fmla="*/ 1156 h 1855"/>
                  <a:gd name="T42" fmla="*/ 1637 w 2076"/>
                  <a:gd name="T43" fmla="*/ 992 h 1855"/>
                  <a:gd name="T44" fmla="*/ 1704 w 2076"/>
                  <a:gd name="T45" fmla="*/ 998 h 1855"/>
                  <a:gd name="T46" fmla="*/ 1798 w 2076"/>
                  <a:gd name="T47" fmla="*/ 1068 h 1855"/>
                  <a:gd name="T48" fmla="*/ 1883 w 2076"/>
                  <a:gd name="T49" fmla="*/ 1188 h 1855"/>
                  <a:gd name="T50" fmla="*/ 1868 w 2076"/>
                  <a:gd name="T51" fmla="*/ 1214 h 1855"/>
                  <a:gd name="T52" fmla="*/ 1730 w 2076"/>
                  <a:gd name="T53" fmla="*/ 1218 h 1855"/>
                  <a:gd name="T54" fmla="*/ 1482 w 2076"/>
                  <a:gd name="T55" fmla="*/ 1213 h 1855"/>
                  <a:gd name="T56" fmla="*/ 1501 w 2076"/>
                  <a:gd name="T57" fmla="*/ 1775 h 1855"/>
                  <a:gd name="T58" fmla="*/ 1669 w 2076"/>
                  <a:gd name="T59" fmla="*/ 1604 h 1855"/>
                  <a:gd name="T60" fmla="*/ 1725 w 2076"/>
                  <a:gd name="T61" fmla="*/ 1593 h 1855"/>
                  <a:gd name="T62" fmla="*/ 1818 w 2076"/>
                  <a:gd name="T63" fmla="*/ 1647 h 1855"/>
                  <a:gd name="T64" fmla="*/ 1959 w 2076"/>
                  <a:gd name="T65" fmla="*/ 1782 h 1855"/>
                  <a:gd name="T66" fmla="*/ 1954 w 2076"/>
                  <a:gd name="T67" fmla="*/ 1828 h 1855"/>
                  <a:gd name="T68" fmla="*/ 1905 w 2076"/>
                  <a:gd name="T69" fmla="*/ 1847 h 1855"/>
                  <a:gd name="T70" fmla="*/ 1506 w 2076"/>
                  <a:gd name="T71" fmla="*/ 1839 h 1855"/>
                  <a:gd name="T72" fmla="*/ 123 w 2076"/>
                  <a:gd name="T73" fmla="*/ 1845 h 1855"/>
                  <a:gd name="T74" fmla="*/ 39 w 2076"/>
                  <a:gd name="T75" fmla="*/ 1847 h 1855"/>
                  <a:gd name="T76" fmla="*/ 26 w 2076"/>
                  <a:gd name="T77" fmla="*/ 1826 h 1855"/>
                  <a:gd name="T78" fmla="*/ 1 w 2076"/>
                  <a:gd name="T79" fmla="*/ 1762 h 1855"/>
                  <a:gd name="T80" fmla="*/ 111 w 2076"/>
                  <a:gd name="T81" fmla="*/ 1766 h 1855"/>
                  <a:gd name="T82" fmla="*/ 944 w 2076"/>
                  <a:gd name="T83" fmla="*/ 1213 h 1855"/>
                  <a:gd name="T84" fmla="*/ 479 w 2076"/>
                  <a:gd name="T85" fmla="*/ 1221 h 1855"/>
                  <a:gd name="T86" fmla="*/ 430 w 2076"/>
                  <a:gd name="T87" fmla="*/ 1225 h 1855"/>
                  <a:gd name="T88" fmla="*/ 394 w 2076"/>
                  <a:gd name="T89" fmla="*/ 1156 h 1855"/>
                  <a:gd name="T90" fmla="*/ 410 w 2076"/>
                  <a:gd name="T91" fmla="*/ 1133 h 1855"/>
                  <a:gd name="T92" fmla="*/ 637 w 2076"/>
                  <a:gd name="T93" fmla="*/ 1152 h 1855"/>
                  <a:gd name="T94" fmla="*/ 730 w 2076"/>
                  <a:gd name="T95" fmla="*/ 751 h 1855"/>
                  <a:gd name="T96" fmla="*/ 478 w 2076"/>
                  <a:gd name="T97" fmla="*/ 1041 h 1855"/>
                  <a:gd name="T98" fmla="*/ 180 w 2076"/>
                  <a:gd name="T99" fmla="*/ 1277 h 1855"/>
                  <a:gd name="T100" fmla="*/ 141 w 2076"/>
                  <a:gd name="T101" fmla="*/ 1289 h 1855"/>
                  <a:gd name="T102" fmla="*/ 155 w 2076"/>
                  <a:gd name="T103" fmla="*/ 1237 h 1855"/>
                  <a:gd name="T104" fmla="*/ 355 w 2076"/>
                  <a:gd name="T105" fmla="*/ 944 h 1855"/>
                  <a:gd name="T106" fmla="*/ 530 w 2076"/>
                  <a:gd name="T107" fmla="*/ 609 h 1855"/>
                  <a:gd name="T108" fmla="*/ 622 w 2076"/>
                  <a:gd name="T109" fmla="*/ 366 h 1855"/>
                  <a:gd name="T110" fmla="*/ 657 w 2076"/>
                  <a:gd name="T111" fmla="*/ 235 h 1855"/>
                  <a:gd name="T112" fmla="*/ 702 w 2076"/>
                  <a:gd name="T113" fmla="*/ 186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76" h="1855">
                    <a:moveTo>
                      <a:pt x="749" y="186"/>
                    </a:moveTo>
                    <a:lnTo>
                      <a:pt x="770" y="188"/>
                    </a:lnTo>
                    <a:lnTo>
                      <a:pt x="795" y="193"/>
                    </a:lnTo>
                    <a:lnTo>
                      <a:pt x="825" y="198"/>
                    </a:lnTo>
                    <a:lnTo>
                      <a:pt x="859" y="206"/>
                    </a:lnTo>
                    <a:lnTo>
                      <a:pt x="896" y="215"/>
                    </a:lnTo>
                    <a:lnTo>
                      <a:pt x="938" y="225"/>
                    </a:lnTo>
                    <a:lnTo>
                      <a:pt x="983" y="236"/>
                    </a:lnTo>
                    <a:lnTo>
                      <a:pt x="1032" y="250"/>
                    </a:lnTo>
                    <a:lnTo>
                      <a:pt x="1040" y="256"/>
                    </a:lnTo>
                    <a:lnTo>
                      <a:pt x="1048" y="262"/>
                    </a:lnTo>
                    <a:lnTo>
                      <a:pt x="1053" y="269"/>
                    </a:lnTo>
                    <a:lnTo>
                      <a:pt x="1058" y="274"/>
                    </a:lnTo>
                    <a:lnTo>
                      <a:pt x="1061" y="281"/>
                    </a:lnTo>
                    <a:lnTo>
                      <a:pt x="1062" y="288"/>
                    </a:lnTo>
                    <a:lnTo>
                      <a:pt x="1063" y="294"/>
                    </a:lnTo>
                    <a:lnTo>
                      <a:pt x="1062" y="300"/>
                    </a:lnTo>
                    <a:lnTo>
                      <a:pt x="1061" y="307"/>
                    </a:lnTo>
                    <a:lnTo>
                      <a:pt x="1058" y="313"/>
                    </a:lnTo>
                    <a:lnTo>
                      <a:pt x="1053" y="320"/>
                    </a:lnTo>
                    <a:lnTo>
                      <a:pt x="1048" y="327"/>
                    </a:lnTo>
                    <a:lnTo>
                      <a:pt x="1041" y="333"/>
                    </a:lnTo>
                    <a:lnTo>
                      <a:pt x="1032" y="340"/>
                    </a:lnTo>
                    <a:lnTo>
                      <a:pt x="1023" y="348"/>
                    </a:lnTo>
                    <a:lnTo>
                      <a:pt x="1012" y="354"/>
                    </a:lnTo>
                    <a:lnTo>
                      <a:pt x="998" y="361"/>
                    </a:lnTo>
                    <a:lnTo>
                      <a:pt x="984" y="368"/>
                    </a:lnTo>
                    <a:lnTo>
                      <a:pt x="973" y="376"/>
                    </a:lnTo>
                    <a:lnTo>
                      <a:pt x="962" y="384"/>
                    </a:lnTo>
                    <a:lnTo>
                      <a:pt x="953" y="393"/>
                    </a:lnTo>
                    <a:lnTo>
                      <a:pt x="946" y="405"/>
                    </a:lnTo>
                    <a:lnTo>
                      <a:pt x="939" y="415"/>
                    </a:lnTo>
                    <a:lnTo>
                      <a:pt x="934" y="427"/>
                    </a:lnTo>
                    <a:lnTo>
                      <a:pt x="928" y="439"/>
                    </a:lnTo>
                    <a:lnTo>
                      <a:pt x="919" y="452"/>
                    </a:lnTo>
                    <a:lnTo>
                      <a:pt x="910" y="467"/>
                    </a:lnTo>
                    <a:lnTo>
                      <a:pt x="900" y="483"/>
                    </a:lnTo>
                    <a:lnTo>
                      <a:pt x="890" y="505"/>
                    </a:lnTo>
                    <a:lnTo>
                      <a:pt x="877" y="530"/>
                    </a:lnTo>
                    <a:lnTo>
                      <a:pt x="859" y="560"/>
                    </a:lnTo>
                    <a:lnTo>
                      <a:pt x="838" y="595"/>
                    </a:lnTo>
                    <a:lnTo>
                      <a:pt x="1062" y="595"/>
                    </a:lnTo>
                    <a:lnTo>
                      <a:pt x="1099" y="402"/>
                    </a:lnTo>
                    <a:lnTo>
                      <a:pt x="1108" y="353"/>
                    </a:lnTo>
                    <a:lnTo>
                      <a:pt x="1116" y="307"/>
                    </a:lnTo>
                    <a:lnTo>
                      <a:pt x="1122" y="262"/>
                    </a:lnTo>
                    <a:lnTo>
                      <a:pt x="1128" y="220"/>
                    </a:lnTo>
                    <a:lnTo>
                      <a:pt x="1132" y="180"/>
                    </a:lnTo>
                    <a:lnTo>
                      <a:pt x="1136" y="142"/>
                    </a:lnTo>
                    <a:lnTo>
                      <a:pt x="1138" y="107"/>
                    </a:lnTo>
                    <a:lnTo>
                      <a:pt x="1138" y="74"/>
                    </a:lnTo>
                    <a:lnTo>
                      <a:pt x="1138" y="64"/>
                    </a:lnTo>
                    <a:lnTo>
                      <a:pt x="1139" y="55"/>
                    </a:lnTo>
                    <a:lnTo>
                      <a:pt x="1140" y="47"/>
                    </a:lnTo>
                    <a:lnTo>
                      <a:pt x="1142" y="39"/>
                    </a:lnTo>
                    <a:lnTo>
                      <a:pt x="1144" y="31"/>
                    </a:lnTo>
                    <a:lnTo>
                      <a:pt x="1148" y="26"/>
                    </a:lnTo>
                    <a:lnTo>
                      <a:pt x="1151" y="20"/>
                    </a:lnTo>
                    <a:lnTo>
                      <a:pt x="1154" y="16"/>
                    </a:lnTo>
                    <a:lnTo>
                      <a:pt x="1160" y="11"/>
                    </a:lnTo>
                    <a:lnTo>
                      <a:pt x="1164" y="8"/>
                    </a:lnTo>
                    <a:lnTo>
                      <a:pt x="1171" y="5"/>
                    </a:lnTo>
                    <a:lnTo>
                      <a:pt x="1177" y="2"/>
                    </a:lnTo>
                    <a:lnTo>
                      <a:pt x="1183" y="1"/>
                    </a:lnTo>
                    <a:lnTo>
                      <a:pt x="1191" y="0"/>
                    </a:lnTo>
                    <a:lnTo>
                      <a:pt x="1199" y="0"/>
                    </a:lnTo>
                    <a:lnTo>
                      <a:pt x="1208" y="1"/>
                    </a:lnTo>
                    <a:lnTo>
                      <a:pt x="1239" y="4"/>
                    </a:lnTo>
                    <a:lnTo>
                      <a:pt x="1271" y="7"/>
                    </a:lnTo>
                    <a:lnTo>
                      <a:pt x="1306" y="11"/>
                    </a:lnTo>
                    <a:lnTo>
                      <a:pt x="1343" y="17"/>
                    </a:lnTo>
                    <a:lnTo>
                      <a:pt x="1382" y="24"/>
                    </a:lnTo>
                    <a:lnTo>
                      <a:pt x="1422" y="31"/>
                    </a:lnTo>
                    <a:lnTo>
                      <a:pt x="1466" y="40"/>
                    </a:lnTo>
                    <a:lnTo>
                      <a:pt x="1511" y="49"/>
                    </a:lnTo>
                    <a:lnTo>
                      <a:pt x="1519" y="55"/>
                    </a:lnTo>
                    <a:lnTo>
                      <a:pt x="1527" y="59"/>
                    </a:lnTo>
                    <a:lnTo>
                      <a:pt x="1532" y="65"/>
                    </a:lnTo>
                    <a:lnTo>
                      <a:pt x="1538" y="70"/>
                    </a:lnTo>
                    <a:lnTo>
                      <a:pt x="1542" y="76"/>
                    </a:lnTo>
                    <a:lnTo>
                      <a:pt x="1545" y="82"/>
                    </a:lnTo>
                    <a:lnTo>
                      <a:pt x="1546" y="87"/>
                    </a:lnTo>
                    <a:lnTo>
                      <a:pt x="1547" y="94"/>
                    </a:lnTo>
                    <a:lnTo>
                      <a:pt x="1546" y="99"/>
                    </a:lnTo>
                    <a:lnTo>
                      <a:pt x="1544" y="106"/>
                    </a:lnTo>
                    <a:lnTo>
                      <a:pt x="1541" y="113"/>
                    </a:lnTo>
                    <a:lnTo>
                      <a:pt x="1537" y="118"/>
                    </a:lnTo>
                    <a:lnTo>
                      <a:pt x="1531" y="125"/>
                    </a:lnTo>
                    <a:lnTo>
                      <a:pt x="1525" y="132"/>
                    </a:lnTo>
                    <a:lnTo>
                      <a:pt x="1518" y="138"/>
                    </a:lnTo>
                    <a:lnTo>
                      <a:pt x="1509" y="146"/>
                    </a:lnTo>
                    <a:lnTo>
                      <a:pt x="1499" y="154"/>
                    </a:lnTo>
                    <a:lnTo>
                      <a:pt x="1491" y="162"/>
                    </a:lnTo>
                    <a:lnTo>
                      <a:pt x="1485" y="171"/>
                    </a:lnTo>
                    <a:lnTo>
                      <a:pt x="1478" y="180"/>
                    </a:lnTo>
                    <a:lnTo>
                      <a:pt x="1472" y="188"/>
                    </a:lnTo>
                    <a:lnTo>
                      <a:pt x="1468" y="198"/>
                    </a:lnTo>
                    <a:lnTo>
                      <a:pt x="1466" y="208"/>
                    </a:lnTo>
                    <a:lnTo>
                      <a:pt x="1462" y="217"/>
                    </a:lnTo>
                    <a:lnTo>
                      <a:pt x="1390" y="595"/>
                    </a:lnTo>
                    <a:lnTo>
                      <a:pt x="1647" y="595"/>
                    </a:lnTo>
                    <a:lnTo>
                      <a:pt x="1682" y="552"/>
                    </a:lnTo>
                    <a:lnTo>
                      <a:pt x="1715" y="514"/>
                    </a:lnTo>
                    <a:lnTo>
                      <a:pt x="1744" y="481"/>
                    </a:lnTo>
                    <a:lnTo>
                      <a:pt x="1770" y="455"/>
                    </a:lnTo>
                    <a:lnTo>
                      <a:pt x="1792" y="434"/>
                    </a:lnTo>
                    <a:lnTo>
                      <a:pt x="1812" y="418"/>
                    </a:lnTo>
                    <a:lnTo>
                      <a:pt x="1821" y="411"/>
                    </a:lnTo>
                    <a:lnTo>
                      <a:pt x="1830" y="407"/>
                    </a:lnTo>
                    <a:lnTo>
                      <a:pt x="1837" y="405"/>
                    </a:lnTo>
                    <a:lnTo>
                      <a:pt x="1844" y="402"/>
                    </a:lnTo>
                    <a:lnTo>
                      <a:pt x="1857" y="408"/>
                    </a:lnTo>
                    <a:lnTo>
                      <a:pt x="1870" y="415"/>
                    </a:lnTo>
                    <a:lnTo>
                      <a:pt x="1884" y="421"/>
                    </a:lnTo>
                    <a:lnTo>
                      <a:pt x="1897" y="429"/>
                    </a:lnTo>
                    <a:lnTo>
                      <a:pt x="1911" y="438"/>
                    </a:lnTo>
                    <a:lnTo>
                      <a:pt x="1925" y="448"/>
                    </a:lnTo>
                    <a:lnTo>
                      <a:pt x="1939" y="459"/>
                    </a:lnTo>
                    <a:lnTo>
                      <a:pt x="1953" y="470"/>
                    </a:lnTo>
                    <a:lnTo>
                      <a:pt x="1981" y="497"/>
                    </a:lnTo>
                    <a:lnTo>
                      <a:pt x="2011" y="526"/>
                    </a:lnTo>
                    <a:lnTo>
                      <a:pt x="2040" y="558"/>
                    </a:lnTo>
                    <a:lnTo>
                      <a:pt x="2071" y="595"/>
                    </a:lnTo>
                    <a:lnTo>
                      <a:pt x="2074" y="602"/>
                    </a:lnTo>
                    <a:lnTo>
                      <a:pt x="2075" y="608"/>
                    </a:lnTo>
                    <a:lnTo>
                      <a:pt x="2076" y="615"/>
                    </a:lnTo>
                    <a:lnTo>
                      <a:pt x="2076" y="621"/>
                    </a:lnTo>
                    <a:lnTo>
                      <a:pt x="2076" y="626"/>
                    </a:lnTo>
                    <a:lnTo>
                      <a:pt x="2075" y="632"/>
                    </a:lnTo>
                    <a:lnTo>
                      <a:pt x="2073" y="636"/>
                    </a:lnTo>
                    <a:lnTo>
                      <a:pt x="2070" y="642"/>
                    </a:lnTo>
                    <a:lnTo>
                      <a:pt x="2067" y="645"/>
                    </a:lnTo>
                    <a:lnTo>
                      <a:pt x="2064" y="650"/>
                    </a:lnTo>
                    <a:lnTo>
                      <a:pt x="2059" y="653"/>
                    </a:lnTo>
                    <a:lnTo>
                      <a:pt x="2054" y="657"/>
                    </a:lnTo>
                    <a:lnTo>
                      <a:pt x="2040" y="663"/>
                    </a:lnTo>
                    <a:lnTo>
                      <a:pt x="2025" y="667"/>
                    </a:lnTo>
                    <a:lnTo>
                      <a:pt x="1989" y="665"/>
                    </a:lnTo>
                    <a:lnTo>
                      <a:pt x="1947" y="664"/>
                    </a:lnTo>
                    <a:lnTo>
                      <a:pt x="1899" y="662"/>
                    </a:lnTo>
                    <a:lnTo>
                      <a:pt x="1847" y="661"/>
                    </a:lnTo>
                    <a:lnTo>
                      <a:pt x="1788" y="661"/>
                    </a:lnTo>
                    <a:lnTo>
                      <a:pt x="1724" y="660"/>
                    </a:lnTo>
                    <a:lnTo>
                      <a:pt x="1654" y="660"/>
                    </a:lnTo>
                    <a:lnTo>
                      <a:pt x="1579" y="660"/>
                    </a:lnTo>
                    <a:lnTo>
                      <a:pt x="1378" y="660"/>
                    </a:lnTo>
                    <a:lnTo>
                      <a:pt x="1283" y="1156"/>
                    </a:lnTo>
                    <a:lnTo>
                      <a:pt x="1468" y="1156"/>
                    </a:lnTo>
                    <a:lnTo>
                      <a:pt x="1506" y="1115"/>
                    </a:lnTo>
                    <a:lnTo>
                      <a:pt x="1540" y="1080"/>
                    </a:lnTo>
                    <a:lnTo>
                      <a:pt x="1570" y="1049"/>
                    </a:lnTo>
                    <a:lnTo>
                      <a:pt x="1597" y="1025"/>
                    </a:lnTo>
                    <a:lnTo>
                      <a:pt x="1619" y="1005"/>
                    </a:lnTo>
                    <a:lnTo>
                      <a:pt x="1637" y="992"/>
                    </a:lnTo>
                    <a:lnTo>
                      <a:pt x="1645" y="986"/>
                    </a:lnTo>
                    <a:lnTo>
                      <a:pt x="1651" y="983"/>
                    </a:lnTo>
                    <a:lnTo>
                      <a:pt x="1657" y="982"/>
                    </a:lnTo>
                    <a:lnTo>
                      <a:pt x="1661" y="980"/>
                    </a:lnTo>
                    <a:lnTo>
                      <a:pt x="1676" y="986"/>
                    </a:lnTo>
                    <a:lnTo>
                      <a:pt x="1689" y="992"/>
                    </a:lnTo>
                    <a:lnTo>
                      <a:pt x="1704" y="998"/>
                    </a:lnTo>
                    <a:lnTo>
                      <a:pt x="1717" y="1006"/>
                    </a:lnTo>
                    <a:lnTo>
                      <a:pt x="1730" y="1015"/>
                    </a:lnTo>
                    <a:lnTo>
                      <a:pt x="1745" y="1024"/>
                    </a:lnTo>
                    <a:lnTo>
                      <a:pt x="1758" y="1034"/>
                    </a:lnTo>
                    <a:lnTo>
                      <a:pt x="1771" y="1044"/>
                    </a:lnTo>
                    <a:lnTo>
                      <a:pt x="1785" y="1056"/>
                    </a:lnTo>
                    <a:lnTo>
                      <a:pt x="1798" y="1068"/>
                    </a:lnTo>
                    <a:lnTo>
                      <a:pt x="1811" y="1081"/>
                    </a:lnTo>
                    <a:lnTo>
                      <a:pt x="1824" y="1094"/>
                    </a:lnTo>
                    <a:lnTo>
                      <a:pt x="1850" y="1124"/>
                    </a:lnTo>
                    <a:lnTo>
                      <a:pt x="1876" y="1156"/>
                    </a:lnTo>
                    <a:lnTo>
                      <a:pt x="1880" y="1170"/>
                    </a:lnTo>
                    <a:lnTo>
                      <a:pt x="1883" y="1182"/>
                    </a:lnTo>
                    <a:lnTo>
                      <a:pt x="1883" y="1188"/>
                    </a:lnTo>
                    <a:lnTo>
                      <a:pt x="1881" y="1192"/>
                    </a:lnTo>
                    <a:lnTo>
                      <a:pt x="1881" y="1197"/>
                    </a:lnTo>
                    <a:lnTo>
                      <a:pt x="1879" y="1201"/>
                    </a:lnTo>
                    <a:lnTo>
                      <a:pt x="1877" y="1204"/>
                    </a:lnTo>
                    <a:lnTo>
                      <a:pt x="1875" y="1208"/>
                    </a:lnTo>
                    <a:lnTo>
                      <a:pt x="1871" y="1211"/>
                    </a:lnTo>
                    <a:lnTo>
                      <a:pt x="1868" y="1214"/>
                    </a:lnTo>
                    <a:lnTo>
                      <a:pt x="1859" y="1218"/>
                    </a:lnTo>
                    <a:lnTo>
                      <a:pt x="1847" y="1221"/>
                    </a:lnTo>
                    <a:lnTo>
                      <a:pt x="1830" y="1221"/>
                    </a:lnTo>
                    <a:lnTo>
                      <a:pt x="1809" y="1221"/>
                    </a:lnTo>
                    <a:lnTo>
                      <a:pt x="1786" y="1220"/>
                    </a:lnTo>
                    <a:lnTo>
                      <a:pt x="1760" y="1219"/>
                    </a:lnTo>
                    <a:lnTo>
                      <a:pt x="1730" y="1218"/>
                    </a:lnTo>
                    <a:lnTo>
                      <a:pt x="1698" y="1217"/>
                    </a:lnTo>
                    <a:lnTo>
                      <a:pt x="1664" y="1215"/>
                    </a:lnTo>
                    <a:lnTo>
                      <a:pt x="1625" y="1213"/>
                    </a:lnTo>
                    <a:lnTo>
                      <a:pt x="1585" y="1213"/>
                    </a:lnTo>
                    <a:lnTo>
                      <a:pt x="1547" y="1213"/>
                    </a:lnTo>
                    <a:lnTo>
                      <a:pt x="1514" y="1213"/>
                    </a:lnTo>
                    <a:lnTo>
                      <a:pt x="1482" y="1213"/>
                    </a:lnTo>
                    <a:lnTo>
                      <a:pt x="1456" y="1213"/>
                    </a:lnTo>
                    <a:lnTo>
                      <a:pt x="1431" y="1213"/>
                    </a:lnTo>
                    <a:lnTo>
                      <a:pt x="1410" y="1213"/>
                    </a:lnTo>
                    <a:lnTo>
                      <a:pt x="1392" y="1213"/>
                    </a:lnTo>
                    <a:lnTo>
                      <a:pt x="1272" y="1213"/>
                    </a:lnTo>
                    <a:lnTo>
                      <a:pt x="1166" y="1775"/>
                    </a:lnTo>
                    <a:lnTo>
                      <a:pt x="1501" y="1775"/>
                    </a:lnTo>
                    <a:lnTo>
                      <a:pt x="1541" y="1730"/>
                    </a:lnTo>
                    <a:lnTo>
                      <a:pt x="1576" y="1691"/>
                    </a:lnTo>
                    <a:lnTo>
                      <a:pt x="1608" y="1659"/>
                    </a:lnTo>
                    <a:lnTo>
                      <a:pt x="1635" y="1632"/>
                    </a:lnTo>
                    <a:lnTo>
                      <a:pt x="1647" y="1621"/>
                    </a:lnTo>
                    <a:lnTo>
                      <a:pt x="1658" y="1612"/>
                    </a:lnTo>
                    <a:lnTo>
                      <a:pt x="1669" y="1604"/>
                    </a:lnTo>
                    <a:lnTo>
                      <a:pt x="1678" y="1599"/>
                    </a:lnTo>
                    <a:lnTo>
                      <a:pt x="1686" y="1594"/>
                    </a:lnTo>
                    <a:lnTo>
                      <a:pt x="1694" y="1591"/>
                    </a:lnTo>
                    <a:lnTo>
                      <a:pt x="1700" y="1590"/>
                    </a:lnTo>
                    <a:lnTo>
                      <a:pt x="1705" y="1590"/>
                    </a:lnTo>
                    <a:lnTo>
                      <a:pt x="1715" y="1591"/>
                    </a:lnTo>
                    <a:lnTo>
                      <a:pt x="1725" y="1593"/>
                    </a:lnTo>
                    <a:lnTo>
                      <a:pt x="1736" y="1596"/>
                    </a:lnTo>
                    <a:lnTo>
                      <a:pt x="1748" y="1601"/>
                    </a:lnTo>
                    <a:lnTo>
                      <a:pt x="1760" y="1608"/>
                    </a:lnTo>
                    <a:lnTo>
                      <a:pt x="1774" y="1615"/>
                    </a:lnTo>
                    <a:lnTo>
                      <a:pt x="1788" y="1624"/>
                    </a:lnTo>
                    <a:lnTo>
                      <a:pt x="1802" y="1634"/>
                    </a:lnTo>
                    <a:lnTo>
                      <a:pt x="1818" y="1647"/>
                    </a:lnTo>
                    <a:lnTo>
                      <a:pt x="1835" y="1659"/>
                    </a:lnTo>
                    <a:lnTo>
                      <a:pt x="1853" y="1673"/>
                    </a:lnTo>
                    <a:lnTo>
                      <a:pt x="1870" y="1689"/>
                    </a:lnTo>
                    <a:lnTo>
                      <a:pt x="1909" y="1726"/>
                    </a:lnTo>
                    <a:lnTo>
                      <a:pt x="1951" y="1767"/>
                    </a:lnTo>
                    <a:lnTo>
                      <a:pt x="1956" y="1775"/>
                    </a:lnTo>
                    <a:lnTo>
                      <a:pt x="1959" y="1782"/>
                    </a:lnTo>
                    <a:lnTo>
                      <a:pt x="1960" y="1789"/>
                    </a:lnTo>
                    <a:lnTo>
                      <a:pt x="1961" y="1797"/>
                    </a:lnTo>
                    <a:lnTo>
                      <a:pt x="1963" y="1804"/>
                    </a:lnTo>
                    <a:lnTo>
                      <a:pt x="1961" y="1810"/>
                    </a:lnTo>
                    <a:lnTo>
                      <a:pt x="1959" y="1817"/>
                    </a:lnTo>
                    <a:lnTo>
                      <a:pt x="1957" y="1823"/>
                    </a:lnTo>
                    <a:lnTo>
                      <a:pt x="1954" y="1828"/>
                    </a:lnTo>
                    <a:lnTo>
                      <a:pt x="1949" y="1834"/>
                    </a:lnTo>
                    <a:lnTo>
                      <a:pt x="1944" y="1837"/>
                    </a:lnTo>
                    <a:lnTo>
                      <a:pt x="1937" y="1841"/>
                    </a:lnTo>
                    <a:lnTo>
                      <a:pt x="1930" y="1844"/>
                    </a:lnTo>
                    <a:lnTo>
                      <a:pt x="1923" y="1845"/>
                    </a:lnTo>
                    <a:lnTo>
                      <a:pt x="1914" y="1847"/>
                    </a:lnTo>
                    <a:lnTo>
                      <a:pt x="1905" y="1847"/>
                    </a:lnTo>
                    <a:lnTo>
                      <a:pt x="1870" y="1845"/>
                    </a:lnTo>
                    <a:lnTo>
                      <a:pt x="1829" y="1844"/>
                    </a:lnTo>
                    <a:lnTo>
                      <a:pt x="1780" y="1841"/>
                    </a:lnTo>
                    <a:lnTo>
                      <a:pt x="1724" y="1840"/>
                    </a:lnTo>
                    <a:lnTo>
                      <a:pt x="1658" y="1840"/>
                    </a:lnTo>
                    <a:lnTo>
                      <a:pt x="1586" y="1839"/>
                    </a:lnTo>
                    <a:lnTo>
                      <a:pt x="1506" y="1839"/>
                    </a:lnTo>
                    <a:lnTo>
                      <a:pt x="1417" y="1839"/>
                    </a:lnTo>
                    <a:lnTo>
                      <a:pt x="264" y="1839"/>
                    </a:lnTo>
                    <a:lnTo>
                      <a:pt x="230" y="1839"/>
                    </a:lnTo>
                    <a:lnTo>
                      <a:pt x="199" y="1840"/>
                    </a:lnTo>
                    <a:lnTo>
                      <a:pt x="170" y="1841"/>
                    </a:lnTo>
                    <a:lnTo>
                      <a:pt x="145" y="1843"/>
                    </a:lnTo>
                    <a:lnTo>
                      <a:pt x="123" y="1845"/>
                    </a:lnTo>
                    <a:lnTo>
                      <a:pt x="104" y="1848"/>
                    </a:lnTo>
                    <a:lnTo>
                      <a:pt x="90" y="1851"/>
                    </a:lnTo>
                    <a:lnTo>
                      <a:pt x="76" y="1855"/>
                    </a:lnTo>
                    <a:lnTo>
                      <a:pt x="69" y="1855"/>
                    </a:lnTo>
                    <a:lnTo>
                      <a:pt x="60" y="1853"/>
                    </a:lnTo>
                    <a:lnTo>
                      <a:pt x="50" y="1850"/>
                    </a:lnTo>
                    <a:lnTo>
                      <a:pt x="39" y="1847"/>
                    </a:lnTo>
                    <a:lnTo>
                      <a:pt x="40" y="1847"/>
                    </a:lnTo>
                    <a:lnTo>
                      <a:pt x="41" y="1846"/>
                    </a:lnTo>
                    <a:lnTo>
                      <a:pt x="42" y="1846"/>
                    </a:lnTo>
                    <a:lnTo>
                      <a:pt x="41" y="1845"/>
                    </a:lnTo>
                    <a:lnTo>
                      <a:pt x="37" y="1843"/>
                    </a:lnTo>
                    <a:lnTo>
                      <a:pt x="32" y="1839"/>
                    </a:lnTo>
                    <a:lnTo>
                      <a:pt x="26" y="1826"/>
                    </a:lnTo>
                    <a:lnTo>
                      <a:pt x="19" y="1812"/>
                    </a:lnTo>
                    <a:lnTo>
                      <a:pt x="11" y="1798"/>
                    </a:lnTo>
                    <a:lnTo>
                      <a:pt x="3" y="1782"/>
                    </a:lnTo>
                    <a:lnTo>
                      <a:pt x="1" y="1777"/>
                    </a:lnTo>
                    <a:lnTo>
                      <a:pt x="0" y="1771"/>
                    </a:lnTo>
                    <a:lnTo>
                      <a:pt x="0" y="1767"/>
                    </a:lnTo>
                    <a:lnTo>
                      <a:pt x="1" y="1762"/>
                    </a:lnTo>
                    <a:lnTo>
                      <a:pt x="3" y="1759"/>
                    </a:lnTo>
                    <a:lnTo>
                      <a:pt x="6" y="1756"/>
                    </a:lnTo>
                    <a:lnTo>
                      <a:pt x="11" y="1752"/>
                    </a:lnTo>
                    <a:lnTo>
                      <a:pt x="16" y="1750"/>
                    </a:lnTo>
                    <a:lnTo>
                      <a:pt x="45" y="1757"/>
                    </a:lnTo>
                    <a:lnTo>
                      <a:pt x="76" y="1761"/>
                    </a:lnTo>
                    <a:lnTo>
                      <a:pt x="111" y="1766"/>
                    </a:lnTo>
                    <a:lnTo>
                      <a:pt x="147" y="1769"/>
                    </a:lnTo>
                    <a:lnTo>
                      <a:pt x="187" y="1771"/>
                    </a:lnTo>
                    <a:lnTo>
                      <a:pt x="230" y="1774"/>
                    </a:lnTo>
                    <a:lnTo>
                      <a:pt x="276" y="1775"/>
                    </a:lnTo>
                    <a:lnTo>
                      <a:pt x="324" y="1775"/>
                    </a:lnTo>
                    <a:lnTo>
                      <a:pt x="837" y="1775"/>
                    </a:lnTo>
                    <a:lnTo>
                      <a:pt x="944" y="1213"/>
                    </a:lnTo>
                    <a:lnTo>
                      <a:pt x="655" y="1213"/>
                    </a:lnTo>
                    <a:lnTo>
                      <a:pt x="632" y="1213"/>
                    </a:lnTo>
                    <a:lnTo>
                      <a:pt x="601" y="1215"/>
                    </a:lnTo>
                    <a:lnTo>
                      <a:pt x="563" y="1218"/>
                    </a:lnTo>
                    <a:lnTo>
                      <a:pt x="519" y="1221"/>
                    </a:lnTo>
                    <a:lnTo>
                      <a:pt x="496" y="1221"/>
                    </a:lnTo>
                    <a:lnTo>
                      <a:pt x="479" y="1221"/>
                    </a:lnTo>
                    <a:lnTo>
                      <a:pt x="464" y="1221"/>
                    </a:lnTo>
                    <a:lnTo>
                      <a:pt x="454" y="1221"/>
                    </a:lnTo>
                    <a:lnTo>
                      <a:pt x="448" y="1224"/>
                    </a:lnTo>
                    <a:lnTo>
                      <a:pt x="442" y="1227"/>
                    </a:lnTo>
                    <a:lnTo>
                      <a:pt x="438" y="1228"/>
                    </a:lnTo>
                    <a:lnTo>
                      <a:pt x="433" y="1227"/>
                    </a:lnTo>
                    <a:lnTo>
                      <a:pt x="430" y="1225"/>
                    </a:lnTo>
                    <a:lnTo>
                      <a:pt x="428" y="1222"/>
                    </a:lnTo>
                    <a:lnTo>
                      <a:pt x="425" y="1219"/>
                    </a:lnTo>
                    <a:lnTo>
                      <a:pt x="424" y="1213"/>
                    </a:lnTo>
                    <a:lnTo>
                      <a:pt x="415" y="1198"/>
                    </a:lnTo>
                    <a:lnTo>
                      <a:pt x="408" y="1183"/>
                    </a:lnTo>
                    <a:lnTo>
                      <a:pt x="401" y="1170"/>
                    </a:lnTo>
                    <a:lnTo>
                      <a:pt x="394" y="1156"/>
                    </a:lnTo>
                    <a:lnTo>
                      <a:pt x="394" y="1151"/>
                    </a:lnTo>
                    <a:lnTo>
                      <a:pt x="394" y="1146"/>
                    </a:lnTo>
                    <a:lnTo>
                      <a:pt x="395" y="1142"/>
                    </a:lnTo>
                    <a:lnTo>
                      <a:pt x="398" y="1139"/>
                    </a:lnTo>
                    <a:lnTo>
                      <a:pt x="401" y="1136"/>
                    </a:lnTo>
                    <a:lnTo>
                      <a:pt x="404" y="1134"/>
                    </a:lnTo>
                    <a:lnTo>
                      <a:pt x="410" y="1133"/>
                    </a:lnTo>
                    <a:lnTo>
                      <a:pt x="415" y="1133"/>
                    </a:lnTo>
                    <a:lnTo>
                      <a:pt x="455" y="1136"/>
                    </a:lnTo>
                    <a:lnTo>
                      <a:pt x="494" y="1140"/>
                    </a:lnTo>
                    <a:lnTo>
                      <a:pt x="532" y="1143"/>
                    </a:lnTo>
                    <a:lnTo>
                      <a:pt x="569" y="1146"/>
                    </a:lnTo>
                    <a:lnTo>
                      <a:pt x="603" y="1150"/>
                    </a:lnTo>
                    <a:lnTo>
                      <a:pt x="637" y="1152"/>
                    </a:lnTo>
                    <a:lnTo>
                      <a:pt x="669" y="1154"/>
                    </a:lnTo>
                    <a:lnTo>
                      <a:pt x="699" y="1156"/>
                    </a:lnTo>
                    <a:lnTo>
                      <a:pt x="956" y="1156"/>
                    </a:lnTo>
                    <a:lnTo>
                      <a:pt x="1050" y="660"/>
                    </a:lnTo>
                    <a:lnTo>
                      <a:pt x="794" y="660"/>
                    </a:lnTo>
                    <a:lnTo>
                      <a:pt x="762" y="705"/>
                    </a:lnTo>
                    <a:lnTo>
                      <a:pt x="730" y="751"/>
                    </a:lnTo>
                    <a:lnTo>
                      <a:pt x="697" y="796"/>
                    </a:lnTo>
                    <a:lnTo>
                      <a:pt x="662" y="839"/>
                    </a:lnTo>
                    <a:lnTo>
                      <a:pt x="628" y="881"/>
                    </a:lnTo>
                    <a:lnTo>
                      <a:pt x="591" y="922"/>
                    </a:lnTo>
                    <a:lnTo>
                      <a:pt x="554" y="964"/>
                    </a:lnTo>
                    <a:lnTo>
                      <a:pt x="516" y="1003"/>
                    </a:lnTo>
                    <a:lnTo>
                      <a:pt x="478" y="1041"/>
                    </a:lnTo>
                    <a:lnTo>
                      <a:pt x="438" y="1077"/>
                    </a:lnTo>
                    <a:lnTo>
                      <a:pt x="396" y="1113"/>
                    </a:lnTo>
                    <a:lnTo>
                      <a:pt x="355" y="1149"/>
                    </a:lnTo>
                    <a:lnTo>
                      <a:pt x="313" y="1182"/>
                    </a:lnTo>
                    <a:lnTo>
                      <a:pt x="269" y="1214"/>
                    </a:lnTo>
                    <a:lnTo>
                      <a:pt x="224" y="1247"/>
                    </a:lnTo>
                    <a:lnTo>
                      <a:pt x="180" y="1277"/>
                    </a:lnTo>
                    <a:lnTo>
                      <a:pt x="172" y="1282"/>
                    </a:lnTo>
                    <a:lnTo>
                      <a:pt x="166" y="1287"/>
                    </a:lnTo>
                    <a:lnTo>
                      <a:pt x="160" y="1290"/>
                    </a:lnTo>
                    <a:lnTo>
                      <a:pt x="154" y="1291"/>
                    </a:lnTo>
                    <a:lnTo>
                      <a:pt x="150" y="1291"/>
                    </a:lnTo>
                    <a:lnTo>
                      <a:pt x="145" y="1291"/>
                    </a:lnTo>
                    <a:lnTo>
                      <a:pt x="141" y="1289"/>
                    </a:lnTo>
                    <a:lnTo>
                      <a:pt x="137" y="1285"/>
                    </a:lnTo>
                    <a:lnTo>
                      <a:pt x="137" y="1281"/>
                    </a:lnTo>
                    <a:lnTo>
                      <a:pt x="137" y="1276"/>
                    </a:lnTo>
                    <a:lnTo>
                      <a:pt x="137" y="1271"/>
                    </a:lnTo>
                    <a:lnTo>
                      <a:pt x="140" y="1266"/>
                    </a:lnTo>
                    <a:lnTo>
                      <a:pt x="145" y="1252"/>
                    </a:lnTo>
                    <a:lnTo>
                      <a:pt x="155" y="1237"/>
                    </a:lnTo>
                    <a:lnTo>
                      <a:pt x="185" y="1198"/>
                    </a:lnTo>
                    <a:lnTo>
                      <a:pt x="215" y="1158"/>
                    </a:lnTo>
                    <a:lnTo>
                      <a:pt x="244" y="1116"/>
                    </a:lnTo>
                    <a:lnTo>
                      <a:pt x="273" y="1074"/>
                    </a:lnTo>
                    <a:lnTo>
                      <a:pt x="301" y="1032"/>
                    </a:lnTo>
                    <a:lnTo>
                      <a:pt x="329" y="987"/>
                    </a:lnTo>
                    <a:lnTo>
                      <a:pt x="355" y="944"/>
                    </a:lnTo>
                    <a:lnTo>
                      <a:pt x="382" y="898"/>
                    </a:lnTo>
                    <a:lnTo>
                      <a:pt x="408" y="852"/>
                    </a:lnTo>
                    <a:lnTo>
                      <a:pt x="433" y="806"/>
                    </a:lnTo>
                    <a:lnTo>
                      <a:pt x="459" y="758"/>
                    </a:lnTo>
                    <a:lnTo>
                      <a:pt x="482" y="709"/>
                    </a:lnTo>
                    <a:lnTo>
                      <a:pt x="506" y="660"/>
                    </a:lnTo>
                    <a:lnTo>
                      <a:pt x="530" y="609"/>
                    </a:lnTo>
                    <a:lnTo>
                      <a:pt x="552" y="558"/>
                    </a:lnTo>
                    <a:lnTo>
                      <a:pt x="574" y="507"/>
                    </a:lnTo>
                    <a:lnTo>
                      <a:pt x="585" y="477"/>
                    </a:lnTo>
                    <a:lnTo>
                      <a:pt x="597" y="448"/>
                    </a:lnTo>
                    <a:lnTo>
                      <a:pt x="605" y="420"/>
                    </a:lnTo>
                    <a:lnTo>
                      <a:pt x="614" y="392"/>
                    </a:lnTo>
                    <a:lnTo>
                      <a:pt x="622" y="366"/>
                    </a:lnTo>
                    <a:lnTo>
                      <a:pt x="629" y="340"/>
                    </a:lnTo>
                    <a:lnTo>
                      <a:pt x="635" y="314"/>
                    </a:lnTo>
                    <a:lnTo>
                      <a:pt x="640" y="290"/>
                    </a:lnTo>
                    <a:lnTo>
                      <a:pt x="643" y="274"/>
                    </a:lnTo>
                    <a:lnTo>
                      <a:pt x="648" y="261"/>
                    </a:lnTo>
                    <a:lnTo>
                      <a:pt x="651" y="247"/>
                    </a:lnTo>
                    <a:lnTo>
                      <a:pt x="657" y="235"/>
                    </a:lnTo>
                    <a:lnTo>
                      <a:pt x="661" y="225"/>
                    </a:lnTo>
                    <a:lnTo>
                      <a:pt x="667" y="215"/>
                    </a:lnTo>
                    <a:lnTo>
                      <a:pt x="673" y="207"/>
                    </a:lnTo>
                    <a:lnTo>
                      <a:pt x="680" y="200"/>
                    </a:lnTo>
                    <a:lnTo>
                      <a:pt x="687" y="194"/>
                    </a:lnTo>
                    <a:lnTo>
                      <a:pt x="694" y="190"/>
                    </a:lnTo>
                    <a:lnTo>
                      <a:pt x="702" y="186"/>
                    </a:lnTo>
                    <a:lnTo>
                      <a:pt x="710" y="184"/>
                    </a:lnTo>
                    <a:lnTo>
                      <a:pt x="719" y="182"/>
                    </a:lnTo>
                    <a:lnTo>
                      <a:pt x="729" y="183"/>
                    </a:lnTo>
                    <a:lnTo>
                      <a:pt x="738" y="184"/>
                    </a:lnTo>
                    <a:lnTo>
                      <a:pt x="749" y="18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9" name="Freeform 10"/>
              <p:cNvSpPr>
                <a:spLocks noEditPoints="1"/>
              </p:cNvSpPr>
              <p:nvPr/>
            </p:nvSpPr>
            <p:spPr bwMode="auto">
              <a:xfrm>
                <a:off x="5300663" y="2647950"/>
                <a:ext cx="355600" cy="328613"/>
              </a:xfrm>
              <a:custGeom>
                <a:avLst/>
                <a:gdLst>
                  <a:gd name="T0" fmla="*/ 791 w 1791"/>
                  <a:gd name="T1" fmla="*/ 1157 h 1663"/>
                  <a:gd name="T2" fmla="*/ 1051 w 1791"/>
                  <a:gd name="T3" fmla="*/ 1109 h 1663"/>
                  <a:gd name="T4" fmla="*/ 412 w 1791"/>
                  <a:gd name="T5" fmla="*/ 780 h 1663"/>
                  <a:gd name="T6" fmla="*/ 637 w 1791"/>
                  <a:gd name="T7" fmla="*/ 763 h 1663"/>
                  <a:gd name="T8" fmla="*/ 1492 w 1791"/>
                  <a:gd name="T9" fmla="*/ 607 h 1663"/>
                  <a:gd name="T10" fmla="*/ 1037 w 1791"/>
                  <a:gd name="T11" fmla="*/ 655 h 1663"/>
                  <a:gd name="T12" fmla="*/ 945 w 1791"/>
                  <a:gd name="T13" fmla="*/ 727 h 1663"/>
                  <a:gd name="T14" fmla="*/ 1355 w 1791"/>
                  <a:gd name="T15" fmla="*/ 718 h 1663"/>
                  <a:gd name="T16" fmla="*/ 903 w 1791"/>
                  <a:gd name="T17" fmla="*/ 369 h 1663"/>
                  <a:gd name="T18" fmla="*/ 624 w 1791"/>
                  <a:gd name="T19" fmla="*/ 215 h 1663"/>
                  <a:gd name="T20" fmla="*/ 448 w 1791"/>
                  <a:gd name="T21" fmla="*/ 190 h 1663"/>
                  <a:gd name="T22" fmla="*/ 739 w 1791"/>
                  <a:gd name="T23" fmla="*/ 137 h 1663"/>
                  <a:gd name="T24" fmla="*/ 1449 w 1791"/>
                  <a:gd name="T25" fmla="*/ 4 h 1663"/>
                  <a:gd name="T26" fmla="*/ 1648 w 1791"/>
                  <a:gd name="T27" fmla="*/ 112 h 1663"/>
                  <a:gd name="T28" fmla="*/ 1700 w 1791"/>
                  <a:gd name="T29" fmla="*/ 209 h 1663"/>
                  <a:gd name="T30" fmla="*/ 1539 w 1791"/>
                  <a:gd name="T31" fmla="*/ 211 h 1663"/>
                  <a:gd name="T32" fmla="*/ 1619 w 1791"/>
                  <a:gd name="T33" fmla="*/ 313 h 1663"/>
                  <a:gd name="T34" fmla="*/ 1512 w 1791"/>
                  <a:gd name="T35" fmla="*/ 371 h 1663"/>
                  <a:gd name="T36" fmla="*/ 1474 w 1791"/>
                  <a:gd name="T37" fmla="*/ 532 h 1663"/>
                  <a:gd name="T38" fmla="*/ 1646 w 1791"/>
                  <a:gd name="T39" fmla="*/ 479 h 1663"/>
                  <a:gd name="T40" fmla="*/ 1785 w 1791"/>
                  <a:gd name="T41" fmla="*/ 657 h 1663"/>
                  <a:gd name="T42" fmla="*/ 1750 w 1791"/>
                  <a:gd name="T43" fmla="*/ 727 h 1663"/>
                  <a:gd name="T44" fmla="*/ 1544 w 1791"/>
                  <a:gd name="T45" fmla="*/ 764 h 1663"/>
                  <a:gd name="T46" fmla="*/ 1576 w 1791"/>
                  <a:gd name="T47" fmla="*/ 860 h 1663"/>
                  <a:gd name="T48" fmla="*/ 862 w 1791"/>
                  <a:gd name="T49" fmla="*/ 859 h 1663"/>
                  <a:gd name="T50" fmla="*/ 1126 w 1791"/>
                  <a:gd name="T51" fmla="*/ 967 h 1663"/>
                  <a:gd name="T52" fmla="*/ 1282 w 1791"/>
                  <a:gd name="T53" fmla="*/ 962 h 1663"/>
                  <a:gd name="T54" fmla="*/ 1433 w 1791"/>
                  <a:gd name="T55" fmla="*/ 1114 h 1663"/>
                  <a:gd name="T56" fmla="*/ 1355 w 1791"/>
                  <a:gd name="T57" fmla="*/ 1150 h 1663"/>
                  <a:gd name="T58" fmla="*/ 1147 w 1791"/>
                  <a:gd name="T59" fmla="*/ 1336 h 1663"/>
                  <a:gd name="T60" fmla="*/ 1636 w 1791"/>
                  <a:gd name="T61" fmla="*/ 1410 h 1663"/>
                  <a:gd name="T62" fmla="*/ 1640 w 1791"/>
                  <a:gd name="T63" fmla="*/ 1458 h 1663"/>
                  <a:gd name="T64" fmla="*/ 1454 w 1791"/>
                  <a:gd name="T65" fmla="*/ 1655 h 1663"/>
                  <a:gd name="T66" fmla="*/ 1175 w 1791"/>
                  <a:gd name="T67" fmla="*/ 1593 h 1663"/>
                  <a:gd name="T68" fmla="*/ 808 w 1791"/>
                  <a:gd name="T69" fmla="*/ 1516 h 1663"/>
                  <a:gd name="T70" fmla="*/ 214 w 1791"/>
                  <a:gd name="T71" fmla="*/ 1643 h 1663"/>
                  <a:gd name="T72" fmla="*/ 135 w 1791"/>
                  <a:gd name="T73" fmla="*/ 1621 h 1663"/>
                  <a:gd name="T74" fmla="*/ 498 w 1791"/>
                  <a:gd name="T75" fmla="*/ 1509 h 1663"/>
                  <a:gd name="T76" fmla="*/ 751 w 1791"/>
                  <a:gd name="T77" fmla="*/ 1263 h 1663"/>
                  <a:gd name="T78" fmla="*/ 432 w 1791"/>
                  <a:gd name="T79" fmla="*/ 1329 h 1663"/>
                  <a:gd name="T80" fmla="*/ 9 w 1791"/>
                  <a:gd name="T81" fmla="*/ 1530 h 1663"/>
                  <a:gd name="T82" fmla="*/ 166 w 1791"/>
                  <a:gd name="T83" fmla="*/ 1379 h 1663"/>
                  <a:gd name="T84" fmla="*/ 568 w 1791"/>
                  <a:gd name="T85" fmla="*/ 903 h 1663"/>
                  <a:gd name="T86" fmla="*/ 347 w 1791"/>
                  <a:gd name="T87" fmla="*/ 874 h 1663"/>
                  <a:gd name="T88" fmla="*/ 243 w 1791"/>
                  <a:gd name="T89" fmla="*/ 871 h 1663"/>
                  <a:gd name="T90" fmla="*/ 163 w 1791"/>
                  <a:gd name="T91" fmla="*/ 773 h 1663"/>
                  <a:gd name="T92" fmla="*/ 281 w 1791"/>
                  <a:gd name="T93" fmla="*/ 641 h 1663"/>
                  <a:gd name="T94" fmla="*/ 368 w 1791"/>
                  <a:gd name="T95" fmla="*/ 472 h 1663"/>
                  <a:gd name="T96" fmla="*/ 442 w 1791"/>
                  <a:gd name="T97" fmla="*/ 534 h 1663"/>
                  <a:gd name="T98" fmla="*/ 594 w 1791"/>
                  <a:gd name="T99" fmla="*/ 400 h 1663"/>
                  <a:gd name="T100" fmla="*/ 550 w 1791"/>
                  <a:gd name="T101" fmla="*/ 243 h 1663"/>
                  <a:gd name="T102" fmla="*/ 706 w 1791"/>
                  <a:gd name="T103" fmla="*/ 256 h 1663"/>
                  <a:gd name="T104" fmla="*/ 844 w 1791"/>
                  <a:gd name="T105" fmla="*/ 380 h 1663"/>
                  <a:gd name="T106" fmla="*/ 794 w 1791"/>
                  <a:gd name="T107" fmla="*/ 533 h 1663"/>
                  <a:gd name="T108" fmla="*/ 1297 w 1791"/>
                  <a:gd name="T109" fmla="*/ 216 h 1663"/>
                  <a:gd name="T110" fmla="*/ 1098 w 1791"/>
                  <a:gd name="T111" fmla="*/ 254 h 1663"/>
                  <a:gd name="T112" fmla="*/ 1161 w 1791"/>
                  <a:gd name="T113" fmla="*/ 374 h 1663"/>
                  <a:gd name="T114" fmla="*/ 1073 w 1791"/>
                  <a:gd name="T115" fmla="*/ 518 h 1663"/>
                  <a:gd name="T116" fmla="*/ 922 w 1791"/>
                  <a:gd name="T117" fmla="*/ 50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1" h="1663">
                    <a:moveTo>
                      <a:pt x="709" y="1070"/>
                    </a:moveTo>
                    <a:lnTo>
                      <a:pt x="716" y="1070"/>
                    </a:lnTo>
                    <a:lnTo>
                      <a:pt x="717" y="1064"/>
                    </a:lnTo>
                    <a:lnTo>
                      <a:pt x="716" y="1067"/>
                    </a:lnTo>
                    <a:lnTo>
                      <a:pt x="715" y="1069"/>
                    </a:lnTo>
                    <a:lnTo>
                      <a:pt x="713" y="1070"/>
                    </a:lnTo>
                    <a:lnTo>
                      <a:pt x="709" y="1070"/>
                    </a:lnTo>
                    <a:close/>
                    <a:moveTo>
                      <a:pt x="1072" y="1077"/>
                    </a:moveTo>
                    <a:lnTo>
                      <a:pt x="728" y="1077"/>
                    </a:lnTo>
                    <a:lnTo>
                      <a:pt x="748" y="1105"/>
                    </a:lnTo>
                    <a:lnTo>
                      <a:pt x="768" y="1132"/>
                    </a:lnTo>
                    <a:lnTo>
                      <a:pt x="791" y="1157"/>
                    </a:lnTo>
                    <a:lnTo>
                      <a:pt x="814" y="1182"/>
                    </a:lnTo>
                    <a:lnTo>
                      <a:pt x="837" y="1205"/>
                    </a:lnTo>
                    <a:lnTo>
                      <a:pt x="863" y="1227"/>
                    </a:lnTo>
                    <a:lnTo>
                      <a:pt x="888" y="1248"/>
                    </a:lnTo>
                    <a:lnTo>
                      <a:pt x="916" y="1269"/>
                    </a:lnTo>
                    <a:lnTo>
                      <a:pt x="934" y="1253"/>
                    </a:lnTo>
                    <a:lnTo>
                      <a:pt x="952" y="1235"/>
                    </a:lnTo>
                    <a:lnTo>
                      <a:pt x="971" y="1214"/>
                    </a:lnTo>
                    <a:lnTo>
                      <a:pt x="991" y="1192"/>
                    </a:lnTo>
                    <a:lnTo>
                      <a:pt x="1010" y="1166"/>
                    </a:lnTo>
                    <a:lnTo>
                      <a:pt x="1030" y="1138"/>
                    </a:lnTo>
                    <a:lnTo>
                      <a:pt x="1051" y="1109"/>
                    </a:lnTo>
                    <a:lnTo>
                      <a:pt x="1072" y="1077"/>
                    </a:lnTo>
                    <a:close/>
                    <a:moveTo>
                      <a:pt x="455" y="607"/>
                    </a:moveTo>
                    <a:lnTo>
                      <a:pt x="454" y="636"/>
                    </a:lnTo>
                    <a:lnTo>
                      <a:pt x="453" y="664"/>
                    </a:lnTo>
                    <a:lnTo>
                      <a:pt x="448" y="689"/>
                    </a:lnTo>
                    <a:lnTo>
                      <a:pt x="442" y="715"/>
                    </a:lnTo>
                    <a:lnTo>
                      <a:pt x="438" y="726"/>
                    </a:lnTo>
                    <a:lnTo>
                      <a:pt x="434" y="738"/>
                    </a:lnTo>
                    <a:lnTo>
                      <a:pt x="429" y="749"/>
                    </a:lnTo>
                    <a:lnTo>
                      <a:pt x="424" y="759"/>
                    </a:lnTo>
                    <a:lnTo>
                      <a:pt x="418" y="770"/>
                    </a:lnTo>
                    <a:lnTo>
                      <a:pt x="412" y="780"/>
                    </a:lnTo>
                    <a:lnTo>
                      <a:pt x="405" y="790"/>
                    </a:lnTo>
                    <a:lnTo>
                      <a:pt x="398" y="798"/>
                    </a:lnTo>
                    <a:lnTo>
                      <a:pt x="417" y="800"/>
                    </a:lnTo>
                    <a:lnTo>
                      <a:pt x="443" y="801"/>
                    </a:lnTo>
                    <a:lnTo>
                      <a:pt x="473" y="803"/>
                    </a:lnTo>
                    <a:lnTo>
                      <a:pt x="509" y="805"/>
                    </a:lnTo>
                    <a:lnTo>
                      <a:pt x="543" y="806"/>
                    </a:lnTo>
                    <a:lnTo>
                      <a:pt x="572" y="807"/>
                    </a:lnTo>
                    <a:lnTo>
                      <a:pt x="595" y="810"/>
                    </a:lnTo>
                    <a:lnTo>
                      <a:pt x="614" y="812"/>
                    </a:lnTo>
                    <a:lnTo>
                      <a:pt x="626" y="787"/>
                    </a:lnTo>
                    <a:lnTo>
                      <a:pt x="637" y="763"/>
                    </a:lnTo>
                    <a:lnTo>
                      <a:pt x="648" y="738"/>
                    </a:lnTo>
                    <a:lnTo>
                      <a:pt x="658" y="715"/>
                    </a:lnTo>
                    <a:lnTo>
                      <a:pt x="667" y="690"/>
                    </a:lnTo>
                    <a:lnTo>
                      <a:pt x="676" y="667"/>
                    </a:lnTo>
                    <a:lnTo>
                      <a:pt x="683" y="644"/>
                    </a:lnTo>
                    <a:lnTo>
                      <a:pt x="689" y="620"/>
                    </a:lnTo>
                    <a:lnTo>
                      <a:pt x="691" y="617"/>
                    </a:lnTo>
                    <a:lnTo>
                      <a:pt x="693" y="614"/>
                    </a:lnTo>
                    <a:lnTo>
                      <a:pt x="695" y="610"/>
                    </a:lnTo>
                    <a:lnTo>
                      <a:pt x="698" y="607"/>
                    </a:lnTo>
                    <a:lnTo>
                      <a:pt x="455" y="607"/>
                    </a:lnTo>
                    <a:close/>
                    <a:moveTo>
                      <a:pt x="1492" y="607"/>
                    </a:moveTo>
                    <a:lnTo>
                      <a:pt x="930" y="607"/>
                    </a:lnTo>
                    <a:lnTo>
                      <a:pt x="950" y="610"/>
                    </a:lnTo>
                    <a:lnTo>
                      <a:pt x="970" y="615"/>
                    </a:lnTo>
                    <a:lnTo>
                      <a:pt x="991" y="620"/>
                    </a:lnTo>
                    <a:lnTo>
                      <a:pt x="1012" y="627"/>
                    </a:lnTo>
                    <a:lnTo>
                      <a:pt x="1017" y="630"/>
                    </a:lnTo>
                    <a:lnTo>
                      <a:pt x="1023" y="634"/>
                    </a:lnTo>
                    <a:lnTo>
                      <a:pt x="1027" y="638"/>
                    </a:lnTo>
                    <a:lnTo>
                      <a:pt x="1031" y="641"/>
                    </a:lnTo>
                    <a:lnTo>
                      <a:pt x="1034" y="646"/>
                    </a:lnTo>
                    <a:lnTo>
                      <a:pt x="1036" y="650"/>
                    </a:lnTo>
                    <a:lnTo>
                      <a:pt x="1037" y="655"/>
                    </a:lnTo>
                    <a:lnTo>
                      <a:pt x="1038" y="660"/>
                    </a:lnTo>
                    <a:lnTo>
                      <a:pt x="1036" y="665"/>
                    </a:lnTo>
                    <a:lnTo>
                      <a:pt x="1033" y="669"/>
                    </a:lnTo>
                    <a:lnTo>
                      <a:pt x="1028" y="674"/>
                    </a:lnTo>
                    <a:lnTo>
                      <a:pt x="1024" y="678"/>
                    </a:lnTo>
                    <a:lnTo>
                      <a:pt x="1013" y="686"/>
                    </a:lnTo>
                    <a:lnTo>
                      <a:pt x="1000" y="693"/>
                    </a:lnTo>
                    <a:lnTo>
                      <a:pt x="987" y="697"/>
                    </a:lnTo>
                    <a:lnTo>
                      <a:pt x="976" y="703"/>
                    </a:lnTo>
                    <a:lnTo>
                      <a:pt x="965" y="709"/>
                    </a:lnTo>
                    <a:lnTo>
                      <a:pt x="955" y="718"/>
                    </a:lnTo>
                    <a:lnTo>
                      <a:pt x="945" y="727"/>
                    </a:lnTo>
                    <a:lnTo>
                      <a:pt x="936" y="739"/>
                    </a:lnTo>
                    <a:lnTo>
                      <a:pt x="927" y="752"/>
                    </a:lnTo>
                    <a:lnTo>
                      <a:pt x="919" y="766"/>
                    </a:lnTo>
                    <a:lnTo>
                      <a:pt x="912" y="776"/>
                    </a:lnTo>
                    <a:lnTo>
                      <a:pt x="905" y="787"/>
                    </a:lnTo>
                    <a:lnTo>
                      <a:pt x="901" y="800"/>
                    </a:lnTo>
                    <a:lnTo>
                      <a:pt x="897" y="812"/>
                    </a:lnTo>
                    <a:lnTo>
                      <a:pt x="1267" y="812"/>
                    </a:lnTo>
                    <a:lnTo>
                      <a:pt x="1293" y="783"/>
                    </a:lnTo>
                    <a:lnTo>
                      <a:pt x="1316" y="757"/>
                    </a:lnTo>
                    <a:lnTo>
                      <a:pt x="1337" y="736"/>
                    </a:lnTo>
                    <a:lnTo>
                      <a:pt x="1355" y="718"/>
                    </a:lnTo>
                    <a:lnTo>
                      <a:pt x="1370" y="704"/>
                    </a:lnTo>
                    <a:lnTo>
                      <a:pt x="1382" y="695"/>
                    </a:lnTo>
                    <a:lnTo>
                      <a:pt x="1391" y="688"/>
                    </a:lnTo>
                    <a:lnTo>
                      <a:pt x="1397" y="687"/>
                    </a:lnTo>
                    <a:lnTo>
                      <a:pt x="1405" y="687"/>
                    </a:lnTo>
                    <a:lnTo>
                      <a:pt x="1416" y="687"/>
                    </a:lnTo>
                    <a:lnTo>
                      <a:pt x="1427" y="692"/>
                    </a:lnTo>
                    <a:lnTo>
                      <a:pt x="1435" y="693"/>
                    </a:lnTo>
                    <a:lnTo>
                      <a:pt x="1492" y="607"/>
                    </a:lnTo>
                    <a:close/>
                    <a:moveTo>
                      <a:pt x="905" y="429"/>
                    </a:moveTo>
                    <a:lnTo>
                      <a:pt x="905" y="397"/>
                    </a:lnTo>
                    <a:lnTo>
                      <a:pt x="903" y="369"/>
                    </a:lnTo>
                    <a:lnTo>
                      <a:pt x="899" y="341"/>
                    </a:lnTo>
                    <a:lnTo>
                      <a:pt x="895" y="314"/>
                    </a:lnTo>
                    <a:lnTo>
                      <a:pt x="888" y="289"/>
                    </a:lnTo>
                    <a:lnTo>
                      <a:pt x="881" y="266"/>
                    </a:lnTo>
                    <a:lnTo>
                      <a:pt x="869" y="244"/>
                    </a:lnTo>
                    <a:lnTo>
                      <a:pt x="858" y="223"/>
                    </a:lnTo>
                    <a:lnTo>
                      <a:pt x="857" y="221"/>
                    </a:lnTo>
                    <a:lnTo>
                      <a:pt x="853" y="216"/>
                    </a:lnTo>
                    <a:lnTo>
                      <a:pt x="787" y="216"/>
                    </a:lnTo>
                    <a:lnTo>
                      <a:pt x="727" y="216"/>
                    </a:lnTo>
                    <a:lnTo>
                      <a:pt x="673" y="216"/>
                    </a:lnTo>
                    <a:lnTo>
                      <a:pt x="624" y="215"/>
                    </a:lnTo>
                    <a:lnTo>
                      <a:pt x="579" y="214"/>
                    </a:lnTo>
                    <a:lnTo>
                      <a:pt x="540" y="213"/>
                    </a:lnTo>
                    <a:lnTo>
                      <a:pt x="506" y="211"/>
                    </a:lnTo>
                    <a:lnTo>
                      <a:pt x="477" y="209"/>
                    </a:lnTo>
                    <a:lnTo>
                      <a:pt x="469" y="209"/>
                    </a:lnTo>
                    <a:lnTo>
                      <a:pt x="463" y="208"/>
                    </a:lnTo>
                    <a:lnTo>
                      <a:pt x="458" y="207"/>
                    </a:lnTo>
                    <a:lnTo>
                      <a:pt x="454" y="205"/>
                    </a:lnTo>
                    <a:lnTo>
                      <a:pt x="450" y="203"/>
                    </a:lnTo>
                    <a:lnTo>
                      <a:pt x="448" y="199"/>
                    </a:lnTo>
                    <a:lnTo>
                      <a:pt x="448" y="195"/>
                    </a:lnTo>
                    <a:lnTo>
                      <a:pt x="448" y="190"/>
                    </a:lnTo>
                    <a:lnTo>
                      <a:pt x="448" y="187"/>
                    </a:lnTo>
                    <a:lnTo>
                      <a:pt x="448" y="184"/>
                    </a:lnTo>
                    <a:lnTo>
                      <a:pt x="450" y="181"/>
                    </a:lnTo>
                    <a:lnTo>
                      <a:pt x="454" y="178"/>
                    </a:lnTo>
                    <a:lnTo>
                      <a:pt x="458" y="176"/>
                    </a:lnTo>
                    <a:lnTo>
                      <a:pt x="464" y="174"/>
                    </a:lnTo>
                    <a:lnTo>
                      <a:pt x="470" y="171"/>
                    </a:lnTo>
                    <a:lnTo>
                      <a:pt x="478" y="170"/>
                    </a:lnTo>
                    <a:lnTo>
                      <a:pt x="545" y="162"/>
                    </a:lnTo>
                    <a:lnTo>
                      <a:pt x="611" y="155"/>
                    </a:lnTo>
                    <a:lnTo>
                      <a:pt x="675" y="146"/>
                    </a:lnTo>
                    <a:lnTo>
                      <a:pt x="739" y="137"/>
                    </a:lnTo>
                    <a:lnTo>
                      <a:pt x="803" y="128"/>
                    </a:lnTo>
                    <a:lnTo>
                      <a:pt x="865" y="119"/>
                    </a:lnTo>
                    <a:lnTo>
                      <a:pt x="926" y="109"/>
                    </a:lnTo>
                    <a:lnTo>
                      <a:pt x="987" y="99"/>
                    </a:lnTo>
                    <a:lnTo>
                      <a:pt x="1047" y="88"/>
                    </a:lnTo>
                    <a:lnTo>
                      <a:pt x="1107" y="78"/>
                    </a:lnTo>
                    <a:lnTo>
                      <a:pt x="1166" y="67"/>
                    </a:lnTo>
                    <a:lnTo>
                      <a:pt x="1224" y="54"/>
                    </a:lnTo>
                    <a:lnTo>
                      <a:pt x="1281" y="42"/>
                    </a:lnTo>
                    <a:lnTo>
                      <a:pt x="1337" y="30"/>
                    </a:lnTo>
                    <a:lnTo>
                      <a:pt x="1393" y="18"/>
                    </a:lnTo>
                    <a:lnTo>
                      <a:pt x="1449" y="4"/>
                    </a:lnTo>
                    <a:lnTo>
                      <a:pt x="1462" y="2"/>
                    </a:lnTo>
                    <a:lnTo>
                      <a:pt x="1475" y="0"/>
                    </a:lnTo>
                    <a:lnTo>
                      <a:pt x="1489" y="0"/>
                    </a:lnTo>
                    <a:lnTo>
                      <a:pt x="1502" y="1"/>
                    </a:lnTo>
                    <a:lnTo>
                      <a:pt x="1514" y="3"/>
                    </a:lnTo>
                    <a:lnTo>
                      <a:pt x="1527" y="7"/>
                    </a:lnTo>
                    <a:lnTo>
                      <a:pt x="1540" y="12"/>
                    </a:lnTo>
                    <a:lnTo>
                      <a:pt x="1551" y="18"/>
                    </a:lnTo>
                    <a:lnTo>
                      <a:pt x="1580" y="43"/>
                    </a:lnTo>
                    <a:lnTo>
                      <a:pt x="1605" y="68"/>
                    </a:lnTo>
                    <a:lnTo>
                      <a:pt x="1628" y="91"/>
                    </a:lnTo>
                    <a:lnTo>
                      <a:pt x="1648" y="112"/>
                    </a:lnTo>
                    <a:lnTo>
                      <a:pt x="1664" y="132"/>
                    </a:lnTo>
                    <a:lnTo>
                      <a:pt x="1679" y="150"/>
                    </a:lnTo>
                    <a:lnTo>
                      <a:pt x="1690" y="168"/>
                    </a:lnTo>
                    <a:lnTo>
                      <a:pt x="1699" y="184"/>
                    </a:lnTo>
                    <a:lnTo>
                      <a:pt x="1702" y="187"/>
                    </a:lnTo>
                    <a:lnTo>
                      <a:pt x="1704" y="190"/>
                    </a:lnTo>
                    <a:lnTo>
                      <a:pt x="1706" y="194"/>
                    </a:lnTo>
                    <a:lnTo>
                      <a:pt x="1708" y="197"/>
                    </a:lnTo>
                    <a:lnTo>
                      <a:pt x="1706" y="200"/>
                    </a:lnTo>
                    <a:lnTo>
                      <a:pt x="1705" y="204"/>
                    </a:lnTo>
                    <a:lnTo>
                      <a:pt x="1703" y="207"/>
                    </a:lnTo>
                    <a:lnTo>
                      <a:pt x="1700" y="209"/>
                    </a:lnTo>
                    <a:lnTo>
                      <a:pt x="1689" y="215"/>
                    </a:lnTo>
                    <a:lnTo>
                      <a:pt x="1679" y="218"/>
                    </a:lnTo>
                    <a:lnTo>
                      <a:pt x="1673" y="218"/>
                    </a:lnTo>
                    <a:lnTo>
                      <a:pt x="1669" y="218"/>
                    </a:lnTo>
                    <a:lnTo>
                      <a:pt x="1663" y="218"/>
                    </a:lnTo>
                    <a:lnTo>
                      <a:pt x="1659" y="216"/>
                    </a:lnTo>
                    <a:lnTo>
                      <a:pt x="1642" y="214"/>
                    </a:lnTo>
                    <a:lnTo>
                      <a:pt x="1625" y="211"/>
                    </a:lnTo>
                    <a:lnTo>
                      <a:pt x="1606" y="210"/>
                    </a:lnTo>
                    <a:lnTo>
                      <a:pt x="1588" y="209"/>
                    </a:lnTo>
                    <a:lnTo>
                      <a:pt x="1564" y="210"/>
                    </a:lnTo>
                    <a:lnTo>
                      <a:pt x="1539" y="211"/>
                    </a:lnTo>
                    <a:lnTo>
                      <a:pt x="1513" y="214"/>
                    </a:lnTo>
                    <a:lnTo>
                      <a:pt x="1486" y="216"/>
                    </a:lnTo>
                    <a:lnTo>
                      <a:pt x="1520" y="230"/>
                    </a:lnTo>
                    <a:lnTo>
                      <a:pt x="1551" y="245"/>
                    </a:lnTo>
                    <a:lnTo>
                      <a:pt x="1580" y="259"/>
                    </a:lnTo>
                    <a:lnTo>
                      <a:pt x="1608" y="276"/>
                    </a:lnTo>
                    <a:lnTo>
                      <a:pt x="1614" y="286"/>
                    </a:lnTo>
                    <a:lnTo>
                      <a:pt x="1619" y="295"/>
                    </a:lnTo>
                    <a:lnTo>
                      <a:pt x="1620" y="299"/>
                    </a:lnTo>
                    <a:lnTo>
                      <a:pt x="1620" y="304"/>
                    </a:lnTo>
                    <a:lnTo>
                      <a:pt x="1620" y="308"/>
                    </a:lnTo>
                    <a:lnTo>
                      <a:pt x="1619" y="313"/>
                    </a:lnTo>
                    <a:lnTo>
                      <a:pt x="1618" y="316"/>
                    </a:lnTo>
                    <a:lnTo>
                      <a:pt x="1615" y="321"/>
                    </a:lnTo>
                    <a:lnTo>
                      <a:pt x="1612" y="324"/>
                    </a:lnTo>
                    <a:lnTo>
                      <a:pt x="1609" y="328"/>
                    </a:lnTo>
                    <a:lnTo>
                      <a:pt x="1600" y="335"/>
                    </a:lnTo>
                    <a:lnTo>
                      <a:pt x="1589" y="342"/>
                    </a:lnTo>
                    <a:lnTo>
                      <a:pt x="1573" y="344"/>
                    </a:lnTo>
                    <a:lnTo>
                      <a:pt x="1560" y="347"/>
                    </a:lnTo>
                    <a:lnTo>
                      <a:pt x="1546" y="352"/>
                    </a:lnTo>
                    <a:lnTo>
                      <a:pt x="1534" y="357"/>
                    </a:lnTo>
                    <a:lnTo>
                      <a:pt x="1523" y="363"/>
                    </a:lnTo>
                    <a:lnTo>
                      <a:pt x="1512" y="371"/>
                    </a:lnTo>
                    <a:lnTo>
                      <a:pt x="1503" y="380"/>
                    </a:lnTo>
                    <a:lnTo>
                      <a:pt x="1494" y="389"/>
                    </a:lnTo>
                    <a:lnTo>
                      <a:pt x="1471" y="410"/>
                    </a:lnTo>
                    <a:lnTo>
                      <a:pt x="1447" y="431"/>
                    </a:lnTo>
                    <a:lnTo>
                      <a:pt x="1423" y="452"/>
                    </a:lnTo>
                    <a:lnTo>
                      <a:pt x="1399" y="473"/>
                    </a:lnTo>
                    <a:lnTo>
                      <a:pt x="1373" y="493"/>
                    </a:lnTo>
                    <a:lnTo>
                      <a:pt x="1346" y="514"/>
                    </a:lnTo>
                    <a:lnTo>
                      <a:pt x="1319" y="534"/>
                    </a:lnTo>
                    <a:lnTo>
                      <a:pt x="1290" y="555"/>
                    </a:lnTo>
                    <a:lnTo>
                      <a:pt x="1455" y="555"/>
                    </a:lnTo>
                    <a:lnTo>
                      <a:pt x="1474" y="532"/>
                    </a:lnTo>
                    <a:lnTo>
                      <a:pt x="1492" y="512"/>
                    </a:lnTo>
                    <a:lnTo>
                      <a:pt x="1509" y="496"/>
                    </a:lnTo>
                    <a:lnTo>
                      <a:pt x="1524" y="481"/>
                    </a:lnTo>
                    <a:lnTo>
                      <a:pt x="1539" y="469"/>
                    </a:lnTo>
                    <a:lnTo>
                      <a:pt x="1552" y="460"/>
                    </a:lnTo>
                    <a:lnTo>
                      <a:pt x="1564" y="453"/>
                    </a:lnTo>
                    <a:lnTo>
                      <a:pt x="1575" y="448"/>
                    </a:lnTo>
                    <a:lnTo>
                      <a:pt x="1590" y="452"/>
                    </a:lnTo>
                    <a:lnTo>
                      <a:pt x="1604" y="457"/>
                    </a:lnTo>
                    <a:lnTo>
                      <a:pt x="1619" y="463"/>
                    </a:lnTo>
                    <a:lnTo>
                      <a:pt x="1633" y="471"/>
                    </a:lnTo>
                    <a:lnTo>
                      <a:pt x="1646" y="479"/>
                    </a:lnTo>
                    <a:lnTo>
                      <a:pt x="1660" y="489"/>
                    </a:lnTo>
                    <a:lnTo>
                      <a:pt x="1673" y="499"/>
                    </a:lnTo>
                    <a:lnTo>
                      <a:pt x="1686" y="511"/>
                    </a:lnTo>
                    <a:lnTo>
                      <a:pt x="1700" y="524"/>
                    </a:lnTo>
                    <a:lnTo>
                      <a:pt x="1712" y="538"/>
                    </a:lnTo>
                    <a:lnTo>
                      <a:pt x="1724" y="553"/>
                    </a:lnTo>
                    <a:lnTo>
                      <a:pt x="1736" y="570"/>
                    </a:lnTo>
                    <a:lnTo>
                      <a:pt x="1748" y="587"/>
                    </a:lnTo>
                    <a:lnTo>
                      <a:pt x="1759" y="606"/>
                    </a:lnTo>
                    <a:lnTo>
                      <a:pt x="1771" y="626"/>
                    </a:lnTo>
                    <a:lnTo>
                      <a:pt x="1781" y="647"/>
                    </a:lnTo>
                    <a:lnTo>
                      <a:pt x="1785" y="657"/>
                    </a:lnTo>
                    <a:lnTo>
                      <a:pt x="1789" y="666"/>
                    </a:lnTo>
                    <a:lnTo>
                      <a:pt x="1790" y="675"/>
                    </a:lnTo>
                    <a:lnTo>
                      <a:pt x="1791" y="683"/>
                    </a:lnTo>
                    <a:lnTo>
                      <a:pt x="1790" y="692"/>
                    </a:lnTo>
                    <a:lnTo>
                      <a:pt x="1789" y="699"/>
                    </a:lnTo>
                    <a:lnTo>
                      <a:pt x="1785" y="706"/>
                    </a:lnTo>
                    <a:lnTo>
                      <a:pt x="1782" y="713"/>
                    </a:lnTo>
                    <a:lnTo>
                      <a:pt x="1778" y="717"/>
                    </a:lnTo>
                    <a:lnTo>
                      <a:pt x="1772" y="722"/>
                    </a:lnTo>
                    <a:lnTo>
                      <a:pt x="1765" y="724"/>
                    </a:lnTo>
                    <a:lnTo>
                      <a:pt x="1758" y="726"/>
                    </a:lnTo>
                    <a:lnTo>
                      <a:pt x="1750" y="727"/>
                    </a:lnTo>
                    <a:lnTo>
                      <a:pt x="1741" y="728"/>
                    </a:lnTo>
                    <a:lnTo>
                      <a:pt x="1731" y="727"/>
                    </a:lnTo>
                    <a:lnTo>
                      <a:pt x="1720" y="726"/>
                    </a:lnTo>
                    <a:lnTo>
                      <a:pt x="1696" y="722"/>
                    </a:lnTo>
                    <a:lnTo>
                      <a:pt x="1672" y="721"/>
                    </a:lnTo>
                    <a:lnTo>
                      <a:pt x="1649" y="721"/>
                    </a:lnTo>
                    <a:lnTo>
                      <a:pt x="1624" y="723"/>
                    </a:lnTo>
                    <a:lnTo>
                      <a:pt x="1601" y="727"/>
                    </a:lnTo>
                    <a:lnTo>
                      <a:pt x="1578" y="734"/>
                    </a:lnTo>
                    <a:lnTo>
                      <a:pt x="1553" y="742"/>
                    </a:lnTo>
                    <a:lnTo>
                      <a:pt x="1530" y="753"/>
                    </a:lnTo>
                    <a:lnTo>
                      <a:pt x="1544" y="764"/>
                    </a:lnTo>
                    <a:lnTo>
                      <a:pt x="1556" y="776"/>
                    </a:lnTo>
                    <a:lnTo>
                      <a:pt x="1569" y="790"/>
                    </a:lnTo>
                    <a:lnTo>
                      <a:pt x="1580" y="805"/>
                    </a:lnTo>
                    <a:lnTo>
                      <a:pt x="1585" y="819"/>
                    </a:lnTo>
                    <a:lnTo>
                      <a:pt x="1589" y="830"/>
                    </a:lnTo>
                    <a:lnTo>
                      <a:pt x="1589" y="835"/>
                    </a:lnTo>
                    <a:lnTo>
                      <a:pt x="1589" y="840"/>
                    </a:lnTo>
                    <a:lnTo>
                      <a:pt x="1588" y="844"/>
                    </a:lnTo>
                    <a:lnTo>
                      <a:pt x="1585" y="849"/>
                    </a:lnTo>
                    <a:lnTo>
                      <a:pt x="1583" y="853"/>
                    </a:lnTo>
                    <a:lnTo>
                      <a:pt x="1580" y="856"/>
                    </a:lnTo>
                    <a:lnTo>
                      <a:pt x="1576" y="860"/>
                    </a:lnTo>
                    <a:lnTo>
                      <a:pt x="1572" y="863"/>
                    </a:lnTo>
                    <a:lnTo>
                      <a:pt x="1561" y="868"/>
                    </a:lnTo>
                    <a:lnTo>
                      <a:pt x="1546" y="872"/>
                    </a:lnTo>
                    <a:lnTo>
                      <a:pt x="1506" y="869"/>
                    </a:lnTo>
                    <a:lnTo>
                      <a:pt x="1469" y="866"/>
                    </a:lnTo>
                    <a:lnTo>
                      <a:pt x="1431" y="864"/>
                    </a:lnTo>
                    <a:lnTo>
                      <a:pt x="1395" y="862"/>
                    </a:lnTo>
                    <a:lnTo>
                      <a:pt x="1361" y="861"/>
                    </a:lnTo>
                    <a:lnTo>
                      <a:pt x="1327" y="860"/>
                    </a:lnTo>
                    <a:lnTo>
                      <a:pt x="1295" y="859"/>
                    </a:lnTo>
                    <a:lnTo>
                      <a:pt x="1265" y="859"/>
                    </a:lnTo>
                    <a:lnTo>
                      <a:pt x="862" y="859"/>
                    </a:lnTo>
                    <a:lnTo>
                      <a:pt x="849" y="881"/>
                    </a:lnTo>
                    <a:lnTo>
                      <a:pt x="833" y="909"/>
                    </a:lnTo>
                    <a:lnTo>
                      <a:pt x="812" y="940"/>
                    </a:lnTo>
                    <a:lnTo>
                      <a:pt x="786" y="978"/>
                    </a:lnTo>
                    <a:lnTo>
                      <a:pt x="775" y="993"/>
                    </a:lnTo>
                    <a:lnTo>
                      <a:pt x="765" y="1006"/>
                    </a:lnTo>
                    <a:lnTo>
                      <a:pt x="757" y="1017"/>
                    </a:lnTo>
                    <a:lnTo>
                      <a:pt x="752" y="1025"/>
                    </a:lnTo>
                    <a:lnTo>
                      <a:pt x="1075" y="1025"/>
                    </a:lnTo>
                    <a:lnTo>
                      <a:pt x="1094" y="1002"/>
                    </a:lnTo>
                    <a:lnTo>
                      <a:pt x="1111" y="983"/>
                    </a:lnTo>
                    <a:lnTo>
                      <a:pt x="1126" y="967"/>
                    </a:lnTo>
                    <a:lnTo>
                      <a:pt x="1142" y="953"/>
                    </a:lnTo>
                    <a:lnTo>
                      <a:pt x="1155" y="942"/>
                    </a:lnTo>
                    <a:lnTo>
                      <a:pt x="1166" y="933"/>
                    </a:lnTo>
                    <a:lnTo>
                      <a:pt x="1177" y="928"/>
                    </a:lnTo>
                    <a:lnTo>
                      <a:pt x="1186" y="924"/>
                    </a:lnTo>
                    <a:lnTo>
                      <a:pt x="1200" y="928"/>
                    </a:lnTo>
                    <a:lnTo>
                      <a:pt x="1212" y="931"/>
                    </a:lnTo>
                    <a:lnTo>
                      <a:pt x="1226" y="935"/>
                    </a:lnTo>
                    <a:lnTo>
                      <a:pt x="1240" y="941"/>
                    </a:lnTo>
                    <a:lnTo>
                      <a:pt x="1253" y="948"/>
                    </a:lnTo>
                    <a:lnTo>
                      <a:pt x="1267" y="954"/>
                    </a:lnTo>
                    <a:lnTo>
                      <a:pt x="1282" y="962"/>
                    </a:lnTo>
                    <a:lnTo>
                      <a:pt x="1296" y="971"/>
                    </a:lnTo>
                    <a:lnTo>
                      <a:pt x="1326" y="991"/>
                    </a:lnTo>
                    <a:lnTo>
                      <a:pt x="1357" y="1015"/>
                    </a:lnTo>
                    <a:lnTo>
                      <a:pt x="1390" y="1040"/>
                    </a:lnTo>
                    <a:lnTo>
                      <a:pt x="1423" y="1070"/>
                    </a:lnTo>
                    <a:lnTo>
                      <a:pt x="1426" y="1078"/>
                    </a:lnTo>
                    <a:lnTo>
                      <a:pt x="1430" y="1085"/>
                    </a:lnTo>
                    <a:lnTo>
                      <a:pt x="1432" y="1091"/>
                    </a:lnTo>
                    <a:lnTo>
                      <a:pt x="1434" y="1097"/>
                    </a:lnTo>
                    <a:lnTo>
                      <a:pt x="1434" y="1104"/>
                    </a:lnTo>
                    <a:lnTo>
                      <a:pt x="1434" y="1108"/>
                    </a:lnTo>
                    <a:lnTo>
                      <a:pt x="1433" y="1114"/>
                    </a:lnTo>
                    <a:lnTo>
                      <a:pt x="1432" y="1118"/>
                    </a:lnTo>
                    <a:lnTo>
                      <a:pt x="1430" y="1123"/>
                    </a:lnTo>
                    <a:lnTo>
                      <a:pt x="1426" y="1127"/>
                    </a:lnTo>
                    <a:lnTo>
                      <a:pt x="1422" y="1130"/>
                    </a:lnTo>
                    <a:lnTo>
                      <a:pt x="1417" y="1134"/>
                    </a:lnTo>
                    <a:lnTo>
                      <a:pt x="1411" y="1137"/>
                    </a:lnTo>
                    <a:lnTo>
                      <a:pt x="1404" y="1139"/>
                    </a:lnTo>
                    <a:lnTo>
                      <a:pt x="1397" y="1142"/>
                    </a:lnTo>
                    <a:lnTo>
                      <a:pt x="1389" y="1144"/>
                    </a:lnTo>
                    <a:lnTo>
                      <a:pt x="1377" y="1144"/>
                    </a:lnTo>
                    <a:lnTo>
                      <a:pt x="1366" y="1147"/>
                    </a:lnTo>
                    <a:lnTo>
                      <a:pt x="1355" y="1150"/>
                    </a:lnTo>
                    <a:lnTo>
                      <a:pt x="1344" y="1156"/>
                    </a:lnTo>
                    <a:lnTo>
                      <a:pt x="1333" y="1164"/>
                    </a:lnTo>
                    <a:lnTo>
                      <a:pt x="1322" y="1173"/>
                    </a:lnTo>
                    <a:lnTo>
                      <a:pt x="1311" y="1184"/>
                    </a:lnTo>
                    <a:lnTo>
                      <a:pt x="1300" y="1196"/>
                    </a:lnTo>
                    <a:lnTo>
                      <a:pt x="1279" y="1217"/>
                    </a:lnTo>
                    <a:lnTo>
                      <a:pt x="1257" y="1238"/>
                    </a:lnTo>
                    <a:lnTo>
                      <a:pt x="1236" y="1259"/>
                    </a:lnTo>
                    <a:lnTo>
                      <a:pt x="1214" y="1279"/>
                    </a:lnTo>
                    <a:lnTo>
                      <a:pt x="1193" y="1299"/>
                    </a:lnTo>
                    <a:lnTo>
                      <a:pt x="1170" y="1318"/>
                    </a:lnTo>
                    <a:lnTo>
                      <a:pt x="1147" y="1336"/>
                    </a:lnTo>
                    <a:lnTo>
                      <a:pt x="1124" y="1355"/>
                    </a:lnTo>
                    <a:lnTo>
                      <a:pt x="1148" y="1362"/>
                    </a:lnTo>
                    <a:lnTo>
                      <a:pt x="1173" y="1368"/>
                    </a:lnTo>
                    <a:lnTo>
                      <a:pt x="1198" y="1373"/>
                    </a:lnTo>
                    <a:lnTo>
                      <a:pt x="1225" y="1379"/>
                    </a:lnTo>
                    <a:lnTo>
                      <a:pt x="1282" y="1388"/>
                    </a:lnTo>
                    <a:lnTo>
                      <a:pt x="1343" y="1394"/>
                    </a:lnTo>
                    <a:lnTo>
                      <a:pt x="1407" y="1401"/>
                    </a:lnTo>
                    <a:lnTo>
                      <a:pt x="1475" y="1404"/>
                    </a:lnTo>
                    <a:lnTo>
                      <a:pt x="1546" y="1407"/>
                    </a:lnTo>
                    <a:lnTo>
                      <a:pt x="1623" y="1408"/>
                    </a:lnTo>
                    <a:lnTo>
                      <a:pt x="1636" y="1410"/>
                    </a:lnTo>
                    <a:lnTo>
                      <a:pt x="1648" y="1412"/>
                    </a:lnTo>
                    <a:lnTo>
                      <a:pt x="1656" y="1414"/>
                    </a:lnTo>
                    <a:lnTo>
                      <a:pt x="1663" y="1418"/>
                    </a:lnTo>
                    <a:lnTo>
                      <a:pt x="1669" y="1421"/>
                    </a:lnTo>
                    <a:lnTo>
                      <a:pt x="1671" y="1426"/>
                    </a:lnTo>
                    <a:lnTo>
                      <a:pt x="1672" y="1430"/>
                    </a:lnTo>
                    <a:lnTo>
                      <a:pt x="1671" y="1435"/>
                    </a:lnTo>
                    <a:lnTo>
                      <a:pt x="1669" y="1438"/>
                    </a:lnTo>
                    <a:lnTo>
                      <a:pt x="1666" y="1441"/>
                    </a:lnTo>
                    <a:lnTo>
                      <a:pt x="1662" y="1446"/>
                    </a:lnTo>
                    <a:lnTo>
                      <a:pt x="1656" y="1449"/>
                    </a:lnTo>
                    <a:lnTo>
                      <a:pt x="1640" y="1458"/>
                    </a:lnTo>
                    <a:lnTo>
                      <a:pt x="1618" y="1468"/>
                    </a:lnTo>
                    <a:lnTo>
                      <a:pt x="1598" y="1480"/>
                    </a:lnTo>
                    <a:lnTo>
                      <a:pt x="1579" y="1496"/>
                    </a:lnTo>
                    <a:lnTo>
                      <a:pt x="1560" y="1512"/>
                    </a:lnTo>
                    <a:lnTo>
                      <a:pt x="1541" y="1533"/>
                    </a:lnTo>
                    <a:lnTo>
                      <a:pt x="1523" y="1554"/>
                    </a:lnTo>
                    <a:lnTo>
                      <a:pt x="1506" y="1578"/>
                    </a:lnTo>
                    <a:lnTo>
                      <a:pt x="1490" y="1605"/>
                    </a:lnTo>
                    <a:lnTo>
                      <a:pt x="1474" y="1633"/>
                    </a:lnTo>
                    <a:lnTo>
                      <a:pt x="1469" y="1642"/>
                    </a:lnTo>
                    <a:lnTo>
                      <a:pt x="1462" y="1649"/>
                    </a:lnTo>
                    <a:lnTo>
                      <a:pt x="1454" y="1655"/>
                    </a:lnTo>
                    <a:lnTo>
                      <a:pt x="1445" y="1660"/>
                    </a:lnTo>
                    <a:lnTo>
                      <a:pt x="1436" y="1662"/>
                    </a:lnTo>
                    <a:lnTo>
                      <a:pt x="1426" y="1663"/>
                    </a:lnTo>
                    <a:lnTo>
                      <a:pt x="1415" y="1662"/>
                    </a:lnTo>
                    <a:lnTo>
                      <a:pt x="1403" y="1660"/>
                    </a:lnTo>
                    <a:lnTo>
                      <a:pt x="1369" y="1652"/>
                    </a:lnTo>
                    <a:lnTo>
                      <a:pt x="1334" y="1644"/>
                    </a:lnTo>
                    <a:lnTo>
                      <a:pt x="1301" y="1635"/>
                    </a:lnTo>
                    <a:lnTo>
                      <a:pt x="1269" y="1625"/>
                    </a:lnTo>
                    <a:lnTo>
                      <a:pt x="1236" y="1615"/>
                    </a:lnTo>
                    <a:lnTo>
                      <a:pt x="1205" y="1604"/>
                    </a:lnTo>
                    <a:lnTo>
                      <a:pt x="1175" y="1593"/>
                    </a:lnTo>
                    <a:lnTo>
                      <a:pt x="1145" y="1580"/>
                    </a:lnTo>
                    <a:lnTo>
                      <a:pt x="1116" y="1567"/>
                    </a:lnTo>
                    <a:lnTo>
                      <a:pt x="1088" y="1554"/>
                    </a:lnTo>
                    <a:lnTo>
                      <a:pt x="1061" y="1540"/>
                    </a:lnTo>
                    <a:lnTo>
                      <a:pt x="1033" y="1526"/>
                    </a:lnTo>
                    <a:lnTo>
                      <a:pt x="1007" y="1510"/>
                    </a:lnTo>
                    <a:lnTo>
                      <a:pt x="982" y="1495"/>
                    </a:lnTo>
                    <a:lnTo>
                      <a:pt x="956" y="1478"/>
                    </a:lnTo>
                    <a:lnTo>
                      <a:pt x="932" y="1461"/>
                    </a:lnTo>
                    <a:lnTo>
                      <a:pt x="892" y="1480"/>
                    </a:lnTo>
                    <a:lnTo>
                      <a:pt x="851" y="1499"/>
                    </a:lnTo>
                    <a:lnTo>
                      <a:pt x="808" y="1516"/>
                    </a:lnTo>
                    <a:lnTo>
                      <a:pt x="765" y="1533"/>
                    </a:lnTo>
                    <a:lnTo>
                      <a:pt x="722" y="1547"/>
                    </a:lnTo>
                    <a:lnTo>
                      <a:pt x="675" y="1561"/>
                    </a:lnTo>
                    <a:lnTo>
                      <a:pt x="628" y="1575"/>
                    </a:lnTo>
                    <a:lnTo>
                      <a:pt x="580" y="1587"/>
                    </a:lnTo>
                    <a:lnTo>
                      <a:pt x="532" y="1598"/>
                    </a:lnTo>
                    <a:lnTo>
                      <a:pt x="482" y="1608"/>
                    </a:lnTo>
                    <a:lnTo>
                      <a:pt x="430" y="1617"/>
                    </a:lnTo>
                    <a:lnTo>
                      <a:pt x="378" y="1625"/>
                    </a:lnTo>
                    <a:lnTo>
                      <a:pt x="324" y="1632"/>
                    </a:lnTo>
                    <a:lnTo>
                      <a:pt x="269" y="1637"/>
                    </a:lnTo>
                    <a:lnTo>
                      <a:pt x="214" y="1643"/>
                    </a:lnTo>
                    <a:lnTo>
                      <a:pt x="157" y="1646"/>
                    </a:lnTo>
                    <a:lnTo>
                      <a:pt x="148" y="1647"/>
                    </a:lnTo>
                    <a:lnTo>
                      <a:pt x="141" y="1648"/>
                    </a:lnTo>
                    <a:lnTo>
                      <a:pt x="136" y="1647"/>
                    </a:lnTo>
                    <a:lnTo>
                      <a:pt x="131" y="1646"/>
                    </a:lnTo>
                    <a:lnTo>
                      <a:pt x="128" y="1644"/>
                    </a:lnTo>
                    <a:lnTo>
                      <a:pt x="127" y="1642"/>
                    </a:lnTo>
                    <a:lnTo>
                      <a:pt x="126" y="1637"/>
                    </a:lnTo>
                    <a:lnTo>
                      <a:pt x="126" y="1633"/>
                    </a:lnTo>
                    <a:lnTo>
                      <a:pt x="128" y="1628"/>
                    </a:lnTo>
                    <a:lnTo>
                      <a:pt x="130" y="1624"/>
                    </a:lnTo>
                    <a:lnTo>
                      <a:pt x="135" y="1621"/>
                    </a:lnTo>
                    <a:lnTo>
                      <a:pt x="139" y="1616"/>
                    </a:lnTo>
                    <a:lnTo>
                      <a:pt x="146" y="1614"/>
                    </a:lnTo>
                    <a:lnTo>
                      <a:pt x="153" y="1611"/>
                    </a:lnTo>
                    <a:lnTo>
                      <a:pt x="161" y="1608"/>
                    </a:lnTo>
                    <a:lnTo>
                      <a:pt x="171" y="1606"/>
                    </a:lnTo>
                    <a:lnTo>
                      <a:pt x="223" y="1594"/>
                    </a:lnTo>
                    <a:lnTo>
                      <a:pt x="271" y="1580"/>
                    </a:lnTo>
                    <a:lnTo>
                      <a:pt x="320" y="1567"/>
                    </a:lnTo>
                    <a:lnTo>
                      <a:pt x="367" y="1554"/>
                    </a:lnTo>
                    <a:lnTo>
                      <a:pt x="413" y="1539"/>
                    </a:lnTo>
                    <a:lnTo>
                      <a:pt x="456" y="1525"/>
                    </a:lnTo>
                    <a:lnTo>
                      <a:pt x="498" y="1509"/>
                    </a:lnTo>
                    <a:lnTo>
                      <a:pt x="539" y="1494"/>
                    </a:lnTo>
                    <a:lnTo>
                      <a:pt x="578" y="1478"/>
                    </a:lnTo>
                    <a:lnTo>
                      <a:pt x="616" y="1462"/>
                    </a:lnTo>
                    <a:lnTo>
                      <a:pt x="653" y="1445"/>
                    </a:lnTo>
                    <a:lnTo>
                      <a:pt x="688" y="1428"/>
                    </a:lnTo>
                    <a:lnTo>
                      <a:pt x="722" y="1410"/>
                    </a:lnTo>
                    <a:lnTo>
                      <a:pt x="754" y="1392"/>
                    </a:lnTo>
                    <a:lnTo>
                      <a:pt x="784" y="1374"/>
                    </a:lnTo>
                    <a:lnTo>
                      <a:pt x="814" y="1355"/>
                    </a:lnTo>
                    <a:lnTo>
                      <a:pt x="791" y="1325"/>
                    </a:lnTo>
                    <a:lnTo>
                      <a:pt x="769" y="1294"/>
                    </a:lnTo>
                    <a:lnTo>
                      <a:pt x="751" y="1263"/>
                    </a:lnTo>
                    <a:lnTo>
                      <a:pt x="733" y="1231"/>
                    </a:lnTo>
                    <a:lnTo>
                      <a:pt x="718" y="1198"/>
                    </a:lnTo>
                    <a:lnTo>
                      <a:pt x="705" y="1165"/>
                    </a:lnTo>
                    <a:lnTo>
                      <a:pt x="694" y="1132"/>
                    </a:lnTo>
                    <a:lnTo>
                      <a:pt x="684" y="1097"/>
                    </a:lnTo>
                    <a:lnTo>
                      <a:pt x="651" y="1134"/>
                    </a:lnTo>
                    <a:lnTo>
                      <a:pt x="617" y="1171"/>
                    </a:lnTo>
                    <a:lnTo>
                      <a:pt x="582" y="1205"/>
                    </a:lnTo>
                    <a:lnTo>
                      <a:pt x="546" y="1238"/>
                    </a:lnTo>
                    <a:lnTo>
                      <a:pt x="508" y="1270"/>
                    </a:lnTo>
                    <a:lnTo>
                      <a:pt x="470" y="1300"/>
                    </a:lnTo>
                    <a:lnTo>
                      <a:pt x="432" y="1329"/>
                    </a:lnTo>
                    <a:lnTo>
                      <a:pt x="392" y="1357"/>
                    </a:lnTo>
                    <a:lnTo>
                      <a:pt x="352" y="1383"/>
                    </a:lnTo>
                    <a:lnTo>
                      <a:pt x="309" y="1408"/>
                    </a:lnTo>
                    <a:lnTo>
                      <a:pt x="267" y="1431"/>
                    </a:lnTo>
                    <a:lnTo>
                      <a:pt x="224" y="1453"/>
                    </a:lnTo>
                    <a:lnTo>
                      <a:pt x="179" y="1473"/>
                    </a:lnTo>
                    <a:lnTo>
                      <a:pt x="134" y="1492"/>
                    </a:lnTo>
                    <a:lnTo>
                      <a:pt x="88" y="1510"/>
                    </a:lnTo>
                    <a:lnTo>
                      <a:pt x="40" y="1527"/>
                    </a:lnTo>
                    <a:lnTo>
                      <a:pt x="26" y="1529"/>
                    </a:lnTo>
                    <a:lnTo>
                      <a:pt x="14" y="1530"/>
                    </a:lnTo>
                    <a:lnTo>
                      <a:pt x="9" y="1530"/>
                    </a:lnTo>
                    <a:lnTo>
                      <a:pt x="6" y="1529"/>
                    </a:lnTo>
                    <a:lnTo>
                      <a:pt x="3" y="1529"/>
                    </a:lnTo>
                    <a:lnTo>
                      <a:pt x="1" y="1527"/>
                    </a:lnTo>
                    <a:lnTo>
                      <a:pt x="0" y="1524"/>
                    </a:lnTo>
                    <a:lnTo>
                      <a:pt x="1" y="1519"/>
                    </a:lnTo>
                    <a:lnTo>
                      <a:pt x="4" y="1515"/>
                    </a:lnTo>
                    <a:lnTo>
                      <a:pt x="6" y="1509"/>
                    </a:lnTo>
                    <a:lnTo>
                      <a:pt x="16" y="1496"/>
                    </a:lnTo>
                    <a:lnTo>
                      <a:pt x="30" y="1481"/>
                    </a:lnTo>
                    <a:lnTo>
                      <a:pt x="77" y="1448"/>
                    </a:lnTo>
                    <a:lnTo>
                      <a:pt x="121" y="1413"/>
                    </a:lnTo>
                    <a:lnTo>
                      <a:pt x="166" y="1379"/>
                    </a:lnTo>
                    <a:lnTo>
                      <a:pt x="208" y="1343"/>
                    </a:lnTo>
                    <a:lnTo>
                      <a:pt x="248" y="1306"/>
                    </a:lnTo>
                    <a:lnTo>
                      <a:pt x="287" y="1270"/>
                    </a:lnTo>
                    <a:lnTo>
                      <a:pt x="325" y="1232"/>
                    </a:lnTo>
                    <a:lnTo>
                      <a:pt x="360" y="1193"/>
                    </a:lnTo>
                    <a:lnTo>
                      <a:pt x="395" y="1154"/>
                    </a:lnTo>
                    <a:lnTo>
                      <a:pt x="427" y="1114"/>
                    </a:lnTo>
                    <a:lnTo>
                      <a:pt x="458" y="1072"/>
                    </a:lnTo>
                    <a:lnTo>
                      <a:pt x="488" y="1031"/>
                    </a:lnTo>
                    <a:lnTo>
                      <a:pt x="516" y="989"/>
                    </a:lnTo>
                    <a:lnTo>
                      <a:pt x="543" y="947"/>
                    </a:lnTo>
                    <a:lnTo>
                      <a:pt x="568" y="903"/>
                    </a:lnTo>
                    <a:lnTo>
                      <a:pt x="592" y="859"/>
                    </a:lnTo>
                    <a:lnTo>
                      <a:pt x="563" y="859"/>
                    </a:lnTo>
                    <a:lnTo>
                      <a:pt x="535" y="860"/>
                    </a:lnTo>
                    <a:lnTo>
                      <a:pt x="506" y="861"/>
                    </a:lnTo>
                    <a:lnTo>
                      <a:pt x="477" y="862"/>
                    </a:lnTo>
                    <a:lnTo>
                      <a:pt x="447" y="864"/>
                    </a:lnTo>
                    <a:lnTo>
                      <a:pt x="417" y="866"/>
                    </a:lnTo>
                    <a:lnTo>
                      <a:pt x="388" y="869"/>
                    </a:lnTo>
                    <a:lnTo>
                      <a:pt x="357" y="872"/>
                    </a:lnTo>
                    <a:lnTo>
                      <a:pt x="353" y="872"/>
                    </a:lnTo>
                    <a:lnTo>
                      <a:pt x="350" y="872"/>
                    </a:lnTo>
                    <a:lnTo>
                      <a:pt x="347" y="874"/>
                    </a:lnTo>
                    <a:lnTo>
                      <a:pt x="344" y="873"/>
                    </a:lnTo>
                    <a:lnTo>
                      <a:pt x="342" y="871"/>
                    </a:lnTo>
                    <a:lnTo>
                      <a:pt x="339" y="865"/>
                    </a:lnTo>
                    <a:lnTo>
                      <a:pt x="337" y="863"/>
                    </a:lnTo>
                    <a:lnTo>
                      <a:pt x="334" y="859"/>
                    </a:lnTo>
                    <a:lnTo>
                      <a:pt x="332" y="859"/>
                    </a:lnTo>
                    <a:lnTo>
                      <a:pt x="327" y="859"/>
                    </a:lnTo>
                    <a:lnTo>
                      <a:pt x="309" y="864"/>
                    </a:lnTo>
                    <a:lnTo>
                      <a:pt x="292" y="869"/>
                    </a:lnTo>
                    <a:lnTo>
                      <a:pt x="275" y="871"/>
                    </a:lnTo>
                    <a:lnTo>
                      <a:pt x="258" y="872"/>
                    </a:lnTo>
                    <a:lnTo>
                      <a:pt x="243" y="871"/>
                    </a:lnTo>
                    <a:lnTo>
                      <a:pt x="226" y="869"/>
                    </a:lnTo>
                    <a:lnTo>
                      <a:pt x="210" y="864"/>
                    </a:lnTo>
                    <a:lnTo>
                      <a:pt x="195" y="859"/>
                    </a:lnTo>
                    <a:lnTo>
                      <a:pt x="187" y="850"/>
                    </a:lnTo>
                    <a:lnTo>
                      <a:pt x="179" y="840"/>
                    </a:lnTo>
                    <a:lnTo>
                      <a:pt x="174" y="831"/>
                    </a:lnTo>
                    <a:lnTo>
                      <a:pt x="168" y="822"/>
                    </a:lnTo>
                    <a:lnTo>
                      <a:pt x="165" y="812"/>
                    </a:lnTo>
                    <a:lnTo>
                      <a:pt x="163" y="802"/>
                    </a:lnTo>
                    <a:lnTo>
                      <a:pt x="161" y="792"/>
                    </a:lnTo>
                    <a:lnTo>
                      <a:pt x="161" y="783"/>
                    </a:lnTo>
                    <a:lnTo>
                      <a:pt x="163" y="773"/>
                    </a:lnTo>
                    <a:lnTo>
                      <a:pt x="165" y="763"/>
                    </a:lnTo>
                    <a:lnTo>
                      <a:pt x="169" y="752"/>
                    </a:lnTo>
                    <a:lnTo>
                      <a:pt x="174" y="742"/>
                    </a:lnTo>
                    <a:lnTo>
                      <a:pt x="180" y="732"/>
                    </a:lnTo>
                    <a:lnTo>
                      <a:pt x="187" y="721"/>
                    </a:lnTo>
                    <a:lnTo>
                      <a:pt x="196" y="710"/>
                    </a:lnTo>
                    <a:lnTo>
                      <a:pt x="205" y="699"/>
                    </a:lnTo>
                    <a:lnTo>
                      <a:pt x="223" y="688"/>
                    </a:lnTo>
                    <a:lnTo>
                      <a:pt x="239" y="677"/>
                    </a:lnTo>
                    <a:lnTo>
                      <a:pt x="254" y="666"/>
                    </a:lnTo>
                    <a:lnTo>
                      <a:pt x="268" y="654"/>
                    </a:lnTo>
                    <a:lnTo>
                      <a:pt x="281" y="641"/>
                    </a:lnTo>
                    <a:lnTo>
                      <a:pt x="295" y="628"/>
                    </a:lnTo>
                    <a:lnTo>
                      <a:pt x="306" y="616"/>
                    </a:lnTo>
                    <a:lnTo>
                      <a:pt x="316" y="602"/>
                    </a:lnTo>
                    <a:lnTo>
                      <a:pt x="326" y="588"/>
                    </a:lnTo>
                    <a:lnTo>
                      <a:pt x="335" y="573"/>
                    </a:lnTo>
                    <a:lnTo>
                      <a:pt x="343" y="559"/>
                    </a:lnTo>
                    <a:lnTo>
                      <a:pt x="349" y="545"/>
                    </a:lnTo>
                    <a:lnTo>
                      <a:pt x="355" y="529"/>
                    </a:lnTo>
                    <a:lnTo>
                      <a:pt x="359" y="513"/>
                    </a:lnTo>
                    <a:lnTo>
                      <a:pt x="363" y="498"/>
                    </a:lnTo>
                    <a:lnTo>
                      <a:pt x="366" y="481"/>
                    </a:lnTo>
                    <a:lnTo>
                      <a:pt x="368" y="472"/>
                    </a:lnTo>
                    <a:lnTo>
                      <a:pt x="373" y="467"/>
                    </a:lnTo>
                    <a:lnTo>
                      <a:pt x="375" y="464"/>
                    </a:lnTo>
                    <a:lnTo>
                      <a:pt x="377" y="463"/>
                    </a:lnTo>
                    <a:lnTo>
                      <a:pt x="379" y="462"/>
                    </a:lnTo>
                    <a:lnTo>
                      <a:pt x="383" y="461"/>
                    </a:lnTo>
                    <a:lnTo>
                      <a:pt x="389" y="463"/>
                    </a:lnTo>
                    <a:lnTo>
                      <a:pt x="397" y="467"/>
                    </a:lnTo>
                    <a:lnTo>
                      <a:pt x="405" y="472"/>
                    </a:lnTo>
                    <a:lnTo>
                      <a:pt x="413" y="481"/>
                    </a:lnTo>
                    <a:lnTo>
                      <a:pt x="423" y="498"/>
                    </a:lnTo>
                    <a:lnTo>
                      <a:pt x="432" y="516"/>
                    </a:lnTo>
                    <a:lnTo>
                      <a:pt x="442" y="534"/>
                    </a:lnTo>
                    <a:lnTo>
                      <a:pt x="452" y="555"/>
                    </a:lnTo>
                    <a:lnTo>
                      <a:pt x="623" y="555"/>
                    </a:lnTo>
                    <a:lnTo>
                      <a:pt x="616" y="547"/>
                    </a:lnTo>
                    <a:lnTo>
                      <a:pt x="611" y="538"/>
                    </a:lnTo>
                    <a:lnTo>
                      <a:pt x="606" y="527"/>
                    </a:lnTo>
                    <a:lnTo>
                      <a:pt x="603" y="514"/>
                    </a:lnTo>
                    <a:lnTo>
                      <a:pt x="599" y="500"/>
                    </a:lnTo>
                    <a:lnTo>
                      <a:pt x="598" y="484"/>
                    </a:lnTo>
                    <a:lnTo>
                      <a:pt x="597" y="468"/>
                    </a:lnTo>
                    <a:lnTo>
                      <a:pt x="597" y="448"/>
                    </a:lnTo>
                    <a:lnTo>
                      <a:pt x="596" y="423"/>
                    </a:lnTo>
                    <a:lnTo>
                      <a:pt x="594" y="400"/>
                    </a:lnTo>
                    <a:lnTo>
                      <a:pt x="590" y="376"/>
                    </a:lnTo>
                    <a:lnTo>
                      <a:pt x="585" y="354"/>
                    </a:lnTo>
                    <a:lnTo>
                      <a:pt x="579" y="332"/>
                    </a:lnTo>
                    <a:lnTo>
                      <a:pt x="572" y="311"/>
                    </a:lnTo>
                    <a:lnTo>
                      <a:pt x="563" y="289"/>
                    </a:lnTo>
                    <a:lnTo>
                      <a:pt x="552" y="269"/>
                    </a:lnTo>
                    <a:lnTo>
                      <a:pt x="548" y="263"/>
                    </a:lnTo>
                    <a:lnTo>
                      <a:pt x="546" y="256"/>
                    </a:lnTo>
                    <a:lnTo>
                      <a:pt x="546" y="253"/>
                    </a:lnTo>
                    <a:lnTo>
                      <a:pt x="547" y="249"/>
                    </a:lnTo>
                    <a:lnTo>
                      <a:pt x="548" y="246"/>
                    </a:lnTo>
                    <a:lnTo>
                      <a:pt x="550" y="243"/>
                    </a:lnTo>
                    <a:lnTo>
                      <a:pt x="552" y="239"/>
                    </a:lnTo>
                    <a:lnTo>
                      <a:pt x="553" y="237"/>
                    </a:lnTo>
                    <a:lnTo>
                      <a:pt x="556" y="235"/>
                    </a:lnTo>
                    <a:lnTo>
                      <a:pt x="558" y="233"/>
                    </a:lnTo>
                    <a:lnTo>
                      <a:pt x="567" y="230"/>
                    </a:lnTo>
                    <a:lnTo>
                      <a:pt x="579" y="229"/>
                    </a:lnTo>
                    <a:lnTo>
                      <a:pt x="603" y="233"/>
                    </a:lnTo>
                    <a:lnTo>
                      <a:pt x="626" y="236"/>
                    </a:lnTo>
                    <a:lnTo>
                      <a:pt x="647" y="239"/>
                    </a:lnTo>
                    <a:lnTo>
                      <a:pt x="668" y="245"/>
                    </a:lnTo>
                    <a:lnTo>
                      <a:pt x="687" y="249"/>
                    </a:lnTo>
                    <a:lnTo>
                      <a:pt x="706" y="256"/>
                    </a:lnTo>
                    <a:lnTo>
                      <a:pt x="724" y="263"/>
                    </a:lnTo>
                    <a:lnTo>
                      <a:pt x="741" y="269"/>
                    </a:lnTo>
                    <a:lnTo>
                      <a:pt x="755" y="277"/>
                    </a:lnTo>
                    <a:lnTo>
                      <a:pt x="769" y="285"/>
                    </a:lnTo>
                    <a:lnTo>
                      <a:pt x="783" y="295"/>
                    </a:lnTo>
                    <a:lnTo>
                      <a:pt x="795" y="304"/>
                    </a:lnTo>
                    <a:lnTo>
                      <a:pt x="807" y="314"/>
                    </a:lnTo>
                    <a:lnTo>
                      <a:pt x="817" y="325"/>
                    </a:lnTo>
                    <a:lnTo>
                      <a:pt x="826" y="336"/>
                    </a:lnTo>
                    <a:lnTo>
                      <a:pt x="834" y="348"/>
                    </a:lnTo>
                    <a:lnTo>
                      <a:pt x="839" y="364"/>
                    </a:lnTo>
                    <a:lnTo>
                      <a:pt x="844" y="380"/>
                    </a:lnTo>
                    <a:lnTo>
                      <a:pt x="846" y="394"/>
                    </a:lnTo>
                    <a:lnTo>
                      <a:pt x="848" y="409"/>
                    </a:lnTo>
                    <a:lnTo>
                      <a:pt x="848" y="423"/>
                    </a:lnTo>
                    <a:lnTo>
                      <a:pt x="847" y="436"/>
                    </a:lnTo>
                    <a:lnTo>
                      <a:pt x="845" y="450"/>
                    </a:lnTo>
                    <a:lnTo>
                      <a:pt x="842" y="463"/>
                    </a:lnTo>
                    <a:lnTo>
                      <a:pt x="837" y="475"/>
                    </a:lnTo>
                    <a:lnTo>
                      <a:pt x="831" y="488"/>
                    </a:lnTo>
                    <a:lnTo>
                      <a:pt x="824" y="500"/>
                    </a:lnTo>
                    <a:lnTo>
                      <a:pt x="815" y="511"/>
                    </a:lnTo>
                    <a:lnTo>
                      <a:pt x="805" y="522"/>
                    </a:lnTo>
                    <a:lnTo>
                      <a:pt x="794" y="533"/>
                    </a:lnTo>
                    <a:lnTo>
                      <a:pt x="782" y="545"/>
                    </a:lnTo>
                    <a:lnTo>
                      <a:pt x="768" y="555"/>
                    </a:lnTo>
                    <a:lnTo>
                      <a:pt x="1177" y="555"/>
                    </a:lnTo>
                    <a:lnTo>
                      <a:pt x="1197" y="520"/>
                    </a:lnTo>
                    <a:lnTo>
                      <a:pt x="1217" y="483"/>
                    </a:lnTo>
                    <a:lnTo>
                      <a:pt x="1236" y="444"/>
                    </a:lnTo>
                    <a:lnTo>
                      <a:pt x="1256" y="403"/>
                    </a:lnTo>
                    <a:lnTo>
                      <a:pt x="1276" y="360"/>
                    </a:lnTo>
                    <a:lnTo>
                      <a:pt x="1295" y="314"/>
                    </a:lnTo>
                    <a:lnTo>
                      <a:pt x="1315" y="266"/>
                    </a:lnTo>
                    <a:lnTo>
                      <a:pt x="1335" y="216"/>
                    </a:lnTo>
                    <a:lnTo>
                      <a:pt x="1297" y="216"/>
                    </a:lnTo>
                    <a:lnTo>
                      <a:pt x="1259" y="216"/>
                    </a:lnTo>
                    <a:lnTo>
                      <a:pt x="1220" y="216"/>
                    </a:lnTo>
                    <a:lnTo>
                      <a:pt x="1182" y="216"/>
                    </a:lnTo>
                    <a:lnTo>
                      <a:pt x="1143" y="216"/>
                    </a:lnTo>
                    <a:lnTo>
                      <a:pt x="1103" y="216"/>
                    </a:lnTo>
                    <a:lnTo>
                      <a:pt x="1064" y="216"/>
                    </a:lnTo>
                    <a:lnTo>
                      <a:pt x="1025" y="216"/>
                    </a:lnTo>
                    <a:lnTo>
                      <a:pt x="1048" y="225"/>
                    </a:lnTo>
                    <a:lnTo>
                      <a:pt x="1070" y="236"/>
                    </a:lnTo>
                    <a:lnTo>
                      <a:pt x="1080" y="242"/>
                    </a:lnTo>
                    <a:lnTo>
                      <a:pt x="1090" y="248"/>
                    </a:lnTo>
                    <a:lnTo>
                      <a:pt x="1098" y="254"/>
                    </a:lnTo>
                    <a:lnTo>
                      <a:pt x="1107" y="262"/>
                    </a:lnTo>
                    <a:lnTo>
                      <a:pt x="1115" y="268"/>
                    </a:lnTo>
                    <a:lnTo>
                      <a:pt x="1122" y="276"/>
                    </a:lnTo>
                    <a:lnTo>
                      <a:pt x="1128" y="284"/>
                    </a:lnTo>
                    <a:lnTo>
                      <a:pt x="1135" y="292"/>
                    </a:lnTo>
                    <a:lnTo>
                      <a:pt x="1141" y="301"/>
                    </a:lnTo>
                    <a:lnTo>
                      <a:pt x="1146" y="309"/>
                    </a:lnTo>
                    <a:lnTo>
                      <a:pt x="1151" y="320"/>
                    </a:lnTo>
                    <a:lnTo>
                      <a:pt x="1155" y="328"/>
                    </a:lnTo>
                    <a:lnTo>
                      <a:pt x="1158" y="344"/>
                    </a:lnTo>
                    <a:lnTo>
                      <a:pt x="1160" y="360"/>
                    </a:lnTo>
                    <a:lnTo>
                      <a:pt x="1161" y="374"/>
                    </a:lnTo>
                    <a:lnTo>
                      <a:pt x="1160" y="389"/>
                    </a:lnTo>
                    <a:lnTo>
                      <a:pt x="1157" y="402"/>
                    </a:lnTo>
                    <a:lnTo>
                      <a:pt x="1155" y="415"/>
                    </a:lnTo>
                    <a:lnTo>
                      <a:pt x="1151" y="429"/>
                    </a:lnTo>
                    <a:lnTo>
                      <a:pt x="1145" y="441"/>
                    </a:lnTo>
                    <a:lnTo>
                      <a:pt x="1138" y="453"/>
                    </a:lnTo>
                    <a:lnTo>
                      <a:pt x="1131" y="465"/>
                    </a:lnTo>
                    <a:lnTo>
                      <a:pt x="1122" y="477"/>
                    </a:lnTo>
                    <a:lnTo>
                      <a:pt x="1111" y="488"/>
                    </a:lnTo>
                    <a:lnTo>
                      <a:pt x="1100" y="499"/>
                    </a:lnTo>
                    <a:lnTo>
                      <a:pt x="1086" y="509"/>
                    </a:lnTo>
                    <a:lnTo>
                      <a:pt x="1073" y="518"/>
                    </a:lnTo>
                    <a:lnTo>
                      <a:pt x="1057" y="528"/>
                    </a:lnTo>
                    <a:lnTo>
                      <a:pt x="1040" y="532"/>
                    </a:lnTo>
                    <a:lnTo>
                      <a:pt x="1023" y="536"/>
                    </a:lnTo>
                    <a:lnTo>
                      <a:pt x="1007" y="538"/>
                    </a:lnTo>
                    <a:lnTo>
                      <a:pt x="993" y="539"/>
                    </a:lnTo>
                    <a:lnTo>
                      <a:pt x="980" y="538"/>
                    </a:lnTo>
                    <a:lnTo>
                      <a:pt x="967" y="536"/>
                    </a:lnTo>
                    <a:lnTo>
                      <a:pt x="956" y="531"/>
                    </a:lnTo>
                    <a:lnTo>
                      <a:pt x="945" y="526"/>
                    </a:lnTo>
                    <a:lnTo>
                      <a:pt x="936" y="519"/>
                    </a:lnTo>
                    <a:lnTo>
                      <a:pt x="928" y="510"/>
                    </a:lnTo>
                    <a:lnTo>
                      <a:pt x="922" y="500"/>
                    </a:lnTo>
                    <a:lnTo>
                      <a:pt x="916" y="489"/>
                    </a:lnTo>
                    <a:lnTo>
                      <a:pt x="912" y="475"/>
                    </a:lnTo>
                    <a:lnTo>
                      <a:pt x="908" y="462"/>
                    </a:lnTo>
                    <a:lnTo>
                      <a:pt x="906" y="445"/>
                    </a:lnTo>
                    <a:lnTo>
                      <a:pt x="905" y="4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0" name="Freeform 11"/>
              <p:cNvSpPr>
                <a:spLocks noEditPoints="1"/>
              </p:cNvSpPr>
              <p:nvPr/>
            </p:nvSpPr>
            <p:spPr bwMode="auto">
              <a:xfrm>
                <a:off x="4697413" y="2570163"/>
                <a:ext cx="485775" cy="442913"/>
              </a:xfrm>
              <a:custGeom>
                <a:avLst/>
                <a:gdLst>
                  <a:gd name="T0" fmla="*/ 1595 w 2450"/>
                  <a:gd name="T1" fmla="*/ 1122 h 2232"/>
                  <a:gd name="T2" fmla="*/ 994 w 2450"/>
                  <a:gd name="T3" fmla="*/ 1398 h 2232"/>
                  <a:gd name="T4" fmla="*/ 971 w 2450"/>
                  <a:gd name="T5" fmla="*/ 1355 h 2232"/>
                  <a:gd name="T6" fmla="*/ 1446 w 2450"/>
                  <a:gd name="T7" fmla="*/ 914 h 2232"/>
                  <a:gd name="T8" fmla="*/ 1641 w 2450"/>
                  <a:gd name="T9" fmla="*/ 686 h 2232"/>
                  <a:gd name="T10" fmla="*/ 1832 w 2450"/>
                  <a:gd name="T11" fmla="*/ 791 h 2232"/>
                  <a:gd name="T12" fmla="*/ 1911 w 2450"/>
                  <a:gd name="T13" fmla="*/ 939 h 2232"/>
                  <a:gd name="T14" fmla="*/ 1892 w 2450"/>
                  <a:gd name="T15" fmla="*/ 1355 h 2232"/>
                  <a:gd name="T16" fmla="*/ 1493 w 2450"/>
                  <a:gd name="T17" fmla="*/ 1608 h 2232"/>
                  <a:gd name="T18" fmla="*/ 843 w 2450"/>
                  <a:gd name="T19" fmla="*/ 1800 h 2232"/>
                  <a:gd name="T20" fmla="*/ 1083 w 2450"/>
                  <a:gd name="T21" fmla="*/ 1614 h 2232"/>
                  <a:gd name="T22" fmla="*/ 1762 w 2450"/>
                  <a:gd name="T23" fmla="*/ 1057 h 2232"/>
                  <a:gd name="T24" fmla="*/ 1842 w 2450"/>
                  <a:gd name="T25" fmla="*/ 1041 h 2232"/>
                  <a:gd name="T26" fmla="*/ 2053 w 2450"/>
                  <a:gd name="T27" fmla="*/ 1269 h 2232"/>
                  <a:gd name="T28" fmla="*/ 2169 w 2450"/>
                  <a:gd name="T29" fmla="*/ 1662 h 2232"/>
                  <a:gd name="T30" fmla="*/ 1856 w 2450"/>
                  <a:gd name="T31" fmla="*/ 1853 h 2232"/>
                  <a:gd name="T32" fmla="*/ 1272 w 2450"/>
                  <a:gd name="T33" fmla="*/ 2098 h 2232"/>
                  <a:gd name="T34" fmla="*/ 556 w 2450"/>
                  <a:gd name="T35" fmla="*/ 2226 h 2232"/>
                  <a:gd name="T36" fmla="*/ 460 w 2450"/>
                  <a:gd name="T37" fmla="*/ 2187 h 2232"/>
                  <a:gd name="T38" fmla="*/ 1127 w 2450"/>
                  <a:gd name="T39" fmla="*/ 1921 h 2232"/>
                  <a:gd name="T40" fmla="*/ 1669 w 2450"/>
                  <a:gd name="T41" fmla="*/ 1613 h 2232"/>
                  <a:gd name="T42" fmla="*/ 1938 w 2450"/>
                  <a:gd name="T43" fmla="*/ 1377 h 2232"/>
                  <a:gd name="T44" fmla="*/ 2008 w 2450"/>
                  <a:gd name="T45" fmla="*/ 1397 h 2232"/>
                  <a:gd name="T46" fmla="*/ 2234 w 2450"/>
                  <a:gd name="T47" fmla="*/ 1609 h 2232"/>
                  <a:gd name="T48" fmla="*/ 957 w 2450"/>
                  <a:gd name="T49" fmla="*/ 343 h 2232"/>
                  <a:gd name="T50" fmla="*/ 891 w 2450"/>
                  <a:gd name="T51" fmla="*/ 422 h 2232"/>
                  <a:gd name="T52" fmla="*/ 936 w 2450"/>
                  <a:gd name="T53" fmla="*/ 765 h 2232"/>
                  <a:gd name="T54" fmla="*/ 1143 w 2450"/>
                  <a:gd name="T55" fmla="*/ 807 h 2232"/>
                  <a:gd name="T56" fmla="*/ 1481 w 2450"/>
                  <a:gd name="T57" fmla="*/ 323 h 2232"/>
                  <a:gd name="T58" fmla="*/ 1607 w 2450"/>
                  <a:gd name="T59" fmla="*/ 28 h 2232"/>
                  <a:gd name="T60" fmla="*/ 1725 w 2450"/>
                  <a:gd name="T61" fmla="*/ 14 h 2232"/>
                  <a:gd name="T62" fmla="*/ 2024 w 2450"/>
                  <a:gd name="T63" fmla="*/ 148 h 2232"/>
                  <a:gd name="T64" fmla="*/ 1940 w 2450"/>
                  <a:gd name="T65" fmla="*/ 224 h 2232"/>
                  <a:gd name="T66" fmla="*/ 2193 w 2450"/>
                  <a:gd name="T67" fmla="*/ 642 h 2232"/>
                  <a:gd name="T68" fmla="*/ 2403 w 2450"/>
                  <a:gd name="T69" fmla="*/ 773 h 2232"/>
                  <a:gd name="T70" fmla="*/ 2433 w 2450"/>
                  <a:gd name="T71" fmla="*/ 847 h 2232"/>
                  <a:gd name="T72" fmla="*/ 2295 w 2450"/>
                  <a:gd name="T73" fmla="*/ 936 h 2232"/>
                  <a:gd name="T74" fmla="*/ 2184 w 2450"/>
                  <a:gd name="T75" fmla="*/ 1083 h 2232"/>
                  <a:gd name="T76" fmla="*/ 2063 w 2450"/>
                  <a:gd name="T77" fmla="*/ 1036 h 2232"/>
                  <a:gd name="T78" fmla="*/ 1905 w 2450"/>
                  <a:gd name="T79" fmla="*/ 788 h 2232"/>
                  <a:gd name="T80" fmla="*/ 1856 w 2450"/>
                  <a:gd name="T81" fmla="*/ 411 h 2232"/>
                  <a:gd name="T82" fmla="*/ 1645 w 2450"/>
                  <a:gd name="T83" fmla="*/ 611 h 2232"/>
                  <a:gd name="T84" fmla="*/ 1254 w 2450"/>
                  <a:gd name="T85" fmla="*/ 938 h 2232"/>
                  <a:gd name="T86" fmla="*/ 885 w 2450"/>
                  <a:gd name="T87" fmla="*/ 1124 h 2232"/>
                  <a:gd name="T88" fmla="*/ 919 w 2450"/>
                  <a:gd name="T89" fmla="*/ 1045 h 2232"/>
                  <a:gd name="T90" fmla="*/ 939 w 2450"/>
                  <a:gd name="T91" fmla="*/ 1488 h 2232"/>
                  <a:gd name="T92" fmla="*/ 979 w 2450"/>
                  <a:gd name="T93" fmla="*/ 1541 h 2232"/>
                  <a:gd name="T94" fmla="*/ 171 w 2450"/>
                  <a:gd name="T95" fmla="*/ 1954 h 2232"/>
                  <a:gd name="T96" fmla="*/ 64 w 2450"/>
                  <a:gd name="T97" fmla="*/ 1991 h 2232"/>
                  <a:gd name="T98" fmla="*/ 7 w 2450"/>
                  <a:gd name="T99" fmla="*/ 1727 h 2232"/>
                  <a:gd name="T100" fmla="*/ 21 w 2450"/>
                  <a:gd name="T101" fmla="*/ 1611 h 2232"/>
                  <a:gd name="T102" fmla="*/ 251 w 2450"/>
                  <a:gd name="T103" fmla="*/ 1583 h 2232"/>
                  <a:gd name="T104" fmla="*/ 236 w 2450"/>
                  <a:gd name="T105" fmla="*/ 1002 h 2232"/>
                  <a:gd name="T106" fmla="*/ 185 w 2450"/>
                  <a:gd name="T107" fmla="*/ 904 h 2232"/>
                  <a:gd name="T108" fmla="*/ 555 w 2450"/>
                  <a:gd name="T109" fmla="*/ 343 h 2232"/>
                  <a:gd name="T110" fmla="*/ 306 w 2450"/>
                  <a:gd name="T111" fmla="*/ 307 h 2232"/>
                  <a:gd name="T112" fmla="*/ 360 w 2450"/>
                  <a:gd name="T113" fmla="*/ 258 h 2232"/>
                  <a:gd name="T114" fmla="*/ 1057 w 2450"/>
                  <a:gd name="T115" fmla="*/ 129 h 2232"/>
                  <a:gd name="T116" fmla="*/ 1218 w 2450"/>
                  <a:gd name="T117" fmla="*/ 159 h 2232"/>
                  <a:gd name="T118" fmla="*/ 1324 w 2450"/>
                  <a:gd name="T119" fmla="*/ 30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0" h="2232">
                    <a:moveTo>
                      <a:pt x="1864" y="957"/>
                    </a:moveTo>
                    <a:lnTo>
                      <a:pt x="1850" y="957"/>
                    </a:lnTo>
                    <a:lnTo>
                      <a:pt x="1836" y="960"/>
                    </a:lnTo>
                    <a:lnTo>
                      <a:pt x="1821" y="965"/>
                    </a:lnTo>
                    <a:lnTo>
                      <a:pt x="1806" y="970"/>
                    </a:lnTo>
                    <a:lnTo>
                      <a:pt x="1791" y="978"/>
                    </a:lnTo>
                    <a:lnTo>
                      <a:pt x="1775" y="988"/>
                    </a:lnTo>
                    <a:lnTo>
                      <a:pt x="1760" y="999"/>
                    </a:lnTo>
                    <a:lnTo>
                      <a:pt x="1743" y="1012"/>
                    </a:lnTo>
                    <a:lnTo>
                      <a:pt x="1708" y="1041"/>
                    </a:lnTo>
                    <a:lnTo>
                      <a:pt x="1672" y="1068"/>
                    </a:lnTo>
                    <a:lnTo>
                      <a:pt x="1634" y="1095"/>
                    </a:lnTo>
                    <a:lnTo>
                      <a:pt x="1595" y="1122"/>
                    </a:lnTo>
                    <a:lnTo>
                      <a:pt x="1554" y="1147"/>
                    </a:lnTo>
                    <a:lnTo>
                      <a:pt x="1512" y="1173"/>
                    </a:lnTo>
                    <a:lnTo>
                      <a:pt x="1467" y="1199"/>
                    </a:lnTo>
                    <a:lnTo>
                      <a:pt x="1422" y="1223"/>
                    </a:lnTo>
                    <a:lnTo>
                      <a:pt x="1375" y="1247"/>
                    </a:lnTo>
                    <a:lnTo>
                      <a:pt x="1326" y="1270"/>
                    </a:lnTo>
                    <a:lnTo>
                      <a:pt x="1276" y="1292"/>
                    </a:lnTo>
                    <a:lnTo>
                      <a:pt x="1224" y="1315"/>
                    </a:lnTo>
                    <a:lnTo>
                      <a:pt x="1172" y="1336"/>
                    </a:lnTo>
                    <a:lnTo>
                      <a:pt x="1116" y="1357"/>
                    </a:lnTo>
                    <a:lnTo>
                      <a:pt x="1060" y="1377"/>
                    </a:lnTo>
                    <a:lnTo>
                      <a:pt x="1003" y="1397"/>
                    </a:lnTo>
                    <a:lnTo>
                      <a:pt x="994" y="1398"/>
                    </a:lnTo>
                    <a:lnTo>
                      <a:pt x="985" y="1399"/>
                    </a:lnTo>
                    <a:lnTo>
                      <a:pt x="978" y="1399"/>
                    </a:lnTo>
                    <a:lnTo>
                      <a:pt x="973" y="1399"/>
                    </a:lnTo>
                    <a:lnTo>
                      <a:pt x="967" y="1397"/>
                    </a:lnTo>
                    <a:lnTo>
                      <a:pt x="964" y="1395"/>
                    </a:lnTo>
                    <a:lnTo>
                      <a:pt x="960" y="1391"/>
                    </a:lnTo>
                    <a:lnTo>
                      <a:pt x="958" y="1388"/>
                    </a:lnTo>
                    <a:lnTo>
                      <a:pt x="957" y="1383"/>
                    </a:lnTo>
                    <a:lnTo>
                      <a:pt x="958" y="1378"/>
                    </a:lnTo>
                    <a:lnTo>
                      <a:pt x="959" y="1373"/>
                    </a:lnTo>
                    <a:lnTo>
                      <a:pt x="963" y="1367"/>
                    </a:lnTo>
                    <a:lnTo>
                      <a:pt x="966" y="1361"/>
                    </a:lnTo>
                    <a:lnTo>
                      <a:pt x="971" y="1355"/>
                    </a:lnTo>
                    <a:lnTo>
                      <a:pt x="978" y="1349"/>
                    </a:lnTo>
                    <a:lnTo>
                      <a:pt x="985" y="1341"/>
                    </a:lnTo>
                    <a:lnTo>
                      <a:pt x="1035" y="1303"/>
                    </a:lnTo>
                    <a:lnTo>
                      <a:pt x="1081" y="1264"/>
                    </a:lnTo>
                    <a:lnTo>
                      <a:pt x="1128" y="1225"/>
                    </a:lnTo>
                    <a:lnTo>
                      <a:pt x="1173" y="1186"/>
                    </a:lnTo>
                    <a:lnTo>
                      <a:pt x="1216" y="1147"/>
                    </a:lnTo>
                    <a:lnTo>
                      <a:pt x="1258" y="1109"/>
                    </a:lnTo>
                    <a:lnTo>
                      <a:pt x="1298" y="1070"/>
                    </a:lnTo>
                    <a:lnTo>
                      <a:pt x="1337" y="1031"/>
                    </a:lnTo>
                    <a:lnTo>
                      <a:pt x="1375" y="992"/>
                    </a:lnTo>
                    <a:lnTo>
                      <a:pt x="1412" y="953"/>
                    </a:lnTo>
                    <a:lnTo>
                      <a:pt x="1446" y="914"/>
                    </a:lnTo>
                    <a:lnTo>
                      <a:pt x="1479" y="875"/>
                    </a:lnTo>
                    <a:lnTo>
                      <a:pt x="1512" y="836"/>
                    </a:lnTo>
                    <a:lnTo>
                      <a:pt x="1542" y="797"/>
                    </a:lnTo>
                    <a:lnTo>
                      <a:pt x="1571" y="758"/>
                    </a:lnTo>
                    <a:lnTo>
                      <a:pt x="1598" y="719"/>
                    </a:lnTo>
                    <a:lnTo>
                      <a:pt x="1603" y="712"/>
                    </a:lnTo>
                    <a:lnTo>
                      <a:pt x="1608" y="706"/>
                    </a:lnTo>
                    <a:lnTo>
                      <a:pt x="1613" y="701"/>
                    </a:lnTo>
                    <a:lnTo>
                      <a:pt x="1618" y="696"/>
                    </a:lnTo>
                    <a:lnTo>
                      <a:pt x="1624" y="693"/>
                    </a:lnTo>
                    <a:lnTo>
                      <a:pt x="1629" y="690"/>
                    </a:lnTo>
                    <a:lnTo>
                      <a:pt x="1635" y="689"/>
                    </a:lnTo>
                    <a:lnTo>
                      <a:pt x="1641" y="686"/>
                    </a:lnTo>
                    <a:lnTo>
                      <a:pt x="1647" y="685"/>
                    </a:lnTo>
                    <a:lnTo>
                      <a:pt x="1653" y="685"/>
                    </a:lnTo>
                    <a:lnTo>
                      <a:pt x="1659" y="686"/>
                    </a:lnTo>
                    <a:lnTo>
                      <a:pt x="1666" y="687"/>
                    </a:lnTo>
                    <a:lnTo>
                      <a:pt x="1673" y="690"/>
                    </a:lnTo>
                    <a:lnTo>
                      <a:pt x="1679" y="693"/>
                    </a:lnTo>
                    <a:lnTo>
                      <a:pt x="1686" y="696"/>
                    </a:lnTo>
                    <a:lnTo>
                      <a:pt x="1693" y="700"/>
                    </a:lnTo>
                    <a:lnTo>
                      <a:pt x="1721" y="715"/>
                    </a:lnTo>
                    <a:lnTo>
                      <a:pt x="1748" y="731"/>
                    </a:lnTo>
                    <a:lnTo>
                      <a:pt x="1775" y="750"/>
                    </a:lnTo>
                    <a:lnTo>
                      <a:pt x="1804" y="769"/>
                    </a:lnTo>
                    <a:lnTo>
                      <a:pt x="1832" y="791"/>
                    </a:lnTo>
                    <a:lnTo>
                      <a:pt x="1860" y="813"/>
                    </a:lnTo>
                    <a:lnTo>
                      <a:pt x="1888" y="839"/>
                    </a:lnTo>
                    <a:lnTo>
                      <a:pt x="1917" y="866"/>
                    </a:lnTo>
                    <a:lnTo>
                      <a:pt x="1921" y="876"/>
                    </a:lnTo>
                    <a:lnTo>
                      <a:pt x="1923" y="885"/>
                    </a:lnTo>
                    <a:lnTo>
                      <a:pt x="1925" y="894"/>
                    </a:lnTo>
                    <a:lnTo>
                      <a:pt x="1925" y="902"/>
                    </a:lnTo>
                    <a:lnTo>
                      <a:pt x="1925" y="909"/>
                    </a:lnTo>
                    <a:lnTo>
                      <a:pt x="1924" y="917"/>
                    </a:lnTo>
                    <a:lnTo>
                      <a:pt x="1922" y="924"/>
                    </a:lnTo>
                    <a:lnTo>
                      <a:pt x="1920" y="929"/>
                    </a:lnTo>
                    <a:lnTo>
                      <a:pt x="1915" y="935"/>
                    </a:lnTo>
                    <a:lnTo>
                      <a:pt x="1911" y="939"/>
                    </a:lnTo>
                    <a:lnTo>
                      <a:pt x="1905" y="944"/>
                    </a:lnTo>
                    <a:lnTo>
                      <a:pt x="1898" y="948"/>
                    </a:lnTo>
                    <a:lnTo>
                      <a:pt x="1892" y="950"/>
                    </a:lnTo>
                    <a:lnTo>
                      <a:pt x="1883" y="954"/>
                    </a:lnTo>
                    <a:lnTo>
                      <a:pt x="1874" y="955"/>
                    </a:lnTo>
                    <a:lnTo>
                      <a:pt x="1864" y="957"/>
                    </a:lnTo>
                    <a:close/>
                    <a:moveTo>
                      <a:pt x="1986" y="1323"/>
                    </a:moveTo>
                    <a:lnTo>
                      <a:pt x="1972" y="1325"/>
                    </a:lnTo>
                    <a:lnTo>
                      <a:pt x="1957" y="1327"/>
                    </a:lnTo>
                    <a:lnTo>
                      <a:pt x="1942" y="1331"/>
                    </a:lnTo>
                    <a:lnTo>
                      <a:pt x="1926" y="1337"/>
                    </a:lnTo>
                    <a:lnTo>
                      <a:pt x="1910" y="1345"/>
                    </a:lnTo>
                    <a:lnTo>
                      <a:pt x="1892" y="1355"/>
                    </a:lnTo>
                    <a:lnTo>
                      <a:pt x="1874" y="1366"/>
                    </a:lnTo>
                    <a:lnTo>
                      <a:pt x="1856" y="1378"/>
                    </a:lnTo>
                    <a:lnTo>
                      <a:pt x="1834" y="1397"/>
                    </a:lnTo>
                    <a:lnTo>
                      <a:pt x="1811" y="1416"/>
                    </a:lnTo>
                    <a:lnTo>
                      <a:pt x="1786" y="1434"/>
                    </a:lnTo>
                    <a:lnTo>
                      <a:pt x="1762" y="1452"/>
                    </a:lnTo>
                    <a:lnTo>
                      <a:pt x="1737" y="1468"/>
                    </a:lnTo>
                    <a:lnTo>
                      <a:pt x="1713" y="1485"/>
                    </a:lnTo>
                    <a:lnTo>
                      <a:pt x="1686" y="1502"/>
                    </a:lnTo>
                    <a:lnTo>
                      <a:pt x="1661" y="1518"/>
                    </a:lnTo>
                    <a:lnTo>
                      <a:pt x="1606" y="1550"/>
                    </a:lnTo>
                    <a:lnTo>
                      <a:pt x="1551" y="1580"/>
                    </a:lnTo>
                    <a:lnTo>
                      <a:pt x="1493" y="1608"/>
                    </a:lnTo>
                    <a:lnTo>
                      <a:pt x="1433" y="1635"/>
                    </a:lnTo>
                    <a:lnTo>
                      <a:pt x="1370" y="1661"/>
                    </a:lnTo>
                    <a:lnTo>
                      <a:pt x="1306" y="1684"/>
                    </a:lnTo>
                    <a:lnTo>
                      <a:pt x="1240" y="1708"/>
                    </a:lnTo>
                    <a:lnTo>
                      <a:pt x="1172" y="1729"/>
                    </a:lnTo>
                    <a:lnTo>
                      <a:pt x="1101" y="1749"/>
                    </a:lnTo>
                    <a:lnTo>
                      <a:pt x="1029" y="1768"/>
                    </a:lnTo>
                    <a:lnTo>
                      <a:pt x="956" y="1785"/>
                    </a:lnTo>
                    <a:lnTo>
                      <a:pt x="879" y="1800"/>
                    </a:lnTo>
                    <a:lnTo>
                      <a:pt x="868" y="1801"/>
                    </a:lnTo>
                    <a:lnTo>
                      <a:pt x="858" y="1802"/>
                    </a:lnTo>
                    <a:lnTo>
                      <a:pt x="850" y="1801"/>
                    </a:lnTo>
                    <a:lnTo>
                      <a:pt x="843" y="1800"/>
                    </a:lnTo>
                    <a:lnTo>
                      <a:pt x="837" y="1797"/>
                    </a:lnTo>
                    <a:lnTo>
                      <a:pt x="833" y="1794"/>
                    </a:lnTo>
                    <a:lnTo>
                      <a:pt x="830" y="1788"/>
                    </a:lnTo>
                    <a:lnTo>
                      <a:pt x="828" y="1781"/>
                    </a:lnTo>
                    <a:lnTo>
                      <a:pt x="829" y="1777"/>
                    </a:lnTo>
                    <a:lnTo>
                      <a:pt x="833" y="1772"/>
                    </a:lnTo>
                    <a:lnTo>
                      <a:pt x="836" y="1767"/>
                    </a:lnTo>
                    <a:lnTo>
                      <a:pt x="841" y="1761"/>
                    </a:lnTo>
                    <a:lnTo>
                      <a:pt x="855" y="1749"/>
                    </a:lnTo>
                    <a:lnTo>
                      <a:pt x="874" y="1736"/>
                    </a:lnTo>
                    <a:lnTo>
                      <a:pt x="945" y="1696"/>
                    </a:lnTo>
                    <a:lnTo>
                      <a:pt x="1015" y="1655"/>
                    </a:lnTo>
                    <a:lnTo>
                      <a:pt x="1083" y="1614"/>
                    </a:lnTo>
                    <a:lnTo>
                      <a:pt x="1147" y="1573"/>
                    </a:lnTo>
                    <a:lnTo>
                      <a:pt x="1210" y="1532"/>
                    </a:lnTo>
                    <a:lnTo>
                      <a:pt x="1272" y="1491"/>
                    </a:lnTo>
                    <a:lnTo>
                      <a:pt x="1330" y="1448"/>
                    </a:lnTo>
                    <a:lnTo>
                      <a:pt x="1387" y="1406"/>
                    </a:lnTo>
                    <a:lnTo>
                      <a:pt x="1442" y="1364"/>
                    </a:lnTo>
                    <a:lnTo>
                      <a:pt x="1494" y="1320"/>
                    </a:lnTo>
                    <a:lnTo>
                      <a:pt x="1544" y="1278"/>
                    </a:lnTo>
                    <a:lnTo>
                      <a:pt x="1592" y="1234"/>
                    </a:lnTo>
                    <a:lnTo>
                      <a:pt x="1637" y="1191"/>
                    </a:lnTo>
                    <a:lnTo>
                      <a:pt x="1682" y="1146"/>
                    </a:lnTo>
                    <a:lnTo>
                      <a:pt x="1723" y="1102"/>
                    </a:lnTo>
                    <a:lnTo>
                      <a:pt x="1762" y="1057"/>
                    </a:lnTo>
                    <a:lnTo>
                      <a:pt x="1767" y="1052"/>
                    </a:lnTo>
                    <a:lnTo>
                      <a:pt x="1772" y="1047"/>
                    </a:lnTo>
                    <a:lnTo>
                      <a:pt x="1776" y="1043"/>
                    </a:lnTo>
                    <a:lnTo>
                      <a:pt x="1782" y="1039"/>
                    </a:lnTo>
                    <a:lnTo>
                      <a:pt x="1787" y="1037"/>
                    </a:lnTo>
                    <a:lnTo>
                      <a:pt x="1793" y="1035"/>
                    </a:lnTo>
                    <a:lnTo>
                      <a:pt x="1798" y="1033"/>
                    </a:lnTo>
                    <a:lnTo>
                      <a:pt x="1804" y="1033"/>
                    </a:lnTo>
                    <a:lnTo>
                      <a:pt x="1810" y="1032"/>
                    </a:lnTo>
                    <a:lnTo>
                      <a:pt x="1815" y="1033"/>
                    </a:lnTo>
                    <a:lnTo>
                      <a:pt x="1822" y="1034"/>
                    </a:lnTo>
                    <a:lnTo>
                      <a:pt x="1828" y="1035"/>
                    </a:lnTo>
                    <a:lnTo>
                      <a:pt x="1842" y="1041"/>
                    </a:lnTo>
                    <a:lnTo>
                      <a:pt x="1855" y="1048"/>
                    </a:lnTo>
                    <a:lnTo>
                      <a:pt x="1877" y="1065"/>
                    </a:lnTo>
                    <a:lnTo>
                      <a:pt x="1901" y="1084"/>
                    </a:lnTo>
                    <a:lnTo>
                      <a:pt x="1924" y="1104"/>
                    </a:lnTo>
                    <a:lnTo>
                      <a:pt x="1948" y="1126"/>
                    </a:lnTo>
                    <a:lnTo>
                      <a:pt x="1972" y="1150"/>
                    </a:lnTo>
                    <a:lnTo>
                      <a:pt x="1997" y="1175"/>
                    </a:lnTo>
                    <a:lnTo>
                      <a:pt x="2023" y="1203"/>
                    </a:lnTo>
                    <a:lnTo>
                      <a:pt x="2048" y="1232"/>
                    </a:lnTo>
                    <a:lnTo>
                      <a:pt x="2051" y="1242"/>
                    </a:lnTo>
                    <a:lnTo>
                      <a:pt x="2053" y="1251"/>
                    </a:lnTo>
                    <a:lnTo>
                      <a:pt x="2053" y="1260"/>
                    </a:lnTo>
                    <a:lnTo>
                      <a:pt x="2053" y="1269"/>
                    </a:lnTo>
                    <a:lnTo>
                      <a:pt x="2052" y="1277"/>
                    </a:lnTo>
                    <a:lnTo>
                      <a:pt x="2050" y="1283"/>
                    </a:lnTo>
                    <a:lnTo>
                      <a:pt x="2047" y="1290"/>
                    </a:lnTo>
                    <a:lnTo>
                      <a:pt x="2043" y="1296"/>
                    </a:lnTo>
                    <a:lnTo>
                      <a:pt x="2040" y="1301"/>
                    </a:lnTo>
                    <a:lnTo>
                      <a:pt x="2034" y="1306"/>
                    </a:lnTo>
                    <a:lnTo>
                      <a:pt x="2027" y="1310"/>
                    </a:lnTo>
                    <a:lnTo>
                      <a:pt x="2021" y="1315"/>
                    </a:lnTo>
                    <a:lnTo>
                      <a:pt x="2014" y="1318"/>
                    </a:lnTo>
                    <a:lnTo>
                      <a:pt x="2005" y="1320"/>
                    </a:lnTo>
                    <a:lnTo>
                      <a:pt x="1996" y="1322"/>
                    </a:lnTo>
                    <a:lnTo>
                      <a:pt x="1986" y="1323"/>
                    </a:lnTo>
                    <a:close/>
                    <a:moveTo>
                      <a:pt x="2169" y="1662"/>
                    </a:moveTo>
                    <a:lnTo>
                      <a:pt x="2159" y="1663"/>
                    </a:lnTo>
                    <a:lnTo>
                      <a:pt x="2146" y="1667"/>
                    </a:lnTo>
                    <a:lnTo>
                      <a:pt x="2134" y="1671"/>
                    </a:lnTo>
                    <a:lnTo>
                      <a:pt x="2119" y="1679"/>
                    </a:lnTo>
                    <a:lnTo>
                      <a:pt x="2103" y="1688"/>
                    </a:lnTo>
                    <a:lnTo>
                      <a:pt x="2085" y="1699"/>
                    </a:lnTo>
                    <a:lnTo>
                      <a:pt x="2066" y="1711"/>
                    </a:lnTo>
                    <a:lnTo>
                      <a:pt x="2046" y="1727"/>
                    </a:lnTo>
                    <a:lnTo>
                      <a:pt x="2010" y="1753"/>
                    </a:lnTo>
                    <a:lnTo>
                      <a:pt x="1972" y="1779"/>
                    </a:lnTo>
                    <a:lnTo>
                      <a:pt x="1934" y="1805"/>
                    </a:lnTo>
                    <a:lnTo>
                      <a:pt x="1895" y="1829"/>
                    </a:lnTo>
                    <a:lnTo>
                      <a:pt x="1856" y="1853"/>
                    </a:lnTo>
                    <a:lnTo>
                      <a:pt x="1816" y="1876"/>
                    </a:lnTo>
                    <a:lnTo>
                      <a:pt x="1775" y="1898"/>
                    </a:lnTo>
                    <a:lnTo>
                      <a:pt x="1733" y="1919"/>
                    </a:lnTo>
                    <a:lnTo>
                      <a:pt x="1691" y="1941"/>
                    </a:lnTo>
                    <a:lnTo>
                      <a:pt x="1647" y="1961"/>
                    </a:lnTo>
                    <a:lnTo>
                      <a:pt x="1603" y="1981"/>
                    </a:lnTo>
                    <a:lnTo>
                      <a:pt x="1557" y="2000"/>
                    </a:lnTo>
                    <a:lnTo>
                      <a:pt x="1512" y="2017"/>
                    </a:lnTo>
                    <a:lnTo>
                      <a:pt x="1466" y="2035"/>
                    </a:lnTo>
                    <a:lnTo>
                      <a:pt x="1418" y="2052"/>
                    </a:lnTo>
                    <a:lnTo>
                      <a:pt x="1370" y="2068"/>
                    </a:lnTo>
                    <a:lnTo>
                      <a:pt x="1322" y="2083"/>
                    </a:lnTo>
                    <a:lnTo>
                      <a:pt x="1272" y="2098"/>
                    </a:lnTo>
                    <a:lnTo>
                      <a:pt x="1222" y="2112"/>
                    </a:lnTo>
                    <a:lnTo>
                      <a:pt x="1170" y="2125"/>
                    </a:lnTo>
                    <a:lnTo>
                      <a:pt x="1118" y="2138"/>
                    </a:lnTo>
                    <a:lnTo>
                      <a:pt x="1066" y="2150"/>
                    </a:lnTo>
                    <a:lnTo>
                      <a:pt x="1011" y="2161"/>
                    </a:lnTo>
                    <a:lnTo>
                      <a:pt x="958" y="2171"/>
                    </a:lnTo>
                    <a:lnTo>
                      <a:pt x="903" y="2181"/>
                    </a:lnTo>
                    <a:lnTo>
                      <a:pt x="847" y="2190"/>
                    </a:lnTo>
                    <a:lnTo>
                      <a:pt x="790" y="2199"/>
                    </a:lnTo>
                    <a:lnTo>
                      <a:pt x="732" y="2207"/>
                    </a:lnTo>
                    <a:lnTo>
                      <a:pt x="675" y="2213"/>
                    </a:lnTo>
                    <a:lnTo>
                      <a:pt x="616" y="2220"/>
                    </a:lnTo>
                    <a:lnTo>
                      <a:pt x="556" y="2226"/>
                    </a:lnTo>
                    <a:lnTo>
                      <a:pt x="496" y="2230"/>
                    </a:lnTo>
                    <a:lnTo>
                      <a:pt x="485" y="2232"/>
                    </a:lnTo>
                    <a:lnTo>
                      <a:pt x="475" y="2232"/>
                    </a:lnTo>
                    <a:lnTo>
                      <a:pt x="466" y="2232"/>
                    </a:lnTo>
                    <a:lnTo>
                      <a:pt x="459" y="2230"/>
                    </a:lnTo>
                    <a:lnTo>
                      <a:pt x="453" y="2228"/>
                    </a:lnTo>
                    <a:lnTo>
                      <a:pt x="449" y="2224"/>
                    </a:lnTo>
                    <a:lnTo>
                      <a:pt x="446" y="2219"/>
                    </a:lnTo>
                    <a:lnTo>
                      <a:pt x="443" y="2212"/>
                    </a:lnTo>
                    <a:lnTo>
                      <a:pt x="446" y="2206"/>
                    </a:lnTo>
                    <a:lnTo>
                      <a:pt x="449" y="2199"/>
                    </a:lnTo>
                    <a:lnTo>
                      <a:pt x="455" y="2193"/>
                    </a:lnTo>
                    <a:lnTo>
                      <a:pt x="460" y="2187"/>
                    </a:lnTo>
                    <a:lnTo>
                      <a:pt x="468" y="2181"/>
                    </a:lnTo>
                    <a:lnTo>
                      <a:pt x="477" y="2177"/>
                    </a:lnTo>
                    <a:lnTo>
                      <a:pt x="487" y="2171"/>
                    </a:lnTo>
                    <a:lnTo>
                      <a:pt x="498" y="2167"/>
                    </a:lnTo>
                    <a:lnTo>
                      <a:pt x="625" y="2123"/>
                    </a:lnTo>
                    <a:lnTo>
                      <a:pt x="745" y="2079"/>
                    </a:lnTo>
                    <a:lnTo>
                      <a:pt x="804" y="2056"/>
                    </a:lnTo>
                    <a:lnTo>
                      <a:pt x="860" y="2034"/>
                    </a:lnTo>
                    <a:lnTo>
                      <a:pt x="916" y="2012"/>
                    </a:lnTo>
                    <a:lnTo>
                      <a:pt x="970" y="1988"/>
                    </a:lnTo>
                    <a:lnTo>
                      <a:pt x="1024" y="1966"/>
                    </a:lnTo>
                    <a:lnTo>
                      <a:pt x="1076" y="1944"/>
                    </a:lnTo>
                    <a:lnTo>
                      <a:pt x="1127" y="1921"/>
                    </a:lnTo>
                    <a:lnTo>
                      <a:pt x="1176" y="1897"/>
                    </a:lnTo>
                    <a:lnTo>
                      <a:pt x="1224" y="1875"/>
                    </a:lnTo>
                    <a:lnTo>
                      <a:pt x="1272" y="1851"/>
                    </a:lnTo>
                    <a:lnTo>
                      <a:pt x="1317" y="1828"/>
                    </a:lnTo>
                    <a:lnTo>
                      <a:pt x="1360" y="1805"/>
                    </a:lnTo>
                    <a:lnTo>
                      <a:pt x="1404" y="1781"/>
                    </a:lnTo>
                    <a:lnTo>
                      <a:pt x="1446" y="1758"/>
                    </a:lnTo>
                    <a:lnTo>
                      <a:pt x="1486" y="1733"/>
                    </a:lnTo>
                    <a:lnTo>
                      <a:pt x="1525" y="1710"/>
                    </a:lnTo>
                    <a:lnTo>
                      <a:pt x="1563" y="1686"/>
                    </a:lnTo>
                    <a:lnTo>
                      <a:pt x="1599" y="1662"/>
                    </a:lnTo>
                    <a:lnTo>
                      <a:pt x="1635" y="1638"/>
                    </a:lnTo>
                    <a:lnTo>
                      <a:pt x="1669" y="1613"/>
                    </a:lnTo>
                    <a:lnTo>
                      <a:pt x="1702" y="1589"/>
                    </a:lnTo>
                    <a:lnTo>
                      <a:pt x="1733" y="1564"/>
                    </a:lnTo>
                    <a:lnTo>
                      <a:pt x="1763" y="1540"/>
                    </a:lnTo>
                    <a:lnTo>
                      <a:pt x="1792" y="1515"/>
                    </a:lnTo>
                    <a:lnTo>
                      <a:pt x="1820" y="1491"/>
                    </a:lnTo>
                    <a:lnTo>
                      <a:pt x="1846" y="1465"/>
                    </a:lnTo>
                    <a:lnTo>
                      <a:pt x="1871" y="1440"/>
                    </a:lnTo>
                    <a:lnTo>
                      <a:pt x="1895" y="1415"/>
                    </a:lnTo>
                    <a:lnTo>
                      <a:pt x="1907" y="1400"/>
                    </a:lnTo>
                    <a:lnTo>
                      <a:pt x="1920" y="1389"/>
                    </a:lnTo>
                    <a:lnTo>
                      <a:pt x="1925" y="1384"/>
                    </a:lnTo>
                    <a:lnTo>
                      <a:pt x="1932" y="1380"/>
                    </a:lnTo>
                    <a:lnTo>
                      <a:pt x="1938" y="1377"/>
                    </a:lnTo>
                    <a:lnTo>
                      <a:pt x="1944" y="1374"/>
                    </a:lnTo>
                    <a:lnTo>
                      <a:pt x="1951" y="1373"/>
                    </a:lnTo>
                    <a:lnTo>
                      <a:pt x="1956" y="1370"/>
                    </a:lnTo>
                    <a:lnTo>
                      <a:pt x="1963" y="1370"/>
                    </a:lnTo>
                    <a:lnTo>
                      <a:pt x="1968" y="1370"/>
                    </a:lnTo>
                    <a:lnTo>
                      <a:pt x="1975" y="1371"/>
                    </a:lnTo>
                    <a:lnTo>
                      <a:pt x="1981" y="1374"/>
                    </a:lnTo>
                    <a:lnTo>
                      <a:pt x="1987" y="1376"/>
                    </a:lnTo>
                    <a:lnTo>
                      <a:pt x="1994" y="1378"/>
                    </a:lnTo>
                    <a:lnTo>
                      <a:pt x="1997" y="1379"/>
                    </a:lnTo>
                    <a:lnTo>
                      <a:pt x="2002" y="1383"/>
                    </a:lnTo>
                    <a:lnTo>
                      <a:pt x="2005" y="1389"/>
                    </a:lnTo>
                    <a:lnTo>
                      <a:pt x="2008" y="1397"/>
                    </a:lnTo>
                    <a:lnTo>
                      <a:pt x="2048" y="1426"/>
                    </a:lnTo>
                    <a:lnTo>
                      <a:pt x="2085" y="1453"/>
                    </a:lnTo>
                    <a:lnTo>
                      <a:pt x="2117" y="1477"/>
                    </a:lnTo>
                    <a:lnTo>
                      <a:pt x="2146" y="1499"/>
                    </a:lnTo>
                    <a:lnTo>
                      <a:pt x="2171" y="1521"/>
                    </a:lnTo>
                    <a:lnTo>
                      <a:pt x="2192" y="1540"/>
                    </a:lnTo>
                    <a:lnTo>
                      <a:pt x="2209" y="1556"/>
                    </a:lnTo>
                    <a:lnTo>
                      <a:pt x="2222" y="1571"/>
                    </a:lnTo>
                    <a:lnTo>
                      <a:pt x="2226" y="1577"/>
                    </a:lnTo>
                    <a:lnTo>
                      <a:pt x="2231" y="1585"/>
                    </a:lnTo>
                    <a:lnTo>
                      <a:pt x="2233" y="1593"/>
                    </a:lnTo>
                    <a:lnTo>
                      <a:pt x="2234" y="1601"/>
                    </a:lnTo>
                    <a:lnTo>
                      <a:pt x="2234" y="1609"/>
                    </a:lnTo>
                    <a:lnTo>
                      <a:pt x="2234" y="1618"/>
                    </a:lnTo>
                    <a:lnTo>
                      <a:pt x="2231" y="1626"/>
                    </a:lnTo>
                    <a:lnTo>
                      <a:pt x="2227" y="1635"/>
                    </a:lnTo>
                    <a:lnTo>
                      <a:pt x="2224" y="1642"/>
                    </a:lnTo>
                    <a:lnTo>
                      <a:pt x="2219" y="1648"/>
                    </a:lnTo>
                    <a:lnTo>
                      <a:pt x="2213" y="1652"/>
                    </a:lnTo>
                    <a:lnTo>
                      <a:pt x="2206" y="1655"/>
                    </a:lnTo>
                    <a:lnTo>
                      <a:pt x="2197" y="1659"/>
                    </a:lnTo>
                    <a:lnTo>
                      <a:pt x="2189" y="1661"/>
                    </a:lnTo>
                    <a:lnTo>
                      <a:pt x="2179" y="1662"/>
                    </a:lnTo>
                    <a:lnTo>
                      <a:pt x="2169" y="1662"/>
                    </a:lnTo>
                    <a:close/>
                    <a:moveTo>
                      <a:pt x="1277" y="343"/>
                    </a:moveTo>
                    <a:lnTo>
                      <a:pt x="957" y="343"/>
                    </a:lnTo>
                    <a:lnTo>
                      <a:pt x="955" y="350"/>
                    </a:lnTo>
                    <a:lnTo>
                      <a:pt x="954" y="356"/>
                    </a:lnTo>
                    <a:lnTo>
                      <a:pt x="950" y="362"/>
                    </a:lnTo>
                    <a:lnTo>
                      <a:pt x="947" y="368"/>
                    </a:lnTo>
                    <a:lnTo>
                      <a:pt x="944" y="373"/>
                    </a:lnTo>
                    <a:lnTo>
                      <a:pt x="939" y="379"/>
                    </a:lnTo>
                    <a:lnTo>
                      <a:pt x="935" y="383"/>
                    </a:lnTo>
                    <a:lnTo>
                      <a:pt x="929" y="389"/>
                    </a:lnTo>
                    <a:lnTo>
                      <a:pt x="920" y="393"/>
                    </a:lnTo>
                    <a:lnTo>
                      <a:pt x="911" y="400"/>
                    </a:lnTo>
                    <a:lnTo>
                      <a:pt x="904" y="407"/>
                    </a:lnTo>
                    <a:lnTo>
                      <a:pt x="897" y="413"/>
                    </a:lnTo>
                    <a:lnTo>
                      <a:pt x="891" y="422"/>
                    </a:lnTo>
                    <a:lnTo>
                      <a:pt x="887" y="431"/>
                    </a:lnTo>
                    <a:lnTo>
                      <a:pt x="884" y="441"/>
                    </a:lnTo>
                    <a:lnTo>
                      <a:pt x="880" y="452"/>
                    </a:lnTo>
                    <a:lnTo>
                      <a:pt x="794" y="911"/>
                    </a:lnTo>
                    <a:lnTo>
                      <a:pt x="820" y="877"/>
                    </a:lnTo>
                    <a:lnTo>
                      <a:pt x="844" y="847"/>
                    </a:lnTo>
                    <a:lnTo>
                      <a:pt x="866" y="821"/>
                    </a:lnTo>
                    <a:lnTo>
                      <a:pt x="885" y="801"/>
                    </a:lnTo>
                    <a:lnTo>
                      <a:pt x="903" y="785"/>
                    </a:lnTo>
                    <a:lnTo>
                      <a:pt x="917" y="773"/>
                    </a:lnTo>
                    <a:lnTo>
                      <a:pt x="924" y="770"/>
                    </a:lnTo>
                    <a:lnTo>
                      <a:pt x="930" y="767"/>
                    </a:lnTo>
                    <a:lnTo>
                      <a:pt x="936" y="765"/>
                    </a:lnTo>
                    <a:lnTo>
                      <a:pt x="940" y="764"/>
                    </a:lnTo>
                    <a:lnTo>
                      <a:pt x="945" y="764"/>
                    </a:lnTo>
                    <a:lnTo>
                      <a:pt x="950" y="767"/>
                    </a:lnTo>
                    <a:lnTo>
                      <a:pt x="956" y="769"/>
                    </a:lnTo>
                    <a:lnTo>
                      <a:pt x="963" y="772"/>
                    </a:lnTo>
                    <a:lnTo>
                      <a:pt x="976" y="781"/>
                    </a:lnTo>
                    <a:lnTo>
                      <a:pt x="991" y="794"/>
                    </a:lnTo>
                    <a:lnTo>
                      <a:pt x="1009" y="811"/>
                    </a:lnTo>
                    <a:lnTo>
                      <a:pt x="1028" y="831"/>
                    </a:lnTo>
                    <a:lnTo>
                      <a:pt x="1049" y="856"/>
                    </a:lnTo>
                    <a:lnTo>
                      <a:pt x="1073" y="884"/>
                    </a:lnTo>
                    <a:lnTo>
                      <a:pt x="1108" y="845"/>
                    </a:lnTo>
                    <a:lnTo>
                      <a:pt x="1143" y="807"/>
                    </a:lnTo>
                    <a:lnTo>
                      <a:pt x="1176" y="768"/>
                    </a:lnTo>
                    <a:lnTo>
                      <a:pt x="1207" y="730"/>
                    </a:lnTo>
                    <a:lnTo>
                      <a:pt x="1238" y="692"/>
                    </a:lnTo>
                    <a:lnTo>
                      <a:pt x="1268" y="654"/>
                    </a:lnTo>
                    <a:lnTo>
                      <a:pt x="1296" y="616"/>
                    </a:lnTo>
                    <a:lnTo>
                      <a:pt x="1323" y="579"/>
                    </a:lnTo>
                    <a:lnTo>
                      <a:pt x="1349" y="542"/>
                    </a:lnTo>
                    <a:lnTo>
                      <a:pt x="1374" y="505"/>
                    </a:lnTo>
                    <a:lnTo>
                      <a:pt x="1397" y="468"/>
                    </a:lnTo>
                    <a:lnTo>
                      <a:pt x="1419" y="431"/>
                    </a:lnTo>
                    <a:lnTo>
                      <a:pt x="1442" y="396"/>
                    </a:lnTo>
                    <a:lnTo>
                      <a:pt x="1462" y="359"/>
                    </a:lnTo>
                    <a:lnTo>
                      <a:pt x="1481" y="323"/>
                    </a:lnTo>
                    <a:lnTo>
                      <a:pt x="1497" y="288"/>
                    </a:lnTo>
                    <a:lnTo>
                      <a:pt x="1511" y="268"/>
                    </a:lnTo>
                    <a:lnTo>
                      <a:pt x="1523" y="246"/>
                    </a:lnTo>
                    <a:lnTo>
                      <a:pt x="1535" y="221"/>
                    </a:lnTo>
                    <a:lnTo>
                      <a:pt x="1547" y="194"/>
                    </a:lnTo>
                    <a:lnTo>
                      <a:pt x="1559" y="164"/>
                    </a:lnTo>
                    <a:lnTo>
                      <a:pt x="1572" y="132"/>
                    </a:lnTo>
                    <a:lnTo>
                      <a:pt x="1584" y="96"/>
                    </a:lnTo>
                    <a:lnTo>
                      <a:pt x="1596" y="59"/>
                    </a:lnTo>
                    <a:lnTo>
                      <a:pt x="1598" y="50"/>
                    </a:lnTo>
                    <a:lnTo>
                      <a:pt x="1601" y="43"/>
                    </a:lnTo>
                    <a:lnTo>
                      <a:pt x="1604" y="35"/>
                    </a:lnTo>
                    <a:lnTo>
                      <a:pt x="1607" y="28"/>
                    </a:lnTo>
                    <a:lnTo>
                      <a:pt x="1612" y="22"/>
                    </a:lnTo>
                    <a:lnTo>
                      <a:pt x="1616" y="17"/>
                    </a:lnTo>
                    <a:lnTo>
                      <a:pt x="1621" y="12"/>
                    </a:lnTo>
                    <a:lnTo>
                      <a:pt x="1626" y="8"/>
                    </a:lnTo>
                    <a:lnTo>
                      <a:pt x="1633" y="6"/>
                    </a:lnTo>
                    <a:lnTo>
                      <a:pt x="1639" y="4"/>
                    </a:lnTo>
                    <a:lnTo>
                      <a:pt x="1646" y="1"/>
                    </a:lnTo>
                    <a:lnTo>
                      <a:pt x="1654" y="0"/>
                    </a:lnTo>
                    <a:lnTo>
                      <a:pt x="1662" y="0"/>
                    </a:lnTo>
                    <a:lnTo>
                      <a:pt x="1671" y="0"/>
                    </a:lnTo>
                    <a:lnTo>
                      <a:pt x="1679" y="1"/>
                    </a:lnTo>
                    <a:lnTo>
                      <a:pt x="1689" y="4"/>
                    </a:lnTo>
                    <a:lnTo>
                      <a:pt x="1725" y="14"/>
                    </a:lnTo>
                    <a:lnTo>
                      <a:pt x="1761" y="24"/>
                    </a:lnTo>
                    <a:lnTo>
                      <a:pt x="1798" y="35"/>
                    </a:lnTo>
                    <a:lnTo>
                      <a:pt x="1836" y="47"/>
                    </a:lnTo>
                    <a:lnTo>
                      <a:pt x="1875" y="60"/>
                    </a:lnTo>
                    <a:lnTo>
                      <a:pt x="1916" y="74"/>
                    </a:lnTo>
                    <a:lnTo>
                      <a:pt x="1957" y="89"/>
                    </a:lnTo>
                    <a:lnTo>
                      <a:pt x="1998" y="105"/>
                    </a:lnTo>
                    <a:lnTo>
                      <a:pt x="2006" y="113"/>
                    </a:lnTo>
                    <a:lnTo>
                      <a:pt x="2012" y="120"/>
                    </a:lnTo>
                    <a:lnTo>
                      <a:pt x="2017" y="127"/>
                    </a:lnTo>
                    <a:lnTo>
                      <a:pt x="2020" y="135"/>
                    </a:lnTo>
                    <a:lnTo>
                      <a:pt x="2022" y="142"/>
                    </a:lnTo>
                    <a:lnTo>
                      <a:pt x="2024" y="148"/>
                    </a:lnTo>
                    <a:lnTo>
                      <a:pt x="2024" y="155"/>
                    </a:lnTo>
                    <a:lnTo>
                      <a:pt x="2022" y="162"/>
                    </a:lnTo>
                    <a:lnTo>
                      <a:pt x="2020" y="168"/>
                    </a:lnTo>
                    <a:lnTo>
                      <a:pt x="2017" y="174"/>
                    </a:lnTo>
                    <a:lnTo>
                      <a:pt x="2012" y="180"/>
                    </a:lnTo>
                    <a:lnTo>
                      <a:pt x="2006" y="185"/>
                    </a:lnTo>
                    <a:lnTo>
                      <a:pt x="1998" y="191"/>
                    </a:lnTo>
                    <a:lnTo>
                      <a:pt x="1991" y="196"/>
                    </a:lnTo>
                    <a:lnTo>
                      <a:pt x="1982" y="201"/>
                    </a:lnTo>
                    <a:lnTo>
                      <a:pt x="1971" y="205"/>
                    </a:lnTo>
                    <a:lnTo>
                      <a:pt x="1965" y="207"/>
                    </a:lnTo>
                    <a:lnTo>
                      <a:pt x="1951" y="214"/>
                    </a:lnTo>
                    <a:lnTo>
                      <a:pt x="1940" y="224"/>
                    </a:lnTo>
                    <a:lnTo>
                      <a:pt x="1928" y="233"/>
                    </a:lnTo>
                    <a:lnTo>
                      <a:pt x="1952" y="285"/>
                    </a:lnTo>
                    <a:lnTo>
                      <a:pt x="1976" y="335"/>
                    </a:lnTo>
                    <a:lnTo>
                      <a:pt x="2001" y="382"/>
                    </a:lnTo>
                    <a:lnTo>
                      <a:pt x="2026" y="428"/>
                    </a:lnTo>
                    <a:lnTo>
                      <a:pt x="2052" y="470"/>
                    </a:lnTo>
                    <a:lnTo>
                      <a:pt x="2079" y="509"/>
                    </a:lnTo>
                    <a:lnTo>
                      <a:pt x="2106" y="546"/>
                    </a:lnTo>
                    <a:lnTo>
                      <a:pt x="2134" y="581"/>
                    </a:lnTo>
                    <a:lnTo>
                      <a:pt x="2149" y="597"/>
                    </a:lnTo>
                    <a:lnTo>
                      <a:pt x="2163" y="613"/>
                    </a:lnTo>
                    <a:lnTo>
                      <a:pt x="2179" y="628"/>
                    </a:lnTo>
                    <a:lnTo>
                      <a:pt x="2193" y="642"/>
                    </a:lnTo>
                    <a:lnTo>
                      <a:pt x="2207" y="656"/>
                    </a:lnTo>
                    <a:lnTo>
                      <a:pt x="2223" y="669"/>
                    </a:lnTo>
                    <a:lnTo>
                      <a:pt x="2239" y="682"/>
                    </a:lnTo>
                    <a:lnTo>
                      <a:pt x="2254" y="693"/>
                    </a:lnTo>
                    <a:lnTo>
                      <a:pt x="2270" y="704"/>
                    </a:lnTo>
                    <a:lnTo>
                      <a:pt x="2286" y="715"/>
                    </a:lnTo>
                    <a:lnTo>
                      <a:pt x="2302" y="724"/>
                    </a:lnTo>
                    <a:lnTo>
                      <a:pt x="2319" y="734"/>
                    </a:lnTo>
                    <a:lnTo>
                      <a:pt x="2335" y="742"/>
                    </a:lnTo>
                    <a:lnTo>
                      <a:pt x="2352" y="751"/>
                    </a:lnTo>
                    <a:lnTo>
                      <a:pt x="2369" y="758"/>
                    </a:lnTo>
                    <a:lnTo>
                      <a:pt x="2385" y="764"/>
                    </a:lnTo>
                    <a:lnTo>
                      <a:pt x="2403" y="773"/>
                    </a:lnTo>
                    <a:lnTo>
                      <a:pt x="2418" y="782"/>
                    </a:lnTo>
                    <a:lnTo>
                      <a:pt x="2430" y="790"/>
                    </a:lnTo>
                    <a:lnTo>
                      <a:pt x="2439" y="797"/>
                    </a:lnTo>
                    <a:lnTo>
                      <a:pt x="2445" y="803"/>
                    </a:lnTo>
                    <a:lnTo>
                      <a:pt x="2449" y="809"/>
                    </a:lnTo>
                    <a:lnTo>
                      <a:pt x="2450" y="812"/>
                    </a:lnTo>
                    <a:lnTo>
                      <a:pt x="2450" y="814"/>
                    </a:lnTo>
                    <a:lnTo>
                      <a:pt x="2449" y="817"/>
                    </a:lnTo>
                    <a:lnTo>
                      <a:pt x="2448" y="819"/>
                    </a:lnTo>
                    <a:lnTo>
                      <a:pt x="2445" y="827"/>
                    </a:lnTo>
                    <a:lnTo>
                      <a:pt x="2443" y="833"/>
                    </a:lnTo>
                    <a:lnTo>
                      <a:pt x="2439" y="840"/>
                    </a:lnTo>
                    <a:lnTo>
                      <a:pt x="2433" y="847"/>
                    </a:lnTo>
                    <a:lnTo>
                      <a:pt x="2428" y="853"/>
                    </a:lnTo>
                    <a:lnTo>
                      <a:pt x="2420" y="860"/>
                    </a:lnTo>
                    <a:lnTo>
                      <a:pt x="2411" y="868"/>
                    </a:lnTo>
                    <a:lnTo>
                      <a:pt x="2401" y="875"/>
                    </a:lnTo>
                    <a:lnTo>
                      <a:pt x="2389" y="877"/>
                    </a:lnTo>
                    <a:lnTo>
                      <a:pt x="2377" y="881"/>
                    </a:lnTo>
                    <a:lnTo>
                      <a:pt x="2365" y="886"/>
                    </a:lnTo>
                    <a:lnTo>
                      <a:pt x="2353" y="891"/>
                    </a:lnTo>
                    <a:lnTo>
                      <a:pt x="2342" y="898"/>
                    </a:lnTo>
                    <a:lnTo>
                      <a:pt x="2330" y="906"/>
                    </a:lnTo>
                    <a:lnTo>
                      <a:pt x="2319" y="915"/>
                    </a:lnTo>
                    <a:lnTo>
                      <a:pt x="2306" y="925"/>
                    </a:lnTo>
                    <a:lnTo>
                      <a:pt x="2295" y="936"/>
                    </a:lnTo>
                    <a:lnTo>
                      <a:pt x="2283" y="947"/>
                    </a:lnTo>
                    <a:lnTo>
                      <a:pt x="2272" y="960"/>
                    </a:lnTo>
                    <a:lnTo>
                      <a:pt x="2260" y="974"/>
                    </a:lnTo>
                    <a:lnTo>
                      <a:pt x="2249" y="988"/>
                    </a:lnTo>
                    <a:lnTo>
                      <a:pt x="2236" y="1005"/>
                    </a:lnTo>
                    <a:lnTo>
                      <a:pt x="2225" y="1022"/>
                    </a:lnTo>
                    <a:lnTo>
                      <a:pt x="2214" y="1039"/>
                    </a:lnTo>
                    <a:lnTo>
                      <a:pt x="2210" y="1049"/>
                    </a:lnTo>
                    <a:lnTo>
                      <a:pt x="2205" y="1058"/>
                    </a:lnTo>
                    <a:lnTo>
                      <a:pt x="2200" y="1066"/>
                    </a:lnTo>
                    <a:lnTo>
                      <a:pt x="2195" y="1073"/>
                    </a:lnTo>
                    <a:lnTo>
                      <a:pt x="2190" y="1078"/>
                    </a:lnTo>
                    <a:lnTo>
                      <a:pt x="2184" y="1083"/>
                    </a:lnTo>
                    <a:lnTo>
                      <a:pt x="2179" y="1087"/>
                    </a:lnTo>
                    <a:lnTo>
                      <a:pt x="2172" y="1090"/>
                    </a:lnTo>
                    <a:lnTo>
                      <a:pt x="2166" y="1092"/>
                    </a:lnTo>
                    <a:lnTo>
                      <a:pt x="2160" y="1092"/>
                    </a:lnTo>
                    <a:lnTo>
                      <a:pt x="2153" y="1092"/>
                    </a:lnTo>
                    <a:lnTo>
                      <a:pt x="2145" y="1091"/>
                    </a:lnTo>
                    <a:lnTo>
                      <a:pt x="2139" y="1088"/>
                    </a:lnTo>
                    <a:lnTo>
                      <a:pt x="2131" y="1085"/>
                    </a:lnTo>
                    <a:lnTo>
                      <a:pt x="2123" y="1081"/>
                    </a:lnTo>
                    <a:lnTo>
                      <a:pt x="2115" y="1076"/>
                    </a:lnTo>
                    <a:lnTo>
                      <a:pt x="2097" y="1064"/>
                    </a:lnTo>
                    <a:lnTo>
                      <a:pt x="2080" y="1051"/>
                    </a:lnTo>
                    <a:lnTo>
                      <a:pt x="2063" y="1036"/>
                    </a:lnTo>
                    <a:lnTo>
                      <a:pt x="2047" y="1022"/>
                    </a:lnTo>
                    <a:lnTo>
                      <a:pt x="2032" y="1006"/>
                    </a:lnTo>
                    <a:lnTo>
                      <a:pt x="2017" y="990"/>
                    </a:lnTo>
                    <a:lnTo>
                      <a:pt x="2003" y="974"/>
                    </a:lnTo>
                    <a:lnTo>
                      <a:pt x="1990" y="956"/>
                    </a:lnTo>
                    <a:lnTo>
                      <a:pt x="1977" y="937"/>
                    </a:lnTo>
                    <a:lnTo>
                      <a:pt x="1965" y="918"/>
                    </a:lnTo>
                    <a:lnTo>
                      <a:pt x="1953" y="898"/>
                    </a:lnTo>
                    <a:lnTo>
                      <a:pt x="1942" y="878"/>
                    </a:lnTo>
                    <a:lnTo>
                      <a:pt x="1932" y="856"/>
                    </a:lnTo>
                    <a:lnTo>
                      <a:pt x="1923" y="833"/>
                    </a:lnTo>
                    <a:lnTo>
                      <a:pt x="1913" y="811"/>
                    </a:lnTo>
                    <a:lnTo>
                      <a:pt x="1905" y="788"/>
                    </a:lnTo>
                    <a:lnTo>
                      <a:pt x="1897" y="763"/>
                    </a:lnTo>
                    <a:lnTo>
                      <a:pt x="1891" y="738"/>
                    </a:lnTo>
                    <a:lnTo>
                      <a:pt x="1884" y="712"/>
                    </a:lnTo>
                    <a:lnTo>
                      <a:pt x="1878" y="685"/>
                    </a:lnTo>
                    <a:lnTo>
                      <a:pt x="1873" y="657"/>
                    </a:lnTo>
                    <a:lnTo>
                      <a:pt x="1868" y="630"/>
                    </a:lnTo>
                    <a:lnTo>
                      <a:pt x="1865" y="601"/>
                    </a:lnTo>
                    <a:lnTo>
                      <a:pt x="1862" y="571"/>
                    </a:lnTo>
                    <a:lnTo>
                      <a:pt x="1860" y="540"/>
                    </a:lnTo>
                    <a:lnTo>
                      <a:pt x="1857" y="509"/>
                    </a:lnTo>
                    <a:lnTo>
                      <a:pt x="1856" y="477"/>
                    </a:lnTo>
                    <a:lnTo>
                      <a:pt x="1856" y="445"/>
                    </a:lnTo>
                    <a:lnTo>
                      <a:pt x="1856" y="411"/>
                    </a:lnTo>
                    <a:lnTo>
                      <a:pt x="1856" y="377"/>
                    </a:lnTo>
                    <a:lnTo>
                      <a:pt x="1857" y="342"/>
                    </a:lnTo>
                    <a:lnTo>
                      <a:pt x="1860" y="307"/>
                    </a:lnTo>
                    <a:lnTo>
                      <a:pt x="1842" y="339"/>
                    </a:lnTo>
                    <a:lnTo>
                      <a:pt x="1823" y="370"/>
                    </a:lnTo>
                    <a:lnTo>
                      <a:pt x="1804" y="402"/>
                    </a:lnTo>
                    <a:lnTo>
                      <a:pt x="1783" y="434"/>
                    </a:lnTo>
                    <a:lnTo>
                      <a:pt x="1762" y="464"/>
                    </a:lnTo>
                    <a:lnTo>
                      <a:pt x="1741" y="494"/>
                    </a:lnTo>
                    <a:lnTo>
                      <a:pt x="1717" y="524"/>
                    </a:lnTo>
                    <a:lnTo>
                      <a:pt x="1694" y="553"/>
                    </a:lnTo>
                    <a:lnTo>
                      <a:pt x="1671" y="582"/>
                    </a:lnTo>
                    <a:lnTo>
                      <a:pt x="1645" y="611"/>
                    </a:lnTo>
                    <a:lnTo>
                      <a:pt x="1619" y="638"/>
                    </a:lnTo>
                    <a:lnTo>
                      <a:pt x="1594" y="665"/>
                    </a:lnTo>
                    <a:lnTo>
                      <a:pt x="1566" y="693"/>
                    </a:lnTo>
                    <a:lnTo>
                      <a:pt x="1538" y="720"/>
                    </a:lnTo>
                    <a:lnTo>
                      <a:pt x="1511" y="745"/>
                    </a:lnTo>
                    <a:lnTo>
                      <a:pt x="1481" y="771"/>
                    </a:lnTo>
                    <a:lnTo>
                      <a:pt x="1451" y="797"/>
                    </a:lnTo>
                    <a:lnTo>
                      <a:pt x="1419" y="821"/>
                    </a:lnTo>
                    <a:lnTo>
                      <a:pt x="1388" y="846"/>
                    </a:lnTo>
                    <a:lnTo>
                      <a:pt x="1356" y="869"/>
                    </a:lnTo>
                    <a:lnTo>
                      <a:pt x="1323" y="894"/>
                    </a:lnTo>
                    <a:lnTo>
                      <a:pt x="1288" y="916"/>
                    </a:lnTo>
                    <a:lnTo>
                      <a:pt x="1254" y="938"/>
                    </a:lnTo>
                    <a:lnTo>
                      <a:pt x="1218" y="960"/>
                    </a:lnTo>
                    <a:lnTo>
                      <a:pt x="1183" y="983"/>
                    </a:lnTo>
                    <a:lnTo>
                      <a:pt x="1146" y="1004"/>
                    </a:lnTo>
                    <a:lnTo>
                      <a:pt x="1108" y="1025"/>
                    </a:lnTo>
                    <a:lnTo>
                      <a:pt x="1069" y="1045"/>
                    </a:lnTo>
                    <a:lnTo>
                      <a:pt x="1030" y="1065"/>
                    </a:lnTo>
                    <a:lnTo>
                      <a:pt x="990" y="1084"/>
                    </a:lnTo>
                    <a:lnTo>
                      <a:pt x="949" y="1103"/>
                    </a:lnTo>
                    <a:lnTo>
                      <a:pt x="908" y="1122"/>
                    </a:lnTo>
                    <a:lnTo>
                      <a:pt x="901" y="1124"/>
                    </a:lnTo>
                    <a:lnTo>
                      <a:pt x="896" y="1124"/>
                    </a:lnTo>
                    <a:lnTo>
                      <a:pt x="890" y="1125"/>
                    </a:lnTo>
                    <a:lnTo>
                      <a:pt x="885" y="1124"/>
                    </a:lnTo>
                    <a:lnTo>
                      <a:pt x="881" y="1123"/>
                    </a:lnTo>
                    <a:lnTo>
                      <a:pt x="878" y="1120"/>
                    </a:lnTo>
                    <a:lnTo>
                      <a:pt x="876" y="1116"/>
                    </a:lnTo>
                    <a:lnTo>
                      <a:pt x="874" y="1113"/>
                    </a:lnTo>
                    <a:lnTo>
                      <a:pt x="873" y="1109"/>
                    </a:lnTo>
                    <a:lnTo>
                      <a:pt x="874" y="1103"/>
                    </a:lnTo>
                    <a:lnTo>
                      <a:pt x="875" y="1097"/>
                    </a:lnTo>
                    <a:lnTo>
                      <a:pt x="878" y="1092"/>
                    </a:lnTo>
                    <a:lnTo>
                      <a:pt x="881" y="1086"/>
                    </a:lnTo>
                    <a:lnTo>
                      <a:pt x="887" y="1081"/>
                    </a:lnTo>
                    <a:lnTo>
                      <a:pt x="894" y="1074"/>
                    </a:lnTo>
                    <a:lnTo>
                      <a:pt x="900" y="1067"/>
                    </a:lnTo>
                    <a:lnTo>
                      <a:pt x="919" y="1045"/>
                    </a:lnTo>
                    <a:lnTo>
                      <a:pt x="939" y="1024"/>
                    </a:lnTo>
                    <a:lnTo>
                      <a:pt x="959" y="1004"/>
                    </a:lnTo>
                    <a:lnTo>
                      <a:pt x="980" y="985"/>
                    </a:lnTo>
                    <a:lnTo>
                      <a:pt x="779" y="985"/>
                    </a:lnTo>
                    <a:lnTo>
                      <a:pt x="676" y="1525"/>
                    </a:lnTo>
                    <a:lnTo>
                      <a:pt x="715" y="1523"/>
                    </a:lnTo>
                    <a:lnTo>
                      <a:pt x="751" y="1520"/>
                    </a:lnTo>
                    <a:lnTo>
                      <a:pt x="787" y="1516"/>
                    </a:lnTo>
                    <a:lnTo>
                      <a:pt x="820" y="1512"/>
                    </a:lnTo>
                    <a:lnTo>
                      <a:pt x="853" y="1506"/>
                    </a:lnTo>
                    <a:lnTo>
                      <a:pt x="883" y="1501"/>
                    </a:lnTo>
                    <a:lnTo>
                      <a:pt x="911" y="1495"/>
                    </a:lnTo>
                    <a:lnTo>
                      <a:pt x="939" y="1488"/>
                    </a:lnTo>
                    <a:lnTo>
                      <a:pt x="953" y="1487"/>
                    </a:lnTo>
                    <a:lnTo>
                      <a:pt x="964" y="1486"/>
                    </a:lnTo>
                    <a:lnTo>
                      <a:pt x="974" y="1487"/>
                    </a:lnTo>
                    <a:lnTo>
                      <a:pt x="983" y="1488"/>
                    </a:lnTo>
                    <a:lnTo>
                      <a:pt x="989" y="1492"/>
                    </a:lnTo>
                    <a:lnTo>
                      <a:pt x="995" y="1495"/>
                    </a:lnTo>
                    <a:lnTo>
                      <a:pt x="998" y="1501"/>
                    </a:lnTo>
                    <a:lnTo>
                      <a:pt x="999" y="1507"/>
                    </a:lnTo>
                    <a:lnTo>
                      <a:pt x="999" y="1514"/>
                    </a:lnTo>
                    <a:lnTo>
                      <a:pt x="997" y="1521"/>
                    </a:lnTo>
                    <a:lnTo>
                      <a:pt x="994" y="1527"/>
                    </a:lnTo>
                    <a:lnTo>
                      <a:pt x="987" y="1534"/>
                    </a:lnTo>
                    <a:lnTo>
                      <a:pt x="979" y="1541"/>
                    </a:lnTo>
                    <a:lnTo>
                      <a:pt x="969" y="1547"/>
                    </a:lnTo>
                    <a:lnTo>
                      <a:pt x="957" y="1555"/>
                    </a:lnTo>
                    <a:lnTo>
                      <a:pt x="944" y="1562"/>
                    </a:lnTo>
                    <a:lnTo>
                      <a:pt x="865" y="1608"/>
                    </a:lnTo>
                    <a:lnTo>
                      <a:pt x="781" y="1653"/>
                    </a:lnTo>
                    <a:lnTo>
                      <a:pt x="696" y="1699"/>
                    </a:lnTo>
                    <a:lnTo>
                      <a:pt x="607" y="1745"/>
                    </a:lnTo>
                    <a:lnTo>
                      <a:pt x="514" y="1791"/>
                    </a:lnTo>
                    <a:lnTo>
                      <a:pt x="418" y="1837"/>
                    </a:lnTo>
                    <a:lnTo>
                      <a:pt x="318" y="1883"/>
                    </a:lnTo>
                    <a:lnTo>
                      <a:pt x="215" y="1928"/>
                    </a:lnTo>
                    <a:lnTo>
                      <a:pt x="191" y="1942"/>
                    </a:lnTo>
                    <a:lnTo>
                      <a:pt x="171" y="1954"/>
                    </a:lnTo>
                    <a:lnTo>
                      <a:pt x="154" y="1964"/>
                    </a:lnTo>
                    <a:lnTo>
                      <a:pt x="142" y="1974"/>
                    </a:lnTo>
                    <a:lnTo>
                      <a:pt x="134" y="1981"/>
                    </a:lnTo>
                    <a:lnTo>
                      <a:pt x="126" y="1986"/>
                    </a:lnTo>
                    <a:lnTo>
                      <a:pt x="118" y="1991"/>
                    </a:lnTo>
                    <a:lnTo>
                      <a:pt x="111" y="1995"/>
                    </a:lnTo>
                    <a:lnTo>
                      <a:pt x="103" y="1997"/>
                    </a:lnTo>
                    <a:lnTo>
                      <a:pt x="96" y="2000"/>
                    </a:lnTo>
                    <a:lnTo>
                      <a:pt x="89" y="2001"/>
                    </a:lnTo>
                    <a:lnTo>
                      <a:pt x="82" y="2002"/>
                    </a:lnTo>
                    <a:lnTo>
                      <a:pt x="76" y="1999"/>
                    </a:lnTo>
                    <a:lnTo>
                      <a:pt x="70" y="1995"/>
                    </a:lnTo>
                    <a:lnTo>
                      <a:pt x="64" y="1991"/>
                    </a:lnTo>
                    <a:lnTo>
                      <a:pt x="60" y="1985"/>
                    </a:lnTo>
                    <a:lnTo>
                      <a:pt x="56" y="1980"/>
                    </a:lnTo>
                    <a:lnTo>
                      <a:pt x="51" y="1973"/>
                    </a:lnTo>
                    <a:lnTo>
                      <a:pt x="48" y="1965"/>
                    </a:lnTo>
                    <a:lnTo>
                      <a:pt x="46" y="1956"/>
                    </a:lnTo>
                    <a:lnTo>
                      <a:pt x="42" y="1942"/>
                    </a:lnTo>
                    <a:lnTo>
                      <a:pt x="39" y="1924"/>
                    </a:lnTo>
                    <a:lnTo>
                      <a:pt x="34" y="1902"/>
                    </a:lnTo>
                    <a:lnTo>
                      <a:pt x="30" y="1876"/>
                    </a:lnTo>
                    <a:lnTo>
                      <a:pt x="26" y="1845"/>
                    </a:lnTo>
                    <a:lnTo>
                      <a:pt x="20" y="1810"/>
                    </a:lnTo>
                    <a:lnTo>
                      <a:pt x="13" y="1770"/>
                    </a:lnTo>
                    <a:lnTo>
                      <a:pt x="7" y="1727"/>
                    </a:lnTo>
                    <a:lnTo>
                      <a:pt x="6" y="1706"/>
                    </a:lnTo>
                    <a:lnTo>
                      <a:pt x="4" y="1688"/>
                    </a:lnTo>
                    <a:lnTo>
                      <a:pt x="3" y="1673"/>
                    </a:lnTo>
                    <a:lnTo>
                      <a:pt x="0" y="1662"/>
                    </a:lnTo>
                    <a:lnTo>
                      <a:pt x="0" y="1654"/>
                    </a:lnTo>
                    <a:lnTo>
                      <a:pt x="0" y="1648"/>
                    </a:lnTo>
                    <a:lnTo>
                      <a:pt x="1" y="1641"/>
                    </a:lnTo>
                    <a:lnTo>
                      <a:pt x="3" y="1634"/>
                    </a:lnTo>
                    <a:lnTo>
                      <a:pt x="6" y="1629"/>
                    </a:lnTo>
                    <a:lnTo>
                      <a:pt x="8" y="1623"/>
                    </a:lnTo>
                    <a:lnTo>
                      <a:pt x="12" y="1619"/>
                    </a:lnTo>
                    <a:lnTo>
                      <a:pt x="17" y="1614"/>
                    </a:lnTo>
                    <a:lnTo>
                      <a:pt x="21" y="1611"/>
                    </a:lnTo>
                    <a:lnTo>
                      <a:pt x="28" y="1608"/>
                    </a:lnTo>
                    <a:lnTo>
                      <a:pt x="33" y="1604"/>
                    </a:lnTo>
                    <a:lnTo>
                      <a:pt x="41" y="1602"/>
                    </a:lnTo>
                    <a:lnTo>
                      <a:pt x="49" y="1601"/>
                    </a:lnTo>
                    <a:lnTo>
                      <a:pt x="58" y="1600"/>
                    </a:lnTo>
                    <a:lnTo>
                      <a:pt x="67" y="1599"/>
                    </a:lnTo>
                    <a:lnTo>
                      <a:pt x="77" y="1599"/>
                    </a:lnTo>
                    <a:lnTo>
                      <a:pt x="102" y="1598"/>
                    </a:lnTo>
                    <a:lnTo>
                      <a:pt x="130" y="1596"/>
                    </a:lnTo>
                    <a:lnTo>
                      <a:pt x="158" y="1594"/>
                    </a:lnTo>
                    <a:lnTo>
                      <a:pt x="188" y="1592"/>
                    </a:lnTo>
                    <a:lnTo>
                      <a:pt x="219" y="1587"/>
                    </a:lnTo>
                    <a:lnTo>
                      <a:pt x="251" y="1583"/>
                    </a:lnTo>
                    <a:lnTo>
                      <a:pt x="285" y="1577"/>
                    </a:lnTo>
                    <a:lnTo>
                      <a:pt x="319" y="1571"/>
                    </a:lnTo>
                    <a:lnTo>
                      <a:pt x="431" y="985"/>
                    </a:lnTo>
                    <a:lnTo>
                      <a:pt x="386" y="985"/>
                    </a:lnTo>
                    <a:lnTo>
                      <a:pt x="361" y="985"/>
                    </a:lnTo>
                    <a:lnTo>
                      <a:pt x="339" y="986"/>
                    </a:lnTo>
                    <a:lnTo>
                      <a:pt x="319" y="987"/>
                    </a:lnTo>
                    <a:lnTo>
                      <a:pt x="300" y="989"/>
                    </a:lnTo>
                    <a:lnTo>
                      <a:pt x="283" y="992"/>
                    </a:lnTo>
                    <a:lnTo>
                      <a:pt x="269" y="995"/>
                    </a:lnTo>
                    <a:lnTo>
                      <a:pt x="257" y="998"/>
                    </a:lnTo>
                    <a:lnTo>
                      <a:pt x="246" y="1003"/>
                    </a:lnTo>
                    <a:lnTo>
                      <a:pt x="236" y="1002"/>
                    </a:lnTo>
                    <a:lnTo>
                      <a:pt x="226" y="998"/>
                    </a:lnTo>
                    <a:lnTo>
                      <a:pt x="215" y="993"/>
                    </a:lnTo>
                    <a:lnTo>
                      <a:pt x="203" y="985"/>
                    </a:lnTo>
                    <a:lnTo>
                      <a:pt x="203" y="978"/>
                    </a:lnTo>
                    <a:lnTo>
                      <a:pt x="203" y="970"/>
                    </a:lnTo>
                    <a:lnTo>
                      <a:pt x="202" y="960"/>
                    </a:lnTo>
                    <a:lnTo>
                      <a:pt x="201" y="948"/>
                    </a:lnTo>
                    <a:lnTo>
                      <a:pt x="198" y="939"/>
                    </a:lnTo>
                    <a:lnTo>
                      <a:pt x="195" y="931"/>
                    </a:lnTo>
                    <a:lnTo>
                      <a:pt x="191" y="926"/>
                    </a:lnTo>
                    <a:lnTo>
                      <a:pt x="188" y="920"/>
                    </a:lnTo>
                    <a:lnTo>
                      <a:pt x="186" y="911"/>
                    </a:lnTo>
                    <a:lnTo>
                      <a:pt x="185" y="904"/>
                    </a:lnTo>
                    <a:lnTo>
                      <a:pt x="183" y="898"/>
                    </a:lnTo>
                    <a:lnTo>
                      <a:pt x="185" y="892"/>
                    </a:lnTo>
                    <a:lnTo>
                      <a:pt x="189" y="892"/>
                    </a:lnTo>
                    <a:lnTo>
                      <a:pt x="202" y="892"/>
                    </a:lnTo>
                    <a:lnTo>
                      <a:pt x="247" y="899"/>
                    </a:lnTo>
                    <a:lnTo>
                      <a:pt x="288" y="905"/>
                    </a:lnTo>
                    <a:lnTo>
                      <a:pt x="323" y="909"/>
                    </a:lnTo>
                    <a:lnTo>
                      <a:pt x="357" y="914"/>
                    </a:lnTo>
                    <a:lnTo>
                      <a:pt x="385" y="917"/>
                    </a:lnTo>
                    <a:lnTo>
                      <a:pt x="408" y="919"/>
                    </a:lnTo>
                    <a:lnTo>
                      <a:pt x="428" y="920"/>
                    </a:lnTo>
                    <a:lnTo>
                      <a:pt x="443" y="920"/>
                    </a:lnTo>
                    <a:lnTo>
                      <a:pt x="555" y="343"/>
                    </a:lnTo>
                    <a:lnTo>
                      <a:pt x="499" y="343"/>
                    </a:lnTo>
                    <a:lnTo>
                      <a:pt x="467" y="344"/>
                    </a:lnTo>
                    <a:lnTo>
                      <a:pt x="432" y="348"/>
                    </a:lnTo>
                    <a:lnTo>
                      <a:pt x="396" y="353"/>
                    </a:lnTo>
                    <a:lnTo>
                      <a:pt x="359" y="361"/>
                    </a:lnTo>
                    <a:lnTo>
                      <a:pt x="349" y="360"/>
                    </a:lnTo>
                    <a:lnTo>
                      <a:pt x="339" y="357"/>
                    </a:lnTo>
                    <a:lnTo>
                      <a:pt x="328" y="351"/>
                    </a:lnTo>
                    <a:lnTo>
                      <a:pt x="317" y="343"/>
                    </a:lnTo>
                    <a:lnTo>
                      <a:pt x="317" y="337"/>
                    </a:lnTo>
                    <a:lnTo>
                      <a:pt x="315" y="329"/>
                    </a:lnTo>
                    <a:lnTo>
                      <a:pt x="311" y="319"/>
                    </a:lnTo>
                    <a:lnTo>
                      <a:pt x="306" y="307"/>
                    </a:lnTo>
                    <a:lnTo>
                      <a:pt x="302" y="298"/>
                    </a:lnTo>
                    <a:lnTo>
                      <a:pt x="299" y="290"/>
                    </a:lnTo>
                    <a:lnTo>
                      <a:pt x="296" y="284"/>
                    </a:lnTo>
                    <a:lnTo>
                      <a:pt x="292" y="279"/>
                    </a:lnTo>
                    <a:lnTo>
                      <a:pt x="290" y="270"/>
                    </a:lnTo>
                    <a:lnTo>
                      <a:pt x="291" y="263"/>
                    </a:lnTo>
                    <a:lnTo>
                      <a:pt x="291" y="260"/>
                    </a:lnTo>
                    <a:lnTo>
                      <a:pt x="293" y="256"/>
                    </a:lnTo>
                    <a:lnTo>
                      <a:pt x="295" y="254"/>
                    </a:lnTo>
                    <a:lnTo>
                      <a:pt x="297" y="251"/>
                    </a:lnTo>
                    <a:lnTo>
                      <a:pt x="302" y="251"/>
                    </a:lnTo>
                    <a:lnTo>
                      <a:pt x="316" y="251"/>
                    </a:lnTo>
                    <a:lnTo>
                      <a:pt x="360" y="258"/>
                    </a:lnTo>
                    <a:lnTo>
                      <a:pt x="401" y="263"/>
                    </a:lnTo>
                    <a:lnTo>
                      <a:pt x="437" y="268"/>
                    </a:lnTo>
                    <a:lnTo>
                      <a:pt x="469" y="272"/>
                    </a:lnTo>
                    <a:lnTo>
                      <a:pt x="498" y="275"/>
                    </a:lnTo>
                    <a:lnTo>
                      <a:pt x="521" y="276"/>
                    </a:lnTo>
                    <a:lnTo>
                      <a:pt x="541" y="279"/>
                    </a:lnTo>
                    <a:lnTo>
                      <a:pt x="558" y="279"/>
                    </a:lnTo>
                    <a:lnTo>
                      <a:pt x="933" y="279"/>
                    </a:lnTo>
                    <a:lnTo>
                      <a:pt x="961" y="240"/>
                    </a:lnTo>
                    <a:lnTo>
                      <a:pt x="989" y="205"/>
                    </a:lnTo>
                    <a:lnTo>
                      <a:pt x="1014" y="176"/>
                    </a:lnTo>
                    <a:lnTo>
                      <a:pt x="1037" y="151"/>
                    </a:lnTo>
                    <a:lnTo>
                      <a:pt x="1057" y="129"/>
                    </a:lnTo>
                    <a:lnTo>
                      <a:pt x="1075" y="114"/>
                    </a:lnTo>
                    <a:lnTo>
                      <a:pt x="1084" y="107"/>
                    </a:lnTo>
                    <a:lnTo>
                      <a:pt x="1091" y="103"/>
                    </a:lnTo>
                    <a:lnTo>
                      <a:pt x="1098" y="98"/>
                    </a:lnTo>
                    <a:lnTo>
                      <a:pt x="1105" y="95"/>
                    </a:lnTo>
                    <a:lnTo>
                      <a:pt x="1119" y="100"/>
                    </a:lnTo>
                    <a:lnTo>
                      <a:pt x="1134" y="106"/>
                    </a:lnTo>
                    <a:lnTo>
                      <a:pt x="1149" y="113"/>
                    </a:lnTo>
                    <a:lnTo>
                      <a:pt x="1163" y="120"/>
                    </a:lnTo>
                    <a:lnTo>
                      <a:pt x="1177" y="129"/>
                    </a:lnTo>
                    <a:lnTo>
                      <a:pt x="1192" y="138"/>
                    </a:lnTo>
                    <a:lnTo>
                      <a:pt x="1205" y="148"/>
                    </a:lnTo>
                    <a:lnTo>
                      <a:pt x="1218" y="159"/>
                    </a:lnTo>
                    <a:lnTo>
                      <a:pt x="1232" y="172"/>
                    </a:lnTo>
                    <a:lnTo>
                      <a:pt x="1244" y="184"/>
                    </a:lnTo>
                    <a:lnTo>
                      <a:pt x="1257" y="197"/>
                    </a:lnTo>
                    <a:lnTo>
                      <a:pt x="1269" y="212"/>
                    </a:lnTo>
                    <a:lnTo>
                      <a:pt x="1282" y="227"/>
                    </a:lnTo>
                    <a:lnTo>
                      <a:pt x="1293" y="244"/>
                    </a:lnTo>
                    <a:lnTo>
                      <a:pt x="1305" y="261"/>
                    </a:lnTo>
                    <a:lnTo>
                      <a:pt x="1316" y="279"/>
                    </a:lnTo>
                    <a:lnTo>
                      <a:pt x="1319" y="285"/>
                    </a:lnTo>
                    <a:lnTo>
                      <a:pt x="1322" y="292"/>
                    </a:lnTo>
                    <a:lnTo>
                      <a:pt x="1323" y="298"/>
                    </a:lnTo>
                    <a:lnTo>
                      <a:pt x="1324" y="303"/>
                    </a:lnTo>
                    <a:lnTo>
                      <a:pt x="1324" y="309"/>
                    </a:lnTo>
                    <a:lnTo>
                      <a:pt x="1323" y="313"/>
                    </a:lnTo>
                    <a:lnTo>
                      <a:pt x="1322" y="318"/>
                    </a:lnTo>
                    <a:lnTo>
                      <a:pt x="1319" y="322"/>
                    </a:lnTo>
                    <a:lnTo>
                      <a:pt x="1317" y="325"/>
                    </a:lnTo>
                    <a:lnTo>
                      <a:pt x="1313" y="330"/>
                    </a:lnTo>
                    <a:lnTo>
                      <a:pt x="1309" y="332"/>
                    </a:lnTo>
                    <a:lnTo>
                      <a:pt x="1304" y="335"/>
                    </a:lnTo>
                    <a:lnTo>
                      <a:pt x="1292" y="340"/>
                    </a:lnTo>
                    <a:lnTo>
                      <a:pt x="1277" y="3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1" name="Freeform 12"/>
              <p:cNvSpPr>
                <a:spLocks noEditPoints="1"/>
              </p:cNvSpPr>
              <p:nvPr/>
            </p:nvSpPr>
            <p:spPr bwMode="auto">
              <a:xfrm>
                <a:off x="7915275" y="2654300"/>
                <a:ext cx="311150" cy="303213"/>
              </a:xfrm>
              <a:custGeom>
                <a:avLst/>
                <a:gdLst>
                  <a:gd name="T0" fmla="*/ 1101 w 1568"/>
                  <a:gd name="T1" fmla="*/ 914 h 1529"/>
                  <a:gd name="T2" fmla="*/ 385 w 1568"/>
                  <a:gd name="T3" fmla="*/ 879 h 1529"/>
                  <a:gd name="T4" fmla="*/ 284 w 1568"/>
                  <a:gd name="T5" fmla="*/ 1311 h 1529"/>
                  <a:gd name="T6" fmla="*/ 784 w 1568"/>
                  <a:gd name="T7" fmla="*/ 179 h 1529"/>
                  <a:gd name="T8" fmla="*/ 103 w 1568"/>
                  <a:gd name="T9" fmla="*/ 1033 h 1529"/>
                  <a:gd name="T10" fmla="*/ 139 w 1568"/>
                  <a:gd name="T11" fmla="*/ 798 h 1529"/>
                  <a:gd name="T12" fmla="*/ 161 w 1568"/>
                  <a:gd name="T13" fmla="*/ 732 h 1529"/>
                  <a:gd name="T14" fmla="*/ 234 w 1568"/>
                  <a:gd name="T15" fmla="*/ 740 h 1529"/>
                  <a:gd name="T16" fmla="*/ 403 w 1568"/>
                  <a:gd name="T17" fmla="*/ 805 h 1529"/>
                  <a:gd name="T18" fmla="*/ 521 w 1568"/>
                  <a:gd name="T19" fmla="*/ 830 h 1529"/>
                  <a:gd name="T20" fmla="*/ 630 w 1568"/>
                  <a:gd name="T21" fmla="*/ 717 h 1529"/>
                  <a:gd name="T22" fmla="*/ 771 w 1568"/>
                  <a:gd name="T23" fmla="*/ 791 h 1529"/>
                  <a:gd name="T24" fmla="*/ 828 w 1568"/>
                  <a:gd name="T25" fmla="*/ 877 h 1529"/>
                  <a:gd name="T26" fmla="*/ 768 w 1568"/>
                  <a:gd name="T27" fmla="*/ 937 h 1529"/>
                  <a:gd name="T28" fmla="*/ 659 w 1568"/>
                  <a:gd name="T29" fmla="*/ 1433 h 1529"/>
                  <a:gd name="T30" fmla="*/ 568 w 1568"/>
                  <a:gd name="T31" fmla="*/ 1484 h 1529"/>
                  <a:gd name="T32" fmla="*/ 446 w 1568"/>
                  <a:gd name="T33" fmla="*/ 1494 h 1529"/>
                  <a:gd name="T34" fmla="*/ 426 w 1568"/>
                  <a:gd name="T35" fmla="*/ 1460 h 1529"/>
                  <a:gd name="T36" fmla="*/ 255 w 1568"/>
                  <a:gd name="T37" fmla="*/ 1459 h 1529"/>
                  <a:gd name="T38" fmla="*/ 196 w 1568"/>
                  <a:gd name="T39" fmla="*/ 1507 h 1529"/>
                  <a:gd name="T40" fmla="*/ 29 w 1568"/>
                  <a:gd name="T41" fmla="*/ 1528 h 1529"/>
                  <a:gd name="T42" fmla="*/ 0 w 1568"/>
                  <a:gd name="T43" fmla="*/ 1494 h 1529"/>
                  <a:gd name="T44" fmla="*/ 57 w 1568"/>
                  <a:gd name="T45" fmla="*/ 1255 h 1529"/>
                  <a:gd name="T46" fmla="*/ 870 w 1568"/>
                  <a:gd name="T47" fmla="*/ 887 h 1529"/>
                  <a:gd name="T48" fmla="*/ 891 w 1568"/>
                  <a:gd name="T49" fmla="*/ 753 h 1529"/>
                  <a:gd name="T50" fmla="*/ 923 w 1568"/>
                  <a:gd name="T51" fmla="*/ 731 h 1529"/>
                  <a:gd name="T52" fmla="*/ 1042 w 1568"/>
                  <a:gd name="T53" fmla="*/ 766 h 1529"/>
                  <a:gd name="T54" fmla="*/ 1151 w 1568"/>
                  <a:gd name="T55" fmla="*/ 823 h 1529"/>
                  <a:gd name="T56" fmla="*/ 1348 w 1568"/>
                  <a:gd name="T57" fmla="*/ 734 h 1529"/>
                  <a:gd name="T58" fmla="*/ 1447 w 1568"/>
                  <a:gd name="T59" fmla="*/ 751 h 1529"/>
                  <a:gd name="T60" fmla="*/ 1568 w 1568"/>
                  <a:gd name="T61" fmla="*/ 871 h 1529"/>
                  <a:gd name="T62" fmla="*/ 1546 w 1568"/>
                  <a:gd name="T63" fmla="*/ 907 h 1529"/>
                  <a:gd name="T64" fmla="*/ 1494 w 1568"/>
                  <a:gd name="T65" fmla="*/ 965 h 1529"/>
                  <a:gd name="T66" fmla="*/ 1429 w 1568"/>
                  <a:gd name="T67" fmla="*/ 1352 h 1529"/>
                  <a:gd name="T68" fmla="*/ 1409 w 1568"/>
                  <a:gd name="T69" fmla="*/ 1452 h 1529"/>
                  <a:gd name="T70" fmla="*/ 1310 w 1568"/>
                  <a:gd name="T71" fmla="*/ 1503 h 1529"/>
                  <a:gd name="T72" fmla="*/ 1182 w 1568"/>
                  <a:gd name="T73" fmla="*/ 1513 h 1529"/>
                  <a:gd name="T74" fmla="*/ 1162 w 1568"/>
                  <a:gd name="T75" fmla="*/ 1479 h 1529"/>
                  <a:gd name="T76" fmla="*/ 994 w 1568"/>
                  <a:gd name="T77" fmla="*/ 1457 h 1529"/>
                  <a:gd name="T78" fmla="*/ 908 w 1568"/>
                  <a:gd name="T79" fmla="*/ 1512 h 1529"/>
                  <a:gd name="T80" fmla="*/ 790 w 1568"/>
                  <a:gd name="T81" fmla="*/ 1528 h 1529"/>
                  <a:gd name="T82" fmla="*/ 757 w 1568"/>
                  <a:gd name="T83" fmla="*/ 1509 h 1529"/>
                  <a:gd name="T84" fmla="*/ 528 w 1568"/>
                  <a:gd name="T85" fmla="*/ 201 h 1529"/>
                  <a:gd name="T86" fmla="*/ 550 w 1568"/>
                  <a:gd name="T87" fmla="*/ 45 h 1529"/>
                  <a:gd name="T88" fmla="*/ 580 w 1568"/>
                  <a:gd name="T89" fmla="*/ 19 h 1529"/>
                  <a:gd name="T90" fmla="*/ 713 w 1568"/>
                  <a:gd name="T91" fmla="*/ 55 h 1529"/>
                  <a:gd name="T92" fmla="*/ 830 w 1568"/>
                  <a:gd name="T93" fmla="*/ 108 h 1529"/>
                  <a:gd name="T94" fmla="*/ 1256 w 1568"/>
                  <a:gd name="T95" fmla="*/ 2 h 1529"/>
                  <a:gd name="T96" fmla="*/ 1381 w 1568"/>
                  <a:gd name="T97" fmla="*/ 59 h 1529"/>
                  <a:gd name="T98" fmla="*/ 1456 w 1568"/>
                  <a:gd name="T99" fmla="*/ 172 h 1529"/>
                  <a:gd name="T100" fmla="*/ 1398 w 1568"/>
                  <a:gd name="T101" fmla="*/ 231 h 1529"/>
                  <a:gd name="T102" fmla="*/ 1355 w 1568"/>
                  <a:gd name="T103" fmla="*/ 465 h 1529"/>
                  <a:gd name="T104" fmla="*/ 1332 w 1568"/>
                  <a:gd name="T105" fmla="*/ 615 h 1529"/>
                  <a:gd name="T106" fmla="*/ 1291 w 1568"/>
                  <a:gd name="T107" fmla="*/ 658 h 1529"/>
                  <a:gd name="T108" fmla="*/ 1116 w 1568"/>
                  <a:gd name="T109" fmla="*/ 685 h 1529"/>
                  <a:gd name="T110" fmla="*/ 1077 w 1568"/>
                  <a:gd name="T111" fmla="*/ 673 h 1529"/>
                  <a:gd name="T112" fmla="*/ 697 w 1568"/>
                  <a:gd name="T113" fmla="*/ 608 h 1529"/>
                  <a:gd name="T114" fmla="*/ 632 w 1568"/>
                  <a:gd name="T115" fmla="*/ 677 h 1529"/>
                  <a:gd name="T116" fmla="*/ 453 w 1568"/>
                  <a:gd name="T117" fmla="*/ 705 h 1529"/>
                  <a:gd name="T118" fmla="*/ 426 w 1568"/>
                  <a:gd name="T119" fmla="*/ 661 h 1529"/>
                  <a:gd name="T120" fmla="*/ 472 w 1568"/>
                  <a:gd name="T121" fmla="*/ 476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8" h="1529">
                    <a:moveTo>
                      <a:pt x="1277" y="875"/>
                    </a:moveTo>
                    <a:lnTo>
                      <a:pt x="1138" y="875"/>
                    </a:lnTo>
                    <a:lnTo>
                      <a:pt x="1130" y="879"/>
                    </a:lnTo>
                    <a:lnTo>
                      <a:pt x="1122" y="885"/>
                    </a:lnTo>
                    <a:lnTo>
                      <a:pt x="1116" y="891"/>
                    </a:lnTo>
                    <a:lnTo>
                      <a:pt x="1110" y="898"/>
                    </a:lnTo>
                    <a:lnTo>
                      <a:pt x="1106" y="906"/>
                    </a:lnTo>
                    <a:lnTo>
                      <a:pt x="1101" y="914"/>
                    </a:lnTo>
                    <a:lnTo>
                      <a:pt x="1098" y="921"/>
                    </a:lnTo>
                    <a:lnTo>
                      <a:pt x="1096" y="931"/>
                    </a:lnTo>
                    <a:lnTo>
                      <a:pt x="1023" y="1311"/>
                    </a:lnTo>
                    <a:lnTo>
                      <a:pt x="1193" y="1311"/>
                    </a:lnTo>
                    <a:lnTo>
                      <a:pt x="1277" y="875"/>
                    </a:lnTo>
                    <a:close/>
                    <a:moveTo>
                      <a:pt x="538" y="875"/>
                    </a:moveTo>
                    <a:lnTo>
                      <a:pt x="393" y="875"/>
                    </a:lnTo>
                    <a:lnTo>
                      <a:pt x="385" y="879"/>
                    </a:lnTo>
                    <a:lnTo>
                      <a:pt x="380" y="885"/>
                    </a:lnTo>
                    <a:lnTo>
                      <a:pt x="374" y="891"/>
                    </a:lnTo>
                    <a:lnTo>
                      <a:pt x="370" y="898"/>
                    </a:lnTo>
                    <a:lnTo>
                      <a:pt x="365" y="906"/>
                    </a:lnTo>
                    <a:lnTo>
                      <a:pt x="362" y="914"/>
                    </a:lnTo>
                    <a:lnTo>
                      <a:pt x="359" y="921"/>
                    </a:lnTo>
                    <a:lnTo>
                      <a:pt x="356" y="931"/>
                    </a:lnTo>
                    <a:lnTo>
                      <a:pt x="284" y="1311"/>
                    </a:lnTo>
                    <a:lnTo>
                      <a:pt x="454" y="1311"/>
                    </a:lnTo>
                    <a:lnTo>
                      <a:pt x="538" y="875"/>
                    </a:lnTo>
                    <a:close/>
                    <a:moveTo>
                      <a:pt x="1168" y="158"/>
                    </a:moveTo>
                    <a:lnTo>
                      <a:pt x="808" y="158"/>
                    </a:lnTo>
                    <a:lnTo>
                      <a:pt x="801" y="163"/>
                    </a:lnTo>
                    <a:lnTo>
                      <a:pt x="794" y="167"/>
                    </a:lnTo>
                    <a:lnTo>
                      <a:pt x="789" y="173"/>
                    </a:lnTo>
                    <a:lnTo>
                      <a:pt x="784" y="179"/>
                    </a:lnTo>
                    <a:lnTo>
                      <a:pt x="780" y="187"/>
                    </a:lnTo>
                    <a:lnTo>
                      <a:pt x="777" y="195"/>
                    </a:lnTo>
                    <a:lnTo>
                      <a:pt x="773" y="205"/>
                    </a:lnTo>
                    <a:lnTo>
                      <a:pt x="771" y="216"/>
                    </a:lnTo>
                    <a:lnTo>
                      <a:pt x="712" y="526"/>
                    </a:lnTo>
                    <a:lnTo>
                      <a:pt x="1097" y="526"/>
                    </a:lnTo>
                    <a:lnTo>
                      <a:pt x="1168" y="158"/>
                    </a:lnTo>
                    <a:close/>
                    <a:moveTo>
                      <a:pt x="103" y="1033"/>
                    </a:moveTo>
                    <a:lnTo>
                      <a:pt x="113" y="981"/>
                    </a:lnTo>
                    <a:lnTo>
                      <a:pt x="120" y="949"/>
                    </a:lnTo>
                    <a:lnTo>
                      <a:pt x="124" y="919"/>
                    </a:lnTo>
                    <a:lnTo>
                      <a:pt x="129" y="891"/>
                    </a:lnTo>
                    <a:lnTo>
                      <a:pt x="132" y="865"/>
                    </a:lnTo>
                    <a:lnTo>
                      <a:pt x="135" y="840"/>
                    </a:lnTo>
                    <a:lnTo>
                      <a:pt x="137" y="818"/>
                    </a:lnTo>
                    <a:lnTo>
                      <a:pt x="139" y="798"/>
                    </a:lnTo>
                    <a:lnTo>
                      <a:pt x="140" y="779"/>
                    </a:lnTo>
                    <a:lnTo>
                      <a:pt x="142" y="764"/>
                    </a:lnTo>
                    <a:lnTo>
                      <a:pt x="145" y="752"/>
                    </a:lnTo>
                    <a:lnTo>
                      <a:pt x="148" y="746"/>
                    </a:lnTo>
                    <a:lnTo>
                      <a:pt x="151" y="742"/>
                    </a:lnTo>
                    <a:lnTo>
                      <a:pt x="154" y="739"/>
                    </a:lnTo>
                    <a:lnTo>
                      <a:pt x="158" y="734"/>
                    </a:lnTo>
                    <a:lnTo>
                      <a:pt x="161" y="732"/>
                    </a:lnTo>
                    <a:lnTo>
                      <a:pt x="165" y="730"/>
                    </a:lnTo>
                    <a:lnTo>
                      <a:pt x="170" y="727"/>
                    </a:lnTo>
                    <a:lnTo>
                      <a:pt x="175" y="726"/>
                    </a:lnTo>
                    <a:lnTo>
                      <a:pt x="181" y="726"/>
                    </a:lnTo>
                    <a:lnTo>
                      <a:pt x="186" y="726"/>
                    </a:lnTo>
                    <a:lnTo>
                      <a:pt x="193" y="727"/>
                    </a:lnTo>
                    <a:lnTo>
                      <a:pt x="200" y="729"/>
                    </a:lnTo>
                    <a:lnTo>
                      <a:pt x="234" y="740"/>
                    </a:lnTo>
                    <a:lnTo>
                      <a:pt x="265" y="750"/>
                    </a:lnTo>
                    <a:lnTo>
                      <a:pt x="295" y="760"/>
                    </a:lnTo>
                    <a:lnTo>
                      <a:pt x="321" y="770"/>
                    </a:lnTo>
                    <a:lnTo>
                      <a:pt x="345" y="779"/>
                    </a:lnTo>
                    <a:lnTo>
                      <a:pt x="366" y="788"/>
                    </a:lnTo>
                    <a:lnTo>
                      <a:pt x="384" y="797"/>
                    </a:lnTo>
                    <a:lnTo>
                      <a:pt x="400" y="804"/>
                    </a:lnTo>
                    <a:lnTo>
                      <a:pt x="403" y="805"/>
                    </a:lnTo>
                    <a:lnTo>
                      <a:pt x="405" y="808"/>
                    </a:lnTo>
                    <a:lnTo>
                      <a:pt x="408" y="811"/>
                    </a:lnTo>
                    <a:lnTo>
                      <a:pt x="410" y="817"/>
                    </a:lnTo>
                    <a:lnTo>
                      <a:pt x="412" y="820"/>
                    </a:lnTo>
                    <a:lnTo>
                      <a:pt x="413" y="823"/>
                    </a:lnTo>
                    <a:lnTo>
                      <a:pt x="414" y="827"/>
                    </a:lnTo>
                    <a:lnTo>
                      <a:pt x="414" y="830"/>
                    </a:lnTo>
                    <a:lnTo>
                      <a:pt x="521" y="830"/>
                    </a:lnTo>
                    <a:lnTo>
                      <a:pt x="543" y="803"/>
                    </a:lnTo>
                    <a:lnTo>
                      <a:pt x="563" y="780"/>
                    </a:lnTo>
                    <a:lnTo>
                      <a:pt x="581" y="760"/>
                    </a:lnTo>
                    <a:lnTo>
                      <a:pt x="597" y="744"/>
                    </a:lnTo>
                    <a:lnTo>
                      <a:pt x="610" y="732"/>
                    </a:lnTo>
                    <a:lnTo>
                      <a:pt x="621" y="723"/>
                    </a:lnTo>
                    <a:lnTo>
                      <a:pt x="625" y="720"/>
                    </a:lnTo>
                    <a:lnTo>
                      <a:pt x="630" y="717"/>
                    </a:lnTo>
                    <a:lnTo>
                      <a:pt x="634" y="716"/>
                    </a:lnTo>
                    <a:lnTo>
                      <a:pt x="638" y="716"/>
                    </a:lnTo>
                    <a:lnTo>
                      <a:pt x="658" y="722"/>
                    </a:lnTo>
                    <a:lnTo>
                      <a:pt x="679" y="731"/>
                    </a:lnTo>
                    <a:lnTo>
                      <a:pt x="701" y="742"/>
                    </a:lnTo>
                    <a:lnTo>
                      <a:pt x="723" y="755"/>
                    </a:lnTo>
                    <a:lnTo>
                      <a:pt x="747" y="772"/>
                    </a:lnTo>
                    <a:lnTo>
                      <a:pt x="771" y="791"/>
                    </a:lnTo>
                    <a:lnTo>
                      <a:pt x="797" y="812"/>
                    </a:lnTo>
                    <a:lnTo>
                      <a:pt x="823" y="836"/>
                    </a:lnTo>
                    <a:lnTo>
                      <a:pt x="828" y="847"/>
                    </a:lnTo>
                    <a:lnTo>
                      <a:pt x="830" y="858"/>
                    </a:lnTo>
                    <a:lnTo>
                      <a:pt x="831" y="862"/>
                    </a:lnTo>
                    <a:lnTo>
                      <a:pt x="830" y="868"/>
                    </a:lnTo>
                    <a:lnTo>
                      <a:pt x="830" y="872"/>
                    </a:lnTo>
                    <a:lnTo>
                      <a:pt x="828" y="877"/>
                    </a:lnTo>
                    <a:lnTo>
                      <a:pt x="823" y="887"/>
                    </a:lnTo>
                    <a:lnTo>
                      <a:pt x="817" y="896"/>
                    </a:lnTo>
                    <a:lnTo>
                      <a:pt x="808" y="903"/>
                    </a:lnTo>
                    <a:lnTo>
                      <a:pt x="797" y="912"/>
                    </a:lnTo>
                    <a:lnTo>
                      <a:pt x="788" y="917"/>
                    </a:lnTo>
                    <a:lnTo>
                      <a:pt x="780" y="922"/>
                    </a:lnTo>
                    <a:lnTo>
                      <a:pt x="773" y="930"/>
                    </a:lnTo>
                    <a:lnTo>
                      <a:pt x="768" y="937"/>
                    </a:lnTo>
                    <a:lnTo>
                      <a:pt x="763" y="946"/>
                    </a:lnTo>
                    <a:lnTo>
                      <a:pt x="759" y="955"/>
                    </a:lnTo>
                    <a:lnTo>
                      <a:pt x="755" y="965"/>
                    </a:lnTo>
                    <a:lnTo>
                      <a:pt x="752" y="976"/>
                    </a:lnTo>
                    <a:lnTo>
                      <a:pt x="675" y="1380"/>
                    </a:lnTo>
                    <a:lnTo>
                      <a:pt x="671" y="1400"/>
                    </a:lnTo>
                    <a:lnTo>
                      <a:pt x="665" y="1417"/>
                    </a:lnTo>
                    <a:lnTo>
                      <a:pt x="659" y="1433"/>
                    </a:lnTo>
                    <a:lnTo>
                      <a:pt x="652" y="1445"/>
                    </a:lnTo>
                    <a:lnTo>
                      <a:pt x="643" y="1456"/>
                    </a:lnTo>
                    <a:lnTo>
                      <a:pt x="634" y="1465"/>
                    </a:lnTo>
                    <a:lnTo>
                      <a:pt x="629" y="1468"/>
                    </a:lnTo>
                    <a:lnTo>
                      <a:pt x="624" y="1470"/>
                    </a:lnTo>
                    <a:lnTo>
                      <a:pt x="619" y="1474"/>
                    </a:lnTo>
                    <a:lnTo>
                      <a:pt x="612" y="1475"/>
                    </a:lnTo>
                    <a:lnTo>
                      <a:pt x="568" y="1484"/>
                    </a:lnTo>
                    <a:lnTo>
                      <a:pt x="531" y="1489"/>
                    </a:lnTo>
                    <a:lnTo>
                      <a:pt x="503" y="1493"/>
                    </a:lnTo>
                    <a:lnTo>
                      <a:pt x="483" y="1495"/>
                    </a:lnTo>
                    <a:lnTo>
                      <a:pt x="474" y="1496"/>
                    </a:lnTo>
                    <a:lnTo>
                      <a:pt x="467" y="1496"/>
                    </a:lnTo>
                    <a:lnTo>
                      <a:pt x="459" y="1496"/>
                    </a:lnTo>
                    <a:lnTo>
                      <a:pt x="452" y="1496"/>
                    </a:lnTo>
                    <a:lnTo>
                      <a:pt x="446" y="1494"/>
                    </a:lnTo>
                    <a:lnTo>
                      <a:pt x="442" y="1493"/>
                    </a:lnTo>
                    <a:lnTo>
                      <a:pt x="438" y="1489"/>
                    </a:lnTo>
                    <a:lnTo>
                      <a:pt x="434" y="1486"/>
                    </a:lnTo>
                    <a:lnTo>
                      <a:pt x="431" y="1483"/>
                    </a:lnTo>
                    <a:lnTo>
                      <a:pt x="429" y="1478"/>
                    </a:lnTo>
                    <a:lnTo>
                      <a:pt x="428" y="1473"/>
                    </a:lnTo>
                    <a:lnTo>
                      <a:pt x="426" y="1467"/>
                    </a:lnTo>
                    <a:lnTo>
                      <a:pt x="426" y="1460"/>
                    </a:lnTo>
                    <a:lnTo>
                      <a:pt x="426" y="1454"/>
                    </a:lnTo>
                    <a:lnTo>
                      <a:pt x="429" y="1446"/>
                    </a:lnTo>
                    <a:lnTo>
                      <a:pt x="431" y="1437"/>
                    </a:lnTo>
                    <a:lnTo>
                      <a:pt x="446" y="1355"/>
                    </a:lnTo>
                    <a:lnTo>
                      <a:pt x="275" y="1355"/>
                    </a:lnTo>
                    <a:lnTo>
                      <a:pt x="261" y="1431"/>
                    </a:lnTo>
                    <a:lnTo>
                      <a:pt x="259" y="1446"/>
                    </a:lnTo>
                    <a:lnTo>
                      <a:pt x="255" y="1459"/>
                    </a:lnTo>
                    <a:lnTo>
                      <a:pt x="250" y="1472"/>
                    </a:lnTo>
                    <a:lnTo>
                      <a:pt x="242" y="1482"/>
                    </a:lnTo>
                    <a:lnTo>
                      <a:pt x="238" y="1486"/>
                    </a:lnTo>
                    <a:lnTo>
                      <a:pt x="233" y="1491"/>
                    </a:lnTo>
                    <a:lnTo>
                      <a:pt x="228" y="1494"/>
                    </a:lnTo>
                    <a:lnTo>
                      <a:pt x="222" y="1497"/>
                    </a:lnTo>
                    <a:lnTo>
                      <a:pt x="210" y="1503"/>
                    </a:lnTo>
                    <a:lnTo>
                      <a:pt x="196" y="1507"/>
                    </a:lnTo>
                    <a:lnTo>
                      <a:pt x="159" y="1515"/>
                    </a:lnTo>
                    <a:lnTo>
                      <a:pt x="124" y="1522"/>
                    </a:lnTo>
                    <a:lnTo>
                      <a:pt x="93" y="1525"/>
                    </a:lnTo>
                    <a:lnTo>
                      <a:pt x="66" y="1526"/>
                    </a:lnTo>
                    <a:lnTo>
                      <a:pt x="55" y="1528"/>
                    </a:lnTo>
                    <a:lnTo>
                      <a:pt x="45" y="1529"/>
                    </a:lnTo>
                    <a:lnTo>
                      <a:pt x="36" y="1529"/>
                    </a:lnTo>
                    <a:lnTo>
                      <a:pt x="29" y="1528"/>
                    </a:lnTo>
                    <a:lnTo>
                      <a:pt x="21" y="1527"/>
                    </a:lnTo>
                    <a:lnTo>
                      <a:pt x="15" y="1525"/>
                    </a:lnTo>
                    <a:lnTo>
                      <a:pt x="10" y="1522"/>
                    </a:lnTo>
                    <a:lnTo>
                      <a:pt x="6" y="1518"/>
                    </a:lnTo>
                    <a:lnTo>
                      <a:pt x="3" y="1513"/>
                    </a:lnTo>
                    <a:lnTo>
                      <a:pt x="1" y="1507"/>
                    </a:lnTo>
                    <a:lnTo>
                      <a:pt x="0" y="1502"/>
                    </a:lnTo>
                    <a:lnTo>
                      <a:pt x="0" y="1494"/>
                    </a:lnTo>
                    <a:lnTo>
                      <a:pt x="1" y="1486"/>
                    </a:lnTo>
                    <a:lnTo>
                      <a:pt x="3" y="1477"/>
                    </a:lnTo>
                    <a:lnTo>
                      <a:pt x="6" y="1467"/>
                    </a:lnTo>
                    <a:lnTo>
                      <a:pt x="10" y="1456"/>
                    </a:lnTo>
                    <a:lnTo>
                      <a:pt x="22" y="1408"/>
                    </a:lnTo>
                    <a:lnTo>
                      <a:pt x="34" y="1359"/>
                    </a:lnTo>
                    <a:lnTo>
                      <a:pt x="46" y="1308"/>
                    </a:lnTo>
                    <a:lnTo>
                      <a:pt x="57" y="1255"/>
                    </a:lnTo>
                    <a:lnTo>
                      <a:pt x="70" y="1202"/>
                    </a:lnTo>
                    <a:lnTo>
                      <a:pt x="81" y="1146"/>
                    </a:lnTo>
                    <a:lnTo>
                      <a:pt x="92" y="1091"/>
                    </a:lnTo>
                    <a:lnTo>
                      <a:pt x="103" y="1033"/>
                    </a:lnTo>
                    <a:close/>
                    <a:moveTo>
                      <a:pt x="759" y="1469"/>
                    </a:moveTo>
                    <a:lnTo>
                      <a:pt x="859" y="950"/>
                    </a:lnTo>
                    <a:lnTo>
                      <a:pt x="864" y="917"/>
                    </a:lnTo>
                    <a:lnTo>
                      <a:pt x="870" y="887"/>
                    </a:lnTo>
                    <a:lnTo>
                      <a:pt x="874" y="861"/>
                    </a:lnTo>
                    <a:lnTo>
                      <a:pt x="879" y="838"/>
                    </a:lnTo>
                    <a:lnTo>
                      <a:pt x="881" y="818"/>
                    </a:lnTo>
                    <a:lnTo>
                      <a:pt x="883" y="801"/>
                    </a:lnTo>
                    <a:lnTo>
                      <a:pt x="884" y="789"/>
                    </a:lnTo>
                    <a:lnTo>
                      <a:pt x="884" y="779"/>
                    </a:lnTo>
                    <a:lnTo>
                      <a:pt x="887" y="764"/>
                    </a:lnTo>
                    <a:lnTo>
                      <a:pt x="891" y="753"/>
                    </a:lnTo>
                    <a:lnTo>
                      <a:pt x="893" y="748"/>
                    </a:lnTo>
                    <a:lnTo>
                      <a:pt x="897" y="743"/>
                    </a:lnTo>
                    <a:lnTo>
                      <a:pt x="900" y="740"/>
                    </a:lnTo>
                    <a:lnTo>
                      <a:pt x="904" y="736"/>
                    </a:lnTo>
                    <a:lnTo>
                      <a:pt x="908" y="734"/>
                    </a:lnTo>
                    <a:lnTo>
                      <a:pt x="913" y="732"/>
                    </a:lnTo>
                    <a:lnTo>
                      <a:pt x="918" y="731"/>
                    </a:lnTo>
                    <a:lnTo>
                      <a:pt x="923" y="731"/>
                    </a:lnTo>
                    <a:lnTo>
                      <a:pt x="930" y="731"/>
                    </a:lnTo>
                    <a:lnTo>
                      <a:pt x="936" y="731"/>
                    </a:lnTo>
                    <a:lnTo>
                      <a:pt x="943" y="733"/>
                    </a:lnTo>
                    <a:lnTo>
                      <a:pt x="950" y="734"/>
                    </a:lnTo>
                    <a:lnTo>
                      <a:pt x="972" y="742"/>
                    </a:lnTo>
                    <a:lnTo>
                      <a:pt x="996" y="749"/>
                    </a:lnTo>
                    <a:lnTo>
                      <a:pt x="1019" y="758"/>
                    </a:lnTo>
                    <a:lnTo>
                      <a:pt x="1042" y="766"/>
                    </a:lnTo>
                    <a:lnTo>
                      <a:pt x="1066" y="777"/>
                    </a:lnTo>
                    <a:lnTo>
                      <a:pt x="1089" y="787"/>
                    </a:lnTo>
                    <a:lnTo>
                      <a:pt x="1113" y="799"/>
                    </a:lnTo>
                    <a:lnTo>
                      <a:pt x="1138" y="811"/>
                    </a:lnTo>
                    <a:lnTo>
                      <a:pt x="1139" y="812"/>
                    </a:lnTo>
                    <a:lnTo>
                      <a:pt x="1142" y="817"/>
                    </a:lnTo>
                    <a:lnTo>
                      <a:pt x="1148" y="820"/>
                    </a:lnTo>
                    <a:lnTo>
                      <a:pt x="1151" y="823"/>
                    </a:lnTo>
                    <a:lnTo>
                      <a:pt x="1152" y="827"/>
                    </a:lnTo>
                    <a:lnTo>
                      <a:pt x="1153" y="830"/>
                    </a:lnTo>
                    <a:lnTo>
                      <a:pt x="1260" y="830"/>
                    </a:lnTo>
                    <a:lnTo>
                      <a:pt x="1282" y="803"/>
                    </a:lnTo>
                    <a:lnTo>
                      <a:pt x="1302" y="780"/>
                    </a:lnTo>
                    <a:lnTo>
                      <a:pt x="1319" y="761"/>
                    </a:lnTo>
                    <a:lnTo>
                      <a:pt x="1335" y="745"/>
                    </a:lnTo>
                    <a:lnTo>
                      <a:pt x="1348" y="734"/>
                    </a:lnTo>
                    <a:lnTo>
                      <a:pt x="1359" y="726"/>
                    </a:lnTo>
                    <a:lnTo>
                      <a:pt x="1365" y="724"/>
                    </a:lnTo>
                    <a:lnTo>
                      <a:pt x="1369" y="722"/>
                    </a:lnTo>
                    <a:lnTo>
                      <a:pt x="1372" y="722"/>
                    </a:lnTo>
                    <a:lnTo>
                      <a:pt x="1376" y="722"/>
                    </a:lnTo>
                    <a:lnTo>
                      <a:pt x="1399" y="730"/>
                    </a:lnTo>
                    <a:lnTo>
                      <a:pt x="1424" y="739"/>
                    </a:lnTo>
                    <a:lnTo>
                      <a:pt x="1447" y="751"/>
                    </a:lnTo>
                    <a:lnTo>
                      <a:pt x="1470" y="765"/>
                    </a:lnTo>
                    <a:lnTo>
                      <a:pt x="1494" y="781"/>
                    </a:lnTo>
                    <a:lnTo>
                      <a:pt x="1516" y="799"/>
                    </a:lnTo>
                    <a:lnTo>
                      <a:pt x="1539" y="820"/>
                    </a:lnTo>
                    <a:lnTo>
                      <a:pt x="1561" y="842"/>
                    </a:lnTo>
                    <a:lnTo>
                      <a:pt x="1566" y="854"/>
                    </a:lnTo>
                    <a:lnTo>
                      <a:pt x="1568" y="866"/>
                    </a:lnTo>
                    <a:lnTo>
                      <a:pt x="1568" y="871"/>
                    </a:lnTo>
                    <a:lnTo>
                      <a:pt x="1568" y="876"/>
                    </a:lnTo>
                    <a:lnTo>
                      <a:pt x="1567" y="880"/>
                    </a:lnTo>
                    <a:lnTo>
                      <a:pt x="1566" y="885"/>
                    </a:lnTo>
                    <a:lnTo>
                      <a:pt x="1564" y="889"/>
                    </a:lnTo>
                    <a:lnTo>
                      <a:pt x="1561" y="893"/>
                    </a:lnTo>
                    <a:lnTo>
                      <a:pt x="1558" y="897"/>
                    </a:lnTo>
                    <a:lnTo>
                      <a:pt x="1555" y="900"/>
                    </a:lnTo>
                    <a:lnTo>
                      <a:pt x="1546" y="907"/>
                    </a:lnTo>
                    <a:lnTo>
                      <a:pt x="1536" y="912"/>
                    </a:lnTo>
                    <a:lnTo>
                      <a:pt x="1527" y="917"/>
                    </a:lnTo>
                    <a:lnTo>
                      <a:pt x="1519" y="922"/>
                    </a:lnTo>
                    <a:lnTo>
                      <a:pt x="1512" y="930"/>
                    </a:lnTo>
                    <a:lnTo>
                      <a:pt x="1507" y="937"/>
                    </a:lnTo>
                    <a:lnTo>
                      <a:pt x="1501" y="946"/>
                    </a:lnTo>
                    <a:lnTo>
                      <a:pt x="1498" y="955"/>
                    </a:lnTo>
                    <a:lnTo>
                      <a:pt x="1494" y="965"/>
                    </a:lnTo>
                    <a:lnTo>
                      <a:pt x="1491" y="976"/>
                    </a:lnTo>
                    <a:lnTo>
                      <a:pt x="1480" y="1035"/>
                    </a:lnTo>
                    <a:lnTo>
                      <a:pt x="1470" y="1092"/>
                    </a:lnTo>
                    <a:lnTo>
                      <a:pt x="1460" y="1147"/>
                    </a:lnTo>
                    <a:lnTo>
                      <a:pt x="1451" y="1202"/>
                    </a:lnTo>
                    <a:lnTo>
                      <a:pt x="1444" y="1253"/>
                    </a:lnTo>
                    <a:lnTo>
                      <a:pt x="1436" y="1304"/>
                    </a:lnTo>
                    <a:lnTo>
                      <a:pt x="1429" y="1352"/>
                    </a:lnTo>
                    <a:lnTo>
                      <a:pt x="1424" y="1399"/>
                    </a:lnTo>
                    <a:lnTo>
                      <a:pt x="1422" y="1408"/>
                    </a:lnTo>
                    <a:lnTo>
                      <a:pt x="1422" y="1416"/>
                    </a:lnTo>
                    <a:lnTo>
                      <a:pt x="1420" y="1424"/>
                    </a:lnTo>
                    <a:lnTo>
                      <a:pt x="1418" y="1431"/>
                    </a:lnTo>
                    <a:lnTo>
                      <a:pt x="1416" y="1438"/>
                    </a:lnTo>
                    <a:lnTo>
                      <a:pt x="1412" y="1445"/>
                    </a:lnTo>
                    <a:lnTo>
                      <a:pt x="1409" y="1452"/>
                    </a:lnTo>
                    <a:lnTo>
                      <a:pt x="1405" y="1458"/>
                    </a:lnTo>
                    <a:lnTo>
                      <a:pt x="1399" y="1464"/>
                    </a:lnTo>
                    <a:lnTo>
                      <a:pt x="1393" y="1469"/>
                    </a:lnTo>
                    <a:lnTo>
                      <a:pt x="1388" y="1474"/>
                    </a:lnTo>
                    <a:lnTo>
                      <a:pt x="1381" y="1479"/>
                    </a:lnTo>
                    <a:lnTo>
                      <a:pt x="1366" y="1487"/>
                    </a:lnTo>
                    <a:lnTo>
                      <a:pt x="1348" y="1495"/>
                    </a:lnTo>
                    <a:lnTo>
                      <a:pt x="1310" y="1503"/>
                    </a:lnTo>
                    <a:lnTo>
                      <a:pt x="1276" y="1508"/>
                    </a:lnTo>
                    <a:lnTo>
                      <a:pt x="1246" y="1512"/>
                    </a:lnTo>
                    <a:lnTo>
                      <a:pt x="1218" y="1513"/>
                    </a:lnTo>
                    <a:lnTo>
                      <a:pt x="1209" y="1515"/>
                    </a:lnTo>
                    <a:lnTo>
                      <a:pt x="1201" y="1515"/>
                    </a:lnTo>
                    <a:lnTo>
                      <a:pt x="1195" y="1515"/>
                    </a:lnTo>
                    <a:lnTo>
                      <a:pt x="1188" y="1515"/>
                    </a:lnTo>
                    <a:lnTo>
                      <a:pt x="1182" y="1513"/>
                    </a:lnTo>
                    <a:lnTo>
                      <a:pt x="1177" y="1512"/>
                    </a:lnTo>
                    <a:lnTo>
                      <a:pt x="1172" y="1508"/>
                    </a:lnTo>
                    <a:lnTo>
                      <a:pt x="1169" y="1505"/>
                    </a:lnTo>
                    <a:lnTo>
                      <a:pt x="1167" y="1502"/>
                    </a:lnTo>
                    <a:lnTo>
                      <a:pt x="1165" y="1497"/>
                    </a:lnTo>
                    <a:lnTo>
                      <a:pt x="1162" y="1492"/>
                    </a:lnTo>
                    <a:lnTo>
                      <a:pt x="1162" y="1486"/>
                    </a:lnTo>
                    <a:lnTo>
                      <a:pt x="1162" y="1479"/>
                    </a:lnTo>
                    <a:lnTo>
                      <a:pt x="1162" y="1473"/>
                    </a:lnTo>
                    <a:lnTo>
                      <a:pt x="1163" y="1465"/>
                    </a:lnTo>
                    <a:lnTo>
                      <a:pt x="1166" y="1456"/>
                    </a:lnTo>
                    <a:lnTo>
                      <a:pt x="1186" y="1355"/>
                    </a:lnTo>
                    <a:lnTo>
                      <a:pt x="1014" y="1355"/>
                    </a:lnTo>
                    <a:lnTo>
                      <a:pt x="1000" y="1431"/>
                    </a:lnTo>
                    <a:lnTo>
                      <a:pt x="998" y="1445"/>
                    </a:lnTo>
                    <a:lnTo>
                      <a:pt x="994" y="1457"/>
                    </a:lnTo>
                    <a:lnTo>
                      <a:pt x="989" y="1467"/>
                    </a:lnTo>
                    <a:lnTo>
                      <a:pt x="982" y="1477"/>
                    </a:lnTo>
                    <a:lnTo>
                      <a:pt x="973" y="1485"/>
                    </a:lnTo>
                    <a:lnTo>
                      <a:pt x="962" y="1492"/>
                    </a:lnTo>
                    <a:lnTo>
                      <a:pt x="950" y="1497"/>
                    </a:lnTo>
                    <a:lnTo>
                      <a:pt x="937" y="1501"/>
                    </a:lnTo>
                    <a:lnTo>
                      <a:pt x="922" y="1506"/>
                    </a:lnTo>
                    <a:lnTo>
                      <a:pt x="908" y="1512"/>
                    </a:lnTo>
                    <a:lnTo>
                      <a:pt x="892" y="1516"/>
                    </a:lnTo>
                    <a:lnTo>
                      <a:pt x="876" y="1519"/>
                    </a:lnTo>
                    <a:lnTo>
                      <a:pt x="859" y="1523"/>
                    </a:lnTo>
                    <a:lnTo>
                      <a:pt x="842" y="1524"/>
                    </a:lnTo>
                    <a:lnTo>
                      <a:pt x="823" y="1526"/>
                    </a:lnTo>
                    <a:lnTo>
                      <a:pt x="806" y="1526"/>
                    </a:lnTo>
                    <a:lnTo>
                      <a:pt x="798" y="1527"/>
                    </a:lnTo>
                    <a:lnTo>
                      <a:pt x="790" y="1528"/>
                    </a:lnTo>
                    <a:lnTo>
                      <a:pt x="783" y="1528"/>
                    </a:lnTo>
                    <a:lnTo>
                      <a:pt x="778" y="1527"/>
                    </a:lnTo>
                    <a:lnTo>
                      <a:pt x="772" y="1526"/>
                    </a:lnTo>
                    <a:lnTo>
                      <a:pt x="768" y="1524"/>
                    </a:lnTo>
                    <a:lnTo>
                      <a:pt x="764" y="1522"/>
                    </a:lnTo>
                    <a:lnTo>
                      <a:pt x="761" y="1518"/>
                    </a:lnTo>
                    <a:lnTo>
                      <a:pt x="759" y="1514"/>
                    </a:lnTo>
                    <a:lnTo>
                      <a:pt x="757" y="1509"/>
                    </a:lnTo>
                    <a:lnTo>
                      <a:pt x="755" y="1505"/>
                    </a:lnTo>
                    <a:lnTo>
                      <a:pt x="754" y="1498"/>
                    </a:lnTo>
                    <a:lnTo>
                      <a:pt x="755" y="1485"/>
                    </a:lnTo>
                    <a:lnTo>
                      <a:pt x="759" y="1469"/>
                    </a:lnTo>
                    <a:close/>
                    <a:moveTo>
                      <a:pt x="504" y="323"/>
                    </a:moveTo>
                    <a:lnTo>
                      <a:pt x="514" y="273"/>
                    </a:lnTo>
                    <a:lnTo>
                      <a:pt x="521" y="235"/>
                    </a:lnTo>
                    <a:lnTo>
                      <a:pt x="528" y="201"/>
                    </a:lnTo>
                    <a:lnTo>
                      <a:pt x="533" y="171"/>
                    </a:lnTo>
                    <a:lnTo>
                      <a:pt x="537" y="145"/>
                    </a:lnTo>
                    <a:lnTo>
                      <a:pt x="540" y="122"/>
                    </a:lnTo>
                    <a:lnTo>
                      <a:pt x="543" y="103"/>
                    </a:lnTo>
                    <a:lnTo>
                      <a:pt x="544" y="88"/>
                    </a:lnTo>
                    <a:lnTo>
                      <a:pt x="545" y="77"/>
                    </a:lnTo>
                    <a:lnTo>
                      <a:pt x="547" y="59"/>
                    </a:lnTo>
                    <a:lnTo>
                      <a:pt x="550" y="45"/>
                    </a:lnTo>
                    <a:lnTo>
                      <a:pt x="552" y="39"/>
                    </a:lnTo>
                    <a:lnTo>
                      <a:pt x="554" y="34"/>
                    </a:lnTo>
                    <a:lnTo>
                      <a:pt x="558" y="29"/>
                    </a:lnTo>
                    <a:lnTo>
                      <a:pt x="561" y="26"/>
                    </a:lnTo>
                    <a:lnTo>
                      <a:pt x="565" y="24"/>
                    </a:lnTo>
                    <a:lnTo>
                      <a:pt x="570" y="21"/>
                    </a:lnTo>
                    <a:lnTo>
                      <a:pt x="574" y="20"/>
                    </a:lnTo>
                    <a:lnTo>
                      <a:pt x="580" y="19"/>
                    </a:lnTo>
                    <a:lnTo>
                      <a:pt x="585" y="20"/>
                    </a:lnTo>
                    <a:lnTo>
                      <a:pt x="592" y="21"/>
                    </a:lnTo>
                    <a:lnTo>
                      <a:pt x="599" y="24"/>
                    </a:lnTo>
                    <a:lnTo>
                      <a:pt x="605" y="26"/>
                    </a:lnTo>
                    <a:lnTo>
                      <a:pt x="634" y="32"/>
                    </a:lnTo>
                    <a:lnTo>
                      <a:pt x="661" y="39"/>
                    </a:lnTo>
                    <a:lnTo>
                      <a:pt x="688" y="47"/>
                    </a:lnTo>
                    <a:lnTo>
                      <a:pt x="713" y="55"/>
                    </a:lnTo>
                    <a:lnTo>
                      <a:pt x="739" y="63"/>
                    </a:lnTo>
                    <a:lnTo>
                      <a:pt x="762" y="71"/>
                    </a:lnTo>
                    <a:lnTo>
                      <a:pt x="786" y="80"/>
                    </a:lnTo>
                    <a:lnTo>
                      <a:pt x="808" y="89"/>
                    </a:lnTo>
                    <a:lnTo>
                      <a:pt x="817" y="93"/>
                    </a:lnTo>
                    <a:lnTo>
                      <a:pt x="822" y="97"/>
                    </a:lnTo>
                    <a:lnTo>
                      <a:pt x="827" y="103"/>
                    </a:lnTo>
                    <a:lnTo>
                      <a:pt x="830" y="108"/>
                    </a:lnTo>
                    <a:lnTo>
                      <a:pt x="1146" y="108"/>
                    </a:lnTo>
                    <a:lnTo>
                      <a:pt x="1169" y="81"/>
                    </a:lnTo>
                    <a:lnTo>
                      <a:pt x="1190" y="59"/>
                    </a:lnTo>
                    <a:lnTo>
                      <a:pt x="1208" y="40"/>
                    </a:lnTo>
                    <a:lnTo>
                      <a:pt x="1225" y="25"/>
                    </a:lnTo>
                    <a:lnTo>
                      <a:pt x="1239" y="12"/>
                    </a:lnTo>
                    <a:lnTo>
                      <a:pt x="1250" y="5"/>
                    </a:lnTo>
                    <a:lnTo>
                      <a:pt x="1256" y="2"/>
                    </a:lnTo>
                    <a:lnTo>
                      <a:pt x="1260" y="1"/>
                    </a:lnTo>
                    <a:lnTo>
                      <a:pt x="1263" y="0"/>
                    </a:lnTo>
                    <a:lnTo>
                      <a:pt x="1267" y="0"/>
                    </a:lnTo>
                    <a:lnTo>
                      <a:pt x="1288" y="8"/>
                    </a:lnTo>
                    <a:lnTo>
                      <a:pt x="1310" y="18"/>
                    </a:lnTo>
                    <a:lnTo>
                      <a:pt x="1333" y="29"/>
                    </a:lnTo>
                    <a:lnTo>
                      <a:pt x="1357" y="44"/>
                    </a:lnTo>
                    <a:lnTo>
                      <a:pt x="1381" y="59"/>
                    </a:lnTo>
                    <a:lnTo>
                      <a:pt x="1407" y="78"/>
                    </a:lnTo>
                    <a:lnTo>
                      <a:pt x="1432" y="98"/>
                    </a:lnTo>
                    <a:lnTo>
                      <a:pt x="1459" y="120"/>
                    </a:lnTo>
                    <a:lnTo>
                      <a:pt x="1462" y="132"/>
                    </a:lnTo>
                    <a:lnTo>
                      <a:pt x="1464" y="143"/>
                    </a:lnTo>
                    <a:lnTo>
                      <a:pt x="1464" y="153"/>
                    </a:lnTo>
                    <a:lnTo>
                      <a:pt x="1460" y="162"/>
                    </a:lnTo>
                    <a:lnTo>
                      <a:pt x="1456" y="172"/>
                    </a:lnTo>
                    <a:lnTo>
                      <a:pt x="1450" y="181"/>
                    </a:lnTo>
                    <a:lnTo>
                      <a:pt x="1441" y="188"/>
                    </a:lnTo>
                    <a:lnTo>
                      <a:pt x="1431" y="197"/>
                    </a:lnTo>
                    <a:lnTo>
                      <a:pt x="1424" y="202"/>
                    </a:lnTo>
                    <a:lnTo>
                      <a:pt x="1416" y="208"/>
                    </a:lnTo>
                    <a:lnTo>
                      <a:pt x="1409" y="215"/>
                    </a:lnTo>
                    <a:lnTo>
                      <a:pt x="1403" y="222"/>
                    </a:lnTo>
                    <a:lnTo>
                      <a:pt x="1398" y="231"/>
                    </a:lnTo>
                    <a:lnTo>
                      <a:pt x="1393" y="240"/>
                    </a:lnTo>
                    <a:lnTo>
                      <a:pt x="1390" y="250"/>
                    </a:lnTo>
                    <a:lnTo>
                      <a:pt x="1388" y="260"/>
                    </a:lnTo>
                    <a:lnTo>
                      <a:pt x="1380" y="303"/>
                    </a:lnTo>
                    <a:lnTo>
                      <a:pt x="1372" y="345"/>
                    </a:lnTo>
                    <a:lnTo>
                      <a:pt x="1366" y="387"/>
                    </a:lnTo>
                    <a:lnTo>
                      <a:pt x="1359" y="427"/>
                    </a:lnTo>
                    <a:lnTo>
                      <a:pt x="1355" y="465"/>
                    </a:lnTo>
                    <a:lnTo>
                      <a:pt x="1349" y="501"/>
                    </a:lnTo>
                    <a:lnTo>
                      <a:pt x="1345" y="536"/>
                    </a:lnTo>
                    <a:lnTo>
                      <a:pt x="1341" y="570"/>
                    </a:lnTo>
                    <a:lnTo>
                      <a:pt x="1341" y="580"/>
                    </a:lnTo>
                    <a:lnTo>
                      <a:pt x="1340" y="589"/>
                    </a:lnTo>
                    <a:lnTo>
                      <a:pt x="1338" y="598"/>
                    </a:lnTo>
                    <a:lnTo>
                      <a:pt x="1336" y="607"/>
                    </a:lnTo>
                    <a:lnTo>
                      <a:pt x="1332" y="615"/>
                    </a:lnTo>
                    <a:lnTo>
                      <a:pt x="1329" y="622"/>
                    </a:lnTo>
                    <a:lnTo>
                      <a:pt x="1326" y="628"/>
                    </a:lnTo>
                    <a:lnTo>
                      <a:pt x="1321" y="635"/>
                    </a:lnTo>
                    <a:lnTo>
                      <a:pt x="1316" y="641"/>
                    </a:lnTo>
                    <a:lnTo>
                      <a:pt x="1311" y="646"/>
                    </a:lnTo>
                    <a:lnTo>
                      <a:pt x="1305" y="651"/>
                    </a:lnTo>
                    <a:lnTo>
                      <a:pt x="1298" y="654"/>
                    </a:lnTo>
                    <a:lnTo>
                      <a:pt x="1291" y="658"/>
                    </a:lnTo>
                    <a:lnTo>
                      <a:pt x="1283" y="661"/>
                    </a:lnTo>
                    <a:lnTo>
                      <a:pt x="1276" y="663"/>
                    </a:lnTo>
                    <a:lnTo>
                      <a:pt x="1267" y="665"/>
                    </a:lnTo>
                    <a:lnTo>
                      <a:pt x="1221" y="673"/>
                    </a:lnTo>
                    <a:lnTo>
                      <a:pt x="1181" y="680"/>
                    </a:lnTo>
                    <a:lnTo>
                      <a:pt x="1149" y="683"/>
                    </a:lnTo>
                    <a:lnTo>
                      <a:pt x="1123" y="684"/>
                    </a:lnTo>
                    <a:lnTo>
                      <a:pt x="1116" y="685"/>
                    </a:lnTo>
                    <a:lnTo>
                      <a:pt x="1109" y="686"/>
                    </a:lnTo>
                    <a:lnTo>
                      <a:pt x="1102" y="686"/>
                    </a:lnTo>
                    <a:lnTo>
                      <a:pt x="1097" y="685"/>
                    </a:lnTo>
                    <a:lnTo>
                      <a:pt x="1091" y="684"/>
                    </a:lnTo>
                    <a:lnTo>
                      <a:pt x="1087" y="682"/>
                    </a:lnTo>
                    <a:lnTo>
                      <a:pt x="1082" y="680"/>
                    </a:lnTo>
                    <a:lnTo>
                      <a:pt x="1080" y="676"/>
                    </a:lnTo>
                    <a:lnTo>
                      <a:pt x="1077" y="673"/>
                    </a:lnTo>
                    <a:lnTo>
                      <a:pt x="1076" y="668"/>
                    </a:lnTo>
                    <a:lnTo>
                      <a:pt x="1074" y="663"/>
                    </a:lnTo>
                    <a:lnTo>
                      <a:pt x="1073" y="657"/>
                    </a:lnTo>
                    <a:lnTo>
                      <a:pt x="1074" y="643"/>
                    </a:lnTo>
                    <a:lnTo>
                      <a:pt x="1078" y="627"/>
                    </a:lnTo>
                    <a:lnTo>
                      <a:pt x="1088" y="576"/>
                    </a:lnTo>
                    <a:lnTo>
                      <a:pt x="702" y="576"/>
                    </a:lnTo>
                    <a:lnTo>
                      <a:pt x="697" y="608"/>
                    </a:lnTo>
                    <a:lnTo>
                      <a:pt x="694" y="621"/>
                    </a:lnTo>
                    <a:lnTo>
                      <a:pt x="691" y="632"/>
                    </a:lnTo>
                    <a:lnTo>
                      <a:pt x="685" y="642"/>
                    </a:lnTo>
                    <a:lnTo>
                      <a:pt x="679" y="651"/>
                    </a:lnTo>
                    <a:lnTo>
                      <a:pt x="670" y="660"/>
                    </a:lnTo>
                    <a:lnTo>
                      <a:pt x="659" y="666"/>
                    </a:lnTo>
                    <a:lnTo>
                      <a:pt x="647" y="673"/>
                    </a:lnTo>
                    <a:lnTo>
                      <a:pt x="632" y="677"/>
                    </a:lnTo>
                    <a:lnTo>
                      <a:pt x="601" y="684"/>
                    </a:lnTo>
                    <a:lnTo>
                      <a:pt x="567" y="691"/>
                    </a:lnTo>
                    <a:lnTo>
                      <a:pt x="530" y="696"/>
                    </a:lnTo>
                    <a:lnTo>
                      <a:pt x="489" y="703"/>
                    </a:lnTo>
                    <a:lnTo>
                      <a:pt x="479" y="705"/>
                    </a:lnTo>
                    <a:lnTo>
                      <a:pt x="469" y="706"/>
                    </a:lnTo>
                    <a:lnTo>
                      <a:pt x="461" y="706"/>
                    </a:lnTo>
                    <a:lnTo>
                      <a:pt x="453" y="705"/>
                    </a:lnTo>
                    <a:lnTo>
                      <a:pt x="446" y="703"/>
                    </a:lnTo>
                    <a:lnTo>
                      <a:pt x="441" y="700"/>
                    </a:lnTo>
                    <a:lnTo>
                      <a:pt x="436" y="695"/>
                    </a:lnTo>
                    <a:lnTo>
                      <a:pt x="433" y="691"/>
                    </a:lnTo>
                    <a:lnTo>
                      <a:pt x="430" y="684"/>
                    </a:lnTo>
                    <a:lnTo>
                      <a:pt x="428" y="677"/>
                    </a:lnTo>
                    <a:lnTo>
                      <a:pt x="428" y="670"/>
                    </a:lnTo>
                    <a:lnTo>
                      <a:pt x="426" y="661"/>
                    </a:lnTo>
                    <a:lnTo>
                      <a:pt x="428" y="651"/>
                    </a:lnTo>
                    <a:lnTo>
                      <a:pt x="430" y="640"/>
                    </a:lnTo>
                    <a:lnTo>
                      <a:pt x="432" y="627"/>
                    </a:lnTo>
                    <a:lnTo>
                      <a:pt x="436" y="615"/>
                    </a:lnTo>
                    <a:lnTo>
                      <a:pt x="445" y="580"/>
                    </a:lnTo>
                    <a:lnTo>
                      <a:pt x="454" y="547"/>
                    </a:lnTo>
                    <a:lnTo>
                      <a:pt x="463" y="511"/>
                    </a:lnTo>
                    <a:lnTo>
                      <a:pt x="472" y="476"/>
                    </a:lnTo>
                    <a:lnTo>
                      <a:pt x="481" y="439"/>
                    </a:lnTo>
                    <a:lnTo>
                      <a:pt x="489" y="401"/>
                    </a:lnTo>
                    <a:lnTo>
                      <a:pt x="497" y="362"/>
                    </a:lnTo>
                    <a:lnTo>
                      <a:pt x="504" y="3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sp>
          <p:nvSpPr>
            <p:cNvPr id="12" name="Freeform 13"/>
            <p:cNvSpPr>
              <a:spLocks noEditPoints="1"/>
            </p:cNvSpPr>
            <p:nvPr/>
          </p:nvSpPr>
          <p:spPr bwMode="auto">
            <a:xfrm>
              <a:off x="10918700" y="270173"/>
              <a:ext cx="387350" cy="376238"/>
            </a:xfrm>
            <a:custGeom>
              <a:avLst/>
              <a:gdLst>
                <a:gd name="T0" fmla="*/ 845 w 1949"/>
                <a:gd name="T1" fmla="*/ 1173 h 1897"/>
                <a:gd name="T2" fmla="*/ 768 w 1949"/>
                <a:gd name="T3" fmla="*/ 993 h 1897"/>
                <a:gd name="T4" fmla="*/ 920 w 1949"/>
                <a:gd name="T5" fmla="*/ 959 h 1897"/>
                <a:gd name="T6" fmla="*/ 1084 w 1949"/>
                <a:gd name="T7" fmla="*/ 1045 h 1897"/>
                <a:gd name="T8" fmla="*/ 1214 w 1949"/>
                <a:gd name="T9" fmla="*/ 1166 h 1897"/>
                <a:gd name="T10" fmla="*/ 748 w 1949"/>
                <a:gd name="T11" fmla="*/ 1462 h 1897"/>
                <a:gd name="T12" fmla="*/ 697 w 1949"/>
                <a:gd name="T13" fmla="*/ 1300 h 1897"/>
                <a:gd name="T14" fmla="*/ 816 w 1949"/>
                <a:gd name="T15" fmla="*/ 1274 h 1897"/>
                <a:gd name="T16" fmla="*/ 997 w 1949"/>
                <a:gd name="T17" fmla="*/ 1358 h 1897"/>
                <a:gd name="T18" fmla="*/ 946 w 1949"/>
                <a:gd name="T19" fmla="*/ 1529 h 1897"/>
                <a:gd name="T20" fmla="*/ 757 w 1949"/>
                <a:gd name="T21" fmla="*/ 1517 h 1897"/>
                <a:gd name="T22" fmla="*/ 1696 w 1949"/>
                <a:gd name="T23" fmla="*/ 584 h 1897"/>
                <a:gd name="T24" fmla="*/ 1851 w 1949"/>
                <a:gd name="T25" fmla="*/ 601 h 1897"/>
                <a:gd name="T26" fmla="*/ 1939 w 1949"/>
                <a:gd name="T27" fmla="*/ 748 h 1897"/>
                <a:gd name="T28" fmla="*/ 1574 w 1949"/>
                <a:gd name="T29" fmla="*/ 761 h 1897"/>
                <a:gd name="T30" fmla="*/ 269 w 1949"/>
                <a:gd name="T31" fmla="*/ 770 h 1897"/>
                <a:gd name="T32" fmla="*/ 142 w 1949"/>
                <a:gd name="T33" fmla="*/ 738 h 1897"/>
                <a:gd name="T34" fmla="*/ 181 w 1949"/>
                <a:gd name="T35" fmla="*/ 690 h 1897"/>
                <a:gd name="T36" fmla="*/ 366 w 1949"/>
                <a:gd name="T37" fmla="*/ 550 h 1897"/>
                <a:gd name="T38" fmla="*/ 302 w 1949"/>
                <a:gd name="T39" fmla="*/ 489 h 1897"/>
                <a:gd name="T40" fmla="*/ 484 w 1949"/>
                <a:gd name="T41" fmla="*/ 481 h 1897"/>
                <a:gd name="T42" fmla="*/ 327 w 1949"/>
                <a:gd name="T43" fmla="*/ 333 h 1897"/>
                <a:gd name="T44" fmla="*/ 271 w 1949"/>
                <a:gd name="T45" fmla="*/ 236 h 1897"/>
                <a:gd name="T46" fmla="*/ 641 w 1949"/>
                <a:gd name="T47" fmla="*/ 249 h 1897"/>
                <a:gd name="T48" fmla="*/ 960 w 1949"/>
                <a:gd name="T49" fmla="*/ 27 h 1897"/>
                <a:gd name="T50" fmla="*/ 1103 w 1949"/>
                <a:gd name="T51" fmla="*/ 16 h 1897"/>
                <a:gd name="T52" fmla="*/ 1321 w 1949"/>
                <a:gd name="T53" fmla="*/ 93 h 1897"/>
                <a:gd name="T54" fmla="*/ 1242 w 1949"/>
                <a:gd name="T55" fmla="*/ 191 h 1897"/>
                <a:gd name="T56" fmla="*/ 1732 w 1949"/>
                <a:gd name="T57" fmla="*/ 90 h 1897"/>
                <a:gd name="T58" fmla="*/ 1922 w 1949"/>
                <a:gd name="T59" fmla="*/ 269 h 1897"/>
                <a:gd name="T60" fmla="*/ 1774 w 1949"/>
                <a:gd name="T61" fmla="*/ 313 h 1897"/>
                <a:gd name="T62" fmla="*/ 1413 w 1949"/>
                <a:gd name="T63" fmla="*/ 436 h 1897"/>
                <a:gd name="T64" fmla="*/ 1586 w 1949"/>
                <a:gd name="T65" fmla="*/ 360 h 1897"/>
                <a:gd name="T66" fmla="*/ 1706 w 1949"/>
                <a:gd name="T67" fmla="*/ 527 h 1897"/>
                <a:gd name="T68" fmla="*/ 267 w 1949"/>
                <a:gd name="T69" fmla="*/ 1424 h 1897"/>
                <a:gd name="T70" fmla="*/ 40 w 1949"/>
                <a:gd name="T71" fmla="*/ 1274 h 1897"/>
                <a:gd name="T72" fmla="*/ 6 w 1949"/>
                <a:gd name="T73" fmla="*/ 1174 h 1897"/>
                <a:gd name="T74" fmla="*/ 311 w 1949"/>
                <a:gd name="T75" fmla="*/ 1198 h 1897"/>
                <a:gd name="T76" fmla="*/ 444 w 1949"/>
                <a:gd name="T77" fmla="*/ 799 h 1897"/>
                <a:gd name="T78" fmla="*/ 565 w 1949"/>
                <a:gd name="T79" fmla="*/ 789 h 1897"/>
                <a:gd name="T80" fmla="*/ 760 w 1949"/>
                <a:gd name="T81" fmla="*/ 889 h 1897"/>
                <a:gd name="T82" fmla="*/ 1413 w 1949"/>
                <a:gd name="T83" fmla="*/ 783 h 1897"/>
                <a:gd name="T84" fmla="*/ 1616 w 1949"/>
                <a:gd name="T85" fmla="*/ 948 h 1897"/>
                <a:gd name="T86" fmla="*/ 1524 w 1949"/>
                <a:gd name="T87" fmla="*/ 1082 h 1897"/>
                <a:gd name="T88" fmla="*/ 1655 w 1949"/>
                <a:gd name="T89" fmla="*/ 1049 h 1897"/>
                <a:gd name="T90" fmla="*/ 1874 w 1949"/>
                <a:gd name="T91" fmla="*/ 1198 h 1897"/>
                <a:gd name="T92" fmla="*/ 1833 w 1949"/>
                <a:gd name="T93" fmla="*/ 1258 h 1897"/>
                <a:gd name="T94" fmla="*/ 1432 w 1949"/>
                <a:gd name="T95" fmla="*/ 1425 h 1897"/>
                <a:gd name="T96" fmla="*/ 1543 w 1949"/>
                <a:gd name="T97" fmla="*/ 1399 h 1897"/>
                <a:gd name="T98" fmla="*/ 1704 w 1949"/>
                <a:gd name="T99" fmla="*/ 1556 h 1897"/>
                <a:gd name="T100" fmla="*/ 1458 w 1949"/>
                <a:gd name="T101" fmla="*/ 1590 h 1897"/>
                <a:gd name="T102" fmla="*/ 1264 w 1949"/>
                <a:gd name="T103" fmla="*/ 1793 h 1897"/>
                <a:gd name="T104" fmla="*/ 985 w 1949"/>
                <a:gd name="T105" fmla="*/ 1893 h 1897"/>
                <a:gd name="T106" fmla="*/ 944 w 1949"/>
                <a:gd name="T107" fmla="*/ 1770 h 1897"/>
                <a:gd name="T108" fmla="*/ 802 w 1949"/>
                <a:gd name="T109" fmla="*/ 1677 h 1897"/>
                <a:gd name="T110" fmla="*/ 899 w 1949"/>
                <a:gd name="T111" fmla="*/ 1646 h 1897"/>
                <a:gd name="T112" fmla="*/ 1093 w 1949"/>
                <a:gd name="T113" fmla="*/ 1590 h 1897"/>
                <a:gd name="T114" fmla="*/ 346 w 1949"/>
                <a:gd name="T115" fmla="*/ 1702 h 1897"/>
                <a:gd name="T116" fmla="*/ 181 w 1949"/>
                <a:gd name="T117" fmla="*/ 1597 h 1897"/>
                <a:gd name="T118" fmla="*/ 206 w 1949"/>
                <a:gd name="T119" fmla="*/ 1507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9" h="1897">
                  <a:moveTo>
                    <a:pt x="1268" y="941"/>
                  </a:moveTo>
                  <a:lnTo>
                    <a:pt x="713" y="941"/>
                  </a:lnTo>
                  <a:lnTo>
                    <a:pt x="706" y="946"/>
                  </a:lnTo>
                  <a:lnTo>
                    <a:pt x="700" y="951"/>
                  </a:lnTo>
                  <a:lnTo>
                    <a:pt x="695" y="957"/>
                  </a:lnTo>
                  <a:lnTo>
                    <a:pt x="689" y="965"/>
                  </a:lnTo>
                  <a:lnTo>
                    <a:pt x="685" y="973"/>
                  </a:lnTo>
                  <a:lnTo>
                    <a:pt x="679" y="981"/>
                  </a:lnTo>
                  <a:lnTo>
                    <a:pt x="675" y="991"/>
                  </a:lnTo>
                  <a:lnTo>
                    <a:pt x="670" y="1002"/>
                  </a:lnTo>
                  <a:lnTo>
                    <a:pt x="604" y="1198"/>
                  </a:lnTo>
                  <a:lnTo>
                    <a:pt x="852" y="1198"/>
                  </a:lnTo>
                  <a:lnTo>
                    <a:pt x="847" y="1186"/>
                  </a:lnTo>
                  <a:lnTo>
                    <a:pt x="845" y="1173"/>
                  </a:lnTo>
                  <a:lnTo>
                    <a:pt x="845" y="1160"/>
                  </a:lnTo>
                  <a:lnTo>
                    <a:pt x="846" y="1145"/>
                  </a:lnTo>
                  <a:lnTo>
                    <a:pt x="844" y="1125"/>
                  </a:lnTo>
                  <a:lnTo>
                    <a:pt x="839" y="1105"/>
                  </a:lnTo>
                  <a:lnTo>
                    <a:pt x="834" y="1086"/>
                  </a:lnTo>
                  <a:lnTo>
                    <a:pt x="825" y="1068"/>
                  </a:lnTo>
                  <a:lnTo>
                    <a:pt x="816" y="1051"/>
                  </a:lnTo>
                  <a:lnTo>
                    <a:pt x="804" y="1034"/>
                  </a:lnTo>
                  <a:lnTo>
                    <a:pt x="792" y="1017"/>
                  </a:lnTo>
                  <a:lnTo>
                    <a:pt x="776" y="1002"/>
                  </a:lnTo>
                  <a:lnTo>
                    <a:pt x="773" y="1000"/>
                  </a:lnTo>
                  <a:lnTo>
                    <a:pt x="770" y="998"/>
                  </a:lnTo>
                  <a:lnTo>
                    <a:pt x="769" y="995"/>
                  </a:lnTo>
                  <a:lnTo>
                    <a:pt x="768" y="993"/>
                  </a:lnTo>
                  <a:lnTo>
                    <a:pt x="768" y="989"/>
                  </a:lnTo>
                  <a:lnTo>
                    <a:pt x="769" y="987"/>
                  </a:lnTo>
                  <a:lnTo>
                    <a:pt x="770" y="983"/>
                  </a:lnTo>
                  <a:lnTo>
                    <a:pt x="773" y="979"/>
                  </a:lnTo>
                  <a:lnTo>
                    <a:pt x="778" y="973"/>
                  </a:lnTo>
                  <a:lnTo>
                    <a:pt x="785" y="968"/>
                  </a:lnTo>
                  <a:lnTo>
                    <a:pt x="792" y="966"/>
                  </a:lnTo>
                  <a:lnTo>
                    <a:pt x="798" y="965"/>
                  </a:lnTo>
                  <a:lnTo>
                    <a:pt x="820" y="961"/>
                  </a:lnTo>
                  <a:lnTo>
                    <a:pt x="843" y="960"/>
                  </a:lnTo>
                  <a:lnTo>
                    <a:pt x="864" y="959"/>
                  </a:lnTo>
                  <a:lnTo>
                    <a:pt x="884" y="958"/>
                  </a:lnTo>
                  <a:lnTo>
                    <a:pt x="903" y="958"/>
                  </a:lnTo>
                  <a:lnTo>
                    <a:pt x="920" y="959"/>
                  </a:lnTo>
                  <a:lnTo>
                    <a:pt x="938" y="960"/>
                  </a:lnTo>
                  <a:lnTo>
                    <a:pt x="955" y="963"/>
                  </a:lnTo>
                  <a:lnTo>
                    <a:pt x="970" y="965"/>
                  </a:lnTo>
                  <a:lnTo>
                    <a:pt x="985" y="968"/>
                  </a:lnTo>
                  <a:lnTo>
                    <a:pt x="998" y="973"/>
                  </a:lnTo>
                  <a:lnTo>
                    <a:pt x="1012" y="977"/>
                  </a:lnTo>
                  <a:lnTo>
                    <a:pt x="1024" y="983"/>
                  </a:lnTo>
                  <a:lnTo>
                    <a:pt x="1035" y="988"/>
                  </a:lnTo>
                  <a:lnTo>
                    <a:pt x="1045" y="995"/>
                  </a:lnTo>
                  <a:lnTo>
                    <a:pt x="1054" y="1002"/>
                  </a:lnTo>
                  <a:lnTo>
                    <a:pt x="1064" y="1013"/>
                  </a:lnTo>
                  <a:lnTo>
                    <a:pt x="1072" y="1023"/>
                  </a:lnTo>
                  <a:lnTo>
                    <a:pt x="1078" y="1034"/>
                  </a:lnTo>
                  <a:lnTo>
                    <a:pt x="1084" y="1045"/>
                  </a:lnTo>
                  <a:lnTo>
                    <a:pt x="1088" y="1057"/>
                  </a:lnTo>
                  <a:lnTo>
                    <a:pt x="1091" y="1068"/>
                  </a:lnTo>
                  <a:lnTo>
                    <a:pt x="1092" y="1081"/>
                  </a:lnTo>
                  <a:lnTo>
                    <a:pt x="1092" y="1093"/>
                  </a:lnTo>
                  <a:lnTo>
                    <a:pt x="1089" y="1105"/>
                  </a:lnTo>
                  <a:lnTo>
                    <a:pt x="1087" y="1117"/>
                  </a:lnTo>
                  <a:lnTo>
                    <a:pt x="1083" y="1131"/>
                  </a:lnTo>
                  <a:lnTo>
                    <a:pt x="1077" y="1143"/>
                  </a:lnTo>
                  <a:lnTo>
                    <a:pt x="1069" y="1156"/>
                  </a:lnTo>
                  <a:lnTo>
                    <a:pt x="1061" y="1170"/>
                  </a:lnTo>
                  <a:lnTo>
                    <a:pt x="1051" y="1184"/>
                  </a:lnTo>
                  <a:lnTo>
                    <a:pt x="1039" y="1198"/>
                  </a:lnTo>
                  <a:lnTo>
                    <a:pt x="1205" y="1198"/>
                  </a:lnTo>
                  <a:lnTo>
                    <a:pt x="1214" y="1166"/>
                  </a:lnTo>
                  <a:lnTo>
                    <a:pt x="1218" y="1149"/>
                  </a:lnTo>
                  <a:lnTo>
                    <a:pt x="1218" y="1145"/>
                  </a:lnTo>
                  <a:lnTo>
                    <a:pt x="1218" y="1144"/>
                  </a:lnTo>
                  <a:lnTo>
                    <a:pt x="1216" y="1146"/>
                  </a:lnTo>
                  <a:lnTo>
                    <a:pt x="1213" y="1153"/>
                  </a:lnTo>
                  <a:lnTo>
                    <a:pt x="1225" y="1110"/>
                  </a:lnTo>
                  <a:lnTo>
                    <a:pt x="1235" y="1072"/>
                  </a:lnTo>
                  <a:lnTo>
                    <a:pt x="1245" y="1038"/>
                  </a:lnTo>
                  <a:lnTo>
                    <a:pt x="1252" y="1009"/>
                  </a:lnTo>
                  <a:lnTo>
                    <a:pt x="1258" y="986"/>
                  </a:lnTo>
                  <a:lnTo>
                    <a:pt x="1263" y="966"/>
                  </a:lnTo>
                  <a:lnTo>
                    <a:pt x="1266" y="951"/>
                  </a:lnTo>
                  <a:lnTo>
                    <a:pt x="1268" y="941"/>
                  </a:lnTo>
                  <a:close/>
                  <a:moveTo>
                    <a:pt x="748" y="1462"/>
                  </a:moveTo>
                  <a:lnTo>
                    <a:pt x="750" y="1438"/>
                  </a:lnTo>
                  <a:lnTo>
                    <a:pt x="750" y="1416"/>
                  </a:lnTo>
                  <a:lnTo>
                    <a:pt x="748" y="1396"/>
                  </a:lnTo>
                  <a:lnTo>
                    <a:pt x="744" y="1377"/>
                  </a:lnTo>
                  <a:lnTo>
                    <a:pt x="742" y="1368"/>
                  </a:lnTo>
                  <a:lnTo>
                    <a:pt x="738" y="1360"/>
                  </a:lnTo>
                  <a:lnTo>
                    <a:pt x="734" y="1352"/>
                  </a:lnTo>
                  <a:lnTo>
                    <a:pt x="730" y="1345"/>
                  </a:lnTo>
                  <a:lnTo>
                    <a:pt x="725" y="1337"/>
                  </a:lnTo>
                  <a:lnTo>
                    <a:pt x="720" y="1330"/>
                  </a:lnTo>
                  <a:lnTo>
                    <a:pt x="715" y="1325"/>
                  </a:lnTo>
                  <a:lnTo>
                    <a:pt x="708" y="1319"/>
                  </a:lnTo>
                  <a:lnTo>
                    <a:pt x="700" y="1308"/>
                  </a:lnTo>
                  <a:lnTo>
                    <a:pt x="697" y="1300"/>
                  </a:lnTo>
                  <a:lnTo>
                    <a:pt x="696" y="1296"/>
                  </a:lnTo>
                  <a:lnTo>
                    <a:pt x="696" y="1293"/>
                  </a:lnTo>
                  <a:lnTo>
                    <a:pt x="697" y="1290"/>
                  </a:lnTo>
                  <a:lnTo>
                    <a:pt x="699" y="1289"/>
                  </a:lnTo>
                  <a:lnTo>
                    <a:pt x="702" y="1284"/>
                  </a:lnTo>
                  <a:lnTo>
                    <a:pt x="705" y="1282"/>
                  </a:lnTo>
                  <a:lnTo>
                    <a:pt x="708" y="1279"/>
                  </a:lnTo>
                  <a:lnTo>
                    <a:pt x="713" y="1277"/>
                  </a:lnTo>
                  <a:lnTo>
                    <a:pt x="722" y="1274"/>
                  </a:lnTo>
                  <a:lnTo>
                    <a:pt x="732" y="1273"/>
                  </a:lnTo>
                  <a:lnTo>
                    <a:pt x="754" y="1272"/>
                  </a:lnTo>
                  <a:lnTo>
                    <a:pt x="776" y="1272"/>
                  </a:lnTo>
                  <a:lnTo>
                    <a:pt x="796" y="1273"/>
                  </a:lnTo>
                  <a:lnTo>
                    <a:pt x="816" y="1274"/>
                  </a:lnTo>
                  <a:lnTo>
                    <a:pt x="835" y="1276"/>
                  </a:lnTo>
                  <a:lnTo>
                    <a:pt x="853" y="1278"/>
                  </a:lnTo>
                  <a:lnTo>
                    <a:pt x="869" y="1281"/>
                  </a:lnTo>
                  <a:lnTo>
                    <a:pt x="886" y="1284"/>
                  </a:lnTo>
                  <a:lnTo>
                    <a:pt x="900" y="1289"/>
                  </a:lnTo>
                  <a:lnTo>
                    <a:pt x="915" y="1293"/>
                  </a:lnTo>
                  <a:lnTo>
                    <a:pt x="929" y="1299"/>
                  </a:lnTo>
                  <a:lnTo>
                    <a:pt x="942" y="1304"/>
                  </a:lnTo>
                  <a:lnTo>
                    <a:pt x="954" y="1311"/>
                  </a:lnTo>
                  <a:lnTo>
                    <a:pt x="964" y="1318"/>
                  </a:lnTo>
                  <a:lnTo>
                    <a:pt x="974" y="1326"/>
                  </a:lnTo>
                  <a:lnTo>
                    <a:pt x="984" y="1333"/>
                  </a:lnTo>
                  <a:lnTo>
                    <a:pt x="990" y="1346"/>
                  </a:lnTo>
                  <a:lnTo>
                    <a:pt x="997" y="1358"/>
                  </a:lnTo>
                  <a:lnTo>
                    <a:pt x="1002" y="1370"/>
                  </a:lnTo>
                  <a:lnTo>
                    <a:pt x="1005" y="1382"/>
                  </a:lnTo>
                  <a:lnTo>
                    <a:pt x="1007" y="1395"/>
                  </a:lnTo>
                  <a:lnTo>
                    <a:pt x="1008" y="1407"/>
                  </a:lnTo>
                  <a:lnTo>
                    <a:pt x="1008" y="1419"/>
                  </a:lnTo>
                  <a:lnTo>
                    <a:pt x="1006" y="1431"/>
                  </a:lnTo>
                  <a:lnTo>
                    <a:pt x="1003" y="1444"/>
                  </a:lnTo>
                  <a:lnTo>
                    <a:pt x="998" y="1456"/>
                  </a:lnTo>
                  <a:lnTo>
                    <a:pt x="993" y="1468"/>
                  </a:lnTo>
                  <a:lnTo>
                    <a:pt x="986" y="1480"/>
                  </a:lnTo>
                  <a:lnTo>
                    <a:pt x="978" y="1493"/>
                  </a:lnTo>
                  <a:lnTo>
                    <a:pt x="968" y="1505"/>
                  </a:lnTo>
                  <a:lnTo>
                    <a:pt x="958" y="1517"/>
                  </a:lnTo>
                  <a:lnTo>
                    <a:pt x="946" y="1529"/>
                  </a:lnTo>
                  <a:lnTo>
                    <a:pt x="1112" y="1529"/>
                  </a:lnTo>
                  <a:lnTo>
                    <a:pt x="1116" y="1509"/>
                  </a:lnTo>
                  <a:lnTo>
                    <a:pt x="1123" y="1480"/>
                  </a:lnTo>
                  <a:lnTo>
                    <a:pt x="1133" y="1441"/>
                  </a:lnTo>
                  <a:lnTo>
                    <a:pt x="1145" y="1394"/>
                  </a:lnTo>
                  <a:lnTo>
                    <a:pt x="1159" y="1351"/>
                  </a:lnTo>
                  <a:lnTo>
                    <a:pt x="1172" y="1312"/>
                  </a:lnTo>
                  <a:lnTo>
                    <a:pt x="1181" y="1279"/>
                  </a:lnTo>
                  <a:lnTo>
                    <a:pt x="1187" y="1251"/>
                  </a:lnTo>
                  <a:lnTo>
                    <a:pt x="586" y="1251"/>
                  </a:lnTo>
                  <a:lnTo>
                    <a:pt x="503" y="1529"/>
                  </a:lnTo>
                  <a:lnTo>
                    <a:pt x="765" y="1529"/>
                  </a:lnTo>
                  <a:lnTo>
                    <a:pt x="762" y="1524"/>
                  </a:lnTo>
                  <a:lnTo>
                    <a:pt x="757" y="1517"/>
                  </a:lnTo>
                  <a:lnTo>
                    <a:pt x="755" y="1509"/>
                  </a:lnTo>
                  <a:lnTo>
                    <a:pt x="753" y="1502"/>
                  </a:lnTo>
                  <a:lnTo>
                    <a:pt x="750" y="1493"/>
                  </a:lnTo>
                  <a:lnTo>
                    <a:pt x="749" y="1483"/>
                  </a:lnTo>
                  <a:lnTo>
                    <a:pt x="748" y="1473"/>
                  </a:lnTo>
                  <a:lnTo>
                    <a:pt x="748" y="1462"/>
                  </a:lnTo>
                  <a:close/>
                  <a:moveTo>
                    <a:pt x="1248" y="535"/>
                  </a:moveTo>
                  <a:lnTo>
                    <a:pt x="1174" y="535"/>
                  </a:lnTo>
                  <a:lnTo>
                    <a:pt x="1142" y="701"/>
                  </a:lnTo>
                  <a:lnTo>
                    <a:pt x="1593" y="701"/>
                  </a:lnTo>
                  <a:lnTo>
                    <a:pt x="1623" y="664"/>
                  </a:lnTo>
                  <a:lnTo>
                    <a:pt x="1651" y="632"/>
                  </a:lnTo>
                  <a:lnTo>
                    <a:pt x="1675" y="605"/>
                  </a:lnTo>
                  <a:lnTo>
                    <a:pt x="1696" y="584"/>
                  </a:lnTo>
                  <a:lnTo>
                    <a:pt x="1714" y="567"/>
                  </a:lnTo>
                  <a:lnTo>
                    <a:pt x="1730" y="557"/>
                  </a:lnTo>
                  <a:lnTo>
                    <a:pt x="1735" y="553"/>
                  </a:lnTo>
                  <a:lnTo>
                    <a:pt x="1741" y="550"/>
                  </a:lnTo>
                  <a:lnTo>
                    <a:pt x="1745" y="549"/>
                  </a:lnTo>
                  <a:lnTo>
                    <a:pt x="1750" y="550"/>
                  </a:lnTo>
                  <a:lnTo>
                    <a:pt x="1763" y="554"/>
                  </a:lnTo>
                  <a:lnTo>
                    <a:pt x="1776" y="559"/>
                  </a:lnTo>
                  <a:lnTo>
                    <a:pt x="1789" y="564"/>
                  </a:lnTo>
                  <a:lnTo>
                    <a:pt x="1802" y="570"/>
                  </a:lnTo>
                  <a:lnTo>
                    <a:pt x="1814" y="577"/>
                  </a:lnTo>
                  <a:lnTo>
                    <a:pt x="1826" y="584"/>
                  </a:lnTo>
                  <a:lnTo>
                    <a:pt x="1839" y="592"/>
                  </a:lnTo>
                  <a:lnTo>
                    <a:pt x="1851" y="601"/>
                  </a:lnTo>
                  <a:lnTo>
                    <a:pt x="1863" y="611"/>
                  </a:lnTo>
                  <a:lnTo>
                    <a:pt x="1874" y="619"/>
                  </a:lnTo>
                  <a:lnTo>
                    <a:pt x="1885" y="631"/>
                  </a:lnTo>
                  <a:lnTo>
                    <a:pt x="1897" y="642"/>
                  </a:lnTo>
                  <a:lnTo>
                    <a:pt x="1920" y="666"/>
                  </a:lnTo>
                  <a:lnTo>
                    <a:pt x="1941" y="693"/>
                  </a:lnTo>
                  <a:lnTo>
                    <a:pt x="1945" y="707"/>
                  </a:lnTo>
                  <a:lnTo>
                    <a:pt x="1947" y="720"/>
                  </a:lnTo>
                  <a:lnTo>
                    <a:pt x="1949" y="725"/>
                  </a:lnTo>
                  <a:lnTo>
                    <a:pt x="1947" y="731"/>
                  </a:lnTo>
                  <a:lnTo>
                    <a:pt x="1946" y="735"/>
                  </a:lnTo>
                  <a:lnTo>
                    <a:pt x="1944" y="740"/>
                  </a:lnTo>
                  <a:lnTo>
                    <a:pt x="1942" y="744"/>
                  </a:lnTo>
                  <a:lnTo>
                    <a:pt x="1939" y="748"/>
                  </a:lnTo>
                  <a:lnTo>
                    <a:pt x="1934" y="751"/>
                  </a:lnTo>
                  <a:lnTo>
                    <a:pt x="1930" y="754"/>
                  </a:lnTo>
                  <a:lnTo>
                    <a:pt x="1925" y="756"/>
                  </a:lnTo>
                  <a:lnTo>
                    <a:pt x="1919" y="759"/>
                  </a:lnTo>
                  <a:lnTo>
                    <a:pt x="1912" y="760"/>
                  </a:lnTo>
                  <a:lnTo>
                    <a:pt x="1905" y="761"/>
                  </a:lnTo>
                  <a:lnTo>
                    <a:pt x="1873" y="760"/>
                  </a:lnTo>
                  <a:lnTo>
                    <a:pt x="1840" y="759"/>
                  </a:lnTo>
                  <a:lnTo>
                    <a:pt x="1803" y="758"/>
                  </a:lnTo>
                  <a:lnTo>
                    <a:pt x="1763" y="758"/>
                  </a:lnTo>
                  <a:lnTo>
                    <a:pt x="1720" y="758"/>
                  </a:lnTo>
                  <a:lnTo>
                    <a:pt x="1674" y="759"/>
                  </a:lnTo>
                  <a:lnTo>
                    <a:pt x="1625" y="760"/>
                  </a:lnTo>
                  <a:lnTo>
                    <a:pt x="1574" y="761"/>
                  </a:lnTo>
                  <a:lnTo>
                    <a:pt x="1546" y="761"/>
                  </a:lnTo>
                  <a:lnTo>
                    <a:pt x="1521" y="761"/>
                  </a:lnTo>
                  <a:lnTo>
                    <a:pt x="1497" y="761"/>
                  </a:lnTo>
                  <a:lnTo>
                    <a:pt x="1474" y="761"/>
                  </a:lnTo>
                  <a:lnTo>
                    <a:pt x="1454" y="761"/>
                  </a:lnTo>
                  <a:lnTo>
                    <a:pt x="1434" y="761"/>
                  </a:lnTo>
                  <a:lnTo>
                    <a:pt x="1417" y="761"/>
                  </a:lnTo>
                  <a:lnTo>
                    <a:pt x="1401" y="761"/>
                  </a:lnTo>
                  <a:lnTo>
                    <a:pt x="461" y="761"/>
                  </a:lnTo>
                  <a:lnTo>
                    <a:pt x="417" y="761"/>
                  </a:lnTo>
                  <a:lnTo>
                    <a:pt x="376" y="762"/>
                  </a:lnTo>
                  <a:lnTo>
                    <a:pt x="338" y="764"/>
                  </a:lnTo>
                  <a:lnTo>
                    <a:pt x="302" y="766"/>
                  </a:lnTo>
                  <a:lnTo>
                    <a:pt x="269" y="770"/>
                  </a:lnTo>
                  <a:lnTo>
                    <a:pt x="239" y="774"/>
                  </a:lnTo>
                  <a:lnTo>
                    <a:pt x="211" y="779"/>
                  </a:lnTo>
                  <a:lnTo>
                    <a:pt x="186" y="783"/>
                  </a:lnTo>
                  <a:lnTo>
                    <a:pt x="180" y="785"/>
                  </a:lnTo>
                  <a:lnTo>
                    <a:pt x="175" y="785"/>
                  </a:lnTo>
                  <a:lnTo>
                    <a:pt x="170" y="784"/>
                  </a:lnTo>
                  <a:lnTo>
                    <a:pt x="166" y="782"/>
                  </a:lnTo>
                  <a:lnTo>
                    <a:pt x="162" y="779"/>
                  </a:lnTo>
                  <a:lnTo>
                    <a:pt x="158" y="773"/>
                  </a:lnTo>
                  <a:lnTo>
                    <a:pt x="156" y="768"/>
                  </a:lnTo>
                  <a:lnTo>
                    <a:pt x="152" y="761"/>
                  </a:lnTo>
                  <a:lnTo>
                    <a:pt x="150" y="755"/>
                  </a:lnTo>
                  <a:lnTo>
                    <a:pt x="146" y="748"/>
                  </a:lnTo>
                  <a:lnTo>
                    <a:pt x="142" y="738"/>
                  </a:lnTo>
                  <a:lnTo>
                    <a:pt x="138" y="723"/>
                  </a:lnTo>
                  <a:lnTo>
                    <a:pt x="135" y="716"/>
                  </a:lnTo>
                  <a:lnTo>
                    <a:pt x="132" y="710"/>
                  </a:lnTo>
                  <a:lnTo>
                    <a:pt x="130" y="705"/>
                  </a:lnTo>
                  <a:lnTo>
                    <a:pt x="127" y="701"/>
                  </a:lnTo>
                  <a:lnTo>
                    <a:pt x="125" y="695"/>
                  </a:lnTo>
                  <a:lnTo>
                    <a:pt x="124" y="691"/>
                  </a:lnTo>
                  <a:lnTo>
                    <a:pt x="125" y="689"/>
                  </a:lnTo>
                  <a:lnTo>
                    <a:pt x="126" y="685"/>
                  </a:lnTo>
                  <a:lnTo>
                    <a:pt x="129" y="684"/>
                  </a:lnTo>
                  <a:lnTo>
                    <a:pt x="132" y="684"/>
                  </a:lnTo>
                  <a:lnTo>
                    <a:pt x="138" y="684"/>
                  </a:lnTo>
                  <a:lnTo>
                    <a:pt x="145" y="685"/>
                  </a:lnTo>
                  <a:lnTo>
                    <a:pt x="181" y="690"/>
                  </a:lnTo>
                  <a:lnTo>
                    <a:pt x="222" y="692"/>
                  </a:lnTo>
                  <a:lnTo>
                    <a:pt x="266" y="695"/>
                  </a:lnTo>
                  <a:lnTo>
                    <a:pt x="314" y="697"/>
                  </a:lnTo>
                  <a:lnTo>
                    <a:pt x="365" y="699"/>
                  </a:lnTo>
                  <a:lnTo>
                    <a:pt x="420" y="700"/>
                  </a:lnTo>
                  <a:lnTo>
                    <a:pt x="478" y="701"/>
                  </a:lnTo>
                  <a:lnTo>
                    <a:pt x="540" y="701"/>
                  </a:lnTo>
                  <a:lnTo>
                    <a:pt x="848" y="701"/>
                  </a:lnTo>
                  <a:lnTo>
                    <a:pt x="880" y="535"/>
                  </a:lnTo>
                  <a:lnTo>
                    <a:pt x="489" y="535"/>
                  </a:lnTo>
                  <a:lnTo>
                    <a:pt x="459" y="536"/>
                  </a:lnTo>
                  <a:lnTo>
                    <a:pt x="428" y="538"/>
                  </a:lnTo>
                  <a:lnTo>
                    <a:pt x="397" y="544"/>
                  </a:lnTo>
                  <a:lnTo>
                    <a:pt x="366" y="550"/>
                  </a:lnTo>
                  <a:lnTo>
                    <a:pt x="361" y="553"/>
                  </a:lnTo>
                  <a:lnTo>
                    <a:pt x="357" y="555"/>
                  </a:lnTo>
                  <a:lnTo>
                    <a:pt x="352" y="556"/>
                  </a:lnTo>
                  <a:lnTo>
                    <a:pt x="348" y="556"/>
                  </a:lnTo>
                  <a:lnTo>
                    <a:pt x="344" y="554"/>
                  </a:lnTo>
                  <a:lnTo>
                    <a:pt x="339" y="552"/>
                  </a:lnTo>
                  <a:lnTo>
                    <a:pt x="335" y="547"/>
                  </a:lnTo>
                  <a:lnTo>
                    <a:pt x="330" y="543"/>
                  </a:lnTo>
                  <a:lnTo>
                    <a:pt x="327" y="538"/>
                  </a:lnTo>
                  <a:lnTo>
                    <a:pt x="325" y="531"/>
                  </a:lnTo>
                  <a:lnTo>
                    <a:pt x="322" y="523"/>
                  </a:lnTo>
                  <a:lnTo>
                    <a:pt x="320" y="513"/>
                  </a:lnTo>
                  <a:lnTo>
                    <a:pt x="310" y="499"/>
                  </a:lnTo>
                  <a:lnTo>
                    <a:pt x="302" y="489"/>
                  </a:lnTo>
                  <a:lnTo>
                    <a:pt x="300" y="482"/>
                  </a:lnTo>
                  <a:lnTo>
                    <a:pt x="299" y="477"/>
                  </a:lnTo>
                  <a:lnTo>
                    <a:pt x="299" y="471"/>
                  </a:lnTo>
                  <a:lnTo>
                    <a:pt x="299" y="467"/>
                  </a:lnTo>
                  <a:lnTo>
                    <a:pt x="304" y="465"/>
                  </a:lnTo>
                  <a:lnTo>
                    <a:pt x="309" y="464"/>
                  </a:lnTo>
                  <a:lnTo>
                    <a:pt x="316" y="465"/>
                  </a:lnTo>
                  <a:lnTo>
                    <a:pt x="322" y="467"/>
                  </a:lnTo>
                  <a:lnTo>
                    <a:pt x="349" y="470"/>
                  </a:lnTo>
                  <a:lnTo>
                    <a:pt x="377" y="474"/>
                  </a:lnTo>
                  <a:lnTo>
                    <a:pt x="404" y="476"/>
                  </a:lnTo>
                  <a:lnTo>
                    <a:pt x="430" y="478"/>
                  </a:lnTo>
                  <a:lnTo>
                    <a:pt x="457" y="480"/>
                  </a:lnTo>
                  <a:lnTo>
                    <a:pt x="484" y="481"/>
                  </a:lnTo>
                  <a:lnTo>
                    <a:pt x="510" y="482"/>
                  </a:lnTo>
                  <a:lnTo>
                    <a:pt x="537" y="482"/>
                  </a:lnTo>
                  <a:lnTo>
                    <a:pt x="890" y="482"/>
                  </a:lnTo>
                  <a:lnTo>
                    <a:pt x="924" y="309"/>
                  </a:lnTo>
                  <a:lnTo>
                    <a:pt x="608" y="309"/>
                  </a:lnTo>
                  <a:lnTo>
                    <a:pt x="564" y="310"/>
                  </a:lnTo>
                  <a:lnTo>
                    <a:pt x="523" y="310"/>
                  </a:lnTo>
                  <a:lnTo>
                    <a:pt x="485" y="312"/>
                  </a:lnTo>
                  <a:lnTo>
                    <a:pt x="449" y="314"/>
                  </a:lnTo>
                  <a:lnTo>
                    <a:pt x="416" y="318"/>
                  </a:lnTo>
                  <a:lnTo>
                    <a:pt x="386" y="322"/>
                  </a:lnTo>
                  <a:lnTo>
                    <a:pt x="358" y="327"/>
                  </a:lnTo>
                  <a:lnTo>
                    <a:pt x="332" y="331"/>
                  </a:lnTo>
                  <a:lnTo>
                    <a:pt x="327" y="333"/>
                  </a:lnTo>
                  <a:lnTo>
                    <a:pt x="321" y="333"/>
                  </a:lnTo>
                  <a:lnTo>
                    <a:pt x="317" y="332"/>
                  </a:lnTo>
                  <a:lnTo>
                    <a:pt x="312" y="330"/>
                  </a:lnTo>
                  <a:lnTo>
                    <a:pt x="308" y="327"/>
                  </a:lnTo>
                  <a:lnTo>
                    <a:pt x="305" y="322"/>
                  </a:lnTo>
                  <a:lnTo>
                    <a:pt x="302" y="315"/>
                  </a:lnTo>
                  <a:lnTo>
                    <a:pt x="299" y="309"/>
                  </a:lnTo>
                  <a:lnTo>
                    <a:pt x="295" y="303"/>
                  </a:lnTo>
                  <a:lnTo>
                    <a:pt x="291" y="296"/>
                  </a:lnTo>
                  <a:lnTo>
                    <a:pt x="288" y="289"/>
                  </a:lnTo>
                  <a:lnTo>
                    <a:pt x="285" y="281"/>
                  </a:lnTo>
                  <a:lnTo>
                    <a:pt x="279" y="262"/>
                  </a:lnTo>
                  <a:lnTo>
                    <a:pt x="275" y="241"/>
                  </a:lnTo>
                  <a:lnTo>
                    <a:pt x="271" y="236"/>
                  </a:lnTo>
                  <a:lnTo>
                    <a:pt x="269" y="232"/>
                  </a:lnTo>
                  <a:lnTo>
                    <a:pt x="269" y="228"/>
                  </a:lnTo>
                  <a:lnTo>
                    <a:pt x="270" y="226"/>
                  </a:lnTo>
                  <a:lnTo>
                    <a:pt x="274" y="225"/>
                  </a:lnTo>
                  <a:lnTo>
                    <a:pt x="278" y="224"/>
                  </a:lnTo>
                  <a:lnTo>
                    <a:pt x="285" y="225"/>
                  </a:lnTo>
                  <a:lnTo>
                    <a:pt x="292" y="226"/>
                  </a:lnTo>
                  <a:lnTo>
                    <a:pt x="346" y="231"/>
                  </a:lnTo>
                  <a:lnTo>
                    <a:pt x="398" y="236"/>
                  </a:lnTo>
                  <a:lnTo>
                    <a:pt x="448" y="240"/>
                  </a:lnTo>
                  <a:lnTo>
                    <a:pt x="498" y="243"/>
                  </a:lnTo>
                  <a:lnTo>
                    <a:pt x="547" y="245"/>
                  </a:lnTo>
                  <a:lnTo>
                    <a:pt x="595" y="247"/>
                  </a:lnTo>
                  <a:lnTo>
                    <a:pt x="641" y="249"/>
                  </a:lnTo>
                  <a:lnTo>
                    <a:pt x="687" y="249"/>
                  </a:lnTo>
                  <a:lnTo>
                    <a:pt x="935" y="249"/>
                  </a:lnTo>
                  <a:lnTo>
                    <a:pt x="939" y="224"/>
                  </a:lnTo>
                  <a:lnTo>
                    <a:pt x="943" y="201"/>
                  </a:lnTo>
                  <a:lnTo>
                    <a:pt x="946" y="177"/>
                  </a:lnTo>
                  <a:lnTo>
                    <a:pt x="949" y="154"/>
                  </a:lnTo>
                  <a:lnTo>
                    <a:pt x="952" y="132"/>
                  </a:lnTo>
                  <a:lnTo>
                    <a:pt x="953" y="110"/>
                  </a:lnTo>
                  <a:lnTo>
                    <a:pt x="954" y="89"/>
                  </a:lnTo>
                  <a:lnTo>
                    <a:pt x="955" y="68"/>
                  </a:lnTo>
                  <a:lnTo>
                    <a:pt x="955" y="56"/>
                  </a:lnTo>
                  <a:lnTo>
                    <a:pt x="957" y="45"/>
                  </a:lnTo>
                  <a:lnTo>
                    <a:pt x="958" y="35"/>
                  </a:lnTo>
                  <a:lnTo>
                    <a:pt x="960" y="27"/>
                  </a:lnTo>
                  <a:lnTo>
                    <a:pt x="963" y="19"/>
                  </a:lnTo>
                  <a:lnTo>
                    <a:pt x="966" y="15"/>
                  </a:lnTo>
                  <a:lnTo>
                    <a:pt x="969" y="10"/>
                  </a:lnTo>
                  <a:lnTo>
                    <a:pt x="974" y="7"/>
                  </a:lnTo>
                  <a:lnTo>
                    <a:pt x="977" y="5"/>
                  </a:lnTo>
                  <a:lnTo>
                    <a:pt x="982" y="1"/>
                  </a:lnTo>
                  <a:lnTo>
                    <a:pt x="987" y="0"/>
                  </a:lnTo>
                  <a:lnTo>
                    <a:pt x="994" y="0"/>
                  </a:lnTo>
                  <a:lnTo>
                    <a:pt x="1002" y="0"/>
                  </a:lnTo>
                  <a:lnTo>
                    <a:pt x="1012" y="1"/>
                  </a:lnTo>
                  <a:lnTo>
                    <a:pt x="1022" y="5"/>
                  </a:lnTo>
                  <a:lnTo>
                    <a:pt x="1034" y="7"/>
                  </a:lnTo>
                  <a:lnTo>
                    <a:pt x="1068" y="11"/>
                  </a:lnTo>
                  <a:lnTo>
                    <a:pt x="1103" y="16"/>
                  </a:lnTo>
                  <a:lnTo>
                    <a:pt x="1136" y="21"/>
                  </a:lnTo>
                  <a:lnTo>
                    <a:pt x="1169" y="27"/>
                  </a:lnTo>
                  <a:lnTo>
                    <a:pt x="1202" y="32"/>
                  </a:lnTo>
                  <a:lnTo>
                    <a:pt x="1234" y="39"/>
                  </a:lnTo>
                  <a:lnTo>
                    <a:pt x="1265" y="46"/>
                  </a:lnTo>
                  <a:lnTo>
                    <a:pt x="1296" y="52"/>
                  </a:lnTo>
                  <a:lnTo>
                    <a:pt x="1302" y="57"/>
                  </a:lnTo>
                  <a:lnTo>
                    <a:pt x="1307" y="63"/>
                  </a:lnTo>
                  <a:lnTo>
                    <a:pt x="1312" y="67"/>
                  </a:lnTo>
                  <a:lnTo>
                    <a:pt x="1315" y="73"/>
                  </a:lnTo>
                  <a:lnTo>
                    <a:pt x="1317" y="77"/>
                  </a:lnTo>
                  <a:lnTo>
                    <a:pt x="1320" y="81"/>
                  </a:lnTo>
                  <a:lnTo>
                    <a:pt x="1321" y="87"/>
                  </a:lnTo>
                  <a:lnTo>
                    <a:pt x="1321" y="93"/>
                  </a:lnTo>
                  <a:lnTo>
                    <a:pt x="1320" y="97"/>
                  </a:lnTo>
                  <a:lnTo>
                    <a:pt x="1317" y="103"/>
                  </a:lnTo>
                  <a:lnTo>
                    <a:pt x="1315" y="108"/>
                  </a:lnTo>
                  <a:lnTo>
                    <a:pt x="1311" y="114"/>
                  </a:lnTo>
                  <a:lnTo>
                    <a:pt x="1306" y="119"/>
                  </a:lnTo>
                  <a:lnTo>
                    <a:pt x="1301" y="125"/>
                  </a:lnTo>
                  <a:lnTo>
                    <a:pt x="1295" y="130"/>
                  </a:lnTo>
                  <a:lnTo>
                    <a:pt x="1287" y="136"/>
                  </a:lnTo>
                  <a:lnTo>
                    <a:pt x="1277" y="142"/>
                  </a:lnTo>
                  <a:lnTo>
                    <a:pt x="1268" y="149"/>
                  </a:lnTo>
                  <a:lnTo>
                    <a:pt x="1261" y="158"/>
                  </a:lnTo>
                  <a:lnTo>
                    <a:pt x="1253" y="167"/>
                  </a:lnTo>
                  <a:lnTo>
                    <a:pt x="1247" y="178"/>
                  </a:lnTo>
                  <a:lnTo>
                    <a:pt x="1242" y="191"/>
                  </a:lnTo>
                  <a:lnTo>
                    <a:pt x="1237" y="204"/>
                  </a:lnTo>
                  <a:lnTo>
                    <a:pt x="1234" y="218"/>
                  </a:lnTo>
                  <a:lnTo>
                    <a:pt x="1228" y="249"/>
                  </a:lnTo>
                  <a:lnTo>
                    <a:pt x="1544" y="249"/>
                  </a:lnTo>
                  <a:lnTo>
                    <a:pt x="1578" y="213"/>
                  </a:lnTo>
                  <a:lnTo>
                    <a:pt x="1608" y="182"/>
                  </a:lnTo>
                  <a:lnTo>
                    <a:pt x="1637" y="156"/>
                  </a:lnTo>
                  <a:lnTo>
                    <a:pt x="1662" y="134"/>
                  </a:lnTo>
                  <a:lnTo>
                    <a:pt x="1684" y="116"/>
                  </a:lnTo>
                  <a:lnTo>
                    <a:pt x="1703" y="103"/>
                  </a:lnTo>
                  <a:lnTo>
                    <a:pt x="1712" y="98"/>
                  </a:lnTo>
                  <a:lnTo>
                    <a:pt x="1720" y="95"/>
                  </a:lnTo>
                  <a:lnTo>
                    <a:pt x="1726" y="91"/>
                  </a:lnTo>
                  <a:lnTo>
                    <a:pt x="1732" y="90"/>
                  </a:lnTo>
                  <a:lnTo>
                    <a:pt x="1742" y="94"/>
                  </a:lnTo>
                  <a:lnTo>
                    <a:pt x="1752" y="98"/>
                  </a:lnTo>
                  <a:lnTo>
                    <a:pt x="1763" y="103"/>
                  </a:lnTo>
                  <a:lnTo>
                    <a:pt x="1773" y="108"/>
                  </a:lnTo>
                  <a:lnTo>
                    <a:pt x="1794" y="122"/>
                  </a:lnTo>
                  <a:lnTo>
                    <a:pt x="1816" y="139"/>
                  </a:lnTo>
                  <a:lnTo>
                    <a:pt x="1840" y="159"/>
                  </a:lnTo>
                  <a:lnTo>
                    <a:pt x="1864" y="184"/>
                  </a:lnTo>
                  <a:lnTo>
                    <a:pt x="1889" y="211"/>
                  </a:lnTo>
                  <a:lnTo>
                    <a:pt x="1914" y="241"/>
                  </a:lnTo>
                  <a:lnTo>
                    <a:pt x="1916" y="249"/>
                  </a:lnTo>
                  <a:lnTo>
                    <a:pt x="1919" y="255"/>
                  </a:lnTo>
                  <a:lnTo>
                    <a:pt x="1921" y="262"/>
                  </a:lnTo>
                  <a:lnTo>
                    <a:pt x="1922" y="269"/>
                  </a:lnTo>
                  <a:lnTo>
                    <a:pt x="1922" y="274"/>
                  </a:lnTo>
                  <a:lnTo>
                    <a:pt x="1921" y="280"/>
                  </a:lnTo>
                  <a:lnTo>
                    <a:pt x="1920" y="285"/>
                  </a:lnTo>
                  <a:lnTo>
                    <a:pt x="1917" y="290"/>
                  </a:lnTo>
                  <a:lnTo>
                    <a:pt x="1915" y="294"/>
                  </a:lnTo>
                  <a:lnTo>
                    <a:pt x="1912" y="299"/>
                  </a:lnTo>
                  <a:lnTo>
                    <a:pt x="1907" y="302"/>
                  </a:lnTo>
                  <a:lnTo>
                    <a:pt x="1903" y="306"/>
                  </a:lnTo>
                  <a:lnTo>
                    <a:pt x="1897" y="309"/>
                  </a:lnTo>
                  <a:lnTo>
                    <a:pt x="1892" y="312"/>
                  </a:lnTo>
                  <a:lnTo>
                    <a:pt x="1884" y="314"/>
                  </a:lnTo>
                  <a:lnTo>
                    <a:pt x="1877" y="316"/>
                  </a:lnTo>
                  <a:lnTo>
                    <a:pt x="1827" y="314"/>
                  </a:lnTo>
                  <a:lnTo>
                    <a:pt x="1774" y="313"/>
                  </a:lnTo>
                  <a:lnTo>
                    <a:pt x="1715" y="312"/>
                  </a:lnTo>
                  <a:lnTo>
                    <a:pt x="1653" y="311"/>
                  </a:lnTo>
                  <a:lnTo>
                    <a:pt x="1584" y="310"/>
                  </a:lnTo>
                  <a:lnTo>
                    <a:pt x="1512" y="310"/>
                  </a:lnTo>
                  <a:lnTo>
                    <a:pt x="1434" y="309"/>
                  </a:lnTo>
                  <a:lnTo>
                    <a:pt x="1352" y="309"/>
                  </a:lnTo>
                  <a:lnTo>
                    <a:pt x="1217" y="309"/>
                  </a:lnTo>
                  <a:lnTo>
                    <a:pt x="1184" y="482"/>
                  </a:lnTo>
                  <a:lnTo>
                    <a:pt x="1372" y="482"/>
                  </a:lnTo>
                  <a:lnTo>
                    <a:pt x="1376" y="478"/>
                  </a:lnTo>
                  <a:lnTo>
                    <a:pt x="1378" y="475"/>
                  </a:lnTo>
                  <a:lnTo>
                    <a:pt x="1381" y="471"/>
                  </a:lnTo>
                  <a:lnTo>
                    <a:pt x="1382" y="467"/>
                  </a:lnTo>
                  <a:lnTo>
                    <a:pt x="1413" y="436"/>
                  </a:lnTo>
                  <a:lnTo>
                    <a:pt x="1441" y="408"/>
                  </a:lnTo>
                  <a:lnTo>
                    <a:pt x="1465" y="386"/>
                  </a:lnTo>
                  <a:lnTo>
                    <a:pt x="1485" y="368"/>
                  </a:lnTo>
                  <a:lnTo>
                    <a:pt x="1503" y="353"/>
                  </a:lnTo>
                  <a:lnTo>
                    <a:pt x="1517" y="344"/>
                  </a:lnTo>
                  <a:lnTo>
                    <a:pt x="1523" y="341"/>
                  </a:lnTo>
                  <a:lnTo>
                    <a:pt x="1527" y="340"/>
                  </a:lnTo>
                  <a:lnTo>
                    <a:pt x="1531" y="339"/>
                  </a:lnTo>
                  <a:lnTo>
                    <a:pt x="1534" y="339"/>
                  </a:lnTo>
                  <a:lnTo>
                    <a:pt x="1544" y="341"/>
                  </a:lnTo>
                  <a:lnTo>
                    <a:pt x="1554" y="344"/>
                  </a:lnTo>
                  <a:lnTo>
                    <a:pt x="1565" y="349"/>
                  </a:lnTo>
                  <a:lnTo>
                    <a:pt x="1575" y="353"/>
                  </a:lnTo>
                  <a:lnTo>
                    <a:pt x="1586" y="360"/>
                  </a:lnTo>
                  <a:lnTo>
                    <a:pt x="1596" y="367"/>
                  </a:lnTo>
                  <a:lnTo>
                    <a:pt x="1607" y="373"/>
                  </a:lnTo>
                  <a:lnTo>
                    <a:pt x="1618" y="382"/>
                  </a:lnTo>
                  <a:lnTo>
                    <a:pt x="1641" y="402"/>
                  </a:lnTo>
                  <a:lnTo>
                    <a:pt x="1663" y="426"/>
                  </a:lnTo>
                  <a:lnTo>
                    <a:pt x="1686" y="452"/>
                  </a:lnTo>
                  <a:lnTo>
                    <a:pt x="1710" y="482"/>
                  </a:lnTo>
                  <a:lnTo>
                    <a:pt x="1714" y="495"/>
                  </a:lnTo>
                  <a:lnTo>
                    <a:pt x="1715" y="506"/>
                  </a:lnTo>
                  <a:lnTo>
                    <a:pt x="1714" y="510"/>
                  </a:lnTo>
                  <a:lnTo>
                    <a:pt x="1713" y="515"/>
                  </a:lnTo>
                  <a:lnTo>
                    <a:pt x="1712" y="519"/>
                  </a:lnTo>
                  <a:lnTo>
                    <a:pt x="1710" y="524"/>
                  </a:lnTo>
                  <a:lnTo>
                    <a:pt x="1706" y="527"/>
                  </a:lnTo>
                  <a:lnTo>
                    <a:pt x="1703" y="530"/>
                  </a:lnTo>
                  <a:lnTo>
                    <a:pt x="1699" y="534"/>
                  </a:lnTo>
                  <a:lnTo>
                    <a:pt x="1694" y="536"/>
                  </a:lnTo>
                  <a:lnTo>
                    <a:pt x="1683" y="540"/>
                  </a:lnTo>
                  <a:lnTo>
                    <a:pt x="1669" y="543"/>
                  </a:lnTo>
                  <a:lnTo>
                    <a:pt x="1639" y="540"/>
                  </a:lnTo>
                  <a:lnTo>
                    <a:pt x="1603" y="539"/>
                  </a:lnTo>
                  <a:lnTo>
                    <a:pt x="1561" y="538"/>
                  </a:lnTo>
                  <a:lnTo>
                    <a:pt x="1512" y="537"/>
                  </a:lnTo>
                  <a:lnTo>
                    <a:pt x="1456" y="536"/>
                  </a:lnTo>
                  <a:lnTo>
                    <a:pt x="1394" y="536"/>
                  </a:lnTo>
                  <a:lnTo>
                    <a:pt x="1325" y="535"/>
                  </a:lnTo>
                  <a:lnTo>
                    <a:pt x="1248" y="535"/>
                  </a:lnTo>
                  <a:close/>
                  <a:moveTo>
                    <a:pt x="267" y="1424"/>
                  </a:moveTo>
                  <a:lnTo>
                    <a:pt x="315" y="1251"/>
                  </a:lnTo>
                  <a:lnTo>
                    <a:pt x="297" y="1251"/>
                  </a:lnTo>
                  <a:lnTo>
                    <a:pt x="274" y="1252"/>
                  </a:lnTo>
                  <a:lnTo>
                    <a:pt x="244" y="1254"/>
                  </a:lnTo>
                  <a:lnTo>
                    <a:pt x="208" y="1258"/>
                  </a:lnTo>
                  <a:lnTo>
                    <a:pt x="157" y="1262"/>
                  </a:lnTo>
                  <a:lnTo>
                    <a:pt x="115" y="1266"/>
                  </a:lnTo>
                  <a:lnTo>
                    <a:pt x="84" y="1270"/>
                  </a:lnTo>
                  <a:lnTo>
                    <a:pt x="62" y="1273"/>
                  </a:lnTo>
                  <a:lnTo>
                    <a:pt x="55" y="1273"/>
                  </a:lnTo>
                  <a:lnTo>
                    <a:pt x="48" y="1273"/>
                  </a:lnTo>
                  <a:lnTo>
                    <a:pt x="46" y="1274"/>
                  </a:lnTo>
                  <a:lnTo>
                    <a:pt x="43" y="1276"/>
                  </a:lnTo>
                  <a:lnTo>
                    <a:pt x="40" y="1274"/>
                  </a:lnTo>
                  <a:lnTo>
                    <a:pt x="38" y="1273"/>
                  </a:lnTo>
                  <a:lnTo>
                    <a:pt x="33" y="1268"/>
                  </a:lnTo>
                  <a:lnTo>
                    <a:pt x="28" y="1258"/>
                  </a:lnTo>
                  <a:lnTo>
                    <a:pt x="26" y="1250"/>
                  </a:lnTo>
                  <a:lnTo>
                    <a:pt x="23" y="1241"/>
                  </a:lnTo>
                  <a:lnTo>
                    <a:pt x="21" y="1231"/>
                  </a:lnTo>
                  <a:lnTo>
                    <a:pt x="20" y="1221"/>
                  </a:lnTo>
                  <a:lnTo>
                    <a:pt x="10" y="1202"/>
                  </a:lnTo>
                  <a:lnTo>
                    <a:pt x="3" y="1191"/>
                  </a:lnTo>
                  <a:lnTo>
                    <a:pt x="1" y="1185"/>
                  </a:lnTo>
                  <a:lnTo>
                    <a:pt x="0" y="1181"/>
                  </a:lnTo>
                  <a:lnTo>
                    <a:pt x="1" y="1178"/>
                  </a:lnTo>
                  <a:lnTo>
                    <a:pt x="2" y="1175"/>
                  </a:lnTo>
                  <a:lnTo>
                    <a:pt x="6" y="1174"/>
                  </a:lnTo>
                  <a:lnTo>
                    <a:pt x="9" y="1173"/>
                  </a:lnTo>
                  <a:lnTo>
                    <a:pt x="15" y="1174"/>
                  </a:lnTo>
                  <a:lnTo>
                    <a:pt x="21" y="1175"/>
                  </a:lnTo>
                  <a:lnTo>
                    <a:pt x="32" y="1178"/>
                  </a:lnTo>
                  <a:lnTo>
                    <a:pt x="47" y="1179"/>
                  </a:lnTo>
                  <a:lnTo>
                    <a:pt x="65" y="1181"/>
                  </a:lnTo>
                  <a:lnTo>
                    <a:pt x="87" y="1183"/>
                  </a:lnTo>
                  <a:lnTo>
                    <a:pt x="114" y="1185"/>
                  </a:lnTo>
                  <a:lnTo>
                    <a:pt x="144" y="1186"/>
                  </a:lnTo>
                  <a:lnTo>
                    <a:pt x="177" y="1189"/>
                  </a:lnTo>
                  <a:lnTo>
                    <a:pt x="214" y="1191"/>
                  </a:lnTo>
                  <a:lnTo>
                    <a:pt x="251" y="1194"/>
                  </a:lnTo>
                  <a:lnTo>
                    <a:pt x="284" y="1196"/>
                  </a:lnTo>
                  <a:lnTo>
                    <a:pt x="311" y="1198"/>
                  </a:lnTo>
                  <a:lnTo>
                    <a:pt x="332" y="1198"/>
                  </a:lnTo>
                  <a:lnTo>
                    <a:pt x="383" y="1055"/>
                  </a:lnTo>
                  <a:lnTo>
                    <a:pt x="388" y="1036"/>
                  </a:lnTo>
                  <a:lnTo>
                    <a:pt x="394" y="1016"/>
                  </a:lnTo>
                  <a:lnTo>
                    <a:pt x="399" y="993"/>
                  </a:lnTo>
                  <a:lnTo>
                    <a:pt x="405" y="966"/>
                  </a:lnTo>
                  <a:lnTo>
                    <a:pt x="411" y="938"/>
                  </a:lnTo>
                  <a:lnTo>
                    <a:pt x="418" y="907"/>
                  </a:lnTo>
                  <a:lnTo>
                    <a:pt x="425" y="872"/>
                  </a:lnTo>
                  <a:lnTo>
                    <a:pt x="431" y="837"/>
                  </a:lnTo>
                  <a:lnTo>
                    <a:pt x="434" y="826"/>
                  </a:lnTo>
                  <a:lnTo>
                    <a:pt x="437" y="815"/>
                  </a:lnTo>
                  <a:lnTo>
                    <a:pt x="439" y="807"/>
                  </a:lnTo>
                  <a:lnTo>
                    <a:pt x="444" y="799"/>
                  </a:lnTo>
                  <a:lnTo>
                    <a:pt x="447" y="792"/>
                  </a:lnTo>
                  <a:lnTo>
                    <a:pt x="451" y="785"/>
                  </a:lnTo>
                  <a:lnTo>
                    <a:pt x="456" y="780"/>
                  </a:lnTo>
                  <a:lnTo>
                    <a:pt x="460" y="777"/>
                  </a:lnTo>
                  <a:lnTo>
                    <a:pt x="466" y="773"/>
                  </a:lnTo>
                  <a:lnTo>
                    <a:pt x="470" y="771"/>
                  </a:lnTo>
                  <a:lnTo>
                    <a:pt x="477" y="769"/>
                  </a:lnTo>
                  <a:lnTo>
                    <a:pt x="483" y="769"/>
                  </a:lnTo>
                  <a:lnTo>
                    <a:pt x="489" y="769"/>
                  </a:lnTo>
                  <a:lnTo>
                    <a:pt x="496" y="770"/>
                  </a:lnTo>
                  <a:lnTo>
                    <a:pt x="504" y="773"/>
                  </a:lnTo>
                  <a:lnTo>
                    <a:pt x="511" y="775"/>
                  </a:lnTo>
                  <a:lnTo>
                    <a:pt x="538" y="782"/>
                  </a:lnTo>
                  <a:lnTo>
                    <a:pt x="565" y="789"/>
                  </a:lnTo>
                  <a:lnTo>
                    <a:pt x="593" y="798"/>
                  </a:lnTo>
                  <a:lnTo>
                    <a:pt x="620" y="807"/>
                  </a:lnTo>
                  <a:lnTo>
                    <a:pt x="647" y="815"/>
                  </a:lnTo>
                  <a:lnTo>
                    <a:pt x="675" y="827"/>
                  </a:lnTo>
                  <a:lnTo>
                    <a:pt x="703" y="839"/>
                  </a:lnTo>
                  <a:lnTo>
                    <a:pt x="729" y="851"/>
                  </a:lnTo>
                  <a:lnTo>
                    <a:pt x="736" y="856"/>
                  </a:lnTo>
                  <a:lnTo>
                    <a:pt x="742" y="859"/>
                  </a:lnTo>
                  <a:lnTo>
                    <a:pt x="747" y="863"/>
                  </a:lnTo>
                  <a:lnTo>
                    <a:pt x="750" y="868"/>
                  </a:lnTo>
                  <a:lnTo>
                    <a:pt x="754" y="873"/>
                  </a:lnTo>
                  <a:lnTo>
                    <a:pt x="757" y="878"/>
                  </a:lnTo>
                  <a:lnTo>
                    <a:pt x="759" y="883"/>
                  </a:lnTo>
                  <a:lnTo>
                    <a:pt x="760" y="889"/>
                  </a:lnTo>
                  <a:lnTo>
                    <a:pt x="1248" y="889"/>
                  </a:lnTo>
                  <a:lnTo>
                    <a:pt x="1274" y="862"/>
                  </a:lnTo>
                  <a:lnTo>
                    <a:pt x="1296" y="840"/>
                  </a:lnTo>
                  <a:lnTo>
                    <a:pt x="1316" y="820"/>
                  </a:lnTo>
                  <a:lnTo>
                    <a:pt x="1335" y="804"/>
                  </a:lnTo>
                  <a:lnTo>
                    <a:pt x="1351" y="792"/>
                  </a:lnTo>
                  <a:lnTo>
                    <a:pt x="1364" y="783"/>
                  </a:lnTo>
                  <a:lnTo>
                    <a:pt x="1370" y="780"/>
                  </a:lnTo>
                  <a:lnTo>
                    <a:pt x="1374" y="778"/>
                  </a:lnTo>
                  <a:lnTo>
                    <a:pt x="1380" y="777"/>
                  </a:lnTo>
                  <a:lnTo>
                    <a:pt x="1383" y="775"/>
                  </a:lnTo>
                  <a:lnTo>
                    <a:pt x="1393" y="778"/>
                  </a:lnTo>
                  <a:lnTo>
                    <a:pt x="1403" y="780"/>
                  </a:lnTo>
                  <a:lnTo>
                    <a:pt x="1413" y="783"/>
                  </a:lnTo>
                  <a:lnTo>
                    <a:pt x="1425" y="788"/>
                  </a:lnTo>
                  <a:lnTo>
                    <a:pt x="1436" y="793"/>
                  </a:lnTo>
                  <a:lnTo>
                    <a:pt x="1448" y="800"/>
                  </a:lnTo>
                  <a:lnTo>
                    <a:pt x="1462" y="807"/>
                  </a:lnTo>
                  <a:lnTo>
                    <a:pt x="1475" y="815"/>
                  </a:lnTo>
                  <a:lnTo>
                    <a:pt x="1504" y="836"/>
                  </a:lnTo>
                  <a:lnTo>
                    <a:pt x="1535" y="859"/>
                  </a:lnTo>
                  <a:lnTo>
                    <a:pt x="1568" y="887"/>
                  </a:lnTo>
                  <a:lnTo>
                    <a:pt x="1604" y="919"/>
                  </a:lnTo>
                  <a:lnTo>
                    <a:pt x="1607" y="925"/>
                  </a:lnTo>
                  <a:lnTo>
                    <a:pt x="1611" y="930"/>
                  </a:lnTo>
                  <a:lnTo>
                    <a:pt x="1614" y="936"/>
                  </a:lnTo>
                  <a:lnTo>
                    <a:pt x="1615" y="942"/>
                  </a:lnTo>
                  <a:lnTo>
                    <a:pt x="1616" y="948"/>
                  </a:lnTo>
                  <a:lnTo>
                    <a:pt x="1616" y="954"/>
                  </a:lnTo>
                  <a:lnTo>
                    <a:pt x="1615" y="960"/>
                  </a:lnTo>
                  <a:lnTo>
                    <a:pt x="1614" y="966"/>
                  </a:lnTo>
                  <a:lnTo>
                    <a:pt x="1611" y="973"/>
                  </a:lnTo>
                  <a:lnTo>
                    <a:pt x="1607" y="978"/>
                  </a:lnTo>
                  <a:lnTo>
                    <a:pt x="1604" y="985"/>
                  </a:lnTo>
                  <a:lnTo>
                    <a:pt x="1598" y="991"/>
                  </a:lnTo>
                  <a:lnTo>
                    <a:pt x="1586" y="1004"/>
                  </a:lnTo>
                  <a:lnTo>
                    <a:pt x="1571" y="1017"/>
                  </a:lnTo>
                  <a:lnTo>
                    <a:pt x="1557" y="1029"/>
                  </a:lnTo>
                  <a:lnTo>
                    <a:pt x="1546" y="1042"/>
                  </a:lnTo>
                  <a:lnTo>
                    <a:pt x="1537" y="1055"/>
                  </a:lnTo>
                  <a:lnTo>
                    <a:pt x="1530" y="1069"/>
                  </a:lnTo>
                  <a:lnTo>
                    <a:pt x="1524" y="1082"/>
                  </a:lnTo>
                  <a:lnTo>
                    <a:pt x="1520" y="1096"/>
                  </a:lnTo>
                  <a:lnTo>
                    <a:pt x="1515" y="1112"/>
                  </a:lnTo>
                  <a:lnTo>
                    <a:pt x="1511" y="1131"/>
                  </a:lnTo>
                  <a:lnTo>
                    <a:pt x="1504" y="1151"/>
                  </a:lnTo>
                  <a:lnTo>
                    <a:pt x="1497" y="1170"/>
                  </a:lnTo>
                  <a:lnTo>
                    <a:pt x="1493" y="1185"/>
                  </a:lnTo>
                  <a:lnTo>
                    <a:pt x="1491" y="1198"/>
                  </a:lnTo>
                  <a:lnTo>
                    <a:pt x="1528" y="1198"/>
                  </a:lnTo>
                  <a:lnTo>
                    <a:pt x="1555" y="1161"/>
                  </a:lnTo>
                  <a:lnTo>
                    <a:pt x="1580" y="1128"/>
                  </a:lnTo>
                  <a:lnTo>
                    <a:pt x="1602" y="1102"/>
                  </a:lnTo>
                  <a:lnTo>
                    <a:pt x="1622" y="1079"/>
                  </a:lnTo>
                  <a:lnTo>
                    <a:pt x="1640" y="1062"/>
                  </a:lnTo>
                  <a:lnTo>
                    <a:pt x="1655" y="1049"/>
                  </a:lnTo>
                  <a:lnTo>
                    <a:pt x="1662" y="1045"/>
                  </a:lnTo>
                  <a:lnTo>
                    <a:pt x="1669" y="1042"/>
                  </a:lnTo>
                  <a:lnTo>
                    <a:pt x="1674" y="1040"/>
                  </a:lnTo>
                  <a:lnTo>
                    <a:pt x="1679" y="1039"/>
                  </a:lnTo>
                  <a:lnTo>
                    <a:pt x="1702" y="1048"/>
                  </a:lnTo>
                  <a:lnTo>
                    <a:pt x="1725" y="1059"/>
                  </a:lnTo>
                  <a:lnTo>
                    <a:pt x="1749" y="1074"/>
                  </a:lnTo>
                  <a:lnTo>
                    <a:pt x="1772" y="1091"/>
                  </a:lnTo>
                  <a:lnTo>
                    <a:pt x="1796" y="1110"/>
                  </a:lnTo>
                  <a:lnTo>
                    <a:pt x="1821" y="1132"/>
                  </a:lnTo>
                  <a:lnTo>
                    <a:pt x="1845" y="1156"/>
                  </a:lnTo>
                  <a:lnTo>
                    <a:pt x="1870" y="1183"/>
                  </a:lnTo>
                  <a:lnTo>
                    <a:pt x="1872" y="1190"/>
                  </a:lnTo>
                  <a:lnTo>
                    <a:pt x="1874" y="1198"/>
                  </a:lnTo>
                  <a:lnTo>
                    <a:pt x="1876" y="1204"/>
                  </a:lnTo>
                  <a:lnTo>
                    <a:pt x="1876" y="1210"/>
                  </a:lnTo>
                  <a:lnTo>
                    <a:pt x="1877" y="1216"/>
                  </a:lnTo>
                  <a:lnTo>
                    <a:pt x="1876" y="1222"/>
                  </a:lnTo>
                  <a:lnTo>
                    <a:pt x="1875" y="1227"/>
                  </a:lnTo>
                  <a:lnTo>
                    <a:pt x="1873" y="1232"/>
                  </a:lnTo>
                  <a:lnTo>
                    <a:pt x="1871" y="1237"/>
                  </a:lnTo>
                  <a:lnTo>
                    <a:pt x="1867" y="1241"/>
                  </a:lnTo>
                  <a:lnTo>
                    <a:pt x="1863" y="1244"/>
                  </a:lnTo>
                  <a:lnTo>
                    <a:pt x="1859" y="1248"/>
                  </a:lnTo>
                  <a:lnTo>
                    <a:pt x="1853" y="1251"/>
                  </a:lnTo>
                  <a:lnTo>
                    <a:pt x="1846" y="1253"/>
                  </a:lnTo>
                  <a:lnTo>
                    <a:pt x="1840" y="1257"/>
                  </a:lnTo>
                  <a:lnTo>
                    <a:pt x="1833" y="1258"/>
                  </a:lnTo>
                  <a:lnTo>
                    <a:pt x="1787" y="1257"/>
                  </a:lnTo>
                  <a:lnTo>
                    <a:pt x="1743" y="1254"/>
                  </a:lnTo>
                  <a:lnTo>
                    <a:pt x="1699" y="1253"/>
                  </a:lnTo>
                  <a:lnTo>
                    <a:pt x="1655" y="1252"/>
                  </a:lnTo>
                  <a:lnTo>
                    <a:pt x="1611" y="1252"/>
                  </a:lnTo>
                  <a:lnTo>
                    <a:pt x="1567" y="1251"/>
                  </a:lnTo>
                  <a:lnTo>
                    <a:pt x="1524" y="1251"/>
                  </a:lnTo>
                  <a:lnTo>
                    <a:pt x="1481" y="1251"/>
                  </a:lnTo>
                  <a:lnTo>
                    <a:pt x="1473" y="1279"/>
                  </a:lnTo>
                  <a:lnTo>
                    <a:pt x="1465" y="1308"/>
                  </a:lnTo>
                  <a:lnTo>
                    <a:pt x="1457" y="1337"/>
                  </a:lnTo>
                  <a:lnTo>
                    <a:pt x="1450" y="1366"/>
                  </a:lnTo>
                  <a:lnTo>
                    <a:pt x="1441" y="1395"/>
                  </a:lnTo>
                  <a:lnTo>
                    <a:pt x="1432" y="1425"/>
                  </a:lnTo>
                  <a:lnTo>
                    <a:pt x="1423" y="1454"/>
                  </a:lnTo>
                  <a:lnTo>
                    <a:pt x="1413" y="1484"/>
                  </a:lnTo>
                  <a:lnTo>
                    <a:pt x="1434" y="1462"/>
                  </a:lnTo>
                  <a:lnTo>
                    <a:pt x="1453" y="1441"/>
                  </a:lnTo>
                  <a:lnTo>
                    <a:pt x="1468" y="1426"/>
                  </a:lnTo>
                  <a:lnTo>
                    <a:pt x="1483" y="1413"/>
                  </a:lnTo>
                  <a:lnTo>
                    <a:pt x="1496" y="1403"/>
                  </a:lnTo>
                  <a:lnTo>
                    <a:pt x="1506" y="1397"/>
                  </a:lnTo>
                  <a:lnTo>
                    <a:pt x="1511" y="1395"/>
                  </a:lnTo>
                  <a:lnTo>
                    <a:pt x="1514" y="1394"/>
                  </a:lnTo>
                  <a:lnTo>
                    <a:pt x="1517" y="1394"/>
                  </a:lnTo>
                  <a:lnTo>
                    <a:pt x="1521" y="1394"/>
                  </a:lnTo>
                  <a:lnTo>
                    <a:pt x="1532" y="1396"/>
                  </a:lnTo>
                  <a:lnTo>
                    <a:pt x="1543" y="1399"/>
                  </a:lnTo>
                  <a:lnTo>
                    <a:pt x="1554" y="1404"/>
                  </a:lnTo>
                  <a:lnTo>
                    <a:pt x="1565" y="1408"/>
                  </a:lnTo>
                  <a:lnTo>
                    <a:pt x="1576" y="1414"/>
                  </a:lnTo>
                  <a:lnTo>
                    <a:pt x="1587" y="1420"/>
                  </a:lnTo>
                  <a:lnTo>
                    <a:pt x="1598" y="1427"/>
                  </a:lnTo>
                  <a:lnTo>
                    <a:pt x="1611" y="1435"/>
                  </a:lnTo>
                  <a:lnTo>
                    <a:pt x="1622" y="1444"/>
                  </a:lnTo>
                  <a:lnTo>
                    <a:pt x="1634" y="1454"/>
                  </a:lnTo>
                  <a:lnTo>
                    <a:pt x="1645" y="1465"/>
                  </a:lnTo>
                  <a:lnTo>
                    <a:pt x="1657" y="1476"/>
                  </a:lnTo>
                  <a:lnTo>
                    <a:pt x="1681" y="1501"/>
                  </a:lnTo>
                  <a:lnTo>
                    <a:pt x="1705" y="1529"/>
                  </a:lnTo>
                  <a:lnTo>
                    <a:pt x="1705" y="1544"/>
                  </a:lnTo>
                  <a:lnTo>
                    <a:pt x="1704" y="1556"/>
                  </a:lnTo>
                  <a:lnTo>
                    <a:pt x="1701" y="1566"/>
                  </a:lnTo>
                  <a:lnTo>
                    <a:pt x="1696" y="1574"/>
                  </a:lnTo>
                  <a:lnTo>
                    <a:pt x="1694" y="1579"/>
                  </a:lnTo>
                  <a:lnTo>
                    <a:pt x="1691" y="1581"/>
                  </a:lnTo>
                  <a:lnTo>
                    <a:pt x="1687" y="1584"/>
                  </a:lnTo>
                  <a:lnTo>
                    <a:pt x="1683" y="1586"/>
                  </a:lnTo>
                  <a:lnTo>
                    <a:pt x="1674" y="1589"/>
                  </a:lnTo>
                  <a:lnTo>
                    <a:pt x="1664" y="1590"/>
                  </a:lnTo>
                  <a:lnTo>
                    <a:pt x="1633" y="1590"/>
                  </a:lnTo>
                  <a:lnTo>
                    <a:pt x="1601" y="1590"/>
                  </a:lnTo>
                  <a:lnTo>
                    <a:pt x="1567" y="1590"/>
                  </a:lnTo>
                  <a:lnTo>
                    <a:pt x="1532" y="1590"/>
                  </a:lnTo>
                  <a:lnTo>
                    <a:pt x="1496" y="1590"/>
                  </a:lnTo>
                  <a:lnTo>
                    <a:pt x="1458" y="1590"/>
                  </a:lnTo>
                  <a:lnTo>
                    <a:pt x="1418" y="1590"/>
                  </a:lnTo>
                  <a:lnTo>
                    <a:pt x="1378" y="1590"/>
                  </a:lnTo>
                  <a:lnTo>
                    <a:pt x="1376" y="1601"/>
                  </a:lnTo>
                  <a:lnTo>
                    <a:pt x="1374" y="1612"/>
                  </a:lnTo>
                  <a:lnTo>
                    <a:pt x="1372" y="1623"/>
                  </a:lnTo>
                  <a:lnTo>
                    <a:pt x="1370" y="1635"/>
                  </a:lnTo>
                  <a:lnTo>
                    <a:pt x="1362" y="1658"/>
                  </a:lnTo>
                  <a:lnTo>
                    <a:pt x="1353" y="1680"/>
                  </a:lnTo>
                  <a:lnTo>
                    <a:pt x="1343" y="1701"/>
                  </a:lnTo>
                  <a:lnTo>
                    <a:pt x="1331" y="1721"/>
                  </a:lnTo>
                  <a:lnTo>
                    <a:pt x="1316" y="1741"/>
                  </a:lnTo>
                  <a:lnTo>
                    <a:pt x="1301" y="1759"/>
                  </a:lnTo>
                  <a:lnTo>
                    <a:pt x="1283" y="1777"/>
                  </a:lnTo>
                  <a:lnTo>
                    <a:pt x="1264" y="1793"/>
                  </a:lnTo>
                  <a:lnTo>
                    <a:pt x="1243" y="1809"/>
                  </a:lnTo>
                  <a:lnTo>
                    <a:pt x="1221" y="1824"/>
                  </a:lnTo>
                  <a:lnTo>
                    <a:pt x="1196" y="1837"/>
                  </a:lnTo>
                  <a:lnTo>
                    <a:pt x="1171" y="1849"/>
                  </a:lnTo>
                  <a:lnTo>
                    <a:pt x="1143" y="1861"/>
                  </a:lnTo>
                  <a:lnTo>
                    <a:pt x="1114" y="1873"/>
                  </a:lnTo>
                  <a:lnTo>
                    <a:pt x="1083" y="1883"/>
                  </a:lnTo>
                  <a:lnTo>
                    <a:pt x="1049" y="1892"/>
                  </a:lnTo>
                  <a:lnTo>
                    <a:pt x="1029" y="1896"/>
                  </a:lnTo>
                  <a:lnTo>
                    <a:pt x="1012" y="1897"/>
                  </a:lnTo>
                  <a:lnTo>
                    <a:pt x="1004" y="1897"/>
                  </a:lnTo>
                  <a:lnTo>
                    <a:pt x="997" y="1896"/>
                  </a:lnTo>
                  <a:lnTo>
                    <a:pt x="990" y="1895"/>
                  </a:lnTo>
                  <a:lnTo>
                    <a:pt x="985" y="1893"/>
                  </a:lnTo>
                  <a:lnTo>
                    <a:pt x="980" y="1890"/>
                  </a:lnTo>
                  <a:lnTo>
                    <a:pt x="976" y="1887"/>
                  </a:lnTo>
                  <a:lnTo>
                    <a:pt x="973" y="1883"/>
                  </a:lnTo>
                  <a:lnTo>
                    <a:pt x="970" y="1878"/>
                  </a:lnTo>
                  <a:lnTo>
                    <a:pt x="968" y="1874"/>
                  </a:lnTo>
                  <a:lnTo>
                    <a:pt x="967" y="1867"/>
                  </a:lnTo>
                  <a:lnTo>
                    <a:pt x="967" y="1860"/>
                  </a:lnTo>
                  <a:lnTo>
                    <a:pt x="967" y="1854"/>
                  </a:lnTo>
                  <a:lnTo>
                    <a:pt x="966" y="1838"/>
                  </a:lnTo>
                  <a:lnTo>
                    <a:pt x="964" y="1822"/>
                  </a:lnTo>
                  <a:lnTo>
                    <a:pt x="960" y="1809"/>
                  </a:lnTo>
                  <a:lnTo>
                    <a:pt x="956" y="1795"/>
                  </a:lnTo>
                  <a:lnTo>
                    <a:pt x="950" y="1782"/>
                  </a:lnTo>
                  <a:lnTo>
                    <a:pt x="944" y="1770"/>
                  </a:lnTo>
                  <a:lnTo>
                    <a:pt x="937" y="1759"/>
                  </a:lnTo>
                  <a:lnTo>
                    <a:pt x="928" y="1748"/>
                  </a:lnTo>
                  <a:lnTo>
                    <a:pt x="919" y="1738"/>
                  </a:lnTo>
                  <a:lnTo>
                    <a:pt x="909" y="1729"/>
                  </a:lnTo>
                  <a:lnTo>
                    <a:pt x="897" y="1720"/>
                  </a:lnTo>
                  <a:lnTo>
                    <a:pt x="885" y="1712"/>
                  </a:lnTo>
                  <a:lnTo>
                    <a:pt x="872" y="1704"/>
                  </a:lnTo>
                  <a:lnTo>
                    <a:pt x="857" y="1699"/>
                  </a:lnTo>
                  <a:lnTo>
                    <a:pt x="842" y="1693"/>
                  </a:lnTo>
                  <a:lnTo>
                    <a:pt x="826" y="1688"/>
                  </a:lnTo>
                  <a:lnTo>
                    <a:pt x="817" y="1685"/>
                  </a:lnTo>
                  <a:lnTo>
                    <a:pt x="810" y="1683"/>
                  </a:lnTo>
                  <a:lnTo>
                    <a:pt x="805" y="1680"/>
                  </a:lnTo>
                  <a:lnTo>
                    <a:pt x="802" y="1677"/>
                  </a:lnTo>
                  <a:lnTo>
                    <a:pt x="799" y="1672"/>
                  </a:lnTo>
                  <a:lnTo>
                    <a:pt x="798" y="1668"/>
                  </a:lnTo>
                  <a:lnTo>
                    <a:pt x="799" y="1663"/>
                  </a:lnTo>
                  <a:lnTo>
                    <a:pt x="802" y="1658"/>
                  </a:lnTo>
                  <a:lnTo>
                    <a:pt x="803" y="1652"/>
                  </a:lnTo>
                  <a:lnTo>
                    <a:pt x="806" y="1648"/>
                  </a:lnTo>
                  <a:lnTo>
                    <a:pt x="810" y="1644"/>
                  </a:lnTo>
                  <a:lnTo>
                    <a:pt x="815" y="1642"/>
                  </a:lnTo>
                  <a:lnTo>
                    <a:pt x="822" y="1641"/>
                  </a:lnTo>
                  <a:lnTo>
                    <a:pt x="829" y="1641"/>
                  </a:lnTo>
                  <a:lnTo>
                    <a:pt x="839" y="1641"/>
                  </a:lnTo>
                  <a:lnTo>
                    <a:pt x="849" y="1642"/>
                  </a:lnTo>
                  <a:lnTo>
                    <a:pt x="875" y="1644"/>
                  </a:lnTo>
                  <a:lnTo>
                    <a:pt x="899" y="1646"/>
                  </a:lnTo>
                  <a:lnTo>
                    <a:pt x="923" y="1648"/>
                  </a:lnTo>
                  <a:lnTo>
                    <a:pt x="945" y="1648"/>
                  </a:lnTo>
                  <a:lnTo>
                    <a:pt x="965" y="1646"/>
                  </a:lnTo>
                  <a:lnTo>
                    <a:pt x="984" y="1645"/>
                  </a:lnTo>
                  <a:lnTo>
                    <a:pt x="1001" y="1643"/>
                  </a:lnTo>
                  <a:lnTo>
                    <a:pt x="1017" y="1641"/>
                  </a:lnTo>
                  <a:lnTo>
                    <a:pt x="1032" y="1636"/>
                  </a:lnTo>
                  <a:lnTo>
                    <a:pt x="1044" y="1632"/>
                  </a:lnTo>
                  <a:lnTo>
                    <a:pt x="1056" y="1628"/>
                  </a:lnTo>
                  <a:lnTo>
                    <a:pt x="1066" y="1621"/>
                  </a:lnTo>
                  <a:lnTo>
                    <a:pt x="1075" y="1614"/>
                  </a:lnTo>
                  <a:lnTo>
                    <a:pt x="1082" y="1607"/>
                  </a:lnTo>
                  <a:lnTo>
                    <a:pt x="1088" y="1599"/>
                  </a:lnTo>
                  <a:lnTo>
                    <a:pt x="1093" y="1590"/>
                  </a:lnTo>
                  <a:lnTo>
                    <a:pt x="484" y="1590"/>
                  </a:lnTo>
                  <a:lnTo>
                    <a:pt x="470" y="1620"/>
                  </a:lnTo>
                  <a:lnTo>
                    <a:pt x="468" y="1624"/>
                  </a:lnTo>
                  <a:lnTo>
                    <a:pt x="466" y="1629"/>
                  </a:lnTo>
                  <a:lnTo>
                    <a:pt x="460" y="1634"/>
                  </a:lnTo>
                  <a:lnTo>
                    <a:pt x="455" y="1641"/>
                  </a:lnTo>
                  <a:lnTo>
                    <a:pt x="438" y="1655"/>
                  </a:lnTo>
                  <a:lnTo>
                    <a:pt x="415" y="1672"/>
                  </a:lnTo>
                  <a:lnTo>
                    <a:pt x="401" y="1683"/>
                  </a:lnTo>
                  <a:lnTo>
                    <a:pt x="389" y="1691"/>
                  </a:lnTo>
                  <a:lnTo>
                    <a:pt x="377" y="1697"/>
                  </a:lnTo>
                  <a:lnTo>
                    <a:pt x="366" y="1701"/>
                  </a:lnTo>
                  <a:lnTo>
                    <a:pt x="356" y="1702"/>
                  </a:lnTo>
                  <a:lnTo>
                    <a:pt x="346" y="1702"/>
                  </a:lnTo>
                  <a:lnTo>
                    <a:pt x="337" y="1700"/>
                  </a:lnTo>
                  <a:lnTo>
                    <a:pt x="328" y="1695"/>
                  </a:lnTo>
                  <a:lnTo>
                    <a:pt x="317" y="1687"/>
                  </a:lnTo>
                  <a:lnTo>
                    <a:pt x="305" y="1678"/>
                  </a:lnTo>
                  <a:lnTo>
                    <a:pt x="290" y="1669"/>
                  </a:lnTo>
                  <a:lnTo>
                    <a:pt x="275" y="1658"/>
                  </a:lnTo>
                  <a:lnTo>
                    <a:pt x="257" y="1650"/>
                  </a:lnTo>
                  <a:lnTo>
                    <a:pt x="240" y="1642"/>
                  </a:lnTo>
                  <a:lnTo>
                    <a:pt x="226" y="1635"/>
                  </a:lnTo>
                  <a:lnTo>
                    <a:pt x="212" y="1628"/>
                  </a:lnTo>
                  <a:lnTo>
                    <a:pt x="202" y="1620"/>
                  </a:lnTo>
                  <a:lnTo>
                    <a:pt x="194" y="1612"/>
                  </a:lnTo>
                  <a:lnTo>
                    <a:pt x="186" y="1605"/>
                  </a:lnTo>
                  <a:lnTo>
                    <a:pt x="181" y="1597"/>
                  </a:lnTo>
                  <a:lnTo>
                    <a:pt x="177" y="1593"/>
                  </a:lnTo>
                  <a:lnTo>
                    <a:pt x="174" y="1587"/>
                  </a:lnTo>
                  <a:lnTo>
                    <a:pt x="170" y="1583"/>
                  </a:lnTo>
                  <a:lnTo>
                    <a:pt x="168" y="1577"/>
                  </a:lnTo>
                  <a:lnTo>
                    <a:pt x="167" y="1572"/>
                  </a:lnTo>
                  <a:lnTo>
                    <a:pt x="167" y="1567"/>
                  </a:lnTo>
                  <a:lnTo>
                    <a:pt x="167" y="1562"/>
                  </a:lnTo>
                  <a:lnTo>
                    <a:pt x="168" y="1556"/>
                  </a:lnTo>
                  <a:lnTo>
                    <a:pt x="170" y="1551"/>
                  </a:lnTo>
                  <a:lnTo>
                    <a:pt x="172" y="1544"/>
                  </a:lnTo>
                  <a:lnTo>
                    <a:pt x="177" y="1538"/>
                  </a:lnTo>
                  <a:lnTo>
                    <a:pt x="181" y="1533"/>
                  </a:lnTo>
                  <a:lnTo>
                    <a:pt x="191" y="1519"/>
                  </a:lnTo>
                  <a:lnTo>
                    <a:pt x="206" y="1507"/>
                  </a:lnTo>
                  <a:lnTo>
                    <a:pt x="216" y="1501"/>
                  </a:lnTo>
                  <a:lnTo>
                    <a:pt x="226" y="1493"/>
                  </a:lnTo>
                  <a:lnTo>
                    <a:pt x="235" y="1485"/>
                  </a:lnTo>
                  <a:lnTo>
                    <a:pt x="242" y="1475"/>
                  </a:lnTo>
                  <a:lnTo>
                    <a:pt x="249" y="1464"/>
                  </a:lnTo>
                  <a:lnTo>
                    <a:pt x="256" y="1452"/>
                  </a:lnTo>
                  <a:lnTo>
                    <a:pt x="261" y="1438"/>
                  </a:lnTo>
                  <a:lnTo>
                    <a:pt x="267" y="142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3" name="Freeform 14"/>
            <p:cNvSpPr>
              <a:spLocks noEditPoints="1"/>
            </p:cNvSpPr>
            <p:nvPr/>
          </p:nvSpPr>
          <p:spPr bwMode="auto">
            <a:xfrm>
              <a:off x="10883775" y="208260"/>
              <a:ext cx="493712" cy="493713"/>
            </a:xfrm>
            <a:custGeom>
              <a:avLst/>
              <a:gdLst>
                <a:gd name="T0" fmla="*/ 558 w 2483"/>
                <a:gd name="T1" fmla="*/ 205 h 2488"/>
                <a:gd name="T2" fmla="*/ 830 w 2483"/>
                <a:gd name="T3" fmla="*/ 70 h 2488"/>
                <a:gd name="T4" fmla="*/ 1122 w 2483"/>
                <a:gd name="T5" fmla="*/ 5 h 2488"/>
                <a:gd name="T6" fmla="*/ 1419 w 2483"/>
                <a:gd name="T7" fmla="*/ 13 h 2488"/>
                <a:gd name="T8" fmla="*/ 1708 w 2483"/>
                <a:gd name="T9" fmla="*/ 91 h 2488"/>
                <a:gd name="T10" fmla="*/ 1975 w 2483"/>
                <a:gd name="T11" fmla="*/ 240 h 2488"/>
                <a:gd name="T12" fmla="*/ 2204 w 2483"/>
                <a:gd name="T13" fmla="*/ 459 h 2488"/>
                <a:gd name="T14" fmla="*/ 2367 w 2483"/>
                <a:gd name="T15" fmla="*/ 720 h 2488"/>
                <a:gd name="T16" fmla="*/ 2460 w 2483"/>
                <a:gd name="T17" fmla="*/ 1007 h 2488"/>
                <a:gd name="T18" fmla="*/ 2482 w 2483"/>
                <a:gd name="T19" fmla="*/ 1304 h 2488"/>
                <a:gd name="T20" fmla="*/ 2432 w 2483"/>
                <a:gd name="T21" fmla="*/ 1598 h 2488"/>
                <a:gd name="T22" fmla="*/ 2311 w 2483"/>
                <a:gd name="T23" fmla="*/ 1876 h 2488"/>
                <a:gd name="T24" fmla="*/ 2119 w 2483"/>
                <a:gd name="T25" fmla="*/ 2124 h 2488"/>
                <a:gd name="T26" fmla="*/ 1872 w 2483"/>
                <a:gd name="T27" fmla="*/ 2315 h 2488"/>
                <a:gd name="T28" fmla="*/ 1595 w 2483"/>
                <a:gd name="T29" fmla="*/ 2437 h 2488"/>
                <a:gd name="T30" fmla="*/ 1300 w 2483"/>
                <a:gd name="T31" fmla="*/ 2487 h 2488"/>
                <a:gd name="T32" fmla="*/ 1003 w 2483"/>
                <a:gd name="T33" fmla="*/ 2466 h 2488"/>
                <a:gd name="T34" fmla="*/ 718 w 2483"/>
                <a:gd name="T35" fmla="*/ 2373 h 2488"/>
                <a:gd name="T36" fmla="*/ 458 w 2483"/>
                <a:gd name="T37" fmla="*/ 2210 h 2488"/>
                <a:gd name="T38" fmla="*/ 240 w 2483"/>
                <a:gd name="T39" fmla="*/ 1980 h 2488"/>
                <a:gd name="T40" fmla="*/ 90 w 2483"/>
                <a:gd name="T41" fmla="*/ 1712 h 2488"/>
                <a:gd name="T42" fmla="*/ 12 w 2483"/>
                <a:gd name="T43" fmla="*/ 1422 h 2488"/>
                <a:gd name="T44" fmla="*/ 5 w 2483"/>
                <a:gd name="T45" fmla="*/ 1125 h 2488"/>
                <a:gd name="T46" fmla="*/ 69 w 2483"/>
                <a:gd name="T47" fmla="*/ 832 h 2488"/>
                <a:gd name="T48" fmla="*/ 204 w 2483"/>
                <a:gd name="T49" fmla="*/ 559 h 2488"/>
                <a:gd name="T50" fmla="*/ 523 w 2483"/>
                <a:gd name="T51" fmla="*/ 418 h 2488"/>
                <a:gd name="T52" fmla="*/ 2186 w 2483"/>
                <a:gd name="T53" fmla="*/ 1792 h 2488"/>
                <a:gd name="T54" fmla="*/ 2287 w 2483"/>
                <a:gd name="T55" fmla="*/ 1558 h 2488"/>
                <a:gd name="T56" fmla="*/ 2332 w 2483"/>
                <a:gd name="T57" fmla="*/ 1310 h 2488"/>
                <a:gd name="T58" fmla="*/ 2317 w 2483"/>
                <a:gd name="T59" fmla="*/ 1059 h 2488"/>
                <a:gd name="T60" fmla="*/ 2246 w 2483"/>
                <a:gd name="T61" fmla="*/ 815 h 2488"/>
                <a:gd name="T62" fmla="*/ 2118 w 2483"/>
                <a:gd name="T63" fmla="*/ 591 h 2488"/>
                <a:gd name="T64" fmla="*/ 1934 w 2483"/>
                <a:gd name="T65" fmla="*/ 397 h 2488"/>
                <a:gd name="T66" fmla="*/ 1715 w 2483"/>
                <a:gd name="T67" fmla="*/ 258 h 2488"/>
                <a:gd name="T68" fmla="*/ 1476 w 2483"/>
                <a:gd name="T69" fmla="*/ 174 h 2488"/>
                <a:gd name="T70" fmla="*/ 1226 w 2483"/>
                <a:gd name="T71" fmla="*/ 150 h 2488"/>
                <a:gd name="T72" fmla="*/ 977 w 2483"/>
                <a:gd name="T73" fmla="*/ 182 h 2488"/>
                <a:gd name="T74" fmla="*/ 739 w 2483"/>
                <a:gd name="T75" fmla="*/ 271 h 2488"/>
                <a:gd name="T76" fmla="*/ 523 w 2483"/>
                <a:gd name="T77" fmla="*/ 418 h 2488"/>
                <a:gd name="T78" fmla="*/ 322 w 2483"/>
                <a:gd name="T79" fmla="*/ 651 h 2488"/>
                <a:gd name="T80" fmla="*/ 210 w 2483"/>
                <a:gd name="T81" fmla="*/ 882 h 2488"/>
                <a:gd name="T82" fmla="*/ 155 w 2483"/>
                <a:gd name="T83" fmla="*/ 1128 h 2488"/>
                <a:gd name="T84" fmla="*/ 158 w 2483"/>
                <a:gd name="T85" fmla="*/ 1380 h 2488"/>
                <a:gd name="T86" fmla="*/ 216 w 2483"/>
                <a:gd name="T87" fmla="*/ 1625 h 2488"/>
                <a:gd name="T88" fmla="*/ 333 w 2483"/>
                <a:gd name="T89" fmla="*/ 1854 h 2488"/>
                <a:gd name="T90" fmla="*/ 508 w 2483"/>
                <a:gd name="T91" fmla="*/ 2055 h 2488"/>
                <a:gd name="T92" fmla="*/ 721 w 2483"/>
                <a:gd name="T93" fmla="*/ 2206 h 2488"/>
                <a:gd name="T94" fmla="*/ 958 w 2483"/>
                <a:gd name="T95" fmla="*/ 2301 h 2488"/>
                <a:gd name="T96" fmla="*/ 1206 w 2483"/>
                <a:gd name="T97" fmla="*/ 2338 h 2488"/>
                <a:gd name="T98" fmla="*/ 1456 w 2483"/>
                <a:gd name="T99" fmla="*/ 2316 h 2488"/>
                <a:gd name="T100" fmla="*/ 1697 w 2483"/>
                <a:gd name="T101" fmla="*/ 2238 h 2488"/>
                <a:gd name="T102" fmla="*/ 1918 w 2483"/>
                <a:gd name="T103" fmla="*/ 2103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3" h="2488">
                  <a:moveTo>
                    <a:pt x="363" y="364"/>
                  </a:moveTo>
                  <a:lnTo>
                    <a:pt x="409" y="320"/>
                  </a:lnTo>
                  <a:lnTo>
                    <a:pt x="458" y="278"/>
                  </a:lnTo>
                  <a:lnTo>
                    <a:pt x="507" y="240"/>
                  </a:lnTo>
                  <a:lnTo>
                    <a:pt x="558" y="205"/>
                  </a:lnTo>
                  <a:lnTo>
                    <a:pt x="610" y="172"/>
                  </a:lnTo>
                  <a:lnTo>
                    <a:pt x="663" y="142"/>
                  </a:lnTo>
                  <a:lnTo>
                    <a:pt x="718" y="115"/>
                  </a:lnTo>
                  <a:lnTo>
                    <a:pt x="773" y="91"/>
                  </a:lnTo>
                  <a:lnTo>
                    <a:pt x="830" y="70"/>
                  </a:lnTo>
                  <a:lnTo>
                    <a:pt x="888" y="51"/>
                  </a:lnTo>
                  <a:lnTo>
                    <a:pt x="946" y="35"/>
                  </a:lnTo>
                  <a:lnTo>
                    <a:pt x="1003" y="22"/>
                  </a:lnTo>
                  <a:lnTo>
                    <a:pt x="1062" y="13"/>
                  </a:lnTo>
                  <a:lnTo>
                    <a:pt x="1122" y="5"/>
                  </a:lnTo>
                  <a:lnTo>
                    <a:pt x="1181" y="1"/>
                  </a:lnTo>
                  <a:lnTo>
                    <a:pt x="1241" y="0"/>
                  </a:lnTo>
                  <a:lnTo>
                    <a:pt x="1300" y="1"/>
                  </a:lnTo>
                  <a:lnTo>
                    <a:pt x="1360" y="5"/>
                  </a:lnTo>
                  <a:lnTo>
                    <a:pt x="1419" y="13"/>
                  </a:lnTo>
                  <a:lnTo>
                    <a:pt x="1478" y="22"/>
                  </a:lnTo>
                  <a:lnTo>
                    <a:pt x="1537" y="35"/>
                  </a:lnTo>
                  <a:lnTo>
                    <a:pt x="1595" y="51"/>
                  </a:lnTo>
                  <a:lnTo>
                    <a:pt x="1651" y="70"/>
                  </a:lnTo>
                  <a:lnTo>
                    <a:pt x="1708" y="91"/>
                  </a:lnTo>
                  <a:lnTo>
                    <a:pt x="1764" y="115"/>
                  </a:lnTo>
                  <a:lnTo>
                    <a:pt x="1818" y="142"/>
                  </a:lnTo>
                  <a:lnTo>
                    <a:pt x="1872" y="172"/>
                  </a:lnTo>
                  <a:lnTo>
                    <a:pt x="1924" y="205"/>
                  </a:lnTo>
                  <a:lnTo>
                    <a:pt x="1975" y="240"/>
                  </a:lnTo>
                  <a:lnTo>
                    <a:pt x="2025" y="278"/>
                  </a:lnTo>
                  <a:lnTo>
                    <a:pt x="2073" y="320"/>
                  </a:lnTo>
                  <a:lnTo>
                    <a:pt x="2119" y="364"/>
                  </a:lnTo>
                  <a:lnTo>
                    <a:pt x="2163" y="411"/>
                  </a:lnTo>
                  <a:lnTo>
                    <a:pt x="2204" y="459"/>
                  </a:lnTo>
                  <a:lnTo>
                    <a:pt x="2243" y="509"/>
                  </a:lnTo>
                  <a:lnTo>
                    <a:pt x="2278" y="559"/>
                  </a:lnTo>
                  <a:lnTo>
                    <a:pt x="2311" y="611"/>
                  </a:lnTo>
                  <a:lnTo>
                    <a:pt x="2341" y="666"/>
                  </a:lnTo>
                  <a:lnTo>
                    <a:pt x="2367" y="720"/>
                  </a:lnTo>
                  <a:lnTo>
                    <a:pt x="2392" y="776"/>
                  </a:lnTo>
                  <a:lnTo>
                    <a:pt x="2413" y="832"/>
                  </a:lnTo>
                  <a:lnTo>
                    <a:pt x="2432" y="890"/>
                  </a:lnTo>
                  <a:lnTo>
                    <a:pt x="2447" y="948"/>
                  </a:lnTo>
                  <a:lnTo>
                    <a:pt x="2460" y="1007"/>
                  </a:lnTo>
                  <a:lnTo>
                    <a:pt x="2470" y="1066"/>
                  </a:lnTo>
                  <a:lnTo>
                    <a:pt x="2477" y="1125"/>
                  </a:lnTo>
                  <a:lnTo>
                    <a:pt x="2482" y="1184"/>
                  </a:lnTo>
                  <a:lnTo>
                    <a:pt x="2483" y="1244"/>
                  </a:lnTo>
                  <a:lnTo>
                    <a:pt x="2482" y="1304"/>
                  </a:lnTo>
                  <a:lnTo>
                    <a:pt x="2477" y="1363"/>
                  </a:lnTo>
                  <a:lnTo>
                    <a:pt x="2470" y="1422"/>
                  </a:lnTo>
                  <a:lnTo>
                    <a:pt x="2460" y="1481"/>
                  </a:lnTo>
                  <a:lnTo>
                    <a:pt x="2447" y="1540"/>
                  </a:lnTo>
                  <a:lnTo>
                    <a:pt x="2432" y="1598"/>
                  </a:lnTo>
                  <a:lnTo>
                    <a:pt x="2413" y="1656"/>
                  </a:lnTo>
                  <a:lnTo>
                    <a:pt x="2392" y="1712"/>
                  </a:lnTo>
                  <a:lnTo>
                    <a:pt x="2367" y="1767"/>
                  </a:lnTo>
                  <a:lnTo>
                    <a:pt x="2341" y="1823"/>
                  </a:lnTo>
                  <a:lnTo>
                    <a:pt x="2311" y="1876"/>
                  </a:lnTo>
                  <a:lnTo>
                    <a:pt x="2278" y="1929"/>
                  </a:lnTo>
                  <a:lnTo>
                    <a:pt x="2243" y="1980"/>
                  </a:lnTo>
                  <a:lnTo>
                    <a:pt x="2204" y="2029"/>
                  </a:lnTo>
                  <a:lnTo>
                    <a:pt x="2163" y="2077"/>
                  </a:lnTo>
                  <a:lnTo>
                    <a:pt x="2119" y="2124"/>
                  </a:lnTo>
                  <a:lnTo>
                    <a:pt x="2073" y="2168"/>
                  </a:lnTo>
                  <a:lnTo>
                    <a:pt x="2025" y="2210"/>
                  </a:lnTo>
                  <a:lnTo>
                    <a:pt x="1975" y="2247"/>
                  </a:lnTo>
                  <a:lnTo>
                    <a:pt x="1924" y="2283"/>
                  </a:lnTo>
                  <a:lnTo>
                    <a:pt x="1872" y="2315"/>
                  </a:lnTo>
                  <a:lnTo>
                    <a:pt x="1818" y="2345"/>
                  </a:lnTo>
                  <a:lnTo>
                    <a:pt x="1764" y="2373"/>
                  </a:lnTo>
                  <a:lnTo>
                    <a:pt x="1708" y="2397"/>
                  </a:lnTo>
                  <a:lnTo>
                    <a:pt x="1651" y="2418"/>
                  </a:lnTo>
                  <a:lnTo>
                    <a:pt x="1595" y="2437"/>
                  </a:lnTo>
                  <a:lnTo>
                    <a:pt x="1537" y="2452"/>
                  </a:lnTo>
                  <a:lnTo>
                    <a:pt x="1478" y="2466"/>
                  </a:lnTo>
                  <a:lnTo>
                    <a:pt x="1419" y="2476"/>
                  </a:lnTo>
                  <a:lnTo>
                    <a:pt x="1360" y="2482"/>
                  </a:lnTo>
                  <a:lnTo>
                    <a:pt x="1300" y="2487"/>
                  </a:lnTo>
                  <a:lnTo>
                    <a:pt x="1241" y="2488"/>
                  </a:lnTo>
                  <a:lnTo>
                    <a:pt x="1181" y="2487"/>
                  </a:lnTo>
                  <a:lnTo>
                    <a:pt x="1122" y="2482"/>
                  </a:lnTo>
                  <a:lnTo>
                    <a:pt x="1062" y="2476"/>
                  </a:lnTo>
                  <a:lnTo>
                    <a:pt x="1003" y="2466"/>
                  </a:lnTo>
                  <a:lnTo>
                    <a:pt x="946" y="2452"/>
                  </a:lnTo>
                  <a:lnTo>
                    <a:pt x="888" y="2437"/>
                  </a:lnTo>
                  <a:lnTo>
                    <a:pt x="830" y="2418"/>
                  </a:lnTo>
                  <a:lnTo>
                    <a:pt x="773" y="2397"/>
                  </a:lnTo>
                  <a:lnTo>
                    <a:pt x="718" y="2373"/>
                  </a:lnTo>
                  <a:lnTo>
                    <a:pt x="663" y="2345"/>
                  </a:lnTo>
                  <a:lnTo>
                    <a:pt x="610" y="2315"/>
                  </a:lnTo>
                  <a:lnTo>
                    <a:pt x="558" y="2283"/>
                  </a:lnTo>
                  <a:lnTo>
                    <a:pt x="507" y="2247"/>
                  </a:lnTo>
                  <a:lnTo>
                    <a:pt x="458" y="2210"/>
                  </a:lnTo>
                  <a:lnTo>
                    <a:pt x="409" y="2168"/>
                  </a:lnTo>
                  <a:lnTo>
                    <a:pt x="363" y="2124"/>
                  </a:lnTo>
                  <a:lnTo>
                    <a:pt x="319" y="2077"/>
                  </a:lnTo>
                  <a:lnTo>
                    <a:pt x="278" y="2029"/>
                  </a:lnTo>
                  <a:lnTo>
                    <a:pt x="240" y="1980"/>
                  </a:lnTo>
                  <a:lnTo>
                    <a:pt x="204" y="1929"/>
                  </a:lnTo>
                  <a:lnTo>
                    <a:pt x="171" y="1876"/>
                  </a:lnTo>
                  <a:lnTo>
                    <a:pt x="141" y="1823"/>
                  </a:lnTo>
                  <a:lnTo>
                    <a:pt x="114" y="1767"/>
                  </a:lnTo>
                  <a:lnTo>
                    <a:pt x="90" y="1712"/>
                  </a:lnTo>
                  <a:lnTo>
                    <a:pt x="69" y="1656"/>
                  </a:lnTo>
                  <a:lnTo>
                    <a:pt x="51" y="1598"/>
                  </a:lnTo>
                  <a:lnTo>
                    <a:pt x="35" y="1540"/>
                  </a:lnTo>
                  <a:lnTo>
                    <a:pt x="22" y="1481"/>
                  </a:lnTo>
                  <a:lnTo>
                    <a:pt x="12" y="1422"/>
                  </a:lnTo>
                  <a:lnTo>
                    <a:pt x="5" y="1363"/>
                  </a:lnTo>
                  <a:lnTo>
                    <a:pt x="1" y="1304"/>
                  </a:lnTo>
                  <a:lnTo>
                    <a:pt x="0" y="1244"/>
                  </a:lnTo>
                  <a:lnTo>
                    <a:pt x="1" y="1184"/>
                  </a:lnTo>
                  <a:lnTo>
                    <a:pt x="5" y="1125"/>
                  </a:lnTo>
                  <a:lnTo>
                    <a:pt x="12" y="1066"/>
                  </a:lnTo>
                  <a:lnTo>
                    <a:pt x="22" y="1007"/>
                  </a:lnTo>
                  <a:lnTo>
                    <a:pt x="35" y="948"/>
                  </a:lnTo>
                  <a:lnTo>
                    <a:pt x="51" y="890"/>
                  </a:lnTo>
                  <a:lnTo>
                    <a:pt x="69" y="832"/>
                  </a:lnTo>
                  <a:lnTo>
                    <a:pt x="90" y="776"/>
                  </a:lnTo>
                  <a:lnTo>
                    <a:pt x="114" y="720"/>
                  </a:lnTo>
                  <a:lnTo>
                    <a:pt x="141" y="666"/>
                  </a:lnTo>
                  <a:lnTo>
                    <a:pt x="171" y="611"/>
                  </a:lnTo>
                  <a:lnTo>
                    <a:pt x="204" y="559"/>
                  </a:lnTo>
                  <a:lnTo>
                    <a:pt x="240" y="509"/>
                  </a:lnTo>
                  <a:lnTo>
                    <a:pt x="278" y="459"/>
                  </a:lnTo>
                  <a:lnTo>
                    <a:pt x="319" y="411"/>
                  </a:lnTo>
                  <a:lnTo>
                    <a:pt x="363" y="364"/>
                  </a:lnTo>
                  <a:close/>
                  <a:moveTo>
                    <a:pt x="523" y="418"/>
                  </a:moveTo>
                  <a:lnTo>
                    <a:pt x="2064" y="1963"/>
                  </a:lnTo>
                  <a:lnTo>
                    <a:pt x="2098" y="1922"/>
                  </a:lnTo>
                  <a:lnTo>
                    <a:pt x="2131" y="1880"/>
                  </a:lnTo>
                  <a:lnTo>
                    <a:pt x="2159" y="1836"/>
                  </a:lnTo>
                  <a:lnTo>
                    <a:pt x="2186" y="1792"/>
                  </a:lnTo>
                  <a:lnTo>
                    <a:pt x="2212" y="1747"/>
                  </a:lnTo>
                  <a:lnTo>
                    <a:pt x="2234" y="1700"/>
                  </a:lnTo>
                  <a:lnTo>
                    <a:pt x="2254" y="1654"/>
                  </a:lnTo>
                  <a:lnTo>
                    <a:pt x="2272" y="1606"/>
                  </a:lnTo>
                  <a:lnTo>
                    <a:pt x="2287" y="1558"/>
                  </a:lnTo>
                  <a:lnTo>
                    <a:pt x="2301" y="1509"/>
                  </a:lnTo>
                  <a:lnTo>
                    <a:pt x="2312" y="1459"/>
                  </a:lnTo>
                  <a:lnTo>
                    <a:pt x="2321" y="1410"/>
                  </a:lnTo>
                  <a:lnTo>
                    <a:pt x="2327" y="1360"/>
                  </a:lnTo>
                  <a:lnTo>
                    <a:pt x="2332" y="1310"/>
                  </a:lnTo>
                  <a:lnTo>
                    <a:pt x="2333" y="1259"/>
                  </a:lnTo>
                  <a:lnTo>
                    <a:pt x="2333" y="1209"/>
                  </a:lnTo>
                  <a:lnTo>
                    <a:pt x="2329" y="1158"/>
                  </a:lnTo>
                  <a:lnTo>
                    <a:pt x="2325" y="1108"/>
                  </a:lnTo>
                  <a:lnTo>
                    <a:pt x="2317" y="1059"/>
                  </a:lnTo>
                  <a:lnTo>
                    <a:pt x="2308" y="1009"/>
                  </a:lnTo>
                  <a:lnTo>
                    <a:pt x="2296" y="960"/>
                  </a:lnTo>
                  <a:lnTo>
                    <a:pt x="2282" y="911"/>
                  </a:lnTo>
                  <a:lnTo>
                    <a:pt x="2265" y="863"/>
                  </a:lnTo>
                  <a:lnTo>
                    <a:pt x="2246" y="815"/>
                  </a:lnTo>
                  <a:lnTo>
                    <a:pt x="2225" y="769"/>
                  </a:lnTo>
                  <a:lnTo>
                    <a:pt x="2202" y="722"/>
                  </a:lnTo>
                  <a:lnTo>
                    <a:pt x="2176" y="678"/>
                  </a:lnTo>
                  <a:lnTo>
                    <a:pt x="2148" y="635"/>
                  </a:lnTo>
                  <a:lnTo>
                    <a:pt x="2118" y="591"/>
                  </a:lnTo>
                  <a:lnTo>
                    <a:pt x="2085" y="550"/>
                  </a:lnTo>
                  <a:lnTo>
                    <a:pt x="2050" y="509"/>
                  </a:lnTo>
                  <a:lnTo>
                    <a:pt x="2014" y="470"/>
                  </a:lnTo>
                  <a:lnTo>
                    <a:pt x="1975" y="433"/>
                  </a:lnTo>
                  <a:lnTo>
                    <a:pt x="1934" y="397"/>
                  </a:lnTo>
                  <a:lnTo>
                    <a:pt x="1893" y="365"/>
                  </a:lnTo>
                  <a:lnTo>
                    <a:pt x="1849" y="335"/>
                  </a:lnTo>
                  <a:lnTo>
                    <a:pt x="1806" y="307"/>
                  </a:lnTo>
                  <a:lnTo>
                    <a:pt x="1760" y="281"/>
                  </a:lnTo>
                  <a:lnTo>
                    <a:pt x="1715" y="258"/>
                  </a:lnTo>
                  <a:lnTo>
                    <a:pt x="1668" y="237"/>
                  </a:lnTo>
                  <a:lnTo>
                    <a:pt x="1621" y="218"/>
                  </a:lnTo>
                  <a:lnTo>
                    <a:pt x="1573" y="201"/>
                  </a:lnTo>
                  <a:lnTo>
                    <a:pt x="1525" y="187"/>
                  </a:lnTo>
                  <a:lnTo>
                    <a:pt x="1476" y="174"/>
                  </a:lnTo>
                  <a:lnTo>
                    <a:pt x="1426" y="166"/>
                  </a:lnTo>
                  <a:lnTo>
                    <a:pt x="1376" y="158"/>
                  </a:lnTo>
                  <a:lnTo>
                    <a:pt x="1326" y="152"/>
                  </a:lnTo>
                  <a:lnTo>
                    <a:pt x="1276" y="150"/>
                  </a:lnTo>
                  <a:lnTo>
                    <a:pt x="1226" y="150"/>
                  </a:lnTo>
                  <a:lnTo>
                    <a:pt x="1176" y="151"/>
                  </a:lnTo>
                  <a:lnTo>
                    <a:pt x="1126" y="156"/>
                  </a:lnTo>
                  <a:lnTo>
                    <a:pt x="1076" y="162"/>
                  </a:lnTo>
                  <a:lnTo>
                    <a:pt x="1026" y="171"/>
                  </a:lnTo>
                  <a:lnTo>
                    <a:pt x="977" y="182"/>
                  </a:lnTo>
                  <a:lnTo>
                    <a:pt x="928" y="196"/>
                  </a:lnTo>
                  <a:lnTo>
                    <a:pt x="880" y="211"/>
                  </a:lnTo>
                  <a:lnTo>
                    <a:pt x="832" y="229"/>
                  </a:lnTo>
                  <a:lnTo>
                    <a:pt x="786" y="249"/>
                  </a:lnTo>
                  <a:lnTo>
                    <a:pt x="739" y="271"/>
                  </a:lnTo>
                  <a:lnTo>
                    <a:pt x="693" y="296"/>
                  </a:lnTo>
                  <a:lnTo>
                    <a:pt x="650" y="324"/>
                  </a:lnTo>
                  <a:lnTo>
                    <a:pt x="607" y="353"/>
                  </a:lnTo>
                  <a:lnTo>
                    <a:pt x="564" y="385"/>
                  </a:lnTo>
                  <a:lnTo>
                    <a:pt x="523" y="418"/>
                  </a:lnTo>
                  <a:close/>
                  <a:moveTo>
                    <a:pt x="1958" y="2069"/>
                  </a:moveTo>
                  <a:lnTo>
                    <a:pt x="418" y="524"/>
                  </a:lnTo>
                  <a:lnTo>
                    <a:pt x="383" y="565"/>
                  </a:lnTo>
                  <a:lnTo>
                    <a:pt x="352" y="608"/>
                  </a:lnTo>
                  <a:lnTo>
                    <a:pt x="322" y="651"/>
                  </a:lnTo>
                  <a:lnTo>
                    <a:pt x="295" y="696"/>
                  </a:lnTo>
                  <a:lnTo>
                    <a:pt x="271" y="740"/>
                  </a:lnTo>
                  <a:lnTo>
                    <a:pt x="249" y="787"/>
                  </a:lnTo>
                  <a:lnTo>
                    <a:pt x="228" y="834"/>
                  </a:lnTo>
                  <a:lnTo>
                    <a:pt x="210" y="882"/>
                  </a:lnTo>
                  <a:lnTo>
                    <a:pt x="194" y="930"/>
                  </a:lnTo>
                  <a:lnTo>
                    <a:pt x="181" y="979"/>
                  </a:lnTo>
                  <a:lnTo>
                    <a:pt x="170" y="1029"/>
                  </a:lnTo>
                  <a:lnTo>
                    <a:pt x="161" y="1078"/>
                  </a:lnTo>
                  <a:lnTo>
                    <a:pt x="155" y="1128"/>
                  </a:lnTo>
                  <a:lnTo>
                    <a:pt x="151" y="1178"/>
                  </a:lnTo>
                  <a:lnTo>
                    <a:pt x="149" y="1228"/>
                  </a:lnTo>
                  <a:lnTo>
                    <a:pt x="150" y="1278"/>
                  </a:lnTo>
                  <a:lnTo>
                    <a:pt x="152" y="1330"/>
                  </a:lnTo>
                  <a:lnTo>
                    <a:pt x="158" y="1380"/>
                  </a:lnTo>
                  <a:lnTo>
                    <a:pt x="164" y="1429"/>
                  </a:lnTo>
                  <a:lnTo>
                    <a:pt x="174" y="1479"/>
                  </a:lnTo>
                  <a:lnTo>
                    <a:pt x="186" y="1528"/>
                  </a:lnTo>
                  <a:lnTo>
                    <a:pt x="200" y="1577"/>
                  </a:lnTo>
                  <a:lnTo>
                    <a:pt x="216" y="1625"/>
                  </a:lnTo>
                  <a:lnTo>
                    <a:pt x="235" y="1673"/>
                  </a:lnTo>
                  <a:lnTo>
                    <a:pt x="257" y="1719"/>
                  </a:lnTo>
                  <a:lnTo>
                    <a:pt x="280" y="1765"/>
                  </a:lnTo>
                  <a:lnTo>
                    <a:pt x="305" y="1810"/>
                  </a:lnTo>
                  <a:lnTo>
                    <a:pt x="333" y="1854"/>
                  </a:lnTo>
                  <a:lnTo>
                    <a:pt x="364" y="1897"/>
                  </a:lnTo>
                  <a:lnTo>
                    <a:pt x="397" y="1938"/>
                  </a:lnTo>
                  <a:lnTo>
                    <a:pt x="431" y="1979"/>
                  </a:lnTo>
                  <a:lnTo>
                    <a:pt x="469" y="2018"/>
                  </a:lnTo>
                  <a:lnTo>
                    <a:pt x="508" y="2055"/>
                  </a:lnTo>
                  <a:lnTo>
                    <a:pt x="548" y="2090"/>
                  </a:lnTo>
                  <a:lnTo>
                    <a:pt x="590" y="2123"/>
                  </a:lnTo>
                  <a:lnTo>
                    <a:pt x="632" y="2153"/>
                  </a:lnTo>
                  <a:lnTo>
                    <a:pt x="677" y="2181"/>
                  </a:lnTo>
                  <a:lnTo>
                    <a:pt x="721" y="2206"/>
                  </a:lnTo>
                  <a:lnTo>
                    <a:pt x="767" y="2231"/>
                  </a:lnTo>
                  <a:lnTo>
                    <a:pt x="813" y="2252"/>
                  </a:lnTo>
                  <a:lnTo>
                    <a:pt x="861" y="2270"/>
                  </a:lnTo>
                  <a:lnTo>
                    <a:pt x="909" y="2286"/>
                  </a:lnTo>
                  <a:lnTo>
                    <a:pt x="958" y="2301"/>
                  </a:lnTo>
                  <a:lnTo>
                    <a:pt x="1007" y="2313"/>
                  </a:lnTo>
                  <a:lnTo>
                    <a:pt x="1056" y="2322"/>
                  </a:lnTo>
                  <a:lnTo>
                    <a:pt x="1106" y="2330"/>
                  </a:lnTo>
                  <a:lnTo>
                    <a:pt x="1156" y="2335"/>
                  </a:lnTo>
                  <a:lnTo>
                    <a:pt x="1206" y="2338"/>
                  </a:lnTo>
                  <a:lnTo>
                    <a:pt x="1256" y="2338"/>
                  </a:lnTo>
                  <a:lnTo>
                    <a:pt x="1307" y="2337"/>
                  </a:lnTo>
                  <a:lnTo>
                    <a:pt x="1357" y="2332"/>
                  </a:lnTo>
                  <a:lnTo>
                    <a:pt x="1407" y="2325"/>
                  </a:lnTo>
                  <a:lnTo>
                    <a:pt x="1456" y="2316"/>
                  </a:lnTo>
                  <a:lnTo>
                    <a:pt x="1506" y="2305"/>
                  </a:lnTo>
                  <a:lnTo>
                    <a:pt x="1554" y="2292"/>
                  </a:lnTo>
                  <a:lnTo>
                    <a:pt x="1603" y="2276"/>
                  </a:lnTo>
                  <a:lnTo>
                    <a:pt x="1650" y="2259"/>
                  </a:lnTo>
                  <a:lnTo>
                    <a:pt x="1697" y="2238"/>
                  </a:lnTo>
                  <a:lnTo>
                    <a:pt x="1743" y="2216"/>
                  </a:lnTo>
                  <a:lnTo>
                    <a:pt x="1788" y="2192"/>
                  </a:lnTo>
                  <a:lnTo>
                    <a:pt x="1833" y="2164"/>
                  </a:lnTo>
                  <a:lnTo>
                    <a:pt x="1876" y="2135"/>
                  </a:lnTo>
                  <a:lnTo>
                    <a:pt x="1918" y="2103"/>
                  </a:lnTo>
                  <a:lnTo>
                    <a:pt x="1958" y="2069"/>
                  </a:lnTo>
                  <a:close/>
                </a:path>
              </a:pathLst>
            </a:custGeom>
            <a:solidFill>
              <a:schemeClr val="bg1"/>
            </a:solidFill>
            <a:ln w="19050">
              <a:noFill/>
              <a:round/>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spTree>
  </p:cSld>
  <p:clrMapOvr>
    <a:masterClrMapping/>
  </p:clrMapOvr>
  <p:transition spd="slow" advTm="22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 fill="hold"/>
                                        <p:tgtEl>
                                          <p:spTgt spid="10"/>
                                        </p:tgtEl>
                                        <p:attrNameLst>
                                          <p:attrName>ppt_w</p:attrName>
                                        </p:attrNameLst>
                                      </p:cBhvr>
                                      <p:tavLst>
                                        <p:tav tm="0">
                                          <p:val>
                                            <p:fltVal val="0"/>
                                          </p:val>
                                        </p:tav>
                                        <p:tav tm="100000">
                                          <p:val>
                                            <p:strVal val="#ppt_w"/>
                                          </p:val>
                                        </p:tav>
                                      </p:tavLst>
                                    </p:anim>
                                    <p:anim calcmode="lin" valueType="num">
                                      <p:cBhvr>
                                        <p:cTn id="8" dur="300" fill="hold"/>
                                        <p:tgtEl>
                                          <p:spTgt spid="10"/>
                                        </p:tgtEl>
                                        <p:attrNameLst>
                                          <p:attrName>ppt_h</p:attrName>
                                        </p:attrNameLst>
                                      </p:cBhvr>
                                      <p:tavLst>
                                        <p:tav tm="0">
                                          <p:val>
                                            <p:fltVal val="0"/>
                                          </p:val>
                                        </p:tav>
                                        <p:tav tm="100000">
                                          <p:val>
                                            <p:strVal val="#ppt_h"/>
                                          </p:val>
                                        </p:tav>
                                      </p:tavLst>
                                    </p:anim>
                                    <p:anim calcmode="lin" valueType="num">
                                      <p:cBhvr>
                                        <p:cTn id="9" dur="300" fill="hold"/>
                                        <p:tgtEl>
                                          <p:spTgt spid="10"/>
                                        </p:tgtEl>
                                        <p:attrNameLst>
                                          <p:attrName>style.rotation</p:attrName>
                                        </p:attrNameLst>
                                      </p:cBhvr>
                                      <p:tavLst>
                                        <p:tav tm="0">
                                          <p:val>
                                            <p:fltVal val="90"/>
                                          </p:val>
                                        </p:tav>
                                        <p:tav tm="100000">
                                          <p:val>
                                            <p:fltVal val="0"/>
                                          </p:val>
                                        </p:tav>
                                      </p:tavLst>
                                    </p:anim>
                                    <p:animEffect transition="in" filter="fade">
                                      <p:cBhvr>
                                        <p:cTn id="10" dur="300"/>
                                        <p:tgtEl>
                                          <p:spTgt spid="10"/>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571" y="1213478"/>
            <a:ext cx="7555066" cy="2031325"/>
          </a:xfrm>
          <a:prstGeom prst="rect">
            <a:avLst/>
          </a:prstGeom>
          <a:noFill/>
        </p:spPr>
        <p:txBody>
          <a:bodyPr wrap="square" rtlCol="0">
            <a:spAutoFit/>
          </a:bodyPr>
          <a:lstStyle/>
          <a:p>
            <a:pPr algn="just"/>
            <a:r>
              <a:rPr lang="zh-CN" altLang="en-US" b="1" dirty="0">
                <a:solidFill>
                  <a:schemeClr val="tx2"/>
                </a:solidFill>
                <a:latin typeface="+mn-ea"/>
                <a:ea typeface="+mn-ea"/>
                <a:cs typeface="微软雅黑" panose="020B0503020204020204" pitchFamily="34" charset="-122"/>
              </a:rPr>
              <a:t>性状：</a:t>
            </a:r>
            <a:r>
              <a:rPr lang="zh-CN" altLang="en-US" dirty="0">
                <a:solidFill>
                  <a:schemeClr val="tx2"/>
                </a:solidFill>
                <a:latin typeface="+mn-ea"/>
                <a:ea typeface="+mn-ea"/>
                <a:cs typeface="微软雅黑" panose="020B0503020204020204" pitchFamily="34" charset="-122"/>
              </a:rPr>
              <a:t>纯的</a:t>
            </a:r>
            <a:r>
              <a:rPr lang="en-US" altLang="zh-CN" dirty="0">
                <a:solidFill>
                  <a:schemeClr val="tx2"/>
                </a:solidFill>
                <a:latin typeface="+mn-ea"/>
                <a:ea typeface="+mn-ea"/>
                <a:cs typeface="微软雅黑" panose="020B0503020204020204" pitchFamily="34" charset="-122"/>
              </a:rPr>
              <a:t>LSD</a:t>
            </a:r>
            <a:r>
              <a:rPr lang="zh-CN" altLang="en-US" dirty="0">
                <a:solidFill>
                  <a:schemeClr val="tx2"/>
                </a:solidFill>
                <a:latin typeface="+mn-ea"/>
                <a:ea typeface="+mn-ea"/>
                <a:cs typeface="微软雅黑" panose="020B0503020204020204" pitchFamily="34" charset="-122"/>
              </a:rPr>
              <a:t>无色、无味，最初多制成胶囊包装。目前最为常见的是以吸水纸的形式出现，也有发现以丸剂（黑芝麻）形式销售。</a:t>
            </a:r>
            <a:endParaRPr lang="en-US" altLang="zh-CN" dirty="0">
              <a:solidFill>
                <a:schemeClr val="tx2"/>
              </a:solidFill>
              <a:latin typeface="+mn-ea"/>
              <a:ea typeface="+mn-ea"/>
              <a:cs typeface="微软雅黑" panose="020B0503020204020204" pitchFamily="34" charset="-122"/>
            </a:endParaRPr>
          </a:p>
          <a:p>
            <a:pPr algn="just"/>
            <a:endParaRPr lang="zh-CN" altLang="en-US" dirty="0">
              <a:solidFill>
                <a:schemeClr val="tx2"/>
              </a:solidFill>
              <a:latin typeface="+mn-ea"/>
              <a:ea typeface="+mn-ea"/>
              <a:cs typeface="微软雅黑" panose="020B0503020204020204" pitchFamily="34" charset="-122"/>
            </a:endParaRPr>
          </a:p>
          <a:p>
            <a:pPr algn="just"/>
            <a:r>
              <a:rPr lang="zh-CN" altLang="en-US" b="1" dirty="0">
                <a:solidFill>
                  <a:schemeClr val="tx2"/>
                </a:solidFill>
                <a:latin typeface="+mn-ea"/>
                <a:ea typeface="+mn-ea"/>
                <a:cs typeface="微软雅黑" panose="020B0503020204020204" pitchFamily="34" charset="-122"/>
              </a:rPr>
              <a:t>吸食危害：</a:t>
            </a:r>
            <a:r>
              <a:rPr lang="en-US" altLang="zh-CN" dirty="0">
                <a:solidFill>
                  <a:schemeClr val="tx2"/>
                </a:solidFill>
                <a:latin typeface="+mn-ea"/>
                <a:ea typeface="+mn-ea"/>
                <a:cs typeface="微软雅黑" panose="020B0503020204020204" pitchFamily="34" charset="-122"/>
              </a:rPr>
              <a:t>LSD</a:t>
            </a:r>
            <a:r>
              <a:rPr lang="zh-CN" altLang="en-US" dirty="0">
                <a:solidFill>
                  <a:schemeClr val="tx2"/>
                </a:solidFill>
                <a:latin typeface="+mn-ea"/>
                <a:ea typeface="+mn-ea"/>
                <a:cs typeface="微软雅黑" panose="020B0503020204020204" pitchFamily="34" charset="-122"/>
              </a:rPr>
              <a:t>是已知药力最强的致幻剂，极易为人体吸收。服用后会产生幻视、幻听和幻觉，出现惊惶失措、思想迷乱、疑神疑鬼、焦虑不安、行为失控和完全无助的精神错乱的症状。同时会导致失去方向感、辨别距离和时间的能力，因而导致身体严重受伤和死亡。</a:t>
            </a:r>
            <a:endParaRPr lang="zh-CN" altLang="en-US" dirty="0">
              <a:solidFill>
                <a:schemeClr val="tx2"/>
              </a:solidFill>
              <a:latin typeface="+mn-ea"/>
              <a:ea typeface="+mn-ea"/>
              <a:cs typeface="微软雅黑" panose="020B0503020204020204" pitchFamily="34" charset="-122"/>
            </a:endParaRPr>
          </a:p>
        </p:txBody>
      </p:sp>
      <p:pic>
        <p:nvPicPr>
          <p:cNvPr id="2" name="图片 1" descr="D:\甲方\ppt\工作\下午茶\5a5ae9774c0f9.jpg5a5ae9774c0f9"/>
          <p:cNvPicPr>
            <a:picLocks noChangeAspect="1"/>
          </p:cNvPicPr>
          <p:nvPr/>
        </p:nvPicPr>
        <p:blipFill>
          <a:blip r:embed="rId1"/>
          <a:srcRect/>
          <a:stretch>
            <a:fillRect/>
          </a:stretch>
        </p:blipFill>
        <p:spPr>
          <a:xfrm>
            <a:off x="8546653" y="1288080"/>
            <a:ext cx="2808312" cy="1873250"/>
          </a:xfrm>
          <a:prstGeom prst="rect">
            <a:avLst/>
          </a:prstGeom>
        </p:spPr>
      </p:pic>
      <p:grpSp>
        <p:nvGrpSpPr>
          <p:cNvPr id="10" name="Group 3"/>
          <p:cNvGrpSpPr/>
          <p:nvPr/>
        </p:nvGrpSpPr>
        <p:grpSpPr bwMode="auto">
          <a:xfrm flipH="1">
            <a:off x="265781" y="260696"/>
            <a:ext cx="432000" cy="432000"/>
            <a:chOff x="0" y="0"/>
            <a:chExt cx="640" cy="658"/>
          </a:xfrm>
          <a:solidFill>
            <a:schemeClr val="bg1"/>
          </a:solidFill>
        </p:grpSpPr>
        <p:sp>
          <p:nvSpPr>
            <p:cNvPr id="11"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2"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3" name="矩形 12"/>
          <p:cNvSpPr/>
          <p:nvPr/>
        </p:nvSpPr>
        <p:spPr>
          <a:xfrm>
            <a:off x="677187" y="236852"/>
            <a:ext cx="3209533"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2.7</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麦角乙二胺</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(LSD)</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 name="直接连接符 13"/>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圆角矩形 14"/>
          <p:cNvSpPr/>
          <p:nvPr/>
        </p:nvSpPr>
        <p:spPr bwMode="auto">
          <a:xfrm>
            <a:off x="966705" y="4236394"/>
            <a:ext cx="4783814" cy="2155390"/>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6" name="圆角矩形 15"/>
          <p:cNvSpPr/>
          <p:nvPr/>
        </p:nvSpPr>
        <p:spPr bwMode="auto">
          <a:xfrm>
            <a:off x="966705" y="3663778"/>
            <a:ext cx="478381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7" name="TextBox 16"/>
          <p:cNvSpPr txBox="1"/>
          <p:nvPr/>
        </p:nvSpPr>
        <p:spPr>
          <a:xfrm>
            <a:off x="2203889" y="3730653"/>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05" y="3414747"/>
            <a:ext cx="1188127" cy="941860"/>
          </a:xfrm>
          <a:prstGeom prst="rect">
            <a:avLst/>
          </a:prstGeom>
        </p:spPr>
      </p:pic>
      <p:sp>
        <p:nvSpPr>
          <p:cNvPr id="19" name="TextBox 18"/>
          <p:cNvSpPr txBox="1"/>
          <p:nvPr/>
        </p:nvSpPr>
        <p:spPr>
          <a:xfrm>
            <a:off x="1218732" y="4522220"/>
            <a:ext cx="4280107" cy="1754326"/>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吸食完</a:t>
            </a:r>
            <a:r>
              <a:rPr lang="en-US" altLang="zh-CN" sz="1800" dirty="0">
                <a:cs typeface="微软雅黑" panose="020B0503020204020204" pitchFamily="34" charset="-122"/>
              </a:rPr>
              <a:t>LSD</a:t>
            </a:r>
            <a:r>
              <a:rPr lang="zh-CN" altLang="en-US" sz="1800" dirty="0">
                <a:cs typeface="微软雅黑" panose="020B0503020204020204" pitchFamily="34" charset="-122"/>
              </a:rPr>
              <a:t>的青年本来在高楼上，却错误地判断自己在平地上，于是本想“走”到街上，却从高楼跳了下来；迎面而来的汽车离自己已经很近了，吸食者却错误地判断车离他还很远，于是迎着车走过去</a:t>
            </a:r>
            <a:r>
              <a:rPr lang="en-US" altLang="zh-CN" sz="1800" dirty="0">
                <a:cs typeface="微软雅黑" panose="020B0503020204020204" pitchFamily="34" charset="-122"/>
              </a:rPr>
              <a:t>……</a:t>
            </a:r>
            <a:endParaRPr lang="zh-CN" altLang="en-US" sz="1800" dirty="0">
              <a:cs typeface="微软雅黑" panose="020B0503020204020204" pitchFamily="34" charset="-122"/>
            </a:endParaRPr>
          </a:p>
        </p:txBody>
      </p:sp>
      <p:sp>
        <p:nvSpPr>
          <p:cNvPr id="20" name="圆角矩形 19"/>
          <p:cNvSpPr/>
          <p:nvPr/>
        </p:nvSpPr>
        <p:spPr bwMode="auto">
          <a:xfrm>
            <a:off x="6326583" y="4303268"/>
            <a:ext cx="4934714" cy="2122191"/>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1" name="圆角矩形 20"/>
          <p:cNvSpPr/>
          <p:nvPr/>
        </p:nvSpPr>
        <p:spPr bwMode="auto">
          <a:xfrm>
            <a:off x="6326583" y="3730653"/>
            <a:ext cx="493471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22" name="TextBox 21"/>
          <p:cNvSpPr txBox="1"/>
          <p:nvPr/>
        </p:nvSpPr>
        <p:spPr>
          <a:xfrm>
            <a:off x="7563767" y="3797528"/>
            <a:ext cx="1313180" cy="430887"/>
          </a:xfrm>
          <a:prstGeom prst="rect">
            <a:avLst/>
          </a:prstGeom>
          <a:noFill/>
        </p:spPr>
        <p:txBody>
          <a:bodyPr wrap="none" rtlCol="0">
            <a:spAutoFit/>
          </a:bodyPr>
          <a:lstStyle/>
          <a:p>
            <a:r>
              <a:rPr lang="zh-CN" altLang="en-US" sz="2200" b="1" dirty="0">
                <a:latin typeface="+mn-ea"/>
                <a:ea typeface="+mn-ea"/>
                <a:cs typeface="微软雅黑" panose="020B0503020204020204" pitchFamily="34" charset="-122"/>
              </a:rPr>
              <a:t>案例写真</a:t>
            </a:r>
            <a:endParaRPr lang="zh-CN" altLang="en-US" sz="2200" b="1" dirty="0">
              <a:latin typeface="+mn-ea"/>
              <a:ea typeface="+mn-ea"/>
              <a:cs typeface="微软雅黑" panose="020B0503020204020204" pitchFamily="34" charset="-122"/>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53" b="53"/>
          <a:stretch>
            <a:fillRect/>
          </a:stretch>
        </p:blipFill>
        <p:spPr>
          <a:xfrm>
            <a:off x="6171737" y="3195176"/>
            <a:ext cx="1152128" cy="1108093"/>
          </a:xfrm>
          <a:prstGeom prst="rect">
            <a:avLst/>
          </a:prstGeom>
        </p:spPr>
      </p:pic>
      <p:sp>
        <p:nvSpPr>
          <p:cNvPr id="24" name="TextBox 23"/>
          <p:cNvSpPr txBox="1"/>
          <p:nvPr/>
        </p:nvSpPr>
        <p:spPr>
          <a:xfrm>
            <a:off x="6600945" y="4553592"/>
            <a:ext cx="4444328" cy="1754326"/>
          </a:xfrm>
          <a:prstGeom prst="rect">
            <a:avLst/>
          </a:prstGeom>
          <a:noFill/>
        </p:spPr>
        <p:txBody>
          <a:bodyPr wrap="square" rtlCol="0">
            <a:spAutoFit/>
          </a:bodyPr>
          <a:lstStyle>
            <a:defPPr>
              <a:defRPr lang="zh-CN"/>
            </a:defPPr>
            <a:lvl1pPr algn="just">
              <a:defRPr sz="1800">
                <a:solidFill>
                  <a:schemeClr val="tx2"/>
                </a:solidFill>
                <a:latin typeface="+mn-ea"/>
                <a:ea typeface="+mn-ea"/>
              </a:defRPr>
            </a:lvl1pPr>
          </a:lstStyle>
          <a:p>
            <a:r>
              <a:rPr lang="zh-CN" altLang="en-US" dirty="0">
                <a:cs typeface="微软雅黑" panose="020B0503020204020204" pitchFamily="34" charset="-122"/>
              </a:rPr>
              <a:t>在台湾及香港也有以黑色砂粒状小颗粒</a:t>
            </a:r>
            <a:r>
              <a:rPr lang="en-US" altLang="zh-CN" dirty="0">
                <a:cs typeface="微软雅黑" panose="020B0503020204020204" pitchFamily="34" charset="-122"/>
              </a:rPr>
              <a:t>(</a:t>
            </a:r>
            <a:r>
              <a:rPr lang="zh-CN" altLang="en-US" dirty="0">
                <a:cs typeface="微软雅黑" panose="020B0503020204020204" pitchFamily="34" charset="-122"/>
              </a:rPr>
              <a:t>状似六神丸</a:t>
            </a:r>
            <a:r>
              <a:rPr lang="en-US" altLang="zh-CN" dirty="0">
                <a:cs typeface="微软雅黑" panose="020B0503020204020204" pitchFamily="34" charset="-122"/>
              </a:rPr>
              <a:t>)</a:t>
            </a:r>
            <a:r>
              <a:rPr lang="zh-CN" altLang="en-US" dirty="0">
                <a:cs typeface="微软雅黑" panose="020B0503020204020204" pitchFamily="34" charset="-122"/>
              </a:rPr>
              <a:t>方式呈现，叫作一粒砂、黑芝麻、蟑螂屎等名称。 由于食用这种黑色、小如细沙的“黑芝麻”毒品以后，听到节奏强烈的音乐就会不由自主地手舞足蹈，药效长达</a:t>
            </a:r>
            <a:r>
              <a:rPr lang="en-US" altLang="zh-CN" dirty="0">
                <a:cs typeface="微软雅黑" panose="020B0503020204020204" pitchFamily="34" charset="-122"/>
              </a:rPr>
              <a:t>12</a:t>
            </a:r>
            <a:r>
              <a:rPr lang="zh-CN" altLang="en-US" dirty="0">
                <a:cs typeface="微软雅黑" panose="020B0503020204020204" pitchFamily="34" charset="-122"/>
              </a:rPr>
              <a:t>个小时，故又称作“摇脚丸”。</a:t>
            </a:r>
            <a:endParaRPr lang="zh-CN" altLang="en-US" dirty="0">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6903">
        <p14:prism isInverted="1"/>
      </p:transition>
    </mc:Choice>
    <mc:Fallback>
      <p:transition spd="slow" advTm="6903">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2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4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3"/>
                                            </p:tgtEl>
                                            <p:attrNameLst>
                                              <p:attrName>ppt_y</p:attrName>
                                            </p:attrNameLst>
                                          </p:cBhvr>
                                          <p:tavLst>
                                            <p:tav tm="0">
                                              <p:val>
                                                <p:strVal val="#ppt_y"/>
                                              </p:val>
                                            </p:tav>
                                            <p:tav tm="100000">
                                              <p:val>
                                                <p:strVal val="#ppt_y"/>
                                              </p:val>
                                            </p:tav>
                                          </p:tavLst>
                                        </p:anim>
                                        <p:anim calcmode="lin" valueType="num">
                                          <p:cBhvr>
                                            <p:cTn id="18" dur="4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3"/>
                                            </p:tgtEl>
                                          </p:cBhvr>
                                        </p:animEffect>
                                      </p:childTnLst>
                                    </p:cTn>
                                  </p:par>
                                </p:childTnLst>
                              </p:cTn>
                            </p:par>
                            <p:par>
                              <p:cTn id="21" fill="hold">
                                <p:stCondLst>
                                  <p:cond delay="168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18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2680"/>
                                </p:stCondLst>
                                <p:childTnLst>
                                  <p:par>
                                    <p:cTn id="31" presetID="31"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300" fill="hold"/>
                                            <p:tgtEl>
                                              <p:spTgt spid="16"/>
                                            </p:tgtEl>
                                            <p:attrNameLst>
                                              <p:attrName>ppt_w</p:attrName>
                                            </p:attrNameLst>
                                          </p:cBhvr>
                                          <p:tavLst>
                                            <p:tav tm="0">
                                              <p:val>
                                                <p:fltVal val="0"/>
                                              </p:val>
                                            </p:tav>
                                            <p:tav tm="100000">
                                              <p:val>
                                                <p:strVal val="#ppt_w"/>
                                              </p:val>
                                            </p:tav>
                                          </p:tavLst>
                                        </p:anim>
                                        <p:anim calcmode="lin" valueType="num">
                                          <p:cBhvr>
                                            <p:cTn id="34" dur="300" fill="hold"/>
                                            <p:tgtEl>
                                              <p:spTgt spid="16"/>
                                            </p:tgtEl>
                                            <p:attrNameLst>
                                              <p:attrName>ppt_h</p:attrName>
                                            </p:attrNameLst>
                                          </p:cBhvr>
                                          <p:tavLst>
                                            <p:tav tm="0">
                                              <p:val>
                                                <p:fltVal val="0"/>
                                              </p:val>
                                            </p:tav>
                                            <p:tav tm="100000">
                                              <p:val>
                                                <p:strVal val="#ppt_h"/>
                                              </p:val>
                                            </p:tav>
                                          </p:tavLst>
                                        </p:anim>
                                        <p:anim calcmode="lin" valueType="num">
                                          <p:cBhvr>
                                            <p:cTn id="35" dur="300" fill="hold"/>
                                            <p:tgtEl>
                                              <p:spTgt spid="16"/>
                                            </p:tgtEl>
                                            <p:attrNameLst>
                                              <p:attrName>style.rotation</p:attrName>
                                            </p:attrNameLst>
                                          </p:cBhvr>
                                          <p:tavLst>
                                            <p:tav tm="0">
                                              <p:val>
                                                <p:fltVal val="90"/>
                                              </p:val>
                                            </p:tav>
                                            <p:tav tm="100000">
                                              <p:val>
                                                <p:fltVal val="0"/>
                                              </p:val>
                                            </p:tav>
                                          </p:tavLst>
                                        </p:anim>
                                        <p:animEffect transition="in" filter="fade">
                                          <p:cBhvr>
                                            <p:cTn id="36" dur="300"/>
                                            <p:tgtEl>
                                              <p:spTgt spid="16"/>
                                            </p:tgtEl>
                                          </p:cBhvr>
                                        </p:animEffect>
                                      </p:childTnLst>
                                    </p:cTn>
                                  </p:par>
                                </p:childTnLst>
                              </p:cTn>
                            </p:par>
                            <p:par>
                              <p:cTn id="37" fill="hold">
                                <p:stCondLst>
                                  <p:cond delay="3180"/>
                                </p:stCondLst>
                                <p:childTnLst>
                                  <p:par>
                                    <p:cTn id="38" presetID="2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400"/>
                                            <p:tgtEl>
                                              <p:spTgt spid="15"/>
                                            </p:tgtEl>
                                          </p:cBhvr>
                                        </p:animEffect>
                                      </p:childTnLst>
                                    </p:cTn>
                                  </p:par>
                                </p:childTnLst>
                              </p:cTn>
                            </p:par>
                            <p:par>
                              <p:cTn id="41" fill="hold">
                                <p:stCondLst>
                                  <p:cond delay="368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17"/>
                                            </p:tgtEl>
                                            <p:attrNameLst>
                                              <p:attrName>style.visibility</p:attrName>
                                            </p:attrNameLst>
                                          </p:cBhvr>
                                          <p:to>
                                            <p:strVal val="visible"/>
                                          </p:to>
                                        </p:set>
                                        <p:anim calcmode="lin" valueType="num">
                                          <p:cBhvr>
                                            <p:cTn id="49" dur="3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0" dur="300" fill="hold"/>
                                            <p:tgtEl>
                                              <p:spTgt spid="17"/>
                                            </p:tgtEl>
                                            <p:attrNameLst>
                                              <p:attrName>ppt_y</p:attrName>
                                            </p:attrNameLst>
                                          </p:cBhvr>
                                          <p:tavLst>
                                            <p:tav tm="0">
                                              <p:val>
                                                <p:strVal val="#ppt_y"/>
                                              </p:val>
                                            </p:tav>
                                            <p:tav tm="100000">
                                              <p:val>
                                                <p:strVal val="#ppt_y"/>
                                              </p:val>
                                            </p:tav>
                                          </p:tavLst>
                                        </p:anim>
                                        <p:anim calcmode="lin" valueType="num">
                                          <p:cBhvr>
                                            <p:cTn id="51" dur="3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2" dur="3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3" dur="300" tmFilter="0,0; .5, 1; 1, 1"/>
                                            <p:tgtEl>
                                              <p:spTgt spid="17"/>
                                            </p:tgtEl>
                                          </p:cBhvr>
                                        </p:animEffect>
                                      </p:childTnLst>
                                    </p:cTn>
                                  </p:par>
                                </p:childTnLst>
                              </p:cTn>
                            </p:par>
                            <p:par>
                              <p:cTn id="54" fill="hold">
                                <p:stCondLst>
                                  <p:cond delay="3879"/>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par>
                              <p:cTn id="58" fill="hold">
                                <p:stCondLst>
                                  <p:cond delay="4379"/>
                                </p:stCondLst>
                                <p:childTnLst>
                                  <p:par>
                                    <p:cTn id="59" presetID="31"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300" fill="hold"/>
                                            <p:tgtEl>
                                              <p:spTgt spid="21"/>
                                            </p:tgtEl>
                                            <p:attrNameLst>
                                              <p:attrName>ppt_w</p:attrName>
                                            </p:attrNameLst>
                                          </p:cBhvr>
                                          <p:tavLst>
                                            <p:tav tm="0">
                                              <p:val>
                                                <p:fltVal val="0"/>
                                              </p:val>
                                            </p:tav>
                                            <p:tav tm="100000">
                                              <p:val>
                                                <p:strVal val="#ppt_w"/>
                                              </p:val>
                                            </p:tav>
                                          </p:tavLst>
                                        </p:anim>
                                        <p:anim calcmode="lin" valueType="num">
                                          <p:cBhvr>
                                            <p:cTn id="62" dur="300" fill="hold"/>
                                            <p:tgtEl>
                                              <p:spTgt spid="21"/>
                                            </p:tgtEl>
                                            <p:attrNameLst>
                                              <p:attrName>ppt_h</p:attrName>
                                            </p:attrNameLst>
                                          </p:cBhvr>
                                          <p:tavLst>
                                            <p:tav tm="0">
                                              <p:val>
                                                <p:fltVal val="0"/>
                                              </p:val>
                                            </p:tav>
                                            <p:tav tm="100000">
                                              <p:val>
                                                <p:strVal val="#ppt_h"/>
                                              </p:val>
                                            </p:tav>
                                          </p:tavLst>
                                        </p:anim>
                                        <p:anim calcmode="lin" valueType="num">
                                          <p:cBhvr>
                                            <p:cTn id="63" dur="300" fill="hold"/>
                                            <p:tgtEl>
                                              <p:spTgt spid="21"/>
                                            </p:tgtEl>
                                            <p:attrNameLst>
                                              <p:attrName>style.rotation</p:attrName>
                                            </p:attrNameLst>
                                          </p:cBhvr>
                                          <p:tavLst>
                                            <p:tav tm="0">
                                              <p:val>
                                                <p:fltVal val="90"/>
                                              </p:val>
                                            </p:tav>
                                            <p:tav tm="100000">
                                              <p:val>
                                                <p:fltVal val="0"/>
                                              </p:val>
                                            </p:tav>
                                          </p:tavLst>
                                        </p:anim>
                                        <p:animEffect transition="in" filter="fade">
                                          <p:cBhvr>
                                            <p:cTn id="64" dur="300"/>
                                            <p:tgtEl>
                                              <p:spTgt spid="21"/>
                                            </p:tgtEl>
                                          </p:cBhvr>
                                        </p:animEffect>
                                      </p:childTnLst>
                                    </p:cTn>
                                  </p:par>
                                </p:childTnLst>
                              </p:cTn>
                            </p:par>
                            <p:par>
                              <p:cTn id="65" fill="hold">
                                <p:stCondLst>
                                  <p:cond delay="4879"/>
                                </p:stCondLst>
                                <p:childTnLst>
                                  <p:par>
                                    <p:cTn id="66" presetID="22" presetClass="entr" presetSubtype="1"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up)">
                                          <p:cBhvr>
                                            <p:cTn id="68" dur="400"/>
                                            <p:tgtEl>
                                              <p:spTgt spid="20"/>
                                            </p:tgtEl>
                                          </p:cBhvr>
                                        </p:animEffect>
                                      </p:childTnLst>
                                    </p:cTn>
                                  </p:par>
                                </p:childTnLst>
                              </p:cTn>
                            </p:par>
                            <p:par>
                              <p:cTn id="69" fill="hold">
                                <p:stCondLst>
                                  <p:cond delay="5379"/>
                                </p:stCondLst>
                                <p:childTnLst>
                                  <p:par>
                                    <p:cTn id="70" presetID="53" presetClass="entr" presetSubtype="16"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41" presetClass="entr" presetSubtype="0" fill="hold" grpId="0" nodeType="withEffect">
                                      <p:stCondLst>
                                        <p:cond delay="0"/>
                                      </p:stCondLst>
                                      <p:iterate type="lt">
                                        <p:tmPct val="10000"/>
                                      </p:iterate>
                                      <p:childTnLst>
                                        <p:set>
                                          <p:cBhvr>
                                            <p:cTn id="76" dur="1" fill="hold">
                                              <p:stCondLst>
                                                <p:cond delay="0"/>
                                              </p:stCondLst>
                                            </p:cTn>
                                            <p:tgtEl>
                                              <p:spTgt spid="22"/>
                                            </p:tgtEl>
                                            <p:attrNameLst>
                                              <p:attrName>style.visibility</p:attrName>
                                            </p:attrNameLst>
                                          </p:cBhvr>
                                          <p:to>
                                            <p:strVal val="visible"/>
                                          </p:to>
                                        </p:set>
                                        <p:anim calcmode="lin" valueType="num">
                                          <p:cBhvr>
                                            <p:cTn id="77" dur="3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78" dur="300" fill="hold"/>
                                            <p:tgtEl>
                                              <p:spTgt spid="22"/>
                                            </p:tgtEl>
                                            <p:attrNameLst>
                                              <p:attrName>ppt_y</p:attrName>
                                            </p:attrNameLst>
                                          </p:cBhvr>
                                          <p:tavLst>
                                            <p:tav tm="0">
                                              <p:val>
                                                <p:strVal val="#ppt_y"/>
                                              </p:val>
                                            </p:tav>
                                            <p:tav tm="100000">
                                              <p:val>
                                                <p:strVal val="#ppt_y"/>
                                              </p:val>
                                            </p:tav>
                                          </p:tavLst>
                                        </p:anim>
                                        <p:anim calcmode="lin" valueType="num">
                                          <p:cBhvr>
                                            <p:cTn id="79" dur="3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0" dur="3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1" dur="300" tmFilter="0,0; .5, 1; 1, 1"/>
                                            <p:tgtEl>
                                              <p:spTgt spid="22"/>
                                            </p:tgtEl>
                                          </p:cBhvr>
                                        </p:animEffect>
                                      </p:childTnLst>
                                    </p:cTn>
                                  </p:par>
                                </p:childTnLst>
                              </p:cTn>
                            </p:par>
                            <p:par>
                              <p:cTn id="82" fill="hold">
                                <p:stCondLst>
                                  <p:cond delay="5580"/>
                                </p:stCondLst>
                                <p:childTnLst>
                                  <p:par>
                                    <p:cTn id="83" presetID="22" presetClass="entr" presetSubtype="1"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up)">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animBg="1"/>
          <p:bldP spid="16" grpId="0" animBg="1"/>
          <p:bldP spid="17" grpId="0"/>
          <p:bldP spid="19" grpId="0"/>
          <p:bldP spid="20" grpId="0" animBg="1"/>
          <p:bldP spid="21" grpId="0" animBg="1"/>
          <p:bldP spid="22"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4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3"/>
                                            </p:tgtEl>
                                            <p:attrNameLst>
                                              <p:attrName>ppt_y</p:attrName>
                                            </p:attrNameLst>
                                          </p:cBhvr>
                                          <p:tavLst>
                                            <p:tav tm="0">
                                              <p:val>
                                                <p:strVal val="#ppt_y"/>
                                              </p:val>
                                            </p:tav>
                                            <p:tav tm="100000">
                                              <p:val>
                                                <p:strVal val="#ppt_y"/>
                                              </p:val>
                                            </p:tav>
                                          </p:tavLst>
                                        </p:anim>
                                        <p:anim calcmode="lin" valueType="num">
                                          <p:cBhvr>
                                            <p:cTn id="18" dur="4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3"/>
                                            </p:tgtEl>
                                          </p:cBhvr>
                                        </p:animEffect>
                                      </p:childTnLst>
                                    </p:cTn>
                                  </p:par>
                                </p:childTnLst>
                              </p:cTn>
                            </p:par>
                            <p:par>
                              <p:cTn id="21" fill="hold">
                                <p:stCondLst>
                                  <p:cond delay="168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18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2680"/>
                                </p:stCondLst>
                                <p:childTnLst>
                                  <p:par>
                                    <p:cTn id="31" presetID="31"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300" fill="hold"/>
                                            <p:tgtEl>
                                              <p:spTgt spid="16"/>
                                            </p:tgtEl>
                                            <p:attrNameLst>
                                              <p:attrName>ppt_w</p:attrName>
                                            </p:attrNameLst>
                                          </p:cBhvr>
                                          <p:tavLst>
                                            <p:tav tm="0">
                                              <p:val>
                                                <p:fltVal val="0"/>
                                              </p:val>
                                            </p:tav>
                                            <p:tav tm="100000">
                                              <p:val>
                                                <p:strVal val="#ppt_w"/>
                                              </p:val>
                                            </p:tav>
                                          </p:tavLst>
                                        </p:anim>
                                        <p:anim calcmode="lin" valueType="num">
                                          <p:cBhvr>
                                            <p:cTn id="34" dur="300" fill="hold"/>
                                            <p:tgtEl>
                                              <p:spTgt spid="16"/>
                                            </p:tgtEl>
                                            <p:attrNameLst>
                                              <p:attrName>ppt_h</p:attrName>
                                            </p:attrNameLst>
                                          </p:cBhvr>
                                          <p:tavLst>
                                            <p:tav tm="0">
                                              <p:val>
                                                <p:fltVal val="0"/>
                                              </p:val>
                                            </p:tav>
                                            <p:tav tm="100000">
                                              <p:val>
                                                <p:strVal val="#ppt_h"/>
                                              </p:val>
                                            </p:tav>
                                          </p:tavLst>
                                        </p:anim>
                                        <p:anim calcmode="lin" valueType="num">
                                          <p:cBhvr>
                                            <p:cTn id="35" dur="300" fill="hold"/>
                                            <p:tgtEl>
                                              <p:spTgt spid="16"/>
                                            </p:tgtEl>
                                            <p:attrNameLst>
                                              <p:attrName>style.rotation</p:attrName>
                                            </p:attrNameLst>
                                          </p:cBhvr>
                                          <p:tavLst>
                                            <p:tav tm="0">
                                              <p:val>
                                                <p:fltVal val="90"/>
                                              </p:val>
                                            </p:tav>
                                            <p:tav tm="100000">
                                              <p:val>
                                                <p:fltVal val="0"/>
                                              </p:val>
                                            </p:tav>
                                          </p:tavLst>
                                        </p:anim>
                                        <p:animEffect transition="in" filter="fade">
                                          <p:cBhvr>
                                            <p:cTn id="36" dur="300"/>
                                            <p:tgtEl>
                                              <p:spTgt spid="16"/>
                                            </p:tgtEl>
                                          </p:cBhvr>
                                        </p:animEffect>
                                      </p:childTnLst>
                                    </p:cTn>
                                  </p:par>
                                </p:childTnLst>
                              </p:cTn>
                            </p:par>
                            <p:par>
                              <p:cTn id="37" fill="hold">
                                <p:stCondLst>
                                  <p:cond delay="3180"/>
                                </p:stCondLst>
                                <p:childTnLst>
                                  <p:par>
                                    <p:cTn id="38" presetID="2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400"/>
                                            <p:tgtEl>
                                              <p:spTgt spid="15"/>
                                            </p:tgtEl>
                                          </p:cBhvr>
                                        </p:animEffect>
                                      </p:childTnLst>
                                    </p:cTn>
                                  </p:par>
                                </p:childTnLst>
                              </p:cTn>
                            </p:par>
                            <p:par>
                              <p:cTn id="41" fill="hold">
                                <p:stCondLst>
                                  <p:cond delay="368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17"/>
                                            </p:tgtEl>
                                            <p:attrNameLst>
                                              <p:attrName>style.visibility</p:attrName>
                                            </p:attrNameLst>
                                          </p:cBhvr>
                                          <p:to>
                                            <p:strVal val="visible"/>
                                          </p:to>
                                        </p:set>
                                        <p:anim calcmode="lin" valueType="num">
                                          <p:cBhvr>
                                            <p:cTn id="49" dur="3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0" dur="300" fill="hold"/>
                                            <p:tgtEl>
                                              <p:spTgt spid="17"/>
                                            </p:tgtEl>
                                            <p:attrNameLst>
                                              <p:attrName>ppt_y</p:attrName>
                                            </p:attrNameLst>
                                          </p:cBhvr>
                                          <p:tavLst>
                                            <p:tav tm="0">
                                              <p:val>
                                                <p:strVal val="#ppt_y"/>
                                              </p:val>
                                            </p:tav>
                                            <p:tav tm="100000">
                                              <p:val>
                                                <p:strVal val="#ppt_y"/>
                                              </p:val>
                                            </p:tav>
                                          </p:tavLst>
                                        </p:anim>
                                        <p:anim calcmode="lin" valueType="num">
                                          <p:cBhvr>
                                            <p:cTn id="51" dur="3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2" dur="3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3" dur="300" tmFilter="0,0; .5, 1; 1, 1"/>
                                            <p:tgtEl>
                                              <p:spTgt spid="17"/>
                                            </p:tgtEl>
                                          </p:cBhvr>
                                        </p:animEffect>
                                      </p:childTnLst>
                                    </p:cTn>
                                  </p:par>
                                </p:childTnLst>
                              </p:cTn>
                            </p:par>
                            <p:par>
                              <p:cTn id="54" fill="hold">
                                <p:stCondLst>
                                  <p:cond delay="3879"/>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par>
                              <p:cTn id="58" fill="hold">
                                <p:stCondLst>
                                  <p:cond delay="4379"/>
                                </p:stCondLst>
                                <p:childTnLst>
                                  <p:par>
                                    <p:cTn id="59" presetID="31"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300" fill="hold"/>
                                            <p:tgtEl>
                                              <p:spTgt spid="21"/>
                                            </p:tgtEl>
                                            <p:attrNameLst>
                                              <p:attrName>ppt_w</p:attrName>
                                            </p:attrNameLst>
                                          </p:cBhvr>
                                          <p:tavLst>
                                            <p:tav tm="0">
                                              <p:val>
                                                <p:fltVal val="0"/>
                                              </p:val>
                                            </p:tav>
                                            <p:tav tm="100000">
                                              <p:val>
                                                <p:strVal val="#ppt_w"/>
                                              </p:val>
                                            </p:tav>
                                          </p:tavLst>
                                        </p:anim>
                                        <p:anim calcmode="lin" valueType="num">
                                          <p:cBhvr>
                                            <p:cTn id="62" dur="300" fill="hold"/>
                                            <p:tgtEl>
                                              <p:spTgt spid="21"/>
                                            </p:tgtEl>
                                            <p:attrNameLst>
                                              <p:attrName>ppt_h</p:attrName>
                                            </p:attrNameLst>
                                          </p:cBhvr>
                                          <p:tavLst>
                                            <p:tav tm="0">
                                              <p:val>
                                                <p:fltVal val="0"/>
                                              </p:val>
                                            </p:tav>
                                            <p:tav tm="100000">
                                              <p:val>
                                                <p:strVal val="#ppt_h"/>
                                              </p:val>
                                            </p:tav>
                                          </p:tavLst>
                                        </p:anim>
                                        <p:anim calcmode="lin" valueType="num">
                                          <p:cBhvr>
                                            <p:cTn id="63" dur="300" fill="hold"/>
                                            <p:tgtEl>
                                              <p:spTgt spid="21"/>
                                            </p:tgtEl>
                                            <p:attrNameLst>
                                              <p:attrName>style.rotation</p:attrName>
                                            </p:attrNameLst>
                                          </p:cBhvr>
                                          <p:tavLst>
                                            <p:tav tm="0">
                                              <p:val>
                                                <p:fltVal val="90"/>
                                              </p:val>
                                            </p:tav>
                                            <p:tav tm="100000">
                                              <p:val>
                                                <p:fltVal val="0"/>
                                              </p:val>
                                            </p:tav>
                                          </p:tavLst>
                                        </p:anim>
                                        <p:animEffect transition="in" filter="fade">
                                          <p:cBhvr>
                                            <p:cTn id="64" dur="300"/>
                                            <p:tgtEl>
                                              <p:spTgt spid="21"/>
                                            </p:tgtEl>
                                          </p:cBhvr>
                                        </p:animEffect>
                                      </p:childTnLst>
                                    </p:cTn>
                                  </p:par>
                                </p:childTnLst>
                              </p:cTn>
                            </p:par>
                            <p:par>
                              <p:cTn id="65" fill="hold">
                                <p:stCondLst>
                                  <p:cond delay="4879"/>
                                </p:stCondLst>
                                <p:childTnLst>
                                  <p:par>
                                    <p:cTn id="66" presetID="22" presetClass="entr" presetSubtype="1"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up)">
                                          <p:cBhvr>
                                            <p:cTn id="68" dur="400"/>
                                            <p:tgtEl>
                                              <p:spTgt spid="20"/>
                                            </p:tgtEl>
                                          </p:cBhvr>
                                        </p:animEffect>
                                      </p:childTnLst>
                                    </p:cTn>
                                  </p:par>
                                </p:childTnLst>
                              </p:cTn>
                            </p:par>
                            <p:par>
                              <p:cTn id="69" fill="hold">
                                <p:stCondLst>
                                  <p:cond delay="5379"/>
                                </p:stCondLst>
                                <p:childTnLst>
                                  <p:par>
                                    <p:cTn id="70" presetID="53" presetClass="entr" presetSubtype="16"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41" presetClass="entr" presetSubtype="0" fill="hold" grpId="0" nodeType="withEffect">
                                      <p:stCondLst>
                                        <p:cond delay="0"/>
                                      </p:stCondLst>
                                      <p:iterate type="lt">
                                        <p:tmPct val="10000"/>
                                      </p:iterate>
                                      <p:childTnLst>
                                        <p:set>
                                          <p:cBhvr>
                                            <p:cTn id="76" dur="1" fill="hold">
                                              <p:stCondLst>
                                                <p:cond delay="0"/>
                                              </p:stCondLst>
                                            </p:cTn>
                                            <p:tgtEl>
                                              <p:spTgt spid="22"/>
                                            </p:tgtEl>
                                            <p:attrNameLst>
                                              <p:attrName>style.visibility</p:attrName>
                                            </p:attrNameLst>
                                          </p:cBhvr>
                                          <p:to>
                                            <p:strVal val="visible"/>
                                          </p:to>
                                        </p:set>
                                        <p:anim calcmode="lin" valueType="num">
                                          <p:cBhvr>
                                            <p:cTn id="77" dur="3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78" dur="300" fill="hold"/>
                                            <p:tgtEl>
                                              <p:spTgt spid="22"/>
                                            </p:tgtEl>
                                            <p:attrNameLst>
                                              <p:attrName>ppt_y</p:attrName>
                                            </p:attrNameLst>
                                          </p:cBhvr>
                                          <p:tavLst>
                                            <p:tav tm="0">
                                              <p:val>
                                                <p:strVal val="#ppt_y"/>
                                              </p:val>
                                            </p:tav>
                                            <p:tav tm="100000">
                                              <p:val>
                                                <p:strVal val="#ppt_y"/>
                                              </p:val>
                                            </p:tav>
                                          </p:tavLst>
                                        </p:anim>
                                        <p:anim calcmode="lin" valueType="num">
                                          <p:cBhvr>
                                            <p:cTn id="79" dur="3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0" dur="3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1" dur="300" tmFilter="0,0; .5, 1; 1, 1"/>
                                            <p:tgtEl>
                                              <p:spTgt spid="22"/>
                                            </p:tgtEl>
                                          </p:cBhvr>
                                        </p:animEffect>
                                      </p:childTnLst>
                                    </p:cTn>
                                  </p:par>
                                </p:childTnLst>
                              </p:cTn>
                            </p:par>
                            <p:par>
                              <p:cTn id="82" fill="hold">
                                <p:stCondLst>
                                  <p:cond delay="5580"/>
                                </p:stCondLst>
                                <p:childTnLst>
                                  <p:par>
                                    <p:cTn id="83" presetID="22" presetClass="entr" presetSubtype="1"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up)">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animBg="1"/>
          <p:bldP spid="16" grpId="0" animBg="1"/>
          <p:bldP spid="17" grpId="0"/>
          <p:bldP spid="19" grpId="0"/>
          <p:bldP spid="20" grpId="0" animBg="1"/>
          <p:bldP spid="21" grpId="0" animBg="1"/>
          <p:bldP spid="22" grpId="0"/>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甲方\ppt\工作\下午茶\5a543b615b64f.jpg5a543b615b64f"/>
          <p:cNvPicPr>
            <a:picLocks noChangeAspect="1"/>
          </p:cNvPicPr>
          <p:nvPr/>
        </p:nvPicPr>
        <p:blipFill>
          <a:blip r:embed="rId1"/>
          <a:srcRect/>
          <a:stretch>
            <a:fillRect/>
          </a:stretch>
        </p:blipFill>
        <p:spPr>
          <a:xfrm>
            <a:off x="1129829" y="2493554"/>
            <a:ext cx="3337534" cy="2136775"/>
          </a:xfrm>
          <a:prstGeom prst="rect">
            <a:avLst/>
          </a:prstGeom>
        </p:spPr>
      </p:pic>
      <p:sp>
        <p:nvSpPr>
          <p:cNvPr id="7" name="TextBox 6"/>
          <p:cNvSpPr txBox="1"/>
          <p:nvPr/>
        </p:nvSpPr>
        <p:spPr>
          <a:xfrm>
            <a:off x="4946253" y="1378716"/>
            <a:ext cx="6336704" cy="3785652"/>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通用名称：</a:t>
            </a:r>
            <a:r>
              <a:rPr lang="zh-CN" altLang="en-US" sz="2000" dirty="0">
                <a:solidFill>
                  <a:schemeClr val="tx2"/>
                </a:solidFill>
                <a:latin typeface="+mn-ea"/>
                <a:ea typeface="+mn-ea"/>
                <a:cs typeface="微软雅黑" panose="020B0503020204020204" pitchFamily="34" charset="-122"/>
              </a:rPr>
              <a:t>甲喹酮，又称海米那，眠可欣。</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临床上适用于各种类型的失眠症，该药久用可成瘾，而且有些病人在服用一股治疗量后，能引起精神症状，该药已成为国内外滥用药物之一，二十世纪八十年代我国临床上已停止使用。合成的安眠酮一般呈褐色、黑色或黑粒状的粉剂，非法生产的产品中可以看到药片状、胶囊状、粉状。在西北地区，一些吸毒人员吸食一种叫作“忽悠悠”的毒品。这种“忽悠悠”药片的主要成分是安眠酮和麻黄素，分别是国家管制的一类精神药品和易制毒化学品。因服用这两种药片后会产生打磕睡、似酒醉、走起路来摇摇晃晃的状态，故叫“忽悠悠”。</a:t>
            </a:r>
            <a:endParaRPr lang="zh-CN" altLang="en-US" sz="2000" dirty="0">
              <a:solidFill>
                <a:schemeClr val="tx2"/>
              </a:solidFill>
              <a:latin typeface="+mn-ea"/>
              <a:ea typeface="+mn-ea"/>
              <a:cs typeface="微软雅黑" panose="020B0503020204020204" pitchFamily="34" charset="-122"/>
            </a:endParaRPr>
          </a:p>
        </p:txBody>
      </p:sp>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1970411"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2.8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安眠酮</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3051">
        <p14:prism dir="r" isInverted="1"/>
      </p:transition>
    </mc:Choice>
    <mc:Fallback>
      <p:transition spd="slow" advTm="305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80"/>
                                </p:stCondLst>
                                <p:childTnLst>
                                  <p:par>
                                    <p:cTn id="22" presetID="2" presetClass="entr" presetSubtype="8" fill="hold" nodeType="afterEffect" p14:presetBounceEnd="2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20000">
                                          <p:cBhvr additive="base">
                                            <p:cTn id="24"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198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8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198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9789" y="1066656"/>
            <a:ext cx="7056784" cy="2139047"/>
          </a:xfrm>
          <a:prstGeom prst="rect">
            <a:avLst/>
          </a:prstGeom>
          <a:noFill/>
        </p:spPr>
        <p:txBody>
          <a:bodyPr wrap="square" rtlCol="0">
            <a:spAutoFit/>
          </a:bodyPr>
          <a:lstStyle/>
          <a:p>
            <a:pPr algn="just"/>
            <a:r>
              <a:rPr lang="zh-CN" altLang="en-US" sz="1900" b="1" dirty="0">
                <a:solidFill>
                  <a:schemeClr val="tx2"/>
                </a:solidFill>
                <a:latin typeface="+mn-ea"/>
                <a:ea typeface="+mn-ea"/>
                <a:cs typeface="微软雅黑" panose="020B0503020204020204" pitchFamily="34" charset="-122"/>
              </a:rPr>
              <a:t>性状：</a:t>
            </a:r>
            <a:r>
              <a:rPr lang="zh-CN" altLang="en-US" sz="1900" dirty="0">
                <a:solidFill>
                  <a:schemeClr val="tx2"/>
                </a:solidFill>
                <a:latin typeface="+mn-ea"/>
                <a:ea typeface="+mn-ea"/>
                <a:cs typeface="微软雅黑" panose="020B0503020204020204" pitchFamily="34" charset="-122"/>
              </a:rPr>
              <a:t>又名海乐神、酣乐欣，淡蓝色片。是一种强烈的麻醉药品，口服后可以迅速使人昏迷晕倒，故俗称迷药、蒙汗药、迷魂药。无色无味，可以伴随酒精类共同服用，也可溶于水及各种饮料中。</a:t>
            </a:r>
            <a:endParaRPr lang="zh-CN" altLang="en-US" sz="1900" dirty="0">
              <a:solidFill>
                <a:schemeClr val="tx2"/>
              </a:solidFill>
              <a:latin typeface="+mn-ea"/>
              <a:ea typeface="+mn-ea"/>
              <a:cs typeface="微软雅黑" panose="020B0503020204020204" pitchFamily="34" charset="-122"/>
            </a:endParaRPr>
          </a:p>
          <a:p>
            <a:pPr algn="just"/>
            <a:endParaRPr lang="en-US" altLang="zh-CN" sz="1900" b="1" dirty="0">
              <a:solidFill>
                <a:schemeClr val="tx2"/>
              </a:solidFill>
              <a:latin typeface="+mn-ea"/>
              <a:ea typeface="+mn-ea"/>
              <a:cs typeface="微软雅黑" panose="020B0503020204020204" pitchFamily="34" charset="-122"/>
            </a:endParaRPr>
          </a:p>
          <a:p>
            <a:pPr algn="just"/>
            <a:r>
              <a:rPr lang="zh-CN" altLang="en-US" sz="1900" b="1" dirty="0">
                <a:solidFill>
                  <a:schemeClr val="tx2"/>
                </a:solidFill>
                <a:latin typeface="+mn-ea"/>
                <a:ea typeface="+mn-ea"/>
                <a:cs typeface="微软雅黑" panose="020B0503020204020204" pitchFamily="34" charset="-122"/>
              </a:rPr>
              <a:t>吸食反应：</a:t>
            </a:r>
            <a:r>
              <a:rPr lang="zh-CN" altLang="en-US" sz="1900" dirty="0">
                <a:solidFill>
                  <a:schemeClr val="tx2"/>
                </a:solidFill>
                <a:latin typeface="+mn-ea"/>
                <a:ea typeface="+mn-ea"/>
                <a:cs typeface="微软雅黑" panose="020B0503020204020204" pitchFamily="34" charset="-122"/>
              </a:rPr>
              <a:t>药效比普通安定强</a:t>
            </a:r>
            <a:r>
              <a:rPr lang="en-US" altLang="zh-CN" sz="1900" dirty="0">
                <a:solidFill>
                  <a:schemeClr val="tx2"/>
                </a:solidFill>
                <a:latin typeface="+mn-ea"/>
                <a:ea typeface="+mn-ea"/>
                <a:cs typeface="微软雅黑" panose="020B0503020204020204" pitchFamily="34" charset="-122"/>
              </a:rPr>
              <a:t>45-100</a:t>
            </a:r>
            <a:r>
              <a:rPr lang="zh-CN" altLang="en-US" sz="1900" dirty="0">
                <a:solidFill>
                  <a:schemeClr val="tx2"/>
                </a:solidFill>
                <a:latin typeface="+mn-ea"/>
                <a:ea typeface="+mn-ea"/>
                <a:cs typeface="微软雅黑" panose="020B0503020204020204" pitchFamily="34" charset="-122"/>
              </a:rPr>
              <a:t>倍，服用</a:t>
            </a:r>
            <a:r>
              <a:rPr lang="en-US" altLang="zh-CN" sz="1900" dirty="0">
                <a:solidFill>
                  <a:schemeClr val="tx2"/>
                </a:solidFill>
                <a:latin typeface="+mn-ea"/>
                <a:ea typeface="+mn-ea"/>
                <a:cs typeface="微软雅黑" panose="020B0503020204020204" pitchFamily="34" charset="-122"/>
              </a:rPr>
              <a:t>5-10</a:t>
            </a:r>
            <a:r>
              <a:rPr lang="zh-CN" altLang="en-US" sz="1900" dirty="0">
                <a:solidFill>
                  <a:schemeClr val="tx2"/>
                </a:solidFill>
                <a:latin typeface="+mn-ea"/>
                <a:ea typeface="+mn-ea"/>
                <a:cs typeface="微软雅黑" panose="020B0503020204020204" pitchFamily="34" charset="-122"/>
              </a:rPr>
              <a:t>分钟即可见效，用药</a:t>
            </a:r>
            <a:r>
              <a:rPr lang="en-US" altLang="zh-CN" sz="1900" dirty="0">
                <a:solidFill>
                  <a:schemeClr val="tx2"/>
                </a:solidFill>
                <a:latin typeface="+mn-ea"/>
                <a:ea typeface="+mn-ea"/>
                <a:cs typeface="微软雅黑" panose="020B0503020204020204" pitchFamily="34" charset="-122"/>
              </a:rPr>
              <a:t>2</a:t>
            </a:r>
            <a:r>
              <a:rPr lang="zh-CN" altLang="en-US" sz="1900" dirty="0">
                <a:solidFill>
                  <a:schemeClr val="tx2"/>
                </a:solidFill>
                <a:latin typeface="+mn-ea"/>
                <a:ea typeface="+mn-ea"/>
                <a:cs typeface="微软雅黑" panose="020B0503020204020204" pitchFamily="34" charset="-122"/>
              </a:rPr>
              <a:t>片致眠效果可以达到六小时以上，昏睡期间对外界无任何知觉。服用后还使人出现狂躁、好斗甚至人性改变等情况。</a:t>
            </a:r>
            <a:endParaRPr lang="zh-CN" altLang="en-US" sz="1900" dirty="0">
              <a:solidFill>
                <a:schemeClr val="tx2"/>
              </a:solidFill>
              <a:latin typeface="+mn-ea"/>
              <a:ea typeface="+mn-ea"/>
              <a:cs typeface="微软雅黑" panose="020B0503020204020204" pitchFamily="34" charset="-122"/>
            </a:endParaRPr>
          </a:p>
        </p:txBody>
      </p:sp>
      <p:pic>
        <p:nvPicPr>
          <p:cNvPr id="2" name="图片 1" descr="D:\甲方\ppt\工作\医疗\5a40afac526e2.jpg5a40afac526e2"/>
          <p:cNvPicPr>
            <a:picLocks noChangeAspect="1"/>
          </p:cNvPicPr>
          <p:nvPr/>
        </p:nvPicPr>
        <p:blipFill>
          <a:blip r:embed="rId1"/>
          <a:srcRect/>
          <a:stretch>
            <a:fillRect/>
          </a:stretch>
        </p:blipFill>
        <p:spPr>
          <a:xfrm>
            <a:off x="8042597" y="2556443"/>
            <a:ext cx="3387438" cy="2249170"/>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1031"/>
            <a:ext cx="1970411"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2.9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三唑仑</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圆角矩形 13"/>
          <p:cNvSpPr/>
          <p:nvPr/>
        </p:nvSpPr>
        <p:spPr bwMode="auto">
          <a:xfrm>
            <a:off x="769789" y="4370834"/>
            <a:ext cx="7056784" cy="1902477"/>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5" name="圆角矩形 14"/>
          <p:cNvSpPr/>
          <p:nvPr/>
        </p:nvSpPr>
        <p:spPr bwMode="auto">
          <a:xfrm>
            <a:off x="769789" y="3798218"/>
            <a:ext cx="705678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6" name="TextBox 15"/>
          <p:cNvSpPr txBox="1"/>
          <p:nvPr/>
        </p:nvSpPr>
        <p:spPr>
          <a:xfrm>
            <a:off x="2006973" y="3865093"/>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789" y="3549187"/>
            <a:ext cx="1188127" cy="941860"/>
          </a:xfrm>
          <a:prstGeom prst="rect">
            <a:avLst/>
          </a:prstGeom>
        </p:spPr>
      </p:pic>
      <p:sp>
        <p:nvSpPr>
          <p:cNvPr id="18" name="TextBox 17"/>
          <p:cNvSpPr txBox="1"/>
          <p:nvPr/>
        </p:nvSpPr>
        <p:spPr>
          <a:xfrm>
            <a:off x="985813" y="4482986"/>
            <a:ext cx="6588733" cy="1754326"/>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由于这种药品的催眠、麻醉效果远远高于安定片等其它精神药品，长期服用极易导致药物依赖，因此不法分子常利用其实施抢劫、强奸等不法活动。</a:t>
            </a:r>
            <a:endParaRPr lang="zh-CN" altLang="en-US" sz="1800" dirty="0">
              <a:cs typeface="微软雅黑" panose="020B0503020204020204" pitchFamily="34" charset="-122"/>
            </a:endParaRPr>
          </a:p>
          <a:p>
            <a:r>
              <a:rPr lang="zh-CN" altLang="en-US" sz="1800" dirty="0">
                <a:cs typeface="微软雅黑" panose="020B0503020204020204" pitchFamily="34" charset="-122"/>
              </a:rPr>
              <a:t>无业人员张某等</a:t>
            </a:r>
            <a:r>
              <a:rPr lang="en-US" altLang="zh-CN" sz="1800" dirty="0">
                <a:cs typeface="微软雅黑" panose="020B0503020204020204" pitchFamily="34" charset="-122"/>
              </a:rPr>
              <a:t>3</a:t>
            </a:r>
            <a:r>
              <a:rPr lang="zh-CN" altLang="en-US" sz="1800" dirty="0">
                <a:cs typeface="微软雅黑" panose="020B0503020204020204" pitchFamily="34" charset="-122"/>
              </a:rPr>
              <a:t>人，对少女小青（化名）酒肉招待。小青喝下“可乐”立即昏迷。原来可乐瓶被张等人放入三唑仑。小青被麻翻后，张某等人将小青轮奸，并抢走手机等。</a:t>
            </a:r>
            <a:endParaRPr lang="zh-CN" altLang="en-US" sz="1800" dirty="0">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advTm="5642">
        <p14:prism dir="r" isInverted="1"/>
      </p:transition>
    </mc:Choice>
    <mc:Fallback>
      <p:transition spd="slow" advTm="564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8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480"/>
                                </p:stCondLst>
                                <p:childTnLst>
                                  <p:par>
                                    <p:cTn id="28" presetID="14" presetClass="entr" presetSubtype="1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par>
                              <p:cTn id="31" fill="hold">
                                <p:stCondLst>
                                  <p:cond delay="2980"/>
                                </p:stCondLst>
                                <p:childTnLst>
                                  <p:par>
                                    <p:cTn id="32" presetID="31"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 calcmode="lin" valueType="num">
                                          <p:cBhvr>
                                            <p:cTn id="36" dur="300" fill="hold"/>
                                            <p:tgtEl>
                                              <p:spTgt spid="15"/>
                                            </p:tgtEl>
                                            <p:attrNameLst>
                                              <p:attrName>style.rotation</p:attrName>
                                            </p:attrNameLst>
                                          </p:cBhvr>
                                          <p:tavLst>
                                            <p:tav tm="0">
                                              <p:val>
                                                <p:fltVal val="90"/>
                                              </p:val>
                                            </p:tav>
                                            <p:tav tm="100000">
                                              <p:val>
                                                <p:fltVal val="0"/>
                                              </p:val>
                                            </p:tav>
                                          </p:tavLst>
                                        </p:anim>
                                        <p:animEffect transition="in" filter="fade">
                                          <p:cBhvr>
                                            <p:cTn id="37" dur="300"/>
                                            <p:tgtEl>
                                              <p:spTgt spid="15"/>
                                            </p:tgtEl>
                                          </p:cBhvr>
                                        </p:animEffect>
                                      </p:childTnLst>
                                    </p:cTn>
                                  </p:par>
                                </p:childTnLst>
                              </p:cTn>
                            </p:par>
                            <p:par>
                              <p:cTn id="38" fill="hold">
                                <p:stCondLst>
                                  <p:cond delay="3480"/>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400"/>
                                            <p:tgtEl>
                                              <p:spTgt spid="14"/>
                                            </p:tgtEl>
                                          </p:cBhvr>
                                        </p:animEffect>
                                      </p:childTnLst>
                                    </p:cTn>
                                  </p:par>
                                </p:childTnLst>
                              </p:cTn>
                            </p:par>
                            <p:par>
                              <p:cTn id="42" fill="hold">
                                <p:stCondLst>
                                  <p:cond delay="3980"/>
                                </p:stCondLst>
                                <p:childTnLst>
                                  <p:par>
                                    <p:cTn id="43" presetID="53" presetClass="entr" presetSubtype="16"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1" dur="300" fill="hold"/>
                                            <p:tgtEl>
                                              <p:spTgt spid="16"/>
                                            </p:tgtEl>
                                            <p:attrNameLst>
                                              <p:attrName>ppt_y</p:attrName>
                                            </p:attrNameLst>
                                          </p:cBhvr>
                                          <p:tavLst>
                                            <p:tav tm="0">
                                              <p:val>
                                                <p:strVal val="#ppt_y"/>
                                              </p:val>
                                            </p:tav>
                                            <p:tav tm="100000">
                                              <p:val>
                                                <p:strVal val="#ppt_y"/>
                                              </p:val>
                                            </p:tav>
                                          </p:tavLst>
                                        </p:anim>
                                        <p:anim calcmode="lin" valueType="num">
                                          <p:cBhvr>
                                            <p:cTn id="52"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3"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300" tmFilter="0,0; .5, 1; 1, 1"/>
                                            <p:tgtEl>
                                              <p:spTgt spid="16"/>
                                            </p:tgtEl>
                                          </p:cBhvr>
                                        </p:animEffect>
                                      </p:childTnLst>
                                    </p:cTn>
                                  </p:par>
                                </p:childTnLst>
                              </p:cTn>
                            </p:par>
                            <p:par>
                              <p:cTn id="55" fill="hold">
                                <p:stCondLst>
                                  <p:cond delay="418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48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480"/>
                                </p:stCondLst>
                                <p:childTnLst>
                                  <p:par>
                                    <p:cTn id="28" presetID="14" presetClass="entr" presetSubtype="1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par>
                              <p:cTn id="31" fill="hold">
                                <p:stCondLst>
                                  <p:cond delay="2980"/>
                                </p:stCondLst>
                                <p:childTnLst>
                                  <p:par>
                                    <p:cTn id="32" presetID="31"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 calcmode="lin" valueType="num">
                                          <p:cBhvr>
                                            <p:cTn id="36" dur="300" fill="hold"/>
                                            <p:tgtEl>
                                              <p:spTgt spid="15"/>
                                            </p:tgtEl>
                                            <p:attrNameLst>
                                              <p:attrName>style.rotation</p:attrName>
                                            </p:attrNameLst>
                                          </p:cBhvr>
                                          <p:tavLst>
                                            <p:tav tm="0">
                                              <p:val>
                                                <p:fltVal val="90"/>
                                              </p:val>
                                            </p:tav>
                                            <p:tav tm="100000">
                                              <p:val>
                                                <p:fltVal val="0"/>
                                              </p:val>
                                            </p:tav>
                                          </p:tavLst>
                                        </p:anim>
                                        <p:animEffect transition="in" filter="fade">
                                          <p:cBhvr>
                                            <p:cTn id="37" dur="300"/>
                                            <p:tgtEl>
                                              <p:spTgt spid="15"/>
                                            </p:tgtEl>
                                          </p:cBhvr>
                                        </p:animEffect>
                                      </p:childTnLst>
                                    </p:cTn>
                                  </p:par>
                                </p:childTnLst>
                              </p:cTn>
                            </p:par>
                            <p:par>
                              <p:cTn id="38" fill="hold">
                                <p:stCondLst>
                                  <p:cond delay="3480"/>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400"/>
                                            <p:tgtEl>
                                              <p:spTgt spid="14"/>
                                            </p:tgtEl>
                                          </p:cBhvr>
                                        </p:animEffect>
                                      </p:childTnLst>
                                    </p:cTn>
                                  </p:par>
                                </p:childTnLst>
                              </p:cTn>
                            </p:par>
                            <p:par>
                              <p:cTn id="42" fill="hold">
                                <p:stCondLst>
                                  <p:cond delay="3980"/>
                                </p:stCondLst>
                                <p:childTnLst>
                                  <p:par>
                                    <p:cTn id="43" presetID="53" presetClass="entr" presetSubtype="16"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1" dur="300" fill="hold"/>
                                            <p:tgtEl>
                                              <p:spTgt spid="16"/>
                                            </p:tgtEl>
                                            <p:attrNameLst>
                                              <p:attrName>ppt_y</p:attrName>
                                            </p:attrNameLst>
                                          </p:cBhvr>
                                          <p:tavLst>
                                            <p:tav tm="0">
                                              <p:val>
                                                <p:strVal val="#ppt_y"/>
                                              </p:val>
                                            </p:tav>
                                            <p:tav tm="100000">
                                              <p:val>
                                                <p:strVal val="#ppt_y"/>
                                              </p:val>
                                            </p:tav>
                                          </p:tavLst>
                                        </p:anim>
                                        <p:anim calcmode="lin" valueType="num">
                                          <p:cBhvr>
                                            <p:cTn id="52"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3"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300" tmFilter="0,0; .5, 1; 1, 1"/>
                                            <p:tgtEl>
                                              <p:spTgt spid="16"/>
                                            </p:tgtEl>
                                          </p:cBhvr>
                                        </p:animEffect>
                                      </p:childTnLst>
                                    </p:cTn>
                                  </p:par>
                                </p:childTnLst>
                              </p:cTn>
                            </p:par>
                            <p:par>
                              <p:cTn id="55" fill="hold">
                                <p:stCondLst>
                                  <p:cond delay="418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bwMode="auto">
          <a:xfrm>
            <a:off x="5989906" y="4305821"/>
            <a:ext cx="5641077" cy="2034203"/>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0" name="圆角矩形 19"/>
          <p:cNvSpPr/>
          <p:nvPr/>
        </p:nvSpPr>
        <p:spPr bwMode="auto">
          <a:xfrm>
            <a:off x="5989906" y="3733206"/>
            <a:ext cx="5641077"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6" name="TextBox 5"/>
          <p:cNvSpPr txBox="1"/>
          <p:nvPr/>
        </p:nvSpPr>
        <p:spPr>
          <a:xfrm>
            <a:off x="769789" y="1378716"/>
            <a:ext cx="4896544" cy="4708981"/>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又称“液体迷魂药”或“</a:t>
            </a:r>
            <a:r>
              <a:rPr lang="en-US" altLang="zh-CN" sz="2000" dirty="0">
                <a:solidFill>
                  <a:schemeClr val="tx2"/>
                </a:solidFill>
                <a:latin typeface="+mn-ea"/>
                <a:ea typeface="+mn-ea"/>
                <a:cs typeface="微软雅黑" panose="020B0503020204020204" pitchFamily="34" charset="-122"/>
              </a:rPr>
              <a:t>G”</a:t>
            </a:r>
            <a:r>
              <a:rPr lang="zh-CN" altLang="en-US" sz="2000" dirty="0">
                <a:solidFill>
                  <a:schemeClr val="tx2"/>
                </a:solidFill>
                <a:latin typeface="+mn-ea"/>
                <a:ea typeface="+mn-ea"/>
                <a:cs typeface="微软雅黑" panose="020B0503020204020204" pitchFamily="34" charset="-122"/>
              </a:rPr>
              <a:t>毒，在香港又叫做“</a:t>
            </a:r>
            <a:r>
              <a:rPr lang="en-US" altLang="zh-CN" sz="2000" dirty="0" err="1">
                <a:solidFill>
                  <a:schemeClr val="tx2"/>
                </a:solidFill>
                <a:latin typeface="+mn-ea"/>
                <a:ea typeface="+mn-ea"/>
                <a:cs typeface="微软雅黑" panose="020B0503020204020204" pitchFamily="34" charset="-122"/>
              </a:rPr>
              <a:t>fing</a:t>
            </a:r>
            <a:r>
              <a:rPr lang="zh-CN" altLang="en-US" sz="2000" dirty="0">
                <a:solidFill>
                  <a:schemeClr val="tx2"/>
                </a:solidFill>
                <a:latin typeface="+mn-ea"/>
                <a:ea typeface="+mn-ea"/>
                <a:cs typeface="微软雅黑" panose="020B0503020204020204" pitchFamily="34" charset="-122"/>
              </a:rPr>
              <a:t>霸”、“迷奸水”，是种无色、无味、无臭的液体。</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使用后可导致意识丧失、心率缓慢、呼吸抑制、痉挛、体温下降、恶心、呕吐、昏迷或其他疾病发作。特别是当与苯丙胺类中枢神经兴奋剂合用时，危险性增加。与酒精等其他中枢神经抑制剂合用可出现恶心和呼吸困难，甚至死亡。</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吸食者服用后可出现性欲增强的特点并产生快速睡意，苏醒后会出现短暂性记忆缺失，即对昏迷期间发生的任何事件无记忆，常被犯罪分子利用实施强奸。</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0976637378.jpg5a40976637378"/>
          <p:cNvPicPr>
            <a:picLocks noChangeAspect="1"/>
          </p:cNvPicPr>
          <p:nvPr/>
        </p:nvPicPr>
        <p:blipFill>
          <a:blip r:embed="rId1"/>
          <a:srcRect/>
          <a:stretch>
            <a:fillRect/>
          </a:stretch>
        </p:blipFill>
        <p:spPr>
          <a:xfrm>
            <a:off x="7087896" y="1350004"/>
            <a:ext cx="2904750" cy="1936115"/>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3506088"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2.10 </a:t>
            </a:r>
            <a:r>
              <a:rPr lang="el-GR"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γ-</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羟丁酸</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(GHB)</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7227091" y="3800081"/>
            <a:ext cx="1313180" cy="430887"/>
          </a:xfrm>
          <a:prstGeom prst="rect">
            <a:avLst/>
          </a:prstGeom>
          <a:noFill/>
        </p:spPr>
        <p:txBody>
          <a:bodyPr wrap="none" rtlCol="0">
            <a:spAutoFit/>
          </a:bodyPr>
          <a:lstStyle/>
          <a:p>
            <a:r>
              <a:rPr lang="zh-CN" altLang="en-US" sz="2200" b="1" dirty="0">
                <a:latin typeface="+mn-ea"/>
                <a:ea typeface="+mn-ea"/>
                <a:cs typeface="微软雅黑" panose="020B0503020204020204" pitchFamily="34" charset="-122"/>
              </a:rPr>
              <a:t>案例写真</a:t>
            </a:r>
            <a:endParaRPr lang="zh-CN" altLang="en-US" sz="2200" b="1" dirty="0">
              <a:latin typeface="+mn-ea"/>
              <a:ea typeface="+mn-ea"/>
              <a:cs typeface="微软雅黑" panose="020B0503020204020204" pitchFamily="34" charset="-122"/>
            </a:endParaRPr>
          </a:p>
        </p:txBody>
      </p:sp>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53" b="53"/>
          <a:stretch>
            <a:fillRect/>
          </a:stretch>
        </p:blipFill>
        <p:spPr>
          <a:xfrm>
            <a:off x="5835061" y="3197729"/>
            <a:ext cx="1152128" cy="1108093"/>
          </a:xfrm>
          <a:prstGeom prst="rect">
            <a:avLst/>
          </a:prstGeom>
        </p:spPr>
      </p:pic>
      <p:sp>
        <p:nvSpPr>
          <p:cNvPr id="23" name="TextBox 22"/>
          <p:cNvSpPr txBox="1"/>
          <p:nvPr/>
        </p:nvSpPr>
        <p:spPr>
          <a:xfrm>
            <a:off x="6227497" y="4430982"/>
            <a:ext cx="5221982" cy="1754326"/>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香港一</a:t>
            </a:r>
            <a:r>
              <a:rPr lang="en-US" altLang="zh-CN" sz="1800" dirty="0">
                <a:cs typeface="微软雅黑" panose="020B0503020204020204" pitchFamily="34" charset="-122"/>
              </a:rPr>
              <a:t>22</a:t>
            </a:r>
            <a:r>
              <a:rPr lang="zh-CN" altLang="en-US" sz="1800" dirty="0">
                <a:cs typeface="微软雅黑" panose="020B0503020204020204" pitchFamily="34" charset="-122"/>
              </a:rPr>
              <a:t>岁女子在参加狂野派对时服下一种名为“</a:t>
            </a:r>
            <a:r>
              <a:rPr lang="en-US" altLang="zh-CN" sz="1800" dirty="0" err="1">
                <a:cs typeface="微软雅黑" panose="020B0503020204020204" pitchFamily="34" charset="-122"/>
              </a:rPr>
              <a:t>Fing</a:t>
            </a:r>
            <a:r>
              <a:rPr lang="zh-CN" altLang="en-US" sz="1800" dirty="0">
                <a:cs typeface="微软雅黑" panose="020B0503020204020204" pitchFamily="34" charset="-122"/>
              </a:rPr>
              <a:t>霸”的药后，脑内一片空白，并有强烈的性兴奋，在卫生间昏迷过去。事后朋友们将她送进医院，医生为其检查身体时才吃惊地发现：她已遭多名男子轮奸，而在整个被侵害的过程中，她浑然不知！</a:t>
            </a:r>
            <a:endParaRPr lang="zh-CN" altLang="en-US" sz="1800" dirty="0">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6091">
        <p14:prism isInverted="1"/>
      </p:transition>
    </mc:Choice>
    <mc:Fallback>
      <p:transition spd="slow" advTm="609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59"/>
                                </p:stCondLst>
                                <p:childTnLst>
                                  <p:par>
                                    <p:cTn id="22" presetID="2" presetClass="entr" presetSubtype="8" fill="hold" grpId="0" nodeType="afterEffect" p14:presetBounceEnd="2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20000">
                                          <p:cBhvr additive="base">
                                            <p:cTn id="24"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259"/>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2759"/>
                                </p:stCondLst>
                                <p:childTnLst>
                                  <p:par>
                                    <p:cTn id="33" presetID="3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300" fill="hold"/>
                                            <p:tgtEl>
                                              <p:spTgt spid="20"/>
                                            </p:tgtEl>
                                            <p:attrNameLst>
                                              <p:attrName>ppt_w</p:attrName>
                                            </p:attrNameLst>
                                          </p:cBhvr>
                                          <p:tavLst>
                                            <p:tav tm="0">
                                              <p:val>
                                                <p:fltVal val="0"/>
                                              </p:val>
                                            </p:tav>
                                            <p:tav tm="100000">
                                              <p:val>
                                                <p:strVal val="#ppt_w"/>
                                              </p:val>
                                            </p:tav>
                                          </p:tavLst>
                                        </p:anim>
                                        <p:anim calcmode="lin" valueType="num">
                                          <p:cBhvr>
                                            <p:cTn id="36" dur="300" fill="hold"/>
                                            <p:tgtEl>
                                              <p:spTgt spid="20"/>
                                            </p:tgtEl>
                                            <p:attrNameLst>
                                              <p:attrName>ppt_h</p:attrName>
                                            </p:attrNameLst>
                                          </p:cBhvr>
                                          <p:tavLst>
                                            <p:tav tm="0">
                                              <p:val>
                                                <p:fltVal val="0"/>
                                              </p:val>
                                            </p:tav>
                                            <p:tav tm="100000">
                                              <p:val>
                                                <p:strVal val="#ppt_h"/>
                                              </p:val>
                                            </p:tav>
                                          </p:tavLst>
                                        </p:anim>
                                        <p:anim calcmode="lin" valueType="num">
                                          <p:cBhvr>
                                            <p:cTn id="37" dur="300" fill="hold"/>
                                            <p:tgtEl>
                                              <p:spTgt spid="20"/>
                                            </p:tgtEl>
                                            <p:attrNameLst>
                                              <p:attrName>style.rotation</p:attrName>
                                            </p:attrNameLst>
                                          </p:cBhvr>
                                          <p:tavLst>
                                            <p:tav tm="0">
                                              <p:val>
                                                <p:fltVal val="90"/>
                                              </p:val>
                                            </p:tav>
                                            <p:tav tm="100000">
                                              <p:val>
                                                <p:fltVal val="0"/>
                                              </p:val>
                                            </p:tav>
                                          </p:tavLst>
                                        </p:anim>
                                        <p:animEffect transition="in" filter="fade">
                                          <p:cBhvr>
                                            <p:cTn id="38" dur="300"/>
                                            <p:tgtEl>
                                              <p:spTgt spid="20"/>
                                            </p:tgtEl>
                                          </p:cBhvr>
                                        </p:animEffect>
                                      </p:childTnLst>
                                    </p:cTn>
                                  </p:par>
                                </p:childTnLst>
                              </p:cTn>
                            </p:par>
                            <p:par>
                              <p:cTn id="39" fill="hold">
                                <p:stCondLst>
                                  <p:cond delay="3259"/>
                                </p:stCondLst>
                                <p:childTnLst>
                                  <p:par>
                                    <p:cTn id="40" presetID="22" presetClass="entr" presetSubtype="1"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400"/>
                                            <p:tgtEl>
                                              <p:spTgt spid="19"/>
                                            </p:tgtEl>
                                          </p:cBhvr>
                                        </p:animEffect>
                                      </p:childTnLst>
                                    </p:cTn>
                                  </p:par>
                                </p:childTnLst>
                              </p:cTn>
                            </p:par>
                            <p:par>
                              <p:cTn id="43" fill="hold">
                                <p:stCondLst>
                                  <p:cond delay="3759"/>
                                </p:stCondLst>
                                <p:childTnLst>
                                  <p:par>
                                    <p:cTn id="44" presetID="53" presetClass="entr" presetSubtype="16"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41" presetClass="entr" presetSubtype="0" fill="hold" grpId="0" nodeType="withEffect">
                                      <p:stCondLst>
                                        <p:cond delay="0"/>
                                      </p:stCondLst>
                                      <p:iterate type="lt">
                                        <p:tmPct val="10000"/>
                                      </p:iterate>
                                      <p:childTnLst>
                                        <p:set>
                                          <p:cBhvr>
                                            <p:cTn id="50" dur="1" fill="hold">
                                              <p:stCondLst>
                                                <p:cond delay="0"/>
                                              </p:stCondLst>
                                            </p:cTn>
                                            <p:tgtEl>
                                              <p:spTgt spid="21"/>
                                            </p:tgtEl>
                                            <p:attrNameLst>
                                              <p:attrName>style.visibility</p:attrName>
                                            </p:attrNameLst>
                                          </p:cBhvr>
                                          <p:to>
                                            <p:strVal val="visible"/>
                                          </p:to>
                                        </p:set>
                                        <p:anim calcmode="lin" valueType="num">
                                          <p:cBhvr>
                                            <p:cTn id="51"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21"/>
                                            </p:tgtEl>
                                            <p:attrNameLst>
                                              <p:attrName>ppt_y</p:attrName>
                                            </p:attrNameLst>
                                          </p:cBhvr>
                                          <p:tavLst>
                                            <p:tav tm="0">
                                              <p:val>
                                                <p:strVal val="#ppt_y"/>
                                              </p:val>
                                            </p:tav>
                                            <p:tav tm="100000">
                                              <p:val>
                                                <p:strVal val="#ppt_y"/>
                                              </p:val>
                                            </p:tav>
                                          </p:tavLst>
                                        </p:anim>
                                        <p:anim calcmode="lin" valueType="num">
                                          <p:cBhvr>
                                            <p:cTn id="53"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21"/>
                                            </p:tgtEl>
                                          </p:cBhvr>
                                        </p:animEffect>
                                      </p:childTnLst>
                                    </p:cTn>
                                  </p:par>
                                </p:childTnLst>
                              </p:cTn>
                            </p:par>
                            <p:par>
                              <p:cTn id="56" fill="hold">
                                <p:stCondLst>
                                  <p:cond delay="3960"/>
                                </p:stCondLst>
                                <p:childTnLst>
                                  <p:par>
                                    <p:cTn id="57" presetID="22"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6" grpId="0"/>
          <p:bldP spid="12" grpId="0"/>
          <p:bldP spid="21"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59"/>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259"/>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2759"/>
                                </p:stCondLst>
                                <p:childTnLst>
                                  <p:par>
                                    <p:cTn id="33" presetID="3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300" fill="hold"/>
                                            <p:tgtEl>
                                              <p:spTgt spid="20"/>
                                            </p:tgtEl>
                                            <p:attrNameLst>
                                              <p:attrName>ppt_w</p:attrName>
                                            </p:attrNameLst>
                                          </p:cBhvr>
                                          <p:tavLst>
                                            <p:tav tm="0">
                                              <p:val>
                                                <p:fltVal val="0"/>
                                              </p:val>
                                            </p:tav>
                                            <p:tav tm="100000">
                                              <p:val>
                                                <p:strVal val="#ppt_w"/>
                                              </p:val>
                                            </p:tav>
                                          </p:tavLst>
                                        </p:anim>
                                        <p:anim calcmode="lin" valueType="num">
                                          <p:cBhvr>
                                            <p:cTn id="36" dur="300" fill="hold"/>
                                            <p:tgtEl>
                                              <p:spTgt spid="20"/>
                                            </p:tgtEl>
                                            <p:attrNameLst>
                                              <p:attrName>ppt_h</p:attrName>
                                            </p:attrNameLst>
                                          </p:cBhvr>
                                          <p:tavLst>
                                            <p:tav tm="0">
                                              <p:val>
                                                <p:fltVal val="0"/>
                                              </p:val>
                                            </p:tav>
                                            <p:tav tm="100000">
                                              <p:val>
                                                <p:strVal val="#ppt_h"/>
                                              </p:val>
                                            </p:tav>
                                          </p:tavLst>
                                        </p:anim>
                                        <p:anim calcmode="lin" valueType="num">
                                          <p:cBhvr>
                                            <p:cTn id="37" dur="300" fill="hold"/>
                                            <p:tgtEl>
                                              <p:spTgt spid="20"/>
                                            </p:tgtEl>
                                            <p:attrNameLst>
                                              <p:attrName>style.rotation</p:attrName>
                                            </p:attrNameLst>
                                          </p:cBhvr>
                                          <p:tavLst>
                                            <p:tav tm="0">
                                              <p:val>
                                                <p:fltVal val="90"/>
                                              </p:val>
                                            </p:tav>
                                            <p:tav tm="100000">
                                              <p:val>
                                                <p:fltVal val="0"/>
                                              </p:val>
                                            </p:tav>
                                          </p:tavLst>
                                        </p:anim>
                                        <p:animEffect transition="in" filter="fade">
                                          <p:cBhvr>
                                            <p:cTn id="38" dur="300"/>
                                            <p:tgtEl>
                                              <p:spTgt spid="20"/>
                                            </p:tgtEl>
                                          </p:cBhvr>
                                        </p:animEffect>
                                      </p:childTnLst>
                                    </p:cTn>
                                  </p:par>
                                </p:childTnLst>
                              </p:cTn>
                            </p:par>
                            <p:par>
                              <p:cTn id="39" fill="hold">
                                <p:stCondLst>
                                  <p:cond delay="3259"/>
                                </p:stCondLst>
                                <p:childTnLst>
                                  <p:par>
                                    <p:cTn id="40" presetID="22" presetClass="entr" presetSubtype="1"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400"/>
                                            <p:tgtEl>
                                              <p:spTgt spid="19"/>
                                            </p:tgtEl>
                                          </p:cBhvr>
                                        </p:animEffect>
                                      </p:childTnLst>
                                    </p:cTn>
                                  </p:par>
                                </p:childTnLst>
                              </p:cTn>
                            </p:par>
                            <p:par>
                              <p:cTn id="43" fill="hold">
                                <p:stCondLst>
                                  <p:cond delay="3759"/>
                                </p:stCondLst>
                                <p:childTnLst>
                                  <p:par>
                                    <p:cTn id="44" presetID="53" presetClass="entr" presetSubtype="16"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41" presetClass="entr" presetSubtype="0" fill="hold" grpId="0" nodeType="withEffect">
                                      <p:stCondLst>
                                        <p:cond delay="0"/>
                                      </p:stCondLst>
                                      <p:iterate type="lt">
                                        <p:tmPct val="10000"/>
                                      </p:iterate>
                                      <p:childTnLst>
                                        <p:set>
                                          <p:cBhvr>
                                            <p:cTn id="50" dur="1" fill="hold">
                                              <p:stCondLst>
                                                <p:cond delay="0"/>
                                              </p:stCondLst>
                                            </p:cTn>
                                            <p:tgtEl>
                                              <p:spTgt spid="21"/>
                                            </p:tgtEl>
                                            <p:attrNameLst>
                                              <p:attrName>style.visibility</p:attrName>
                                            </p:attrNameLst>
                                          </p:cBhvr>
                                          <p:to>
                                            <p:strVal val="visible"/>
                                          </p:to>
                                        </p:set>
                                        <p:anim calcmode="lin" valueType="num">
                                          <p:cBhvr>
                                            <p:cTn id="51"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21"/>
                                            </p:tgtEl>
                                            <p:attrNameLst>
                                              <p:attrName>ppt_y</p:attrName>
                                            </p:attrNameLst>
                                          </p:cBhvr>
                                          <p:tavLst>
                                            <p:tav tm="0">
                                              <p:val>
                                                <p:strVal val="#ppt_y"/>
                                              </p:val>
                                            </p:tav>
                                            <p:tav tm="100000">
                                              <p:val>
                                                <p:strVal val="#ppt_y"/>
                                              </p:val>
                                            </p:tav>
                                          </p:tavLst>
                                        </p:anim>
                                        <p:anim calcmode="lin" valueType="num">
                                          <p:cBhvr>
                                            <p:cTn id="53"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21"/>
                                            </p:tgtEl>
                                          </p:cBhvr>
                                        </p:animEffect>
                                      </p:childTnLst>
                                    </p:cTn>
                                  </p:par>
                                </p:childTnLst>
                              </p:cTn>
                            </p:par>
                            <p:par>
                              <p:cTn id="56" fill="hold">
                                <p:stCondLst>
                                  <p:cond delay="3960"/>
                                </p:stCondLst>
                                <p:childTnLst>
                                  <p:par>
                                    <p:cTn id="57" presetID="22"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6" grpId="0"/>
          <p:bldP spid="12" grpId="0"/>
          <p:bldP spid="21" grpId="0"/>
          <p:bldP spid="2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69889" y="1253771"/>
            <a:ext cx="5112568" cy="2554545"/>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又名沙菲片。主要作用是镇痛，能暂时缓解吸毒者在毒瘾发作时的症状，通常被戒毒所用在对戒毒者短期与早期脱毒的替代治疗上。属于国家管制的二类精神药品。</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吸食后头晕、头痛、恶心、呕吐、嗜睡、晕厥、呼吸抑制，连续使用能使人产生依赖性。</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2417e96de5.jpg5a42417e96de5"/>
          <p:cNvPicPr>
            <a:picLocks noChangeAspect="1"/>
          </p:cNvPicPr>
          <p:nvPr/>
        </p:nvPicPr>
        <p:blipFill>
          <a:blip r:embed="rId1"/>
          <a:srcRect/>
          <a:stretch>
            <a:fillRect/>
          </a:stretch>
        </p:blipFill>
        <p:spPr>
          <a:xfrm>
            <a:off x="913805" y="1439809"/>
            <a:ext cx="5147572" cy="3431540"/>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473754"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2.11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丁丙诺啡</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3162">
        <p14:prism dir="u" isInverted="1"/>
      </p:transition>
    </mc:Choice>
    <mc:Fallback>
      <p:transition spd="slow" advTm="316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59"/>
                                </p:stCondLst>
                                <p:childTnLst>
                                  <p:par>
                                    <p:cTn id="22" presetID="2" presetClass="entr" presetSubtype="8" fill="hold" nodeType="afterEffect" p14:presetBounceEnd="2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20000">
                                          <p:cBhvr additive="base">
                                            <p:cTn id="24"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59"/>
                                </p:stCondLst>
                                <p:childTnLst>
                                  <p:par>
                                    <p:cTn id="27" presetID="3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400" fill="hold"/>
                                            <p:tgtEl>
                                              <p:spTgt spid="6"/>
                                            </p:tgtEl>
                                            <p:attrNameLst>
                                              <p:attrName>ppt_w</p:attrName>
                                            </p:attrNameLst>
                                          </p:cBhvr>
                                          <p:tavLst>
                                            <p:tav tm="0">
                                              <p:val>
                                                <p:fltVal val="0"/>
                                              </p:val>
                                            </p:tav>
                                            <p:tav tm="100000">
                                              <p:val>
                                                <p:strVal val="#ppt_w"/>
                                              </p:val>
                                            </p:tav>
                                          </p:tavLst>
                                        </p:anim>
                                        <p:anim calcmode="lin" valueType="num">
                                          <p:cBhvr>
                                            <p:cTn id="30" dur="400" fill="hold"/>
                                            <p:tgtEl>
                                              <p:spTgt spid="6"/>
                                            </p:tgtEl>
                                            <p:attrNameLst>
                                              <p:attrName>ppt_h</p:attrName>
                                            </p:attrNameLst>
                                          </p:cBhvr>
                                          <p:tavLst>
                                            <p:tav tm="0">
                                              <p:val>
                                                <p:fltVal val="0"/>
                                              </p:val>
                                            </p:tav>
                                            <p:tav tm="100000">
                                              <p:val>
                                                <p:strVal val="#ppt_h"/>
                                              </p:val>
                                            </p:tav>
                                          </p:tavLst>
                                        </p:anim>
                                        <p:anim calcmode="lin" valueType="num">
                                          <p:cBhvr>
                                            <p:cTn id="31" dur="400" fill="hold"/>
                                            <p:tgtEl>
                                              <p:spTgt spid="6"/>
                                            </p:tgtEl>
                                            <p:attrNameLst>
                                              <p:attrName>style.rotation</p:attrName>
                                            </p:attrNameLst>
                                          </p:cBhvr>
                                          <p:tavLst>
                                            <p:tav tm="0">
                                              <p:val>
                                                <p:fltVal val="90"/>
                                              </p:val>
                                            </p:tav>
                                            <p:tav tm="100000">
                                              <p:val>
                                                <p:fltVal val="0"/>
                                              </p:val>
                                            </p:tav>
                                          </p:tavLst>
                                        </p:anim>
                                        <p:animEffect transition="in" filter="fade">
                                          <p:cBhvr>
                                            <p:cTn id="32"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59"/>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59"/>
                                </p:stCondLst>
                                <p:childTnLst>
                                  <p:par>
                                    <p:cTn id="27" presetID="3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400" fill="hold"/>
                                            <p:tgtEl>
                                              <p:spTgt spid="6"/>
                                            </p:tgtEl>
                                            <p:attrNameLst>
                                              <p:attrName>ppt_w</p:attrName>
                                            </p:attrNameLst>
                                          </p:cBhvr>
                                          <p:tavLst>
                                            <p:tav tm="0">
                                              <p:val>
                                                <p:fltVal val="0"/>
                                              </p:val>
                                            </p:tav>
                                            <p:tav tm="100000">
                                              <p:val>
                                                <p:strVal val="#ppt_w"/>
                                              </p:val>
                                            </p:tav>
                                          </p:tavLst>
                                        </p:anim>
                                        <p:anim calcmode="lin" valueType="num">
                                          <p:cBhvr>
                                            <p:cTn id="30" dur="400" fill="hold"/>
                                            <p:tgtEl>
                                              <p:spTgt spid="6"/>
                                            </p:tgtEl>
                                            <p:attrNameLst>
                                              <p:attrName>ppt_h</p:attrName>
                                            </p:attrNameLst>
                                          </p:cBhvr>
                                          <p:tavLst>
                                            <p:tav tm="0">
                                              <p:val>
                                                <p:fltVal val="0"/>
                                              </p:val>
                                            </p:tav>
                                            <p:tav tm="100000">
                                              <p:val>
                                                <p:strVal val="#ppt_h"/>
                                              </p:val>
                                            </p:tav>
                                          </p:tavLst>
                                        </p:anim>
                                        <p:anim calcmode="lin" valueType="num">
                                          <p:cBhvr>
                                            <p:cTn id="31" dur="400" fill="hold"/>
                                            <p:tgtEl>
                                              <p:spTgt spid="6"/>
                                            </p:tgtEl>
                                            <p:attrNameLst>
                                              <p:attrName>style.rotation</p:attrName>
                                            </p:attrNameLst>
                                          </p:cBhvr>
                                          <p:tavLst>
                                            <p:tav tm="0">
                                              <p:val>
                                                <p:fltVal val="90"/>
                                              </p:val>
                                            </p:tav>
                                            <p:tav tm="100000">
                                              <p:val>
                                                <p:fltVal val="0"/>
                                              </p:val>
                                            </p:tav>
                                          </p:tavLst>
                                        </p:anim>
                                        <p:animEffect transition="in" filter="fade">
                                          <p:cBhvr>
                                            <p:cTn id="32"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9789" y="1378716"/>
            <a:ext cx="5832648" cy="3170099"/>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来源：</a:t>
            </a:r>
            <a:r>
              <a:rPr lang="zh-CN" altLang="en-US" sz="2000" dirty="0">
                <a:solidFill>
                  <a:schemeClr val="tx2"/>
                </a:solidFill>
                <a:latin typeface="+mn-ea"/>
                <a:ea typeface="+mn-ea"/>
                <a:cs typeface="微软雅黑" panose="020B0503020204020204" pitchFamily="34" charset="-122"/>
              </a:rPr>
              <a:t>由生长在墨西哥北部与美国西南部的干旱地一种仙人掌的种籽、花球中提取。</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通用名称：</a:t>
            </a:r>
            <a:r>
              <a:rPr lang="zh-CN" altLang="en-US" sz="2000" dirty="0">
                <a:solidFill>
                  <a:schemeClr val="tx2"/>
                </a:solidFill>
                <a:latin typeface="+mn-ea"/>
                <a:ea typeface="+mn-ea"/>
                <a:cs typeface="微软雅黑" panose="020B0503020204020204" pitchFamily="34" charset="-122"/>
              </a:rPr>
              <a:t>三甲氧笨乙胺，是苯乙胺的衍生物。</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服用后出现幻觉，并引起恶心、呕吐。</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主要是导致精神恍惚，服用者可发展为迁延性精神病，还会出现攻击性及自杀、自残等行为。</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下午茶\5a5ae9774c0f9.jpg5a5ae9774c0f9"/>
          <p:cNvPicPr>
            <a:picLocks noChangeAspect="1"/>
          </p:cNvPicPr>
          <p:nvPr/>
        </p:nvPicPr>
        <p:blipFill>
          <a:blip r:embed="rId1"/>
          <a:srcRect/>
          <a:stretch>
            <a:fillRect/>
          </a:stretch>
        </p:blipFill>
        <p:spPr>
          <a:xfrm>
            <a:off x="7106493" y="1843984"/>
            <a:ext cx="4104456" cy="2738120"/>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2316660"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麦司卡林</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800" advTm="3162">
        <p14:prism isInverted="1"/>
      </p:transition>
    </mc:Choice>
    <mc:Fallback>
      <p:transition spd="slow" advTm="316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9789" y="1022072"/>
            <a:ext cx="6696744" cy="2246769"/>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也称普斯普剂，是一种有麻醉作用的致幻类药物。</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滥用方式：</a:t>
            </a:r>
            <a:r>
              <a:rPr lang="zh-CN" altLang="en-US" sz="2000" dirty="0">
                <a:solidFill>
                  <a:schemeClr val="tx2"/>
                </a:solidFill>
                <a:latin typeface="+mn-ea"/>
                <a:ea typeface="+mn-ea"/>
                <a:cs typeface="微软雅黑" panose="020B0503020204020204" pitchFamily="34" charset="-122"/>
              </a:rPr>
              <a:t>一般是烟雾吸入，也可口服、静脉注射。</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用药后</a:t>
            </a:r>
            <a:r>
              <a:rPr lang="en-US" altLang="zh-CN" sz="2000" dirty="0">
                <a:solidFill>
                  <a:schemeClr val="tx2"/>
                </a:solidFill>
                <a:latin typeface="+mn-ea"/>
                <a:ea typeface="+mn-ea"/>
                <a:cs typeface="微软雅黑" panose="020B0503020204020204" pitchFamily="34" charset="-122"/>
              </a:rPr>
              <a:t>1-2</a:t>
            </a:r>
            <a:r>
              <a:rPr lang="zh-CN" altLang="en-US" sz="2000" dirty="0">
                <a:solidFill>
                  <a:schemeClr val="tx2"/>
                </a:solidFill>
                <a:latin typeface="+mn-ea"/>
                <a:ea typeface="+mn-ea"/>
                <a:cs typeface="微软雅黑" panose="020B0503020204020204" pitchFamily="34" charset="-122"/>
              </a:rPr>
              <a:t>小时开始出现情绪不稳、兴奋躁动、失去痛感、神经麻木，继而注意力不能集中，产生思维障碍，逐渐出现幻觉，有的还因此导致进攻行为或自残行为。</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下午茶\5a543b615b64f.jpg5a543b615b64f"/>
          <p:cNvPicPr>
            <a:picLocks noChangeAspect="1"/>
          </p:cNvPicPr>
          <p:nvPr/>
        </p:nvPicPr>
        <p:blipFill>
          <a:blip r:embed="rId1"/>
          <a:srcRect/>
          <a:stretch>
            <a:fillRect/>
          </a:stretch>
        </p:blipFill>
        <p:spPr>
          <a:xfrm>
            <a:off x="7610549" y="1637995"/>
            <a:ext cx="3599051" cy="2303780"/>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3397084"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2.13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苯环利定</a:t>
            </a:r>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(PCP)</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圆角矩形 13"/>
          <p:cNvSpPr/>
          <p:nvPr/>
        </p:nvSpPr>
        <p:spPr bwMode="auto">
          <a:xfrm>
            <a:off x="966705" y="4258581"/>
            <a:ext cx="6283804" cy="1954858"/>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5" name="圆角矩形 14"/>
          <p:cNvSpPr/>
          <p:nvPr/>
        </p:nvSpPr>
        <p:spPr bwMode="auto">
          <a:xfrm>
            <a:off x="966705" y="3685965"/>
            <a:ext cx="628380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6" name="TextBox 15"/>
          <p:cNvSpPr txBox="1"/>
          <p:nvPr/>
        </p:nvSpPr>
        <p:spPr>
          <a:xfrm>
            <a:off x="2203889" y="3752840"/>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05" y="3436934"/>
            <a:ext cx="1188127" cy="941860"/>
          </a:xfrm>
          <a:prstGeom prst="rect">
            <a:avLst/>
          </a:prstGeom>
        </p:spPr>
      </p:pic>
      <p:sp>
        <p:nvSpPr>
          <p:cNvPr id="18" name="TextBox 17"/>
          <p:cNvSpPr txBox="1"/>
          <p:nvPr/>
        </p:nvSpPr>
        <p:spPr>
          <a:xfrm>
            <a:off x="1218732" y="4393005"/>
            <a:ext cx="5815753" cy="1754326"/>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服用</a:t>
            </a:r>
            <a:r>
              <a:rPr lang="en-US" altLang="zh-CN" sz="1800" dirty="0">
                <a:cs typeface="微软雅黑" panose="020B0503020204020204" pitchFamily="34" charset="-122"/>
              </a:rPr>
              <a:t>PCP</a:t>
            </a:r>
            <a:r>
              <a:rPr lang="zh-CN" altLang="en-US" sz="1800" dirty="0">
                <a:cs typeface="微软雅黑" panose="020B0503020204020204" pitchFamily="34" charset="-122"/>
              </a:rPr>
              <a:t>后因思维混乱、感觉迟钝、判断力和自控力下降引起的死亡人数要远比这种毒品本身的毒性所造成的死亡人数多，而且很多死亡原因在常人看来是完全可以避免的。如服用者因思维混乱、自控力太差而溺死在浅水滩中；因感觉迟钝、痛感消失又无力辨别方向而在完全可以逃生的火灾事件中被活活烧死等等。</a:t>
            </a:r>
            <a:endParaRPr lang="zh-CN" altLang="en-US" sz="1800" dirty="0">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255">
        <p14:prism dir="u" isInverted="1"/>
      </p:transition>
    </mc:Choice>
    <mc:Fallback>
      <p:transition spd="slow" advTm="4255">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59"/>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259"/>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2759"/>
                                </p:stCondLst>
                                <p:childTnLst>
                                  <p:par>
                                    <p:cTn id="32" presetID="31"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 calcmode="lin" valueType="num">
                                          <p:cBhvr>
                                            <p:cTn id="36" dur="300" fill="hold"/>
                                            <p:tgtEl>
                                              <p:spTgt spid="15"/>
                                            </p:tgtEl>
                                            <p:attrNameLst>
                                              <p:attrName>style.rotation</p:attrName>
                                            </p:attrNameLst>
                                          </p:cBhvr>
                                          <p:tavLst>
                                            <p:tav tm="0">
                                              <p:val>
                                                <p:fltVal val="90"/>
                                              </p:val>
                                            </p:tav>
                                            <p:tav tm="100000">
                                              <p:val>
                                                <p:fltVal val="0"/>
                                              </p:val>
                                            </p:tav>
                                          </p:tavLst>
                                        </p:anim>
                                        <p:animEffect transition="in" filter="fade">
                                          <p:cBhvr>
                                            <p:cTn id="37" dur="300"/>
                                            <p:tgtEl>
                                              <p:spTgt spid="15"/>
                                            </p:tgtEl>
                                          </p:cBhvr>
                                        </p:animEffect>
                                      </p:childTnLst>
                                    </p:cTn>
                                  </p:par>
                                </p:childTnLst>
                              </p:cTn>
                            </p:par>
                            <p:par>
                              <p:cTn id="38" fill="hold">
                                <p:stCondLst>
                                  <p:cond delay="3259"/>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400"/>
                                            <p:tgtEl>
                                              <p:spTgt spid="14"/>
                                            </p:tgtEl>
                                          </p:cBhvr>
                                        </p:animEffect>
                                      </p:childTnLst>
                                    </p:cTn>
                                  </p:par>
                                </p:childTnLst>
                              </p:cTn>
                            </p:par>
                            <p:par>
                              <p:cTn id="42" fill="hold">
                                <p:stCondLst>
                                  <p:cond delay="3759"/>
                                </p:stCondLst>
                                <p:childTnLst>
                                  <p:par>
                                    <p:cTn id="43" presetID="53" presetClass="entr" presetSubtype="16"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1" dur="300" fill="hold"/>
                                            <p:tgtEl>
                                              <p:spTgt spid="16"/>
                                            </p:tgtEl>
                                            <p:attrNameLst>
                                              <p:attrName>ppt_y</p:attrName>
                                            </p:attrNameLst>
                                          </p:cBhvr>
                                          <p:tavLst>
                                            <p:tav tm="0">
                                              <p:val>
                                                <p:strVal val="#ppt_y"/>
                                              </p:val>
                                            </p:tav>
                                            <p:tav tm="100000">
                                              <p:val>
                                                <p:strVal val="#ppt_y"/>
                                              </p:val>
                                            </p:tav>
                                          </p:tavLst>
                                        </p:anim>
                                        <p:anim calcmode="lin" valueType="num">
                                          <p:cBhvr>
                                            <p:cTn id="52"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3"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300" tmFilter="0,0; .5, 1; 1, 1"/>
                                            <p:tgtEl>
                                              <p:spTgt spid="16"/>
                                            </p:tgtEl>
                                          </p:cBhvr>
                                        </p:animEffect>
                                      </p:childTnLst>
                                    </p:cTn>
                                  </p:par>
                                </p:childTnLst>
                              </p:cTn>
                            </p:par>
                            <p:par>
                              <p:cTn id="55" fill="hold">
                                <p:stCondLst>
                                  <p:cond delay="3960"/>
                                </p:stCondLst>
                                <p:childTnLst>
                                  <p:par>
                                    <p:cTn id="56" presetID="22" presetClass="entr" presetSubtype="1"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59"/>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259"/>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2759"/>
                                </p:stCondLst>
                                <p:childTnLst>
                                  <p:par>
                                    <p:cTn id="32" presetID="31"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 calcmode="lin" valueType="num">
                                          <p:cBhvr>
                                            <p:cTn id="36" dur="300" fill="hold"/>
                                            <p:tgtEl>
                                              <p:spTgt spid="15"/>
                                            </p:tgtEl>
                                            <p:attrNameLst>
                                              <p:attrName>style.rotation</p:attrName>
                                            </p:attrNameLst>
                                          </p:cBhvr>
                                          <p:tavLst>
                                            <p:tav tm="0">
                                              <p:val>
                                                <p:fltVal val="90"/>
                                              </p:val>
                                            </p:tav>
                                            <p:tav tm="100000">
                                              <p:val>
                                                <p:fltVal val="0"/>
                                              </p:val>
                                            </p:tav>
                                          </p:tavLst>
                                        </p:anim>
                                        <p:animEffect transition="in" filter="fade">
                                          <p:cBhvr>
                                            <p:cTn id="37" dur="300"/>
                                            <p:tgtEl>
                                              <p:spTgt spid="15"/>
                                            </p:tgtEl>
                                          </p:cBhvr>
                                        </p:animEffect>
                                      </p:childTnLst>
                                    </p:cTn>
                                  </p:par>
                                </p:childTnLst>
                              </p:cTn>
                            </p:par>
                            <p:par>
                              <p:cTn id="38" fill="hold">
                                <p:stCondLst>
                                  <p:cond delay="3259"/>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400"/>
                                            <p:tgtEl>
                                              <p:spTgt spid="14"/>
                                            </p:tgtEl>
                                          </p:cBhvr>
                                        </p:animEffect>
                                      </p:childTnLst>
                                    </p:cTn>
                                  </p:par>
                                </p:childTnLst>
                              </p:cTn>
                            </p:par>
                            <p:par>
                              <p:cTn id="42" fill="hold">
                                <p:stCondLst>
                                  <p:cond delay="3759"/>
                                </p:stCondLst>
                                <p:childTnLst>
                                  <p:par>
                                    <p:cTn id="43" presetID="53" presetClass="entr" presetSubtype="16"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1" dur="300" fill="hold"/>
                                            <p:tgtEl>
                                              <p:spTgt spid="16"/>
                                            </p:tgtEl>
                                            <p:attrNameLst>
                                              <p:attrName>ppt_y</p:attrName>
                                            </p:attrNameLst>
                                          </p:cBhvr>
                                          <p:tavLst>
                                            <p:tav tm="0">
                                              <p:val>
                                                <p:strVal val="#ppt_y"/>
                                              </p:val>
                                            </p:tav>
                                            <p:tav tm="100000">
                                              <p:val>
                                                <p:strVal val="#ppt_y"/>
                                              </p:val>
                                            </p:tav>
                                          </p:tavLst>
                                        </p:anim>
                                        <p:anim calcmode="lin" valueType="num">
                                          <p:cBhvr>
                                            <p:cTn id="52"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3"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300" tmFilter="0,0; .5, 1; 1, 1"/>
                                            <p:tgtEl>
                                              <p:spTgt spid="16"/>
                                            </p:tgtEl>
                                          </p:cBhvr>
                                        </p:animEffect>
                                      </p:childTnLst>
                                    </p:cTn>
                                  </p:par>
                                </p:childTnLst>
                              </p:cTn>
                            </p:par>
                            <p:par>
                              <p:cTn id="55" fill="hold">
                                <p:stCondLst>
                                  <p:cond delay="3960"/>
                                </p:stCondLst>
                                <p:childTnLst>
                                  <p:par>
                                    <p:cTn id="56" presetID="22" presetClass="entr" presetSubtype="1"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5896" y="1196752"/>
            <a:ext cx="10432161" cy="1938992"/>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通常含有可待因、麻黄碱等成分，服用后会出现昏昏欲睡、便秘、恶心、情绪不稳定、睡眠失调等症状，大量服用能抑制呼吸。</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长期服用可形成心理依赖，戒断症状类似海洛因毒品。吸食者往往最终转吸海洛因，才能满足毒瘾。过量滥用，可导致抽筋、神智失常、中毒性精神病、昏迷、心跳停止及呼吸停顿引致窒息死亡。</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0afac526e2.jpg5a40afac526e2"/>
          <p:cNvPicPr>
            <a:picLocks noChangeAspect="1"/>
          </p:cNvPicPr>
          <p:nvPr/>
        </p:nvPicPr>
        <p:blipFill>
          <a:blip r:embed="rId1"/>
          <a:srcRect/>
          <a:stretch>
            <a:fillRect/>
          </a:stretch>
        </p:blipFill>
        <p:spPr>
          <a:xfrm>
            <a:off x="927250" y="3652718"/>
            <a:ext cx="3831829" cy="2544445"/>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165978"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2.14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止咳水</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圆角矩形 13"/>
          <p:cNvSpPr/>
          <p:nvPr/>
        </p:nvSpPr>
        <p:spPr bwMode="auto">
          <a:xfrm>
            <a:off x="4964254" y="4237892"/>
            <a:ext cx="6283804" cy="1954858"/>
          </a:xfrm>
          <a:prstGeom prst="roundRect">
            <a:avLst>
              <a:gd name="adj" fmla="val 1706"/>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5" name="圆角矩形 14"/>
          <p:cNvSpPr/>
          <p:nvPr/>
        </p:nvSpPr>
        <p:spPr bwMode="auto">
          <a:xfrm>
            <a:off x="4964254" y="3665276"/>
            <a:ext cx="6283804" cy="520262"/>
          </a:xfrm>
          <a:prstGeom prst="roundRect">
            <a:avLst>
              <a:gd name="adj" fmla="val 12622"/>
            </a:avLst>
          </a:pr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6" name="TextBox 15"/>
          <p:cNvSpPr txBox="1"/>
          <p:nvPr/>
        </p:nvSpPr>
        <p:spPr>
          <a:xfrm>
            <a:off x="6201438" y="3732151"/>
            <a:ext cx="1281566" cy="430887"/>
          </a:xfrm>
          <a:prstGeom prst="rect">
            <a:avLst/>
          </a:prstGeom>
          <a:noFill/>
        </p:spPr>
        <p:txBody>
          <a:bodyPr wrap="square" rtlCol="0">
            <a:spAutoFit/>
          </a:bodyPr>
          <a:lstStyle/>
          <a:p>
            <a:pPr algn="dist"/>
            <a:r>
              <a:rPr lang="zh-CN" altLang="en-US" sz="2200" b="1" dirty="0">
                <a:latin typeface="+mn-ea"/>
                <a:ea typeface="+mn-ea"/>
                <a:cs typeface="微软雅黑" panose="020B0503020204020204" pitchFamily="34" charset="-122"/>
              </a:rPr>
              <a:t>小贴士</a:t>
            </a:r>
            <a:endParaRPr lang="zh-CN" altLang="en-US" sz="2200" b="1" dirty="0">
              <a:latin typeface="+mn-ea"/>
              <a:ea typeface="+mn-ea"/>
              <a:cs typeface="微软雅黑" panose="020B0503020204020204" pitchFamily="34"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4254" y="3416245"/>
            <a:ext cx="1188127" cy="941860"/>
          </a:xfrm>
          <a:prstGeom prst="rect">
            <a:avLst/>
          </a:prstGeom>
        </p:spPr>
      </p:pic>
      <p:sp>
        <p:nvSpPr>
          <p:cNvPr id="18" name="TextBox 17"/>
          <p:cNvSpPr txBox="1"/>
          <p:nvPr/>
        </p:nvSpPr>
        <p:spPr>
          <a:xfrm>
            <a:off x="5216281" y="4372316"/>
            <a:ext cx="5815753" cy="1477328"/>
          </a:xfrm>
          <a:prstGeom prst="rect">
            <a:avLst/>
          </a:prstGeom>
          <a:noFill/>
        </p:spPr>
        <p:txBody>
          <a:bodyPr wrap="square" rtlCol="0">
            <a:spAutoFit/>
          </a:bodyPr>
          <a:lstStyle>
            <a:defPPr>
              <a:defRPr lang="zh-CN"/>
            </a:defPPr>
            <a:lvl1pPr algn="just">
              <a:defRPr sz="2000">
                <a:solidFill>
                  <a:schemeClr val="tx2"/>
                </a:solidFill>
                <a:latin typeface="+mn-ea"/>
                <a:ea typeface="+mn-ea"/>
              </a:defRPr>
            </a:lvl1pPr>
          </a:lstStyle>
          <a:p>
            <a:r>
              <a:rPr lang="zh-CN" altLang="en-US" sz="1800" dirty="0">
                <a:cs typeface="微软雅黑" panose="020B0503020204020204" pitchFamily="34" charset="-122"/>
              </a:rPr>
              <a:t>购买处方药一定要有医生开具的处方。但一些不良商家为了牟取私利，公然出售联邦止咳露、新泰洛其等止咳处方药，甚至还明目张胆地摆上了副食品商店的货架。许多孩子因为随便将该药当饮料服用，陷入其中而不能自拔。更有一些孩子从饮止咳水开始而沦入毒品陷阱。</a:t>
            </a:r>
            <a:endParaRPr lang="zh-CN" altLang="en-US" sz="1800" dirty="0">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10011">
        <p14:prism isInverted="1"/>
      </p:transition>
    </mc:Choice>
    <mc:Fallback>
      <p:transition spd="slow" advTm="1001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19"/>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150" autoRev="1" fill="hold">
                                              <p:stCondLst>
                                                <p:cond delay="0"/>
                                              </p:stCondLst>
                                            </p:cTn>
                                            <p:tgtEl>
                                              <p:spTgt spid="6"/>
                                            </p:tgtEl>
                                            <p:attrNameLst>
                                              <p:attrName>ppt_w</p:attrName>
                                            </p:attrNameLst>
                                          </p:cBhvr>
                                        </p:anim>
                                        <p:anim by="(#ppt_w*0.50)" calcmode="lin" valueType="num">
                                          <p:cBhvr>
                                            <p:cTn id="25" dur="150" decel="50000" autoRev="1" fill="hold">
                                              <p:stCondLst>
                                                <p:cond delay="0"/>
                                              </p:stCondLst>
                                            </p:cTn>
                                            <p:tgtEl>
                                              <p:spTgt spid="6"/>
                                            </p:tgtEl>
                                            <p:attrNameLst>
                                              <p:attrName>ppt_x</p:attrName>
                                            </p:attrNameLst>
                                          </p:cBhvr>
                                        </p:anim>
                                        <p:anim from="(-#ppt_h/2)" to="(#ppt_y)" calcmode="lin" valueType="num">
                                          <p:cBhvr>
                                            <p:cTn id="26" dur="300" fill="hold">
                                              <p:stCondLst>
                                                <p:cond delay="0"/>
                                              </p:stCondLst>
                                            </p:cTn>
                                            <p:tgtEl>
                                              <p:spTgt spid="6"/>
                                            </p:tgtEl>
                                            <p:attrNameLst>
                                              <p:attrName>ppt_y</p:attrName>
                                            </p:attrNameLst>
                                          </p:cBhvr>
                                        </p:anim>
                                        <p:animRot by="21600000">
                                          <p:cBhvr>
                                            <p:cTn id="27" dur="300" fill="hold">
                                              <p:stCondLst>
                                                <p:cond delay="0"/>
                                              </p:stCondLst>
                                            </p:cTn>
                                            <p:tgtEl>
                                              <p:spTgt spid="6"/>
                                            </p:tgtEl>
                                            <p:attrNameLst>
                                              <p:attrName>r</p:attrName>
                                            </p:attrNameLst>
                                          </p:cBhvr>
                                        </p:animRot>
                                      </p:childTnLst>
                                    </p:cTn>
                                  </p:par>
                                </p:childTnLst>
                              </p:cTn>
                            </p:par>
                            <p:par>
                              <p:cTn id="28" fill="hold">
                                <p:stCondLst>
                                  <p:cond delay="635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400" fill="hold"/>
                                            <p:tgtEl>
                                              <p:spTgt spid="2"/>
                                            </p:tgtEl>
                                            <p:attrNameLst>
                                              <p:attrName>ppt_w</p:attrName>
                                            </p:attrNameLst>
                                          </p:cBhvr>
                                          <p:tavLst>
                                            <p:tav tm="0">
                                              <p:val>
                                                <p:fltVal val="0"/>
                                              </p:val>
                                            </p:tav>
                                            <p:tav tm="100000">
                                              <p:val>
                                                <p:strVal val="#ppt_w"/>
                                              </p:val>
                                            </p:tav>
                                          </p:tavLst>
                                        </p:anim>
                                        <p:anim calcmode="lin" valueType="num">
                                          <p:cBhvr>
                                            <p:cTn id="32" dur="400" fill="hold"/>
                                            <p:tgtEl>
                                              <p:spTgt spid="2"/>
                                            </p:tgtEl>
                                            <p:attrNameLst>
                                              <p:attrName>ppt_h</p:attrName>
                                            </p:attrNameLst>
                                          </p:cBhvr>
                                          <p:tavLst>
                                            <p:tav tm="0">
                                              <p:val>
                                                <p:fltVal val="0"/>
                                              </p:val>
                                            </p:tav>
                                            <p:tav tm="100000">
                                              <p:val>
                                                <p:strVal val="#ppt_h"/>
                                              </p:val>
                                            </p:tav>
                                          </p:tavLst>
                                        </p:anim>
                                        <p:animEffect transition="in" filter="fade">
                                          <p:cBhvr>
                                            <p:cTn id="33" dur="400"/>
                                            <p:tgtEl>
                                              <p:spTgt spid="2"/>
                                            </p:tgtEl>
                                          </p:cBhvr>
                                        </p:animEffect>
                                      </p:childTnLst>
                                    </p:cTn>
                                  </p:par>
                                </p:childTnLst>
                              </p:cTn>
                            </p:par>
                            <p:par>
                              <p:cTn id="34" fill="hold">
                                <p:stCondLst>
                                  <p:cond delay="6850"/>
                                </p:stCondLst>
                                <p:childTnLst>
                                  <p:par>
                                    <p:cTn id="35" presetID="3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300" fill="hold"/>
                                            <p:tgtEl>
                                              <p:spTgt spid="15"/>
                                            </p:tgtEl>
                                            <p:attrNameLst>
                                              <p:attrName>ppt_w</p:attrName>
                                            </p:attrNameLst>
                                          </p:cBhvr>
                                          <p:tavLst>
                                            <p:tav tm="0">
                                              <p:val>
                                                <p:fltVal val="0"/>
                                              </p:val>
                                            </p:tav>
                                            <p:tav tm="100000">
                                              <p:val>
                                                <p:strVal val="#ppt_w"/>
                                              </p:val>
                                            </p:tav>
                                          </p:tavLst>
                                        </p:anim>
                                        <p:anim calcmode="lin" valueType="num">
                                          <p:cBhvr>
                                            <p:cTn id="38" dur="300" fill="hold"/>
                                            <p:tgtEl>
                                              <p:spTgt spid="15"/>
                                            </p:tgtEl>
                                            <p:attrNameLst>
                                              <p:attrName>ppt_h</p:attrName>
                                            </p:attrNameLst>
                                          </p:cBhvr>
                                          <p:tavLst>
                                            <p:tav tm="0">
                                              <p:val>
                                                <p:fltVal val="0"/>
                                              </p:val>
                                            </p:tav>
                                            <p:tav tm="100000">
                                              <p:val>
                                                <p:strVal val="#ppt_h"/>
                                              </p:val>
                                            </p:tav>
                                          </p:tavLst>
                                        </p:anim>
                                        <p:anim calcmode="lin" valueType="num">
                                          <p:cBhvr>
                                            <p:cTn id="39" dur="300" fill="hold"/>
                                            <p:tgtEl>
                                              <p:spTgt spid="15"/>
                                            </p:tgtEl>
                                            <p:attrNameLst>
                                              <p:attrName>style.rotation</p:attrName>
                                            </p:attrNameLst>
                                          </p:cBhvr>
                                          <p:tavLst>
                                            <p:tav tm="0">
                                              <p:val>
                                                <p:fltVal val="90"/>
                                              </p:val>
                                            </p:tav>
                                            <p:tav tm="100000">
                                              <p:val>
                                                <p:fltVal val="0"/>
                                              </p:val>
                                            </p:tav>
                                          </p:tavLst>
                                        </p:anim>
                                        <p:animEffect transition="in" filter="fade">
                                          <p:cBhvr>
                                            <p:cTn id="40" dur="300"/>
                                            <p:tgtEl>
                                              <p:spTgt spid="15"/>
                                            </p:tgtEl>
                                          </p:cBhvr>
                                        </p:animEffect>
                                      </p:childTnLst>
                                    </p:cTn>
                                  </p:par>
                                </p:childTnLst>
                              </p:cTn>
                            </p:par>
                            <p:par>
                              <p:cTn id="41" fill="hold">
                                <p:stCondLst>
                                  <p:cond delay="735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400"/>
                                            <p:tgtEl>
                                              <p:spTgt spid="14"/>
                                            </p:tgtEl>
                                          </p:cBhvr>
                                        </p:animEffect>
                                      </p:childTnLst>
                                    </p:cTn>
                                  </p:par>
                                </p:childTnLst>
                              </p:cTn>
                            </p:par>
                            <p:par>
                              <p:cTn id="45" fill="hold">
                                <p:stCondLst>
                                  <p:cond delay="7850"/>
                                </p:stCondLst>
                                <p:childTnLst>
                                  <p:par>
                                    <p:cTn id="46" presetID="53" presetClass="entr" presetSubtype="16"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6"/>
                                            </p:tgtEl>
                                            <p:attrNameLst>
                                              <p:attrName>ppt_y</p:attrName>
                                            </p:attrNameLst>
                                          </p:cBhvr>
                                          <p:tavLst>
                                            <p:tav tm="0">
                                              <p:val>
                                                <p:strVal val="#ppt_y"/>
                                              </p:val>
                                            </p:tav>
                                            <p:tav tm="100000">
                                              <p:val>
                                                <p:strVal val="#ppt_y"/>
                                              </p:val>
                                            </p:tav>
                                          </p:tavLst>
                                        </p:anim>
                                        <p:anim calcmode="lin" valueType="num">
                                          <p:cBhvr>
                                            <p:cTn id="55"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6"/>
                                            </p:tgtEl>
                                          </p:cBhvr>
                                        </p:animEffect>
                                      </p:childTnLst>
                                    </p:cTn>
                                  </p:par>
                                </p:childTnLst>
                              </p:cTn>
                            </p:par>
                            <p:par>
                              <p:cTn id="58" fill="hold">
                                <p:stCondLst>
                                  <p:cond delay="7950"/>
                                </p:stCondLst>
                                <p:childTnLst>
                                  <p:par>
                                    <p:cTn id="59" presetID="22" presetClass="entr" presetSubtype="1"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19"/>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150" autoRev="1" fill="hold">
                                              <p:stCondLst>
                                                <p:cond delay="0"/>
                                              </p:stCondLst>
                                            </p:cTn>
                                            <p:tgtEl>
                                              <p:spTgt spid="6"/>
                                            </p:tgtEl>
                                            <p:attrNameLst>
                                              <p:attrName>ppt_w</p:attrName>
                                            </p:attrNameLst>
                                          </p:cBhvr>
                                        </p:anim>
                                        <p:anim by="(#ppt_w*0.50)" calcmode="lin" valueType="num">
                                          <p:cBhvr>
                                            <p:cTn id="25" dur="150" decel="50000" autoRev="1" fill="hold">
                                              <p:stCondLst>
                                                <p:cond delay="0"/>
                                              </p:stCondLst>
                                            </p:cTn>
                                            <p:tgtEl>
                                              <p:spTgt spid="6"/>
                                            </p:tgtEl>
                                            <p:attrNameLst>
                                              <p:attrName>ppt_x</p:attrName>
                                            </p:attrNameLst>
                                          </p:cBhvr>
                                        </p:anim>
                                        <p:anim from="(-#ppt_h/2)" to="(#ppt_y)" calcmode="lin" valueType="num">
                                          <p:cBhvr>
                                            <p:cTn id="26" dur="300" fill="hold">
                                              <p:stCondLst>
                                                <p:cond delay="0"/>
                                              </p:stCondLst>
                                            </p:cTn>
                                            <p:tgtEl>
                                              <p:spTgt spid="6"/>
                                            </p:tgtEl>
                                            <p:attrNameLst>
                                              <p:attrName>ppt_y</p:attrName>
                                            </p:attrNameLst>
                                          </p:cBhvr>
                                        </p:anim>
                                        <p:animRot by="21600000">
                                          <p:cBhvr>
                                            <p:cTn id="27" dur="300" fill="hold">
                                              <p:stCondLst>
                                                <p:cond delay="0"/>
                                              </p:stCondLst>
                                            </p:cTn>
                                            <p:tgtEl>
                                              <p:spTgt spid="6"/>
                                            </p:tgtEl>
                                            <p:attrNameLst>
                                              <p:attrName>r</p:attrName>
                                            </p:attrNameLst>
                                          </p:cBhvr>
                                        </p:animRot>
                                      </p:childTnLst>
                                    </p:cTn>
                                  </p:par>
                                </p:childTnLst>
                              </p:cTn>
                            </p:par>
                            <p:par>
                              <p:cTn id="28" fill="hold">
                                <p:stCondLst>
                                  <p:cond delay="635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400" fill="hold"/>
                                            <p:tgtEl>
                                              <p:spTgt spid="2"/>
                                            </p:tgtEl>
                                            <p:attrNameLst>
                                              <p:attrName>ppt_w</p:attrName>
                                            </p:attrNameLst>
                                          </p:cBhvr>
                                          <p:tavLst>
                                            <p:tav tm="0">
                                              <p:val>
                                                <p:fltVal val="0"/>
                                              </p:val>
                                            </p:tav>
                                            <p:tav tm="100000">
                                              <p:val>
                                                <p:strVal val="#ppt_w"/>
                                              </p:val>
                                            </p:tav>
                                          </p:tavLst>
                                        </p:anim>
                                        <p:anim calcmode="lin" valueType="num">
                                          <p:cBhvr>
                                            <p:cTn id="32" dur="400" fill="hold"/>
                                            <p:tgtEl>
                                              <p:spTgt spid="2"/>
                                            </p:tgtEl>
                                            <p:attrNameLst>
                                              <p:attrName>ppt_h</p:attrName>
                                            </p:attrNameLst>
                                          </p:cBhvr>
                                          <p:tavLst>
                                            <p:tav tm="0">
                                              <p:val>
                                                <p:fltVal val="0"/>
                                              </p:val>
                                            </p:tav>
                                            <p:tav tm="100000">
                                              <p:val>
                                                <p:strVal val="#ppt_h"/>
                                              </p:val>
                                            </p:tav>
                                          </p:tavLst>
                                        </p:anim>
                                        <p:animEffect transition="in" filter="fade">
                                          <p:cBhvr>
                                            <p:cTn id="33" dur="400"/>
                                            <p:tgtEl>
                                              <p:spTgt spid="2"/>
                                            </p:tgtEl>
                                          </p:cBhvr>
                                        </p:animEffect>
                                      </p:childTnLst>
                                    </p:cTn>
                                  </p:par>
                                </p:childTnLst>
                              </p:cTn>
                            </p:par>
                            <p:par>
                              <p:cTn id="34" fill="hold">
                                <p:stCondLst>
                                  <p:cond delay="6850"/>
                                </p:stCondLst>
                                <p:childTnLst>
                                  <p:par>
                                    <p:cTn id="35" presetID="3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300" fill="hold"/>
                                            <p:tgtEl>
                                              <p:spTgt spid="15"/>
                                            </p:tgtEl>
                                            <p:attrNameLst>
                                              <p:attrName>ppt_w</p:attrName>
                                            </p:attrNameLst>
                                          </p:cBhvr>
                                          <p:tavLst>
                                            <p:tav tm="0">
                                              <p:val>
                                                <p:fltVal val="0"/>
                                              </p:val>
                                            </p:tav>
                                            <p:tav tm="100000">
                                              <p:val>
                                                <p:strVal val="#ppt_w"/>
                                              </p:val>
                                            </p:tav>
                                          </p:tavLst>
                                        </p:anim>
                                        <p:anim calcmode="lin" valueType="num">
                                          <p:cBhvr>
                                            <p:cTn id="38" dur="300" fill="hold"/>
                                            <p:tgtEl>
                                              <p:spTgt spid="15"/>
                                            </p:tgtEl>
                                            <p:attrNameLst>
                                              <p:attrName>ppt_h</p:attrName>
                                            </p:attrNameLst>
                                          </p:cBhvr>
                                          <p:tavLst>
                                            <p:tav tm="0">
                                              <p:val>
                                                <p:fltVal val="0"/>
                                              </p:val>
                                            </p:tav>
                                            <p:tav tm="100000">
                                              <p:val>
                                                <p:strVal val="#ppt_h"/>
                                              </p:val>
                                            </p:tav>
                                          </p:tavLst>
                                        </p:anim>
                                        <p:anim calcmode="lin" valueType="num">
                                          <p:cBhvr>
                                            <p:cTn id="39" dur="300" fill="hold"/>
                                            <p:tgtEl>
                                              <p:spTgt spid="15"/>
                                            </p:tgtEl>
                                            <p:attrNameLst>
                                              <p:attrName>style.rotation</p:attrName>
                                            </p:attrNameLst>
                                          </p:cBhvr>
                                          <p:tavLst>
                                            <p:tav tm="0">
                                              <p:val>
                                                <p:fltVal val="90"/>
                                              </p:val>
                                            </p:tav>
                                            <p:tav tm="100000">
                                              <p:val>
                                                <p:fltVal val="0"/>
                                              </p:val>
                                            </p:tav>
                                          </p:tavLst>
                                        </p:anim>
                                        <p:animEffect transition="in" filter="fade">
                                          <p:cBhvr>
                                            <p:cTn id="40" dur="300"/>
                                            <p:tgtEl>
                                              <p:spTgt spid="15"/>
                                            </p:tgtEl>
                                          </p:cBhvr>
                                        </p:animEffect>
                                      </p:childTnLst>
                                    </p:cTn>
                                  </p:par>
                                </p:childTnLst>
                              </p:cTn>
                            </p:par>
                            <p:par>
                              <p:cTn id="41" fill="hold">
                                <p:stCondLst>
                                  <p:cond delay="735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400"/>
                                            <p:tgtEl>
                                              <p:spTgt spid="14"/>
                                            </p:tgtEl>
                                          </p:cBhvr>
                                        </p:animEffect>
                                      </p:childTnLst>
                                    </p:cTn>
                                  </p:par>
                                </p:childTnLst>
                              </p:cTn>
                            </p:par>
                            <p:par>
                              <p:cTn id="45" fill="hold">
                                <p:stCondLst>
                                  <p:cond delay="7850"/>
                                </p:stCondLst>
                                <p:childTnLst>
                                  <p:par>
                                    <p:cTn id="46" presetID="53" presetClass="entr" presetSubtype="16"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6"/>
                                            </p:tgtEl>
                                            <p:attrNameLst>
                                              <p:attrName>ppt_y</p:attrName>
                                            </p:attrNameLst>
                                          </p:cBhvr>
                                          <p:tavLst>
                                            <p:tav tm="0">
                                              <p:val>
                                                <p:strVal val="#ppt_y"/>
                                              </p:val>
                                            </p:tav>
                                            <p:tav tm="100000">
                                              <p:val>
                                                <p:strVal val="#ppt_y"/>
                                              </p:val>
                                            </p:tav>
                                          </p:tavLst>
                                        </p:anim>
                                        <p:anim calcmode="lin" valueType="num">
                                          <p:cBhvr>
                                            <p:cTn id="55"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6"/>
                                            </p:tgtEl>
                                          </p:cBhvr>
                                        </p:animEffect>
                                      </p:childTnLst>
                                    </p:cTn>
                                  </p:par>
                                </p:childTnLst>
                              </p:cTn>
                            </p:par>
                            <p:par>
                              <p:cTn id="58" fill="hold">
                                <p:stCondLst>
                                  <p:cond delay="7950"/>
                                </p:stCondLst>
                                <p:childTnLst>
                                  <p:par>
                                    <p:cTn id="59" presetID="22" presetClass="entr" presetSubtype="1"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5" grpId="0" animBg="1"/>
          <p:bldP spid="16" grpId="0"/>
          <p:bldP spid="1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8021" y="1378716"/>
            <a:ext cx="5328592" cy="4401205"/>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多为粉红色片剂，其迷幻成分主要由一种含毒性的菌类植物“毒蝇伞”制成。“毒蝇伞”生长在北欧、西伯利亚及马来西亚一带，属于带有神经性毒素的鹅膏菌科，含有刺激交感神经、与迷幻药</a:t>
            </a:r>
            <a:r>
              <a:rPr lang="en-US" altLang="zh-CN" sz="2000" dirty="0">
                <a:solidFill>
                  <a:schemeClr val="tx2"/>
                </a:solidFill>
                <a:latin typeface="+mn-ea"/>
                <a:ea typeface="+mn-ea"/>
                <a:cs typeface="微软雅黑" panose="020B0503020204020204" pitchFamily="34" charset="-122"/>
              </a:rPr>
              <a:t>LSD</a:t>
            </a:r>
            <a:r>
              <a:rPr lang="zh-CN" altLang="en-US" sz="2000" dirty="0">
                <a:solidFill>
                  <a:schemeClr val="tx2"/>
                </a:solidFill>
                <a:latin typeface="+mn-ea"/>
                <a:ea typeface="+mn-ea"/>
                <a:cs typeface="微软雅黑" panose="020B0503020204020204" pitchFamily="34" charset="-122"/>
              </a:rPr>
              <a:t>有相似的毒性成分。</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药力持久，有吸食者称比摇头丸、</a:t>
            </a:r>
            <a:r>
              <a:rPr lang="en-US" altLang="zh-CN" sz="2000" dirty="0">
                <a:solidFill>
                  <a:schemeClr val="tx2"/>
                </a:solidFill>
                <a:latin typeface="+mn-ea"/>
                <a:ea typeface="+mn-ea"/>
                <a:cs typeface="微软雅黑" panose="020B0503020204020204" pitchFamily="34" charset="-122"/>
              </a:rPr>
              <a:t>K</a:t>
            </a:r>
            <a:r>
              <a:rPr lang="zh-CN" altLang="en-US" sz="2000" dirty="0">
                <a:solidFill>
                  <a:schemeClr val="tx2"/>
                </a:solidFill>
                <a:latin typeface="+mn-ea"/>
                <a:ea typeface="+mn-ea"/>
                <a:cs typeface="微软雅黑" panose="020B0503020204020204" pitchFamily="34" charset="-122"/>
              </a:rPr>
              <a:t>粉更强烈。吸食后即会出现健谈、性欲亢进等生理异常反应。</a:t>
            </a:r>
            <a:endParaRPr lang="en-US" altLang="zh-CN" sz="2000" dirty="0">
              <a:solidFill>
                <a:schemeClr val="tx2"/>
              </a:solidFill>
              <a:latin typeface="+mn-ea"/>
              <a:ea typeface="+mn-ea"/>
              <a:cs typeface="微软雅黑" panose="020B0503020204020204" pitchFamily="34" charset="-122"/>
            </a:endParaRPr>
          </a:p>
          <a:p>
            <a:pPr algn="just"/>
            <a:endParaRPr lang="en-US" altLang="zh-CN"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过量吸食会出现呕吐、腹泻、大量流汗、血压下降、哮喘、急性肾衰竭、休克等症状或因败血症猝死。心脏有问题的人服用后可导致休克或突然死亡。</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0838f4de62.jpg5a40838f4de62"/>
          <p:cNvPicPr>
            <a:picLocks noChangeAspect="1"/>
          </p:cNvPicPr>
          <p:nvPr/>
        </p:nvPicPr>
        <p:blipFill>
          <a:blip r:embed="rId1"/>
          <a:srcRect/>
          <a:stretch>
            <a:fillRect/>
          </a:stretch>
        </p:blipFill>
        <p:spPr>
          <a:xfrm>
            <a:off x="8330629" y="2548078"/>
            <a:ext cx="3094675" cy="2062480"/>
          </a:xfrm>
          <a:prstGeom prst="rect">
            <a:avLst/>
          </a:prstGeom>
        </p:spPr>
      </p:pic>
      <p:pic>
        <p:nvPicPr>
          <p:cNvPr id="3" name="图片 2" descr="D:\甲方\ppt\工作\医疗\5a40976637378.jpg5a40976637378"/>
          <p:cNvPicPr>
            <a:picLocks noChangeAspect="1"/>
          </p:cNvPicPr>
          <p:nvPr/>
        </p:nvPicPr>
        <p:blipFill rotWithShape="1">
          <a:blip r:embed="rId2"/>
          <a:srcRect/>
          <a:stretch>
            <a:fillRect/>
          </a:stretch>
        </p:blipFill>
        <p:spPr>
          <a:xfrm>
            <a:off x="651162" y="2891931"/>
            <a:ext cx="2062843" cy="1374775"/>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473754"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2.15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迷幻蘑菇</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advTm="2958">
        <p14:prism dir="u" isInverted="1"/>
      </p:transition>
    </mc:Choice>
    <mc:Fallback>
      <p:transition spd="slow" advTm="2958">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59"/>
                                </p:stCondLst>
                                <p:childTnLst>
                                  <p:par>
                                    <p:cTn id="22" presetID="2" presetClass="entr" presetSubtype="8" fill="hold" nodeType="afterEffect" p14:presetBounceEnd="2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20000">
                                          <p:cBhvr additive="base">
                                            <p:cTn id="24" dur="40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25" dur="4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2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20000">
                                          <p:cBhvr additive="base">
                                            <p:cTn id="28" dur="40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29" dur="400" fill="hold"/>
                                            <p:tgtEl>
                                              <p:spTgt spid="2"/>
                                            </p:tgtEl>
                                            <p:attrNameLst>
                                              <p:attrName>ppt_y</p:attrName>
                                            </p:attrNameLst>
                                          </p:cBhvr>
                                          <p:tavLst>
                                            <p:tav tm="0">
                                              <p:val>
                                                <p:strVal val="#ppt_y"/>
                                              </p:val>
                                            </p:tav>
                                            <p:tav tm="100000">
                                              <p:val>
                                                <p:strVal val="#ppt_y"/>
                                              </p:val>
                                            </p:tav>
                                          </p:tavLst>
                                        </p:anim>
                                      </p:childTnLst>
                                    </p:cTn>
                                  </p:par>
                                  <p:par>
                                    <p:cTn id="30" presetID="16" presetClass="entr" presetSubtype="21" fill="hold" grpId="0" nodeType="withEffect">
                                      <p:stCondLst>
                                        <p:cond delay="30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559"/>
                                </p:stCondLst>
                                <p:childTnLst>
                                  <p:par>
                                    <p:cTn id="22" presetID="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400" fill="hold"/>
                                            <p:tgtEl>
                                              <p:spTgt spid="3"/>
                                            </p:tgtEl>
                                            <p:attrNameLst>
                                              <p:attrName>ppt_x</p:attrName>
                                            </p:attrNameLst>
                                          </p:cBhvr>
                                          <p:tavLst>
                                            <p:tav tm="0">
                                              <p:val>
                                                <p:strVal val="0-#ppt_w/2"/>
                                              </p:val>
                                            </p:tav>
                                            <p:tav tm="100000">
                                              <p:val>
                                                <p:strVal val="#ppt_x"/>
                                              </p:val>
                                            </p:tav>
                                          </p:tavLst>
                                        </p:anim>
                                        <p:anim calcmode="lin" valueType="num">
                                          <p:cBhvr additive="base">
                                            <p:cTn id="25" dur="4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400" fill="hold"/>
                                            <p:tgtEl>
                                              <p:spTgt spid="2"/>
                                            </p:tgtEl>
                                            <p:attrNameLst>
                                              <p:attrName>ppt_x</p:attrName>
                                            </p:attrNameLst>
                                          </p:cBhvr>
                                          <p:tavLst>
                                            <p:tav tm="0">
                                              <p:val>
                                                <p:strVal val="1+#ppt_w/2"/>
                                              </p:val>
                                            </p:tav>
                                            <p:tav tm="100000">
                                              <p:val>
                                                <p:strVal val="#ppt_x"/>
                                              </p:val>
                                            </p:tav>
                                          </p:tavLst>
                                        </p:anim>
                                        <p:anim calcmode="lin" valueType="num">
                                          <p:cBhvr additive="base">
                                            <p:cTn id="29" dur="400" fill="hold"/>
                                            <p:tgtEl>
                                              <p:spTgt spid="2"/>
                                            </p:tgtEl>
                                            <p:attrNameLst>
                                              <p:attrName>ppt_y</p:attrName>
                                            </p:attrNameLst>
                                          </p:cBhvr>
                                          <p:tavLst>
                                            <p:tav tm="0">
                                              <p:val>
                                                <p:strVal val="#ppt_y"/>
                                              </p:val>
                                            </p:tav>
                                            <p:tav tm="100000">
                                              <p:val>
                                                <p:strVal val="#ppt_y"/>
                                              </p:val>
                                            </p:tav>
                                          </p:tavLst>
                                        </p:anim>
                                      </p:childTnLst>
                                    </p:cTn>
                                  </p:par>
                                  <p:par>
                                    <p:cTn id="30" presetID="16" presetClass="entr" presetSubtype="21" fill="hold" grpId="0" nodeType="withEffect">
                                      <p:stCondLst>
                                        <p:cond delay="30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9789" y="1378716"/>
            <a:ext cx="5112568" cy="4708981"/>
          </a:xfrm>
          <a:prstGeom prst="rect">
            <a:avLst/>
          </a:prstGeom>
          <a:noFill/>
        </p:spPr>
        <p:txBody>
          <a:bodyPr wrap="square" rtlCol="0">
            <a:spAutoFit/>
          </a:bodyPr>
          <a:lstStyle/>
          <a:p>
            <a:pPr algn="just"/>
            <a:r>
              <a:rPr lang="zh-CN" altLang="en-US" sz="2000" b="1" dirty="0">
                <a:solidFill>
                  <a:schemeClr val="tx2"/>
                </a:solidFill>
                <a:latin typeface="+mn-ea"/>
                <a:ea typeface="+mn-ea"/>
                <a:cs typeface="微软雅黑" panose="020B0503020204020204" pitchFamily="34" charset="-122"/>
              </a:rPr>
              <a:t>性状：</a:t>
            </a:r>
            <a:r>
              <a:rPr lang="zh-CN" altLang="en-US" sz="2000" dirty="0">
                <a:solidFill>
                  <a:schemeClr val="tx2"/>
                </a:solidFill>
                <a:latin typeface="+mn-ea"/>
                <a:ea typeface="+mn-ea"/>
                <a:cs typeface="微软雅黑" panose="020B0503020204020204" pitchFamily="34" charset="-122"/>
              </a:rPr>
              <a:t>又名安定。白色结晶性粉末。</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吸食反应：</a:t>
            </a:r>
            <a:r>
              <a:rPr lang="zh-CN" altLang="en-US" sz="2000" dirty="0">
                <a:solidFill>
                  <a:schemeClr val="tx2"/>
                </a:solidFill>
                <a:latin typeface="+mn-ea"/>
                <a:ea typeface="+mn-ea"/>
                <a:cs typeface="微软雅黑" panose="020B0503020204020204" pitchFamily="34" charset="-122"/>
              </a:rPr>
              <a:t>适用治疗焦虑症及各种神经官能症、失眠、治疗癫痫。长期大量服用可生产耐受性并成瘾。</a:t>
            </a:r>
            <a:endParaRPr lang="en-US" altLang="zh-CN" sz="2000" dirty="0">
              <a:solidFill>
                <a:schemeClr val="tx2"/>
              </a:solidFill>
              <a:latin typeface="+mn-ea"/>
              <a:ea typeface="+mn-ea"/>
              <a:cs typeface="微软雅黑" panose="020B0503020204020204" pitchFamily="34" charset="-122"/>
            </a:endParaRPr>
          </a:p>
          <a:p>
            <a:pPr algn="just"/>
            <a:endParaRPr lang="zh-CN" altLang="en-US" sz="2000" dirty="0">
              <a:solidFill>
                <a:schemeClr val="tx2"/>
              </a:solidFill>
              <a:latin typeface="+mn-ea"/>
              <a:ea typeface="+mn-ea"/>
              <a:cs typeface="微软雅黑" panose="020B0503020204020204" pitchFamily="34" charset="-122"/>
            </a:endParaRPr>
          </a:p>
          <a:p>
            <a:pPr algn="just"/>
            <a:r>
              <a:rPr lang="zh-CN" altLang="en-US" sz="2000" b="1" dirty="0">
                <a:solidFill>
                  <a:schemeClr val="tx2"/>
                </a:solidFill>
                <a:latin typeface="+mn-ea"/>
                <a:ea typeface="+mn-ea"/>
                <a:cs typeface="微软雅黑" panose="020B0503020204020204" pitchFamily="34" charset="-122"/>
              </a:rPr>
              <a:t>吸食危害：</a:t>
            </a:r>
            <a:r>
              <a:rPr lang="zh-CN" altLang="en-US" sz="2000" dirty="0">
                <a:solidFill>
                  <a:schemeClr val="tx2"/>
                </a:solidFill>
                <a:latin typeface="+mn-ea"/>
                <a:ea typeface="+mn-ea"/>
                <a:cs typeface="微软雅黑" panose="020B0503020204020204" pitchFamily="34" charset="-122"/>
              </a:rPr>
              <a:t>久服骤停可引起惊厥、震颤、痉挛、呕吐、出汗等戒断症状。用药过量有头痛、言语不清、震颤、心动徐缓、低血压、视力模糊及复视等。有嗜睡、疲乏、头昏及共济失调（走路不稳）。超剂量可导致急性中毒，表现为动作失调、肌无力、言语不清、精神混乱、昏迷、反射减弱和呼吸抑制直至死亡等，可也引起精神错乱、关节肿胀、血压下降等。</a:t>
            </a:r>
            <a:endParaRPr lang="zh-CN" altLang="en-US" sz="2000" dirty="0">
              <a:solidFill>
                <a:schemeClr val="tx2"/>
              </a:solidFill>
              <a:latin typeface="+mn-ea"/>
              <a:ea typeface="+mn-ea"/>
              <a:cs typeface="微软雅黑" panose="020B0503020204020204" pitchFamily="34" charset="-122"/>
            </a:endParaRPr>
          </a:p>
        </p:txBody>
      </p:sp>
      <p:pic>
        <p:nvPicPr>
          <p:cNvPr id="2" name="图片 1" descr="D:\甲方\ppt\工作\医疗\5a41d0fe130ff.jpg5a41d0fe130ff"/>
          <p:cNvPicPr>
            <a:picLocks noChangeAspect="1"/>
          </p:cNvPicPr>
          <p:nvPr/>
        </p:nvPicPr>
        <p:blipFill>
          <a:blip r:embed="rId1"/>
          <a:srcRect/>
          <a:stretch>
            <a:fillRect/>
          </a:stretch>
        </p:blipFill>
        <p:spPr>
          <a:xfrm>
            <a:off x="6818461" y="2219084"/>
            <a:ext cx="4824536" cy="3222625"/>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2165978" cy="46166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2.16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地西泮</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800" advTm="3227">
        <p14:prism isInverted="1"/>
      </p:transition>
    </mc:Choice>
    <mc:Fallback>
      <p:transition spd="slow" advTm="3227">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19"/>
                                </p:stCondLst>
                                <p:childTnLst>
                                  <p:par>
                                    <p:cTn id="28" presetID="3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 calcmode="lin" valueType="num">
                                          <p:cBhvr>
                                            <p:cTn id="32" dur="500" fill="hold"/>
                                            <p:tgtEl>
                                              <p:spTgt spid="2"/>
                                            </p:tgtEl>
                                            <p:attrNameLst>
                                              <p:attrName>style.rotation</p:attrName>
                                            </p:attrNameLst>
                                          </p:cBhvr>
                                          <p:tavLst>
                                            <p:tav tm="0">
                                              <p:val>
                                                <p:fltVal val="90"/>
                                              </p:val>
                                            </p:tav>
                                            <p:tav tm="100000">
                                              <p:val>
                                                <p:fltVal val="0"/>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519"/>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19"/>
                                </p:stCondLst>
                                <p:childTnLst>
                                  <p:par>
                                    <p:cTn id="28" presetID="3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 calcmode="lin" valueType="num">
                                          <p:cBhvr>
                                            <p:cTn id="32" dur="500" fill="hold"/>
                                            <p:tgtEl>
                                              <p:spTgt spid="2"/>
                                            </p:tgtEl>
                                            <p:attrNameLst>
                                              <p:attrName>style.rotation</p:attrName>
                                            </p:attrNameLst>
                                          </p:cBhvr>
                                          <p:tavLst>
                                            <p:tav tm="0">
                                              <p:val>
                                                <p:fltVal val="90"/>
                                              </p:val>
                                            </p:tav>
                                            <p:tav tm="100000">
                                              <p:val>
                                                <p:fltVal val="0"/>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Rectangle 224"/>
          <p:cNvSpPr/>
          <p:nvPr/>
        </p:nvSpPr>
        <p:spPr>
          <a:xfrm>
            <a:off x="2059623" y="1206818"/>
            <a:ext cx="8286750" cy="4399915"/>
          </a:xfrm>
          <a:prstGeom prst="rect">
            <a:avLst/>
          </a:prstGeom>
          <a:noFill/>
          <a:ln w="9525">
            <a:noFill/>
          </a:ln>
        </p:spPr>
        <p:txBody>
          <a:bodyPr>
            <a:spAutoFit/>
          </a:bodyPr>
          <a:p>
            <a:pPr>
              <a:lnSpc>
                <a:spcPts val="2800"/>
              </a:lnSpc>
            </a:pPr>
            <a:endParaRPr lang="zh-CN" altLang="zh-CN" sz="2000" b="1" dirty="0">
              <a:latin typeface="微软雅黑" panose="020B0503020204020204" pitchFamily="34" charset="-122"/>
              <a:cs typeface="微软雅黑" panose="020B0503020204020204" pitchFamily="34" charset="-122"/>
            </a:endParaRPr>
          </a:p>
          <a:p>
            <a:pPr>
              <a:lnSpc>
                <a:spcPts val="2800"/>
              </a:lnSpc>
            </a:pPr>
            <a:r>
              <a:rPr lang="zh-CN" altLang="zh-CN" sz="2000" b="1" dirty="0">
                <a:latin typeface="微软雅黑" panose="020B0503020204020204" pitchFamily="34" charset="-122"/>
                <a:cs typeface="微软雅黑" panose="020B0503020204020204" pitchFamily="34" charset="-122"/>
              </a:rPr>
              <a:t>1. </a:t>
            </a:r>
            <a:r>
              <a:rPr lang="zh-CN" altLang="en-US" sz="2000" b="1" dirty="0">
                <a:latin typeface="微软雅黑" panose="020B0503020204020204" pitchFamily="34" charset="-122"/>
                <a:cs typeface="微软雅黑" panose="020B0503020204020204" pitchFamily="34" charset="-122"/>
              </a:rPr>
              <a:t>（      ）俗称大烟、烟土，其原植物是罂粟，是我国法律严禁非法种植的植物。 </a:t>
            </a:r>
            <a:br>
              <a:rPr lang="zh-CN" altLang="zh-CN" sz="2000" b="1" dirty="0">
                <a:latin typeface="微软雅黑" panose="020B0503020204020204" pitchFamily="34" charset="-122"/>
                <a:cs typeface="微软雅黑" panose="020B0503020204020204" pitchFamily="34" charset="-122"/>
              </a:rPr>
            </a:br>
            <a:r>
              <a:rPr lang="zh-CN" altLang="en-US" sz="2000" b="1" dirty="0">
                <a:latin typeface="微软雅黑" panose="020B0503020204020204" pitchFamily="34" charset="-122"/>
                <a:cs typeface="微软雅黑" panose="020B0503020204020204" pitchFamily="34" charset="-122"/>
              </a:rPr>
              <a:t>　　</a:t>
            </a:r>
            <a:r>
              <a:rPr lang="zh-CN" altLang="zh-CN" sz="2000" b="1" dirty="0">
                <a:latin typeface="微软雅黑" panose="020B0503020204020204" pitchFamily="34" charset="-122"/>
                <a:cs typeface="微软雅黑" panose="020B0503020204020204" pitchFamily="34" charset="-122"/>
              </a:rPr>
              <a:t>A</a:t>
            </a:r>
            <a:r>
              <a:rPr lang="zh-CN" altLang="en-US" sz="2000" b="1" dirty="0">
                <a:latin typeface="微软雅黑" panose="020B0503020204020204" pitchFamily="34" charset="-122"/>
                <a:cs typeface="微软雅黑" panose="020B0503020204020204" pitchFamily="34" charset="-122"/>
              </a:rPr>
              <a:t>、鸦片           </a:t>
            </a:r>
            <a:r>
              <a:rPr lang="zh-CN" altLang="zh-CN" sz="2000" b="1" dirty="0">
                <a:latin typeface="微软雅黑" panose="020B0503020204020204" pitchFamily="34" charset="-122"/>
                <a:cs typeface="微软雅黑" panose="020B0503020204020204" pitchFamily="34" charset="-122"/>
              </a:rPr>
              <a:t>B</a:t>
            </a:r>
            <a:r>
              <a:rPr lang="zh-CN" altLang="en-US" sz="2000" b="1" dirty="0">
                <a:latin typeface="微软雅黑" panose="020B0503020204020204" pitchFamily="34" charset="-122"/>
                <a:cs typeface="微软雅黑" panose="020B0503020204020204" pitchFamily="34" charset="-122"/>
              </a:rPr>
              <a:t>、大麻           </a:t>
            </a:r>
            <a:r>
              <a:rPr lang="zh-CN" altLang="zh-CN" sz="2000" b="1" dirty="0">
                <a:latin typeface="微软雅黑" panose="020B0503020204020204" pitchFamily="34" charset="-122"/>
                <a:cs typeface="微软雅黑" panose="020B0503020204020204" pitchFamily="34" charset="-122"/>
              </a:rPr>
              <a:t>C</a:t>
            </a:r>
            <a:r>
              <a:rPr lang="zh-CN" altLang="en-US" sz="2000" b="1" dirty="0">
                <a:latin typeface="微软雅黑" panose="020B0503020204020204" pitchFamily="34" charset="-122"/>
                <a:cs typeface="微软雅黑" panose="020B0503020204020204" pitchFamily="34" charset="-122"/>
              </a:rPr>
              <a:t>、冰毒           </a:t>
            </a:r>
            <a:r>
              <a:rPr lang="zh-CN" altLang="zh-CN" sz="2000" b="1" dirty="0">
                <a:latin typeface="微软雅黑" panose="020B0503020204020204" pitchFamily="34" charset="-122"/>
                <a:cs typeface="微软雅黑" panose="020B0503020204020204" pitchFamily="34" charset="-122"/>
              </a:rPr>
              <a:t>D</a:t>
            </a:r>
            <a:r>
              <a:rPr lang="zh-CN" altLang="en-US" sz="2000" b="1" dirty="0">
                <a:latin typeface="微软雅黑" panose="020B0503020204020204" pitchFamily="34" charset="-122"/>
                <a:cs typeface="微软雅黑" panose="020B0503020204020204" pitchFamily="34" charset="-122"/>
              </a:rPr>
              <a:t>、罂粟 </a:t>
            </a:r>
            <a:endParaRPr lang="zh-CN" altLang="zh-CN" dirty="0">
              <a:latin typeface="微软雅黑" panose="020B0503020204020204" pitchFamily="34" charset="-122"/>
              <a:cs typeface="微软雅黑" panose="020B0503020204020204" pitchFamily="34" charset="-122"/>
            </a:endParaRPr>
          </a:p>
          <a:p>
            <a:pPr>
              <a:lnSpc>
                <a:spcPts val="2800"/>
              </a:lnSpc>
            </a:pPr>
            <a:endParaRPr lang="zh-CN" altLang="en-US" sz="2000" dirty="0">
              <a:latin typeface="微软雅黑" panose="020B0503020204020204" pitchFamily="34" charset="-122"/>
              <a:cs typeface="微软雅黑" panose="020B0503020204020204" pitchFamily="34" charset="-122"/>
            </a:endParaRPr>
          </a:p>
          <a:p>
            <a:pPr>
              <a:lnSpc>
                <a:spcPts val="2800"/>
              </a:lnSpc>
            </a:pPr>
            <a:r>
              <a:rPr lang="zh-CN" altLang="zh-CN" sz="2000" b="1" dirty="0">
                <a:latin typeface="微软雅黑" panose="020B0503020204020204" pitchFamily="34" charset="-122"/>
                <a:cs typeface="微软雅黑" panose="020B0503020204020204" pitchFamily="34" charset="-122"/>
              </a:rPr>
              <a:t>2. </a:t>
            </a:r>
            <a:r>
              <a:rPr lang="zh-CN" altLang="en-US" sz="2000" b="1" dirty="0">
                <a:latin typeface="微软雅黑" panose="020B0503020204020204" pitchFamily="34" charset="-122"/>
                <a:cs typeface="微软雅黑" panose="020B0503020204020204" pitchFamily="34" charset="-122"/>
              </a:rPr>
              <a:t>为了躲避法律的制裁，毒品的流通方式还可能通过食品、饮料等形态来伪装。你如果作为一个缉毒警察在海关稽查某犯罪嫌疑人是否携带可卡因毒品，你觉得可卡因这种毒品可能用以下哪种物品来作为过境的伪装方式</a:t>
            </a:r>
            <a:r>
              <a:rPr lang="zh-CN" altLang="zh-CN" sz="2000" b="1" dirty="0">
                <a:latin typeface="微软雅黑" panose="020B0503020204020204" pitchFamily="34" charset="-122"/>
                <a:cs typeface="微软雅黑" panose="020B0503020204020204" pitchFamily="34" charset="-122"/>
              </a:rPr>
              <a:t>? (         )  </a:t>
            </a:r>
            <a:br>
              <a:rPr lang="zh-CN" altLang="zh-CN" sz="2000" b="1" dirty="0">
                <a:latin typeface="微软雅黑" panose="020B0503020204020204" pitchFamily="34" charset="-122"/>
                <a:cs typeface="微软雅黑" panose="020B0503020204020204" pitchFamily="34" charset="-122"/>
              </a:rPr>
            </a:br>
            <a:r>
              <a:rPr lang="zh-CN" altLang="en-US" sz="2000" b="1" dirty="0">
                <a:latin typeface="微软雅黑" panose="020B0503020204020204" pitchFamily="34" charset="-122"/>
                <a:cs typeface="微软雅黑" panose="020B0503020204020204" pitchFamily="34" charset="-122"/>
              </a:rPr>
              <a:t>　　       </a:t>
            </a:r>
            <a:r>
              <a:rPr lang="zh-CN" altLang="zh-CN" sz="2000" b="1" dirty="0">
                <a:latin typeface="微软雅黑" panose="020B0503020204020204" pitchFamily="34" charset="-122"/>
                <a:cs typeface="微软雅黑" panose="020B0503020204020204" pitchFamily="34" charset="-122"/>
              </a:rPr>
              <a:t>A</a:t>
            </a:r>
            <a:r>
              <a:rPr lang="zh-CN" altLang="en-US" sz="2000" b="1" dirty="0">
                <a:latin typeface="微软雅黑" panose="020B0503020204020204" pitchFamily="34" charset="-122"/>
                <a:cs typeface="微软雅黑" panose="020B0503020204020204" pitchFamily="34" charset="-122"/>
              </a:rPr>
              <a:t>、果冻                                   </a:t>
            </a:r>
            <a:r>
              <a:rPr lang="zh-CN" altLang="zh-CN" sz="2000" b="1" dirty="0">
                <a:latin typeface="微软雅黑" panose="020B0503020204020204" pitchFamily="34" charset="-122"/>
                <a:cs typeface="微软雅黑" panose="020B0503020204020204" pitchFamily="34" charset="-122"/>
              </a:rPr>
              <a:t>B</a:t>
            </a:r>
            <a:r>
              <a:rPr lang="zh-CN" altLang="en-US" sz="2000" b="1" dirty="0">
                <a:latin typeface="微软雅黑" panose="020B0503020204020204" pitchFamily="34" charset="-122"/>
                <a:cs typeface="微软雅黑" panose="020B0503020204020204" pitchFamily="34" charset="-122"/>
              </a:rPr>
              <a:t>、奶茶 </a:t>
            </a:r>
            <a:br>
              <a:rPr lang="zh-CN" altLang="zh-CN" sz="2000" b="1" dirty="0">
                <a:latin typeface="微软雅黑" panose="020B0503020204020204" pitchFamily="34" charset="-122"/>
                <a:cs typeface="微软雅黑" panose="020B0503020204020204" pitchFamily="34" charset="-122"/>
              </a:rPr>
            </a:br>
            <a:r>
              <a:rPr lang="zh-CN" altLang="en-US" sz="2000" b="1" dirty="0">
                <a:latin typeface="微软雅黑" panose="020B0503020204020204" pitchFamily="34" charset="-122"/>
                <a:cs typeface="微软雅黑" panose="020B0503020204020204" pitchFamily="34" charset="-122"/>
              </a:rPr>
              <a:t>　　      </a:t>
            </a:r>
            <a:r>
              <a:rPr lang="zh-CN" altLang="zh-CN" sz="2000" b="1" dirty="0">
                <a:latin typeface="微软雅黑" panose="020B0503020204020204" pitchFamily="34" charset="-122"/>
                <a:cs typeface="微软雅黑" panose="020B0503020204020204" pitchFamily="34" charset="-122"/>
              </a:rPr>
              <a:t>C</a:t>
            </a:r>
            <a:r>
              <a:rPr lang="zh-CN" altLang="en-US" sz="2000" b="1" dirty="0">
                <a:latin typeface="微软雅黑" panose="020B0503020204020204" pitchFamily="34" charset="-122"/>
                <a:cs typeface="微软雅黑" panose="020B0503020204020204" pitchFamily="34" charset="-122"/>
              </a:rPr>
              <a:t>、跳跳糖                                </a:t>
            </a:r>
            <a:r>
              <a:rPr lang="zh-CN" altLang="zh-CN" sz="2000" b="1" dirty="0">
                <a:latin typeface="微软雅黑" panose="020B0503020204020204" pitchFamily="34" charset="-122"/>
                <a:cs typeface="微软雅黑" panose="020B0503020204020204" pitchFamily="34" charset="-122"/>
              </a:rPr>
              <a:t>D</a:t>
            </a:r>
            <a:r>
              <a:rPr lang="zh-CN" altLang="en-US" sz="2000" b="1" dirty="0">
                <a:latin typeface="微软雅黑" panose="020B0503020204020204" pitchFamily="34" charset="-122"/>
                <a:cs typeface="微软雅黑" panose="020B0503020204020204" pitchFamily="34" charset="-122"/>
              </a:rPr>
              <a:t>、以上所有的都有可能 </a:t>
            </a:r>
            <a:br>
              <a:rPr lang="zh-CN" altLang="zh-CN" sz="2000" b="1" dirty="0">
                <a:latin typeface="微软雅黑" panose="020B0503020204020204" pitchFamily="34" charset="-122"/>
                <a:cs typeface="微软雅黑" panose="020B0503020204020204" pitchFamily="34" charset="-122"/>
              </a:rPr>
            </a:br>
            <a:endParaRPr lang="zh-CN" altLang="en-US" b="1" dirty="0">
              <a:latin typeface="微软雅黑" panose="020B0503020204020204" pitchFamily="34" charset="-122"/>
              <a:cs typeface="微软雅黑" panose="020B0503020204020204" pitchFamily="34" charset="-122"/>
            </a:endParaRPr>
          </a:p>
        </p:txBody>
      </p:sp>
      <p:sp>
        <p:nvSpPr>
          <p:cNvPr id="1048802" name="Rectangle 226"/>
          <p:cNvSpPr/>
          <p:nvPr/>
        </p:nvSpPr>
        <p:spPr>
          <a:xfrm>
            <a:off x="2812098" y="1571625"/>
            <a:ext cx="357188" cy="368300"/>
          </a:xfrm>
          <a:prstGeom prst="rect">
            <a:avLst/>
          </a:prstGeom>
          <a:noFill/>
          <a:ln w="9525">
            <a:noFill/>
          </a:ln>
        </p:spPr>
        <p:txBody>
          <a:bodyPr>
            <a:spAutoFit/>
          </a:bodyPr>
          <a:p>
            <a:r>
              <a:rPr lang="zh-CN" altLang="zh-CN" b="1" dirty="0">
                <a:solidFill>
                  <a:srgbClr val="FF3300"/>
                </a:solidFill>
                <a:latin typeface="微软雅黑" panose="020B0503020204020204" pitchFamily="34" charset="-122"/>
                <a:cs typeface="微软雅黑" panose="020B0503020204020204" pitchFamily="34" charset="-122"/>
              </a:rPr>
              <a:t>A</a:t>
            </a:r>
            <a:endParaRPr lang="zh-CN" altLang="zh-CN" dirty="0">
              <a:latin typeface="微软雅黑" panose="020B0503020204020204" pitchFamily="34" charset="-122"/>
              <a:cs typeface="微软雅黑" panose="020B0503020204020204" pitchFamily="34" charset="-122"/>
            </a:endParaRPr>
          </a:p>
        </p:txBody>
      </p:sp>
      <p:sp>
        <p:nvSpPr>
          <p:cNvPr id="1048804" name="Rectangle 228"/>
          <p:cNvSpPr/>
          <p:nvPr/>
        </p:nvSpPr>
        <p:spPr>
          <a:xfrm>
            <a:off x="3383598" y="4143375"/>
            <a:ext cx="357188" cy="368300"/>
          </a:xfrm>
          <a:prstGeom prst="rect">
            <a:avLst/>
          </a:prstGeom>
          <a:noFill/>
          <a:ln w="9525">
            <a:noFill/>
          </a:ln>
        </p:spPr>
        <p:txBody>
          <a:bodyPr>
            <a:spAutoFit/>
          </a:bodyPr>
          <a:p>
            <a:r>
              <a:rPr lang="zh-CN" altLang="zh-CN" b="1" dirty="0">
                <a:solidFill>
                  <a:srgbClr val="FF3300"/>
                </a:solidFill>
                <a:latin typeface="微软雅黑" panose="020B0503020204020204" pitchFamily="34" charset="-122"/>
                <a:cs typeface="微软雅黑" panose="020B0503020204020204" pitchFamily="34" charset="-122"/>
              </a:rPr>
              <a:t>D</a:t>
            </a:r>
            <a:endParaRPr lang="zh-CN" altLang="zh-CN" dirty="0">
              <a:latin typeface="微软雅黑" panose="020B0503020204020204" pitchFamily="34" charset="-122"/>
              <a:cs typeface="微软雅黑" panose="020B0503020204020204" pitchFamily="34" charset="-122"/>
            </a:endParaRPr>
          </a:p>
        </p:txBody>
      </p:sp>
      <p:sp>
        <p:nvSpPr>
          <p:cNvPr id="2" name="Rectangle 222"/>
          <p:cNvSpPr/>
          <p:nvPr/>
        </p:nvSpPr>
        <p:spPr>
          <a:xfrm>
            <a:off x="2240598" y="500063"/>
            <a:ext cx="2722880" cy="706755"/>
          </a:xfrm>
          <a:prstGeom prst="rect">
            <a:avLst/>
          </a:prstGeom>
          <a:noFill/>
          <a:ln w="9525">
            <a:noFill/>
          </a:ln>
        </p:spPr>
        <p:txBody>
          <a:bodyPr wrap="none">
            <a:spAutoFit/>
          </a:bodyPr>
          <a:p>
            <a:r>
              <a:rPr lang="zh-CN" altLang="en-US" sz="4000" dirty="0">
                <a:solidFill>
                  <a:srgbClr val="FF3300"/>
                </a:solidFill>
                <a:latin typeface="华文行楷" panose="02010800040101010101" pitchFamily="2" charset="-122"/>
                <a:ea typeface="华文行楷" panose="02010800040101010101" pitchFamily="2" charset="-122"/>
                <a:cs typeface="微软雅黑" panose="020B0503020204020204" pitchFamily="34" charset="-122"/>
              </a:rPr>
              <a:t>答题环节：</a:t>
            </a:r>
            <a:endParaRPr lang="zh-CN" altLang="zh-CN" dirty="0">
              <a:latin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48802">
                                            <p:txEl>
                                              <p:charRg st="0" end="2"/>
                                            </p:txEl>
                                          </p:spTgt>
                                        </p:tgtEl>
                                        <p:attrNameLst>
                                          <p:attrName>style.visibility</p:attrName>
                                        </p:attrNameLst>
                                      </p:cBhvr>
                                      <p:to>
                                        <p:strVal val="visible"/>
                                      </p:to>
                                    </p:set>
                                    <p:animEffect transition="in" filter="box(in)">
                                      <p:cBhvr>
                                        <p:cTn id="7" dur="500"/>
                                        <p:tgtEl>
                                          <p:spTgt spid="1048802">
                                            <p:txEl>
                                              <p:charRg st="0" end="2"/>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8804">
                                            <p:txEl>
                                              <p:charRg st="0" end="2"/>
                                            </p:txEl>
                                          </p:spTgt>
                                        </p:tgtEl>
                                        <p:attrNameLst>
                                          <p:attrName>style.visibility</p:attrName>
                                        </p:attrNameLst>
                                      </p:cBhvr>
                                      <p:to>
                                        <p:strVal val="visible"/>
                                      </p:to>
                                    </p:set>
                                    <p:animEffect transition="in" filter="box(in)">
                                      <p:cBhvr>
                                        <p:cTn id="12" dur="500"/>
                                        <p:tgtEl>
                                          <p:spTgt spid="1048804">
                                            <p:txEl>
                                              <p:charRg st="0"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15" name="Freeform 5"/>
          <p:cNvSpPr/>
          <p:nvPr/>
        </p:nvSpPr>
        <p:spPr bwMode="auto">
          <a:xfrm>
            <a:off x="2655888" y="1814513"/>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solidFill>
                <a:srgbClr val="97000F"/>
              </a:solidFill>
              <a:latin typeface="微软雅黑" panose="020B0503020204020204" pitchFamily="34" charset="-122"/>
              <a:cs typeface="微软雅黑" panose="020B0503020204020204" pitchFamily="34" charset="-122"/>
            </a:endParaRPr>
          </a:p>
        </p:txBody>
      </p:sp>
      <p:sp>
        <p:nvSpPr>
          <p:cNvPr id="16" name="Freeform 6"/>
          <p:cNvSpPr/>
          <p:nvPr/>
        </p:nvSpPr>
        <p:spPr bwMode="auto">
          <a:xfrm>
            <a:off x="2557463" y="1612900"/>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solidFill>
                <a:srgbClr val="97000F"/>
              </a:solidFill>
              <a:latin typeface="微软雅黑" panose="020B0503020204020204" pitchFamily="34" charset="-122"/>
              <a:cs typeface="微软雅黑" panose="020B0503020204020204" pitchFamily="34" charset="-122"/>
            </a:endParaRPr>
          </a:p>
        </p:txBody>
      </p:sp>
      <p:sp>
        <p:nvSpPr>
          <p:cNvPr id="17" name="Freeform 7"/>
          <p:cNvSpPr/>
          <p:nvPr/>
        </p:nvSpPr>
        <p:spPr bwMode="auto">
          <a:xfrm>
            <a:off x="2557463" y="1612900"/>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97000F"/>
              </a:solidFill>
              <a:latin typeface="微软雅黑" panose="020B0503020204020204" pitchFamily="34" charset="-122"/>
              <a:cs typeface="微软雅黑" panose="020B0503020204020204" pitchFamily="34" charset="-122"/>
            </a:endParaRPr>
          </a:p>
        </p:txBody>
      </p:sp>
      <p:sp>
        <p:nvSpPr>
          <p:cNvPr id="18" name="Freeform 8"/>
          <p:cNvSpPr/>
          <p:nvPr/>
        </p:nvSpPr>
        <p:spPr bwMode="auto">
          <a:xfrm>
            <a:off x="9148763" y="4718050"/>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97000F"/>
              </a:solidFill>
              <a:latin typeface="微软雅黑" panose="020B0503020204020204" pitchFamily="34" charset="-122"/>
              <a:cs typeface="微软雅黑" panose="020B0503020204020204" pitchFamily="34" charset="-122"/>
            </a:endParaRPr>
          </a:p>
        </p:txBody>
      </p:sp>
      <p:sp>
        <p:nvSpPr>
          <p:cNvPr id="19" name="Freeform 9"/>
          <p:cNvSpPr>
            <a:spLocks noEditPoints="1"/>
          </p:cNvSpPr>
          <p:nvPr/>
        </p:nvSpPr>
        <p:spPr bwMode="auto">
          <a:xfrm>
            <a:off x="9450388" y="5043488"/>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97000F"/>
              </a:solidFill>
              <a:latin typeface="微软雅黑" panose="020B0503020204020204" pitchFamily="34" charset="-122"/>
              <a:cs typeface="微软雅黑" panose="020B0503020204020204" pitchFamily="34" charset="-122"/>
            </a:endParaRPr>
          </a:p>
        </p:txBody>
      </p:sp>
      <p:sp>
        <p:nvSpPr>
          <p:cNvPr id="20" name="TextBox 19"/>
          <p:cNvSpPr txBox="1"/>
          <p:nvPr/>
        </p:nvSpPr>
        <p:spPr>
          <a:xfrm>
            <a:off x="3167339" y="1778197"/>
            <a:ext cx="698793" cy="1323439"/>
          </a:xfrm>
          <a:prstGeom prst="rect">
            <a:avLst/>
          </a:prstGeom>
          <a:noFill/>
        </p:spPr>
        <p:txBody>
          <a:bodyPr wrap="square" rtlCol="0">
            <a:spAutoFit/>
          </a:bodyPr>
          <a:lstStyle/>
          <a:p>
            <a:r>
              <a:rPr lang="en-US" altLang="zh-CN" sz="8000" b="1"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8000" b="1"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Box 20"/>
          <p:cNvSpPr txBox="1"/>
          <p:nvPr/>
        </p:nvSpPr>
        <p:spPr>
          <a:xfrm>
            <a:off x="4471035" y="2194560"/>
            <a:ext cx="4979670" cy="706755"/>
          </a:xfrm>
          <a:prstGeom prst="rect">
            <a:avLst/>
          </a:prstGeom>
          <a:noFill/>
        </p:spPr>
        <p:txBody>
          <a:bodyPr wrap="square" rtlCol="0">
            <a:spAutoFit/>
          </a:bodyPr>
          <a:lstStyle/>
          <a:p>
            <a:r>
              <a:rPr lang="zh-CN" altLang="en-US" sz="4000" dirty="0">
                <a:solidFill>
                  <a:schemeClr val="tx2"/>
                </a:solidFill>
                <a:latin typeface="+mn-ea"/>
                <a:ea typeface="+mn-ea"/>
                <a:cs typeface="微软雅黑" panose="020B0503020204020204" pitchFamily="34" charset="-122"/>
                <a:sym typeface="+mn-ea"/>
              </a:rPr>
              <a:t>拒绝新型毒品</a:t>
            </a:r>
            <a:r>
              <a:rPr lang="en-US" altLang="zh-CN" sz="4000" dirty="0">
                <a:solidFill>
                  <a:schemeClr val="tx2"/>
                </a:solidFill>
                <a:latin typeface="+mn-ea"/>
                <a:ea typeface="+mn-ea"/>
                <a:cs typeface="微软雅黑" panose="020B0503020204020204" pitchFamily="34" charset="-122"/>
                <a:sym typeface="+mn-ea"/>
              </a:rPr>
              <a:t>——</a:t>
            </a:r>
            <a:r>
              <a:rPr lang="zh-CN" altLang="en-US" sz="4000" dirty="0">
                <a:solidFill>
                  <a:schemeClr val="tx2"/>
                </a:solidFill>
                <a:latin typeface="+mn-ea"/>
                <a:ea typeface="+mn-ea"/>
                <a:cs typeface="微软雅黑" panose="020B0503020204020204" pitchFamily="34" charset="-122"/>
                <a:sym typeface="+mn-ea"/>
              </a:rPr>
              <a:t>防</a:t>
            </a:r>
            <a:endParaRPr lang="zh-CN" altLang="en-US" sz="4000" b="1" dirty="0">
              <a:solidFill>
                <a:srgbClr val="97000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Rectangle 13"/>
          <p:cNvSpPr>
            <a:spLocks noChangeArrowheads="1"/>
          </p:cNvSpPr>
          <p:nvPr/>
        </p:nvSpPr>
        <p:spPr bwMode="auto">
          <a:xfrm>
            <a:off x="2648005" y="2493564"/>
            <a:ext cx="54021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buFontTx/>
              <a:buNone/>
            </a:pPr>
            <a:r>
              <a:rPr lang="zh-CN" altLang="zh-CN" sz="2300" dirty="0">
                <a:solidFill>
                  <a:srgbClr val="F8F8F8"/>
                </a:solidFill>
                <a:latin typeface="微软雅黑" panose="020B0503020204020204" pitchFamily="34" charset="-122"/>
                <a:cs typeface="微软雅黑" panose="020B0503020204020204" pitchFamily="34" charset="-122"/>
              </a:rPr>
              <a:t>Part</a:t>
            </a:r>
            <a:endParaRPr lang="zh-CN" altLang="zh-CN" dirty="0">
              <a:solidFill>
                <a:srgbClr val="F8F8F8"/>
              </a:solidFill>
              <a:latin typeface="微软雅黑" panose="020B0503020204020204" pitchFamily="34" charset="-122"/>
              <a:cs typeface="微软雅黑" panose="020B0503020204020204" pitchFamily="34" charset="-122"/>
            </a:endParaRPr>
          </a:p>
        </p:txBody>
      </p:sp>
    </p:spTree>
  </p:cSld>
  <p:clrMapOvr>
    <a:masterClrMapping/>
  </p:clrMapOvr>
  <p:transition spd="slow" advTm="417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300" fill="hold"/>
                                        <p:tgtEl>
                                          <p:spTgt spid="19"/>
                                        </p:tgtEl>
                                        <p:attrNameLst>
                                          <p:attrName>ppt_x</p:attrName>
                                        </p:attrNameLst>
                                      </p:cBhvr>
                                      <p:tavLst>
                                        <p:tav tm="0">
                                          <p:val>
                                            <p:strVal val="0-#ppt_w/2"/>
                                          </p:val>
                                        </p:tav>
                                        <p:tav tm="100000">
                                          <p:val>
                                            <p:strVal val="#ppt_x"/>
                                          </p:val>
                                        </p:tav>
                                      </p:tavLst>
                                    </p:anim>
                                    <p:anim calcmode="lin" valueType="num">
                                      <p:cBhvr additive="base">
                                        <p:cTn id="18" dur="3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 calcmode="lin" valueType="num">
                                      <p:cBhvr>
                                        <p:cTn id="32" dur="500" fill="hold"/>
                                        <p:tgtEl>
                                          <p:spTgt spid="20"/>
                                        </p:tgtEl>
                                        <p:attrNameLst>
                                          <p:attrName>style.rotation</p:attrName>
                                        </p:attrNameLst>
                                      </p:cBhvr>
                                      <p:tavLst>
                                        <p:tav tm="0">
                                          <p:val>
                                            <p:fltVal val="90"/>
                                          </p:val>
                                        </p:tav>
                                        <p:tav tm="100000">
                                          <p:val>
                                            <p:fltVal val="0"/>
                                          </p:val>
                                        </p:tav>
                                      </p:tavLst>
                                    </p:anim>
                                    <p:animEffect transition="in" filter="fade">
                                      <p:cBhvr>
                                        <p:cTn id="33" dur="500"/>
                                        <p:tgtEl>
                                          <p:spTgt spid="20"/>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 calcmode="lin" valueType="num">
                                      <p:cBhvr>
                                        <p:cTn id="38" dur="500" fill="hold"/>
                                        <p:tgtEl>
                                          <p:spTgt spid="22"/>
                                        </p:tgtEl>
                                        <p:attrNameLst>
                                          <p:attrName>style.rotation</p:attrName>
                                        </p:attrNameLst>
                                      </p:cBhvr>
                                      <p:tavLst>
                                        <p:tav tm="0">
                                          <p:val>
                                            <p:fltVal val="90"/>
                                          </p:val>
                                        </p:tav>
                                        <p:tav tm="100000">
                                          <p:val>
                                            <p:fltVal val="0"/>
                                          </p:val>
                                        </p:tav>
                                      </p:tavLst>
                                    </p:anim>
                                    <p:animEffect transition="in" filter="fade">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9" y="1321889"/>
            <a:ext cx="5520576" cy="3785652"/>
          </a:xfrm>
          <a:prstGeom prst="rect">
            <a:avLst/>
          </a:prstGeom>
          <a:noFill/>
        </p:spPr>
        <p:txBody>
          <a:bodyPr wrap="square" rtlCol="0">
            <a:spAutoFit/>
          </a:bodyPr>
          <a:lstStyle/>
          <a:p>
            <a:pPr algn="just"/>
            <a:r>
              <a:rPr lang="zh-CN" altLang="en-US" sz="2000" dirty="0">
                <a:solidFill>
                  <a:schemeClr val="tx2"/>
                </a:solidFill>
                <a:latin typeface="+mn-ea"/>
                <a:ea typeface="+mn-ea"/>
                <a:cs typeface="微软雅黑" panose="020B0503020204020204" pitchFamily="34" charset="-122"/>
              </a:rPr>
              <a:t>●对从业人员进行禁毒宣传和教育，督促其自觉履行防毒、拒毒义务。</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●组织从业人员积极参加公安机关举办的禁毒培训。</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●在场所内设定、张贴禁毒警示牌、宣传画和举报电话。</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●实时巡查，积极预防涉毒违法犯罪活动的发生。</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●开展禁毒承诺活动，有效推动娱乐场所内部建立禁毒自律管理制度。</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●发现涉毒违法犯罪活动的，业主以及场所内工作人员应当予以制止和立即报警，并积极保护现场和配合公安机关依法查处等。</a:t>
            </a:r>
            <a:endParaRPr lang="zh-CN" altLang="en-US" sz="2000" dirty="0">
              <a:solidFill>
                <a:schemeClr val="tx2"/>
              </a:solidFill>
              <a:latin typeface="+mn-ea"/>
              <a:ea typeface="+mn-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58421" y="1412776"/>
            <a:ext cx="4968552" cy="3603878"/>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46024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娱乐场所如何拒绝新型毒品</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800" advTm="3067">
        <p:blinds dir="vert"/>
      </p:transition>
    </mc:Choice>
    <mc:Fallback>
      <p:transition spd="slow" advTm="3067">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839"/>
                                </p:stCondLst>
                                <p:childTnLst>
                                  <p:par>
                                    <p:cTn id="22" presetID="2" presetClass="entr" presetSubtype="4" fill="hold" grpId="0" nodeType="afterEffect" p14:presetBounceEnd="2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20000">
                                          <p:cBhvr additive="base">
                                            <p:cTn id="24" dur="500" fill="hold"/>
                                            <p:tgtEl>
                                              <p:spTgt spid="6"/>
                                            </p:tgtEl>
                                            <p:attrNameLst>
                                              <p:attrName>ppt_x</p:attrName>
                                            </p:attrNameLst>
                                          </p:cBhvr>
                                          <p:tavLst>
                                            <p:tav tm="0">
                                              <p:val>
                                                <p:strVal val="#ppt_x"/>
                                              </p:val>
                                            </p:tav>
                                            <p:tav tm="100000">
                                              <p:val>
                                                <p:strVal val="#ppt_x"/>
                                              </p:val>
                                            </p:tav>
                                          </p:tavLst>
                                        </p:anim>
                                        <p:anim calcmode="lin" valueType="num" p14:bounceEnd="20000">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14:presetBounceEnd="2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20000">
                                          <p:cBhvr additive="base">
                                            <p:cTn id="28" dur="500" fill="hold"/>
                                            <p:tgtEl>
                                              <p:spTgt spid="2"/>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839"/>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8" y="1412776"/>
            <a:ext cx="5854865" cy="3784600"/>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        </a:t>
            </a:r>
            <a:r>
              <a:rPr lang="zh-CN" altLang="en-US" sz="2000" dirty="0">
                <a:solidFill>
                  <a:schemeClr val="tx2"/>
                </a:solidFill>
                <a:latin typeface="+mn-ea"/>
                <a:ea typeface="+mn-ea"/>
                <a:cs typeface="微软雅黑" panose="020B0503020204020204" pitchFamily="34" charset="-122"/>
              </a:rPr>
              <a:t>随着新型毒品的泛滥，青少年已经日益明显地成为最容易受这类毒品侵害的高危人群之一。由于年轻人精力充沛、追求新奇、寻找刺激，非常容易受到这类新型毒品的诱惑和俘虏。歌舞厅、迪吧等娱乐场所是青少年群体乐于消费的地方，同时也是新型毒品泛滥的场所。许多青少年出于好奇或是在不知不觉的情况下开始接触毒品，毒贩们也常采用各种招数诱惑孩子们吸毒。因此我们需要动员社会的各种资源、采用科学的方式去解决。关注点主要集中于通过培养青少年的品质和精神来预防新型毒品滥用，追求有意义的人生目标，以健康的生活方式生活。</a:t>
            </a:r>
            <a:endParaRPr lang="zh-CN" altLang="en-US" sz="2000" dirty="0">
              <a:solidFill>
                <a:schemeClr val="tx2"/>
              </a:solidFill>
              <a:latin typeface="+mn-ea"/>
              <a:ea typeface="+mn-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2517" y="1184800"/>
            <a:ext cx="3873491" cy="4709526"/>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58216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青少年是新型毒品预防教育重点对象</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400" advTm="3241">
        <p:blinds/>
      </p:transition>
    </mc:Choice>
    <mc:Fallback>
      <p:transition spd="slow" advTm="3241">
        <p:blind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2000"/>
                                </p:stCondLst>
                                <p:childTnLst>
                                  <p:par>
                                    <p:cTn id="22" presetID="2" presetClass="entr" presetSubtype="2" fill="hold" grpId="0" nodeType="afterEffect" p14:presetBounceEnd="2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2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2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20000">
                                          <p:cBhvr additive="base">
                                            <p:cTn id="28"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7907" y="1124744"/>
            <a:ext cx="10633144" cy="3170099"/>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1</a:t>
            </a:r>
            <a:r>
              <a:rPr lang="zh-CN" altLang="en-US" sz="2000" dirty="0">
                <a:solidFill>
                  <a:schemeClr val="tx2"/>
                </a:solidFill>
                <a:latin typeface="+mn-ea"/>
                <a:ea typeface="+mn-ea"/>
                <a:cs typeface="微软雅黑" panose="020B0503020204020204" pitchFamily="34" charset="-122"/>
              </a:rPr>
              <a:t>、无知和轻信：调查表明，在青少年吸毒者中，有</a:t>
            </a:r>
            <a:r>
              <a:rPr lang="en-US" altLang="zh-CN" sz="2000" dirty="0">
                <a:solidFill>
                  <a:schemeClr val="tx2"/>
                </a:solidFill>
                <a:latin typeface="+mn-ea"/>
                <a:ea typeface="+mn-ea"/>
                <a:cs typeface="微软雅黑" panose="020B0503020204020204" pitchFamily="34" charset="-122"/>
              </a:rPr>
              <a:t>80%</a:t>
            </a:r>
            <a:r>
              <a:rPr lang="zh-CN" altLang="en-US" sz="2000" dirty="0">
                <a:solidFill>
                  <a:schemeClr val="tx2"/>
                </a:solidFill>
                <a:latin typeface="+mn-ea"/>
                <a:ea typeface="+mn-ea"/>
                <a:cs typeface="微软雅黑" panose="020B0503020204020204" pitchFamily="34" charset="-122"/>
              </a:rPr>
              <a:t>以上是在不知道新型毒品危害的情况下吸食毒品的。</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2</a:t>
            </a:r>
            <a:r>
              <a:rPr lang="zh-CN" altLang="en-US" sz="2000" dirty="0">
                <a:solidFill>
                  <a:schemeClr val="tx2"/>
                </a:solidFill>
                <a:latin typeface="+mn-ea"/>
                <a:ea typeface="+mn-ea"/>
                <a:cs typeface="微软雅黑" panose="020B0503020204020204" pitchFamily="34" charset="-122"/>
              </a:rPr>
              <a:t>、贪慕虚荣、赶时髦：错误的人生观导致许多年轻人误将吸毒视为时髦、气派，是高档消费和富有的象征，最终断送了他们本来美好的前程。</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3</a:t>
            </a:r>
            <a:r>
              <a:rPr lang="zh-CN" altLang="en-US" sz="2000" dirty="0">
                <a:solidFill>
                  <a:schemeClr val="tx2"/>
                </a:solidFill>
                <a:latin typeface="+mn-ea"/>
                <a:ea typeface="+mn-ea"/>
                <a:cs typeface="微软雅黑" panose="020B0503020204020204" pitchFamily="34" charset="-122"/>
              </a:rPr>
              <a:t>、借助吸毒逃避现实，寻求解脱：一些青少年试图借吸毒逃避现实，寻求解脱。这种不积极的心态，其结局只能是登上“死亡快车”。</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4</a:t>
            </a:r>
            <a:r>
              <a:rPr lang="zh-CN" altLang="en-US" sz="2000" dirty="0">
                <a:solidFill>
                  <a:schemeClr val="tx2"/>
                </a:solidFill>
                <a:latin typeface="+mn-ea"/>
                <a:ea typeface="+mn-ea"/>
                <a:cs typeface="微软雅黑" panose="020B0503020204020204" pitchFamily="34" charset="-122"/>
              </a:rPr>
              <a:t>、交友不慎：许多年轻人染毒是来自周围不良影响，坚决拒绝这种不良影响是唯一的选择。</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5</a:t>
            </a:r>
            <a:r>
              <a:rPr lang="zh-CN" altLang="en-US" sz="2000" dirty="0">
                <a:solidFill>
                  <a:schemeClr val="tx2"/>
                </a:solidFill>
                <a:latin typeface="+mn-ea"/>
                <a:ea typeface="+mn-ea"/>
                <a:cs typeface="微软雅黑" panose="020B0503020204020204" pitchFamily="34" charset="-122"/>
              </a:rPr>
              <a:t>、赌气或逆反心理：“你不让我干，我偏要试试”的逆反心理，不服气、不甘心、不认同的较劲儿心理，在许多青少年中普遍存在。你说毒品可怕，我就不怕；你说吸毒难戒，我就吸一个给你看。正是这种逆反心理，促使一些年轻人自己跳进了火炕。</a:t>
            </a:r>
            <a:endParaRPr lang="zh-CN" altLang="en-US" sz="2000" dirty="0">
              <a:solidFill>
                <a:schemeClr val="tx2"/>
              </a:solidFill>
              <a:latin typeface="+mn-ea"/>
              <a:ea typeface="+mn-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0753" y="3995872"/>
            <a:ext cx="3384376" cy="2613372"/>
          </a:xfrm>
          <a:prstGeom prst="rect">
            <a:avLst/>
          </a:prstGeom>
        </p:spPr>
      </p:pic>
      <p:grpSp>
        <p:nvGrpSpPr>
          <p:cNvPr id="8" name="Group 3"/>
          <p:cNvGrpSpPr/>
          <p:nvPr/>
        </p:nvGrpSpPr>
        <p:grpSpPr bwMode="auto">
          <a:xfrm flipH="1">
            <a:off x="265781" y="260696"/>
            <a:ext cx="432000" cy="432000"/>
            <a:chOff x="0" y="0"/>
            <a:chExt cx="640" cy="658"/>
          </a:xfrm>
          <a:solidFill>
            <a:schemeClr val="bg1"/>
          </a:solidFill>
        </p:grpSpPr>
        <p:sp>
          <p:nvSpPr>
            <p:cNvPr id="9"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0"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1" name="矩形 10"/>
          <p:cNvSpPr/>
          <p:nvPr/>
        </p:nvSpPr>
        <p:spPr>
          <a:xfrm>
            <a:off x="677187" y="236852"/>
            <a:ext cx="4450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青少年吸食新型毒品的诱因</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 name="直接连接符 11"/>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837063" y="4330270"/>
            <a:ext cx="6456680" cy="1323439"/>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6</a:t>
            </a:r>
            <a:r>
              <a:rPr lang="zh-CN" altLang="en-US" sz="2000" dirty="0">
                <a:solidFill>
                  <a:schemeClr val="tx2"/>
                </a:solidFill>
                <a:latin typeface="+mn-ea"/>
                <a:ea typeface="+mn-ea"/>
                <a:cs typeface="微软雅黑" panose="020B0503020204020204" pitchFamily="34" charset="-122"/>
              </a:rPr>
              <a:t>、追求刺激和享乐；</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7</a:t>
            </a:r>
            <a:r>
              <a:rPr lang="zh-CN" altLang="en-US" sz="2000" dirty="0">
                <a:solidFill>
                  <a:schemeClr val="tx2"/>
                </a:solidFill>
                <a:latin typeface="+mn-ea"/>
                <a:ea typeface="+mn-ea"/>
                <a:cs typeface="微软雅黑" panose="020B0503020204020204" pitchFamily="34" charset="-122"/>
              </a:rPr>
              <a:t>、受毒贩引诱；</a:t>
            </a:r>
            <a:endParaRPr lang="zh-CN" altLang="en-US" sz="2000" dirty="0">
              <a:solidFill>
                <a:schemeClr val="tx2"/>
              </a:solidFill>
              <a:latin typeface="+mn-ea"/>
              <a:ea typeface="+mn-ea"/>
              <a:cs typeface="微软雅黑" panose="020B0503020204020204" pitchFamily="34" charset="-122"/>
            </a:endParaRPr>
          </a:p>
          <a:p>
            <a:pPr algn="just"/>
            <a:r>
              <a:rPr lang="en-US" altLang="zh-CN" sz="2000" dirty="0">
                <a:solidFill>
                  <a:schemeClr val="tx2"/>
                </a:solidFill>
                <a:latin typeface="+mn-ea"/>
                <a:ea typeface="+mn-ea"/>
                <a:cs typeface="微软雅黑" panose="020B0503020204020204" pitchFamily="34" charset="-122"/>
              </a:rPr>
              <a:t>8</a:t>
            </a:r>
            <a:r>
              <a:rPr lang="zh-CN" altLang="en-US" sz="2000" dirty="0">
                <a:solidFill>
                  <a:schemeClr val="tx2"/>
                </a:solidFill>
                <a:latin typeface="+mn-ea"/>
                <a:ea typeface="+mn-ea"/>
                <a:cs typeface="微软雅黑" panose="020B0503020204020204" pitchFamily="34" charset="-122"/>
              </a:rPr>
              <a:t>、在特定环境下使用新型毒品：如为提神，学生在考试前服用止咳水。</a:t>
            </a:r>
            <a:endParaRPr lang="zh-CN" altLang="en-US" sz="2000" dirty="0">
              <a:solidFill>
                <a:schemeClr val="tx2"/>
              </a:solidFill>
              <a:latin typeface="+mn-ea"/>
              <a:ea typeface="+mn-ea"/>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4095">
        <p:blinds dir="vert"/>
      </p:transition>
    </mc:Choice>
    <mc:Fallback>
      <p:transition spd="slow" advTm="4095">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2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799"/>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2799"/>
                                </p:stCondLst>
                                <p:childTnLst>
                                  <p:par>
                                    <p:cTn id="33" presetID="5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Scale>
                                          <p:cBhvr>
                                            <p:cTn id="35"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2"/>
                                            </p:tgtEl>
                                            <p:attrNameLst>
                                              <p:attrName>ppt_x</p:attrName>
                                              <p:attrName>ppt_y</p:attrName>
                                            </p:attrNameLst>
                                          </p:cBhvr>
                                        </p:animMotion>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1"/>
                                            </p:tgtEl>
                                            <p:attrNameLst>
                                              <p:attrName>ppt_y</p:attrName>
                                            </p:attrNameLst>
                                          </p:cBhvr>
                                          <p:tavLst>
                                            <p:tav tm="0">
                                              <p:val>
                                                <p:strVal val="#ppt_y"/>
                                              </p:val>
                                            </p:tav>
                                            <p:tav tm="100000">
                                              <p:val>
                                                <p:strVal val="#ppt_y"/>
                                              </p:val>
                                            </p:tav>
                                          </p:tavLst>
                                        </p:anim>
                                        <p:anim calcmode="lin" valueType="num">
                                          <p:cBhvr>
                                            <p:cTn id="18" dur="4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1"/>
                                            </p:tgtEl>
                                          </p:cBhvr>
                                        </p:animEffect>
                                      </p:childTnLst>
                                    </p:cTn>
                                  </p:par>
                                </p:childTnLst>
                              </p:cTn>
                            </p:par>
                            <p:par>
                              <p:cTn id="21" fill="hold">
                                <p:stCondLst>
                                  <p:cond delay="1799"/>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2799"/>
                                </p:stCondLst>
                                <p:childTnLst>
                                  <p:par>
                                    <p:cTn id="33" presetID="5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Scale>
                                          <p:cBhvr>
                                            <p:cTn id="35"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2"/>
                                            </p:tgtEl>
                                            <p:attrNameLst>
                                              <p:attrName>ppt_x</p:attrName>
                                              <p:attrName>ppt_y</p:attrName>
                                            </p:attrNameLst>
                                          </p:cBhvr>
                                        </p:animMotion>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6721664" y="980728"/>
            <a:ext cx="4993341" cy="2017224"/>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6" name="TextBox 5"/>
          <p:cNvSpPr txBox="1"/>
          <p:nvPr/>
        </p:nvSpPr>
        <p:spPr>
          <a:xfrm>
            <a:off x="793829" y="980728"/>
            <a:ext cx="5592584" cy="5015865"/>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        </a:t>
            </a:r>
            <a:r>
              <a:rPr lang="zh-CN" altLang="en-US" sz="2000" dirty="0">
                <a:solidFill>
                  <a:schemeClr val="tx2"/>
                </a:solidFill>
                <a:latin typeface="+mn-ea"/>
                <a:ea typeface="+mn-ea"/>
                <a:cs typeface="微软雅黑" panose="020B0503020204020204" pitchFamily="34" charset="-122"/>
              </a:rPr>
              <a:t>人体正常细胞兴奋活动是通过一种特殊化学物质</a:t>
            </a:r>
            <a:r>
              <a:rPr lang="en-US" altLang="zh-CN" sz="2000" dirty="0">
                <a:solidFill>
                  <a:schemeClr val="tx2"/>
                </a:solidFill>
                <a:latin typeface="+mn-ea"/>
                <a:ea typeface="+mn-ea"/>
                <a:cs typeface="微软雅黑" panose="020B0503020204020204" pitchFamily="34" charset="-122"/>
              </a:rPr>
              <a:t>——</a:t>
            </a:r>
            <a:r>
              <a:rPr lang="zh-CN" altLang="en-US" sz="2000" dirty="0">
                <a:solidFill>
                  <a:schemeClr val="tx2"/>
                </a:solidFill>
                <a:latin typeface="+mn-ea"/>
                <a:ea typeface="+mn-ea"/>
                <a:cs typeface="微软雅黑" panose="020B0503020204020204" pitchFamily="34" charset="-122"/>
              </a:rPr>
              <a:t>神经递质的释放来实现的。正常情况下，神经细胞中神经递质的释放可以得到有序的控制。但是苯丙胺类兴奋剂等新型毒品的摄取能促使神经递质耗竭性的过量释放，由此产生持续的、高度的、病理性的兴奋状态，可导致神经细胞大量被破坏，引起神经功能系统的紊乱；长时间高度的兴奋可以出现大量出汗、虚脱、肌肉震颤、急剧高温、肌肉溶解、急性精神障碍、幻觉、幻想以及急死，同时也遗留产生慢性精神疾病的病理基础。</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经过数次毒品的作用后，神经细胞释放的快乐型神经递质不断减少，吸食者虽理智上知道不该吸食这类毒品，但需要毒品的异常强刺激来维持正常或异常的欣快感。因此，毒品成瘾是一种反复发作的脑疾病。</a:t>
            </a:r>
            <a:endParaRPr lang="zh-CN" altLang="en-US" sz="2000" dirty="0">
              <a:solidFill>
                <a:schemeClr val="tx2"/>
              </a:solidFill>
              <a:latin typeface="+mn-ea"/>
              <a:ea typeface="+mn-ea"/>
              <a:cs typeface="微软雅黑" panose="020B0503020204020204" pitchFamily="34" charset="-122"/>
            </a:endParaRPr>
          </a:p>
        </p:txBody>
      </p:sp>
      <p:sp>
        <p:nvSpPr>
          <p:cNvPr id="8" name="TextBox 7"/>
          <p:cNvSpPr txBox="1"/>
          <p:nvPr/>
        </p:nvSpPr>
        <p:spPr>
          <a:xfrm>
            <a:off x="6890469" y="1124743"/>
            <a:ext cx="4608512" cy="1754326"/>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专家指出，一般情况下</a:t>
            </a:r>
            <a:r>
              <a:rPr lang="en-US" altLang="zh-CN" dirty="0">
                <a:solidFill>
                  <a:schemeClr val="tx2"/>
                </a:solidFill>
                <a:latin typeface="+mn-ea"/>
                <a:ea typeface="+mn-ea"/>
                <a:cs typeface="微软雅黑" panose="020B0503020204020204" pitchFamily="34" charset="-122"/>
              </a:rPr>
              <a:t>1</a:t>
            </a:r>
            <a:r>
              <a:rPr lang="zh-CN" altLang="en-US" dirty="0">
                <a:solidFill>
                  <a:schemeClr val="tx2"/>
                </a:solidFill>
                <a:latin typeface="+mn-ea"/>
                <a:ea typeface="+mn-ea"/>
                <a:cs typeface="微软雅黑" panose="020B0503020204020204" pitchFamily="34" charset="-122"/>
              </a:rPr>
              <a:t>克冰毒就能置人于死地。当然</a:t>
            </a:r>
            <a:r>
              <a:rPr lang="en-US" altLang="zh-CN" dirty="0">
                <a:solidFill>
                  <a:schemeClr val="tx2"/>
                </a:solidFill>
                <a:latin typeface="+mn-ea"/>
                <a:ea typeface="+mn-ea"/>
                <a:cs typeface="微软雅黑" panose="020B0503020204020204" pitchFamily="34" charset="-122"/>
              </a:rPr>
              <a:t>,</a:t>
            </a:r>
            <a:r>
              <a:rPr lang="zh-CN" altLang="en-US" dirty="0">
                <a:solidFill>
                  <a:schemeClr val="tx2"/>
                </a:solidFill>
                <a:latin typeface="+mn-ea"/>
                <a:ea typeface="+mn-ea"/>
                <a:cs typeface="微软雅黑" panose="020B0503020204020204" pitchFamily="34" charset="-122"/>
              </a:rPr>
              <a:t>这是一个理论性的量</a:t>
            </a:r>
            <a:r>
              <a:rPr lang="en-US" altLang="zh-CN" dirty="0">
                <a:solidFill>
                  <a:schemeClr val="tx2"/>
                </a:solidFill>
                <a:latin typeface="+mn-ea"/>
                <a:ea typeface="+mn-ea"/>
                <a:cs typeface="微软雅黑" panose="020B0503020204020204" pitchFamily="34" charset="-122"/>
              </a:rPr>
              <a:t>,</a:t>
            </a:r>
            <a:r>
              <a:rPr lang="zh-CN" altLang="en-US" dirty="0">
                <a:solidFill>
                  <a:schemeClr val="tx2"/>
                </a:solidFill>
                <a:latin typeface="+mn-ea"/>
                <a:ea typeface="+mn-ea"/>
                <a:cs typeface="微软雅黑" panose="020B0503020204020204" pitchFamily="34" charset="-122"/>
              </a:rPr>
              <a:t>因为人与人之间的个体体质，健康状况差异甚大，有的人可能只吸食了</a:t>
            </a:r>
            <a:r>
              <a:rPr lang="en-US" altLang="zh-CN" dirty="0">
                <a:solidFill>
                  <a:schemeClr val="tx2"/>
                </a:solidFill>
                <a:latin typeface="+mn-ea"/>
                <a:ea typeface="+mn-ea"/>
                <a:cs typeface="微软雅黑" panose="020B0503020204020204" pitchFamily="34" charset="-122"/>
              </a:rPr>
              <a:t>0.5</a:t>
            </a:r>
            <a:r>
              <a:rPr lang="zh-CN" altLang="en-US" dirty="0">
                <a:solidFill>
                  <a:schemeClr val="tx2"/>
                </a:solidFill>
                <a:latin typeface="+mn-ea"/>
                <a:ea typeface="+mn-ea"/>
                <a:cs typeface="微软雅黑" panose="020B0503020204020204" pitchFamily="34" charset="-122"/>
              </a:rPr>
              <a:t>克的冰毒就会死亡。而我国缴获的每粒摇头丸中冰毒的含量已达</a:t>
            </a:r>
            <a:r>
              <a:rPr lang="en-US" altLang="zh-CN" dirty="0">
                <a:solidFill>
                  <a:schemeClr val="tx2"/>
                </a:solidFill>
                <a:latin typeface="+mn-ea"/>
                <a:ea typeface="+mn-ea"/>
                <a:cs typeface="微软雅黑" panose="020B0503020204020204" pitchFamily="34" charset="-122"/>
              </a:rPr>
              <a:t>30-60</a:t>
            </a:r>
            <a:r>
              <a:rPr lang="zh-CN" altLang="en-US" dirty="0">
                <a:solidFill>
                  <a:schemeClr val="tx2"/>
                </a:solidFill>
                <a:latin typeface="+mn-ea"/>
                <a:ea typeface="+mn-ea"/>
                <a:cs typeface="微软雅黑" panose="020B0503020204020204" pitchFamily="34" charset="-122"/>
              </a:rPr>
              <a:t>毫克。</a:t>
            </a:r>
            <a:endParaRPr lang="zh-CN" altLang="en-US" dirty="0">
              <a:solidFill>
                <a:schemeClr val="tx2"/>
              </a:solidFill>
              <a:latin typeface="+mn-ea"/>
              <a:ea typeface="+mn-ea"/>
              <a:cs typeface="微软雅黑" panose="020B0503020204020204" pitchFamily="34" charset="-122"/>
            </a:endParaRPr>
          </a:p>
        </p:txBody>
      </p:sp>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3688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3.4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新型毒品的致病机理</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48537" y="3412711"/>
            <a:ext cx="2624049" cy="26851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4083">
        <p:blinds/>
      </p:transition>
    </mc:Choice>
    <mc:Fallback>
      <p:transition spd="slow" advTm="4083">
        <p:blind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2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2220"/>
                                </p:stCondLst>
                                <p:childTnLst>
                                  <p:par>
                                    <p:cTn id="26" presetID="3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 calcmode="lin" valueType="num">
                                          <p:cBhvr>
                                            <p:cTn id="30" dur="500" fill="hold"/>
                                            <p:tgtEl>
                                              <p:spTgt spid="14"/>
                                            </p:tgtEl>
                                            <p:attrNameLst>
                                              <p:attrName>style.rotation</p:attrName>
                                            </p:attrNameLst>
                                          </p:cBhvr>
                                          <p:tavLst>
                                            <p:tav tm="0">
                                              <p:val>
                                                <p:fltVal val="90"/>
                                              </p:val>
                                            </p:tav>
                                            <p:tav tm="100000">
                                              <p:val>
                                                <p:fltVal val="0"/>
                                              </p:val>
                                            </p:tav>
                                          </p:tavLst>
                                        </p:anim>
                                        <p:animEffect transition="in" filter="fade">
                                          <p:cBhvr>
                                            <p:cTn id="31" dur="500"/>
                                            <p:tgtEl>
                                              <p:spTgt spid="14"/>
                                            </p:tgtEl>
                                          </p:cBhvr>
                                        </p:animEffect>
                                      </p:childTnLst>
                                    </p:cTn>
                                  </p:par>
                                </p:childTnLst>
                              </p:cTn>
                            </p:par>
                            <p:par>
                              <p:cTn id="32" fill="hold">
                                <p:stCondLst>
                                  <p:cond delay="2720"/>
                                </p:stCondLst>
                                <p:childTnLst>
                                  <p:par>
                                    <p:cTn id="33" presetID="52"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Scale>
                                          <p:cBhvr>
                                            <p:cTn id="3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
                                            </p:tgtEl>
                                            <p:attrNameLst>
                                              <p:attrName>ppt_x</p:attrName>
                                              <p:attrName>ppt_y</p:attrName>
                                            </p:attrNameLst>
                                          </p:cBhvr>
                                        </p:animMotion>
                                        <p:animEffect transition="in" filter="fade">
                                          <p:cBhvr>
                                            <p:cTn id="37" dur="1000"/>
                                            <p:tgtEl>
                                              <p:spTgt spid="2"/>
                                            </p:tgtEl>
                                          </p:cBhvr>
                                        </p:animEffect>
                                      </p:childTnLst>
                                    </p:cTn>
                                  </p:par>
                                  <p:par>
                                    <p:cTn id="38" presetID="5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Scale>
                                          <p:cBhvr>
                                            <p:cTn id="4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
                                            </p:tgtEl>
                                            <p:attrNameLst>
                                              <p:attrName>ppt_x</p:attrName>
                                              <p:attrName>ppt_y</p:attrName>
                                            </p:attrNameLst>
                                          </p:cBhvr>
                                        </p:animMotion>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72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2220"/>
                                </p:stCondLst>
                                <p:childTnLst>
                                  <p:par>
                                    <p:cTn id="26" presetID="3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 calcmode="lin" valueType="num">
                                          <p:cBhvr>
                                            <p:cTn id="30" dur="500" fill="hold"/>
                                            <p:tgtEl>
                                              <p:spTgt spid="14"/>
                                            </p:tgtEl>
                                            <p:attrNameLst>
                                              <p:attrName>style.rotation</p:attrName>
                                            </p:attrNameLst>
                                          </p:cBhvr>
                                          <p:tavLst>
                                            <p:tav tm="0">
                                              <p:val>
                                                <p:fltVal val="90"/>
                                              </p:val>
                                            </p:tav>
                                            <p:tav tm="100000">
                                              <p:val>
                                                <p:fltVal val="0"/>
                                              </p:val>
                                            </p:tav>
                                          </p:tavLst>
                                        </p:anim>
                                        <p:animEffect transition="in" filter="fade">
                                          <p:cBhvr>
                                            <p:cTn id="31" dur="500"/>
                                            <p:tgtEl>
                                              <p:spTgt spid="14"/>
                                            </p:tgtEl>
                                          </p:cBhvr>
                                        </p:animEffect>
                                      </p:childTnLst>
                                    </p:cTn>
                                  </p:par>
                                </p:childTnLst>
                              </p:cTn>
                            </p:par>
                            <p:par>
                              <p:cTn id="32" fill="hold">
                                <p:stCondLst>
                                  <p:cond delay="2720"/>
                                </p:stCondLst>
                                <p:childTnLst>
                                  <p:par>
                                    <p:cTn id="33" presetID="52"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Scale>
                                          <p:cBhvr>
                                            <p:cTn id="3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
                                            </p:tgtEl>
                                            <p:attrNameLst>
                                              <p:attrName>ppt_x</p:attrName>
                                              <p:attrName>ppt_y</p:attrName>
                                            </p:attrNameLst>
                                          </p:cBhvr>
                                        </p:animMotion>
                                        <p:animEffect transition="in" filter="fade">
                                          <p:cBhvr>
                                            <p:cTn id="37" dur="1000"/>
                                            <p:tgtEl>
                                              <p:spTgt spid="2"/>
                                            </p:tgtEl>
                                          </p:cBhvr>
                                        </p:animEffect>
                                      </p:childTnLst>
                                    </p:cTn>
                                  </p:par>
                                  <p:par>
                                    <p:cTn id="38" presetID="5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Scale>
                                          <p:cBhvr>
                                            <p:cTn id="4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
                                            </p:tgtEl>
                                            <p:attrNameLst>
                                              <p:attrName>ppt_x</p:attrName>
                                              <p:attrName>ppt_y</p:attrName>
                                            </p:attrNameLst>
                                          </p:cBhvr>
                                        </p:animMotion>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P spid="12"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9" y="1556792"/>
            <a:ext cx="5592584" cy="4093428"/>
          </a:xfrm>
          <a:prstGeom prst="rect">
            <a:avLst/>
          </a:prstGeom>
          <a:noFill/>
        </p:spPr>
        <p:txBody>
          <a:bodyPr wrap="square" rtlCol="0">
            <a:spAutoFit/>
          </a:bodyPr>
          <a:lstStyle/>
          <a:p>
            <a:pPr algn="just"/>
            <a:r>
              <a:rPr lang="zh-CN" altLang="en-US" sz="2000" dirty="0">
                <a:solidFill>
                  <a:schemeClr val="tx2"/>
                </a:solidFill>
                <a:latin typeface="+mn-ea"/>
                <a:ea typeface="+mn-ea"/>
                <a:cs typeface="微软雅黑" panose="020B0503020204020204" pitchFamily="34" charset="-122"/>
              </a:rPr>
              <a:t>滥用苯丙胺类兴奋剂等新型毒品后最常出现的后果是兴奋、躁动和类精神病样症状。大量的临床资料表明，冰毒和摇头丸等新型毒品可以对大脑神经细胞产生直接的损害作用，导致神经细胞变性、坏死，出现急慢性精神障碍。</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一次或几次过量服用苯丙胺类兴奋剂等新型毒品常导致急性精神障碍；长期滥用笨丙胺类兴奋剂可以导致慢性精神障碍，又称为苯丙胺性精神病，类似精神分裂症，以犯罪妄想、迫害与被害妄想表现明显。</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研究表明，</a:t>
            </a:r>
            <a:r>
              <a:rPr lang="en-US" altLang="zh-CN" sz="2000" dirty="0">
                <a:solidFill>
                  <a:schemeClr val="tx2"/>
                </a:solidFill>
                <a:latin typeface="+mn-ea"/>
                <a:ea typeface="+mn-ea"/>
                <a:cs typeface="微软雅黑" panose="020B0503020204020204" pitchFamily="34" charset="-122"/>
              </a:rPr>
              <a:t>82%</a:t>
            </a:r>
            <a:r>
              <a:rPr lang="zh-CN" altLang="en-US" sz="2000" dirty="0">
                <a:solidFill>
                  <a:schemeClr val="tx2"/>
                </a:solidFill>
                <a:latin typeface="+mn-ea"/>
                <a:ea typeface="+mn-ea"/>
                <a:cs typeface="微软雅黑" panose="020B0503020204020204" pitchFamily="34" charset="-122"/>
              </a:rPr>
              <a:t>的苯丙胺滥用者即使停止滥用</a:t>
            </a:r>
            <a:r>
              <a:rPr lang="en-US" altLang="zh-CN" sz="2000" dirty="0">
                <a:solidFill>
                  <a:schemeClr val="tx2"/>
                </a:solidFill>
                <a:latin typeface="+mn-ea"/>
                <a:ea typeface="+mn-ea"/>
                <a:cs typeface="微软雅黑" panose="020B0503020204020204" pitchFamily="34" charset="-122"/>
              </a:rPr>
              <a:t>8</a:t>
            </a:r>
            <a:r>
              <a:rPr lang="zh-CN" altLang="en-US" sz="2000" dirty="0">
                <a:solidFill>
                  <a:schemeClr val="tx2"/>
                </a:solidFill>
                <a:latin typeface="+mn-ea"/>
                <a:ea typeface="+mn-ea"/>
                <a:cs typeface="微软雅黑" panose="020B0503020204020204" pitchFamily="34" charset="-122"/>
              </a:rPr>
              <a:t>至</a:t>
            </a:r>
            <a:r>
              <a:rPr lang="en-US" altLang="zh-CN" sz="2000" dirty="0">
                <a:solidFill>
                  <a:schemeClr val="tx2"/>
                </a:solidFill>
                <a:latin typeface="+mn-ea"/>
                <a:ea typeface="+mn-ea"/>
                <a:cs typeface="微软雅黑" panose="020B0503020204020204" pitchFamily="34" charset="-122"/>
              </a:rPr>
              <a:t>12</a:t>
            </a:r>
            <a:r>
              <a:rPr lang="zh-CN" altLang="en-US" sz="2000" dirty="0">
                <a:solidFill>
                  <a:schemeClr val="tx2"/>
                </a:solidFill>
                <a:latin typeface="+mn-ea"/>
                <a:ea typeface="+mn-ea"/>
                <a:cs typeface="微软雅黑" panose="020B0503020204020204" pitchFamily="34" charset="-122"/>
              </a:rPr>
              <a:t>年，仍然有一些精神病症状，乃至精神分裂，一遇刺激便会发作。</a:t>
            </a:r>
            <a:endParaRPr lang="zh-CN" altLang="en-US" sz="2000" dirty="0">
              <a:solidFill>
                <a:schemeClr val="tx2"/>
              </a:solidFill>
              <a:latin typeface="+mn-ea"/>
              <a:ea typeface="+mn-ea"/>
              <a:cs typeface="微软雅黑" panose="020B0503020204020204" pitchFamily="34" charset="-122"/>
            </a:endParaRPr>
          </a:p>
        </p:txBody>
      </p:sp>
      <p:sp>
        <p:nvSpPr>
          <p:cNvPr id="3" name="TextBox 2"/>
          <p:cNvSpPr txBox="1"/>
          <p:nvPr/>
        </p:nvSpPr>
        <p:spPr>
          <a:xfrm>
            <a:off x="793829" y="1021378"/>
            <a:ext cx="4390946" cy="461665"/>
          </a:xfrm>
          <a:prstGeom prst="rect">
            <a:avLst/>
          </a:prstGeom>
          <a:noFill/>
        </p:spPr>
        <p:txBody>
          <a:bodyPr wrap="none" rtlCol="0">
            <a:spAutoFit/>
          </a:bodyPr>
          <a:lstStyle/>
          <a:p>
            <a:r>
              <a:rPr lang="en-US" altLang="zh-CN" sz="2400" b="1" dirty="0">
                <a:latin typeface="+mj-ea"/>
                <a:ea typeface="+mj-ea"/>
                <a:cs typeface="微软雅黑" panose="020B0503020204020204" pitchFamily="34" charset="-122"/>
              </a:rPr>
              <a:t>A</a:t>
            </a:r>
            <a:r>
              <a:rPr lang="zh-CN" altLang="en-US" sz="2400" b="1" dirty="0">
                <a:latin typeface="+mj-ea"/>
                <a:ea typeface="+mj-ea"/>
                <a:cs typeface="微软雅黑" panose="020B0503020204020204" pitchFamily="34" charset="-122"/>
              </a:rPr>
              <a:t>、新型毒品导致神经系统疾病</a:t>
            </a:r>
            <a:endParaRPr lang="zh-CN" altLang="en-US" sz="2400" b="1" dirty="0">
              <a:latin typeface="+mj-ea"/>
              <a:ea typeface="+mj-ea"/>
              <a:cs typeface="微软雅黑" panose="020B0503020204020204" pitchFamily="34" charset="-122"/>
            </a:endParaRPr>
          </a:p>
        </p:txBody>
      </p:sp>
      <p:sp>
        <p:nvSpPr>
          <p:cNvPr id="10" name="TextBox 9"/>
          <p:cNvSpPr txBox="1"/>
          <p:nvPr/>
        </p:nvSpPr>
        <p:spPr>
          <a:xfrm>
            <a:off x="6642836" y="1556792"/>
            <a:ext cx="5072169" cy="4093428"/>
          </a:xfrm>
          <a:prstGeom prst="rect">
            <a:avLst/>
          </a:prstGeom>
          <a:noFill/>
        </p:spPr>
        <p:txBody>
          <a:bodyPr wrap="square" rtlCol="0">
            <a:spAutoFit/>
          </a:bodyPr>
          <a:lstStyle/>
          <a:p>
            <a:pPr algn="just"/>
            <a:r>
              <a:rPr lang="zh-CN" altLang="en-US" sz="2000" dirty="0">
                <a:solidFill>
                  <a:schemeClr val="tx2"/>
                </a:solidFill>
                <a:latin typeface="+mn-ea"/>
                <a:ea typeface="+mn-ea"/>
                <a:cs typeface="微软雅黑" panose="020B0503020204020204" pitchFamily="34" charset="-122"/>
              </a:rPr>
              <a:t>吸食苯丙胺类兴奋剂等新型毒品数小时后，毒品带来的愉悦感、欣快感和迷幻感等逐渐消失，吸毒者会出现全身疲乏、精神压抑和嗜睡等症状，这些效果使得吸毒者渴望再次得到精神刺激而再次吸食毒品。与海洛因等传统毒品相比，苯丙胺类兴奋剂等新型毒品停止吸食后不会产生明显的戒断症状，身体依赖性不特别明显。但表现出很强的精神依赖性，即吸食者为追求产生一种特殊的欣快感和欢愉舒适的内心体验，在精神上产生定期连续吸食毒品的渴求和强迫吸食行为，以获取心理上的满足，消除精神上的不适，因此这类毒品很容易成瘾。</a:t>
            </a:r>
            <a:endParaRPr lang="zh-CN" altLang="en-US" sz="2000" dirty="0">
              <a:solidFill>
                <a:schemeClr val="tx2"/>
              </a:solidFill>
              <a:latin typeface="+mn-ea"/>
              <a:ea typeface="+mn-ea"/>
              <a:cs typeface="微软雅黑" panose="020B0503020204020204" pitchFamily="34" charset="-122"/>
            </a:endParaRPr>
          </a:p>
        </p:txBody>
      </p:sp>
      <p:sp>
        <p:nvSpPr>
          <p:cNvPr id="11" name="TextBox 10"/>
          <p:cNvSpPr txBox="1"/>
          <p:nvPr/>
        </p:nvSpPr>
        <p:spPr>
          <a:xfrm>
            <a:off x="6642836" y="1021378"/>
            <a:ext cx="2856872" cy="461665"/>
          </a:xfrm>
          <a:prstGeom prst="rect">
            <a:avLst/>
          </a:prstGeom>
          <a:noFill/>
        </p:spPr>
        <p:txBody>
          <a:bodyPr wrap="none" rtlCol="0">
            <a:spAutoFit/>
          </a:bodyPr>
          <a:lstStyle>
            <a:defPPr>
              <a:defRPr lang="zh-CN"/>
            </a:defPPr>
            <a:lvl1pPr>
              <a:defRPr sz="2400" b="1">
                <a:latin typeface="+mj-ea"/>
                <a:ea typeface="+mj-ea"/>
              </a:defRPr>
            </a:lvl1pPr>
          </a:lstStyle>
          <a:p>
            <a:r>
              <a:rPr lang="en-US" altLang="zh-CN" dirty="0">
                <a:cs typeface="微软雅黑" panose="020B0503020204020204" pitchFamily="34" charset="-122"/>
              </a:rPr>
              <a:t>B</a:t>
            </a:r>
            <a:r>
              <a:rPr lang="zh-CN" altLang="en-US" dirty="0">
                <a:cs typeface="微软雅黑" panose="020B0503020204020204" pitchFamily="34" charset="-122"/>
              </a:rPr>
              <a:t>、新型毒品易成瘾</a:t>
            </a:r>
            <a:endParaRPr lang="zh-CN" altLang="en-US" dirty="0">
              <a:cs typeface="微软雅黑" panose="020B0503020204020204" pitchFamily="34" charset="-122"/>
            </a:endParaRPr>
          </a:p>
        </p:txBody>
      </p:sp>
      <p:grpSp>
        <p:nvGrpSpPr>
          <p:cNvPr id="12" name="Group 3"/>
          <p:cNvGrpSpPr/>
          <p:nvPr/>
        </p:nvGrpSpPr>
        <p:grpSpPr bwMode="auto">
          <a:xfrm flipH="1">
            <a:off x="265781" y="260696"/>
            <a:ext cx="432000" cy="432000"/>
            <a:chOff x="0" y="0"/>
            <a:chExt cx="640" cy="658"/>
          </a:xfrm>
          <a:solidFill>
            <a:schemeClr val="bg1"/>
          </a:solidFill>
        </p:grpSpPr>
        <p:sp>
          <p:nvSpPr>
            <p:cNvPr id="13"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4"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5" name="矩形 14"/>
          <p:cNvSpPr/>
          <p:nvPr/>
        </p:nvSpPr>
        <p:spPr>
          <a:xfrm>
            <a:off x="677187" y="236852"/>
            <a:ext cx="3688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3.4.1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吸毒损害身体健康</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6" name="直接连接符 15"/>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直接连接符 3"/>
          <p:cNvCxnSpPr/>
          <p:nvPr/>
        </p:nvCxnSpPr>
        <p:spPr bwMode="auto">
          <a:xfrm>
            <a:off x="6496772" y="942550"/>
            <a:ext cx="0" cy="5143926"/>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400" advTm="3903">
        <p:blinds/>
      </p:transition>
    </mc:Choice>
    <mc:Fallback>
      <p:transition spd="slow" advTm="3903">
        <p:blind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2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300"/>
                                            <p:tgtEl>
                                              <p:spTgt spid="16"/>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 calcmode="lin" valueType="num">
                                          <p:cBhvr>
                                            <p:cTn id="16" dur="4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5"/>
                                            </p:tgtEl>
                                            <p:attrNameLst>
                                              <p:attrName>ppt_y</p:attrName>
                                            </p:attrNameLst>
                                          </p:cBhvr>
                                          <p:tavLst>
                                            <p:tav tm="0">
                                              <p:val>
                                                <p:strVal val="#ppt_y"/>
                                              </p:val>
                                            </p:tav>
                                            <p:tav tm="100000">
                                              <p:val>
                                                <p:strVal val="#ppt_y"/>
                                              </p:val>
                                            </p:tav>
                                          </p:tavLst>
                                        </p:anim>
                                        <p:anim calcmode="lin" valueType="num">
                                          <p:cBhvr>
                                            <p:cTn id="18" dur="4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5"/>
                                            </p:tgtEl>
                                          </p:cBhvr>
                                        </p:animEffect>
                                      </p:childTnLst>
                                    </p:cTn>
                                  </p:par>
                                </p:childTnLst>
                              </p:cTn>
                            </p:par>
                            <p:par>
                              <p:cTn id="21" fill="hold">
                                <p:stCondLst>
                                  <p:cond delay="1759"/>
                                </p:stCondLst>
                                <p:childTnLst>
                                  <p:par>
                                    <p:cTn id="22" presetID="16" presetClass="entr" presetSubtype="4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Horizontal)">
                                          <p:cBhvr>
                                            <p:cTn id="24" dur="500"/>
                                            <p:tgtEl>
                                              <p:spTgt spid="4"/>
                                            </p:tgtEl>
                                          </p:cBhvr>
                                        </p:animEffect>
                                      </p:childTnLst>
                                    </p:cTn>
                                  </p:par>
                                </p:childTnLst>
                              </p:cTn>
                            </p:par>
                            <p:par>
                              <p:cTn id="25" fill="hold">
                                <p:stCondLst>
                                  <p:cond delay="2259"/>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par>
                              <p:cTn id="32" fill="hold">
                                <p:stCondLst>
                                  <p:cond delay="2759"/>
                                </p:stCondLst>
                                <p:childTnLst>
                                  <p:par>
                                    <p:cTn id="33" presetID="31"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90"/>
                                              </p:val>
                                            </p:tav>
                                            <p:tav tm="100000">
                                              <p:val>
                                                <p:fltVal val="0"/>
                                              </p:val>
                                            </p:tav>
                                          </p:tavLst>
                                        </p:anim>
                                        <p:animEffect transition="in" filter="fade">
                                          <p:cBhvr>
                                            <p:cTn id="38" dur="500"/>
                                            <p:tgtEl>
                                              <p:spTgt spid="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90"/>
                                              </p:val>
                                            </p:tav>
                                            <p:tav tm="100000">
                                              <p:val>
                                                <p:fltVal val="0"/>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0" grpId="0"/>
          <p:bldP spid="11"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300"/>
                                            <p:tgtEl>
                                              <p:spTgt spid="16"/>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 calcmode="lin" valueType="num">
                                          <p:cBhvr>
                                            <p:cTn id="16" dur="4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5"/>
                                            </p:tgtEl>
                                            <p:attrNameLst>
                                              <p:attrName>ppt_y</p:attrName>
                                            </p:attrNameLst>
                                          </p:cBhvr>
                                          <p:tavLst>
                                            <p:tav tm="0">
                                              <p:val>
                                                <p:strVal val="#ppt_y"/>
                                              </p:val>
                                            </p:tav>
                                            <p:tav tm="100000">
                                              <p:val>
                                                <p:strVal val="#ppt_y"/>
                                              </p:val>
                                            </p:tav>
                                          </p:tavLst>
                                        </p:anim>
                                        <p:anim calcmode="lin" valueType="num">
                                          <p:cBhvr>
                                            <p:cTn id="18" dur="4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5"/>
                                            </p:tgtEl>
                                          </p:cBhvr>
                                        </p:animEffect>
                                      </p:childTnLst>
                                    </p:cTn>
                                  </p:par>
                                </p:childTnLst>
                              </p:cTn>
                            </p:par>
                            <p:par>
                              <p:cTn id="21" fill="hold">
                                <p:stCondLst>
                                  <p:cond delay="1759"/>
                                </p:stCondLst>
                                <p:childTnLst>
                                  <p:par>
                                    <p:cTn id="22" presetID="16" presetClass="entr" presetSubtype="4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Horizontal)">
                                          <p:cBhvr>
                                            <p:cTn id="24" dur="500"/>
                                            <p:tgtEl>
                                              <p:spTgt spid="4"/>
                                            </p:tgtEl>
                                          </p:cBhvr>
                                        </p:animEffect>
                                      </p:childTnLst>
                                    </p:cTn>
                                  </p:par>
                                </p:childTnLst>
                              </p:cTn>
                            </p:par>
                            <p:par>
                              <p:cTn id="25" fill="hold">
                                <p:stCondLst>
                                  <p:cond delay="2259"/>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par>
                              <p:cTn id="32" fill="hold">
                                <p:stCondLst>
                                  <p:cond delay="2759"/>
                                </p:stCondLst>
                                <p:childTnLst>
                                  <p:par>
                                    <p:cTn id="33" presetID="31"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90"/>
                                              </p:val>
                                            </p:tav>
                                            <p:tav tm="100000">
                                              <p:val>
                                                <p:fltVal val="0"/>
                                              </p:val>
                                            </p:tav>
                                          </p:tavLst>
                                        </p:anim>
                                        <p:animEffect transition="in" filter="fade">
                                          <p:cBhvr>
                                            <p:cTn id="38" dur="500"/>
                                            <p:tgtEl>
                                              <p:spTgt spid="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90"/>
                                              </p:val>
                                            </p:tav>
                                            <p:tav tm="100000">
                                              <p:val>
                                                <p:fltVal val="0"/>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0" grpId="0"/>
          <p:bldP spid="11" grpId="0"/>
          <p:bldP spid="15"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9" y="2003776"/>
            <a:ext cx="5592584" cy="2861310"/>
          </a:xfrm>
          <a:prstGeom prst="rect">
            <a:avLst/>
          </a:prstGeom>
          <a:noFill/>
        </p:spPr>
        <p:txBody>
          <a:bodyPr wrap="square" rtlCol="0">
            <a:spAutoFit/>
          </a:bodyPr>
          <a:lstStyle/>
          <a:p>
            <a:pPr algn="just"/>
            <a:r>
              <a:rPr lang="en-US" altLang="zh-CN" sz="2000" dirty="0">
                <a:solidFill>
                  <a:schemeClr val="tx2"/>
                </a:solidFill>
                <a:latin typeface="+mn-ea"/>
                <a:ea typeface="+mn-ea"/>
                <a:cs typeface="微软雅黑" panose="020B0503020204020204" pitchFamily="34" charset="-122"/>
              </a:rPr>
              <a:t>       </a:t>
            </a:r>
            <a:r>
              <a:rPr lang="zh-CN" altLang="en-US" sz="2000" dirty="0">
                <a:solidFill>
                  <a:schemeClr val="tx2"/>
                </a:solidFill>
                <a:latin typeface="+mn-ea"/>
                <a:ea typeface="+mn-ea"/>
                <a:cs typeface="微软雅黑" panose="020B0503020204020204" pitchFamily="34" charset="-122"/>
              </a:rPr>
              <a:t>苯丙胺类兴奋剂能对心血管产生兴奋性作用，导致急性心肌缺血、心肌病和心律失常。在一些因过量服食冰毒、摇头丸而死亡的案例中，医生们检查到了类似冠心病、心肌梗死的病变，有的心肌因高度兴奋而痉挛性收缩造成心肌断裂。苯丙胺类兴奋剂还可以导致吸毒者全身骨骼肌痉挛，出现恶性高热或对肾功能造成严重损害，对脑血管产生损害作用导致脑出血，这都是苯丙胺类兴奋剂最常见的死因。</a:t>
            </a:r>
            <a:endParaRPr lang="zh-CN" altLang="en-US" sz="2000" dirty="0">
              <a:solidFill>
                <a:schemeClr val="tx2"/>
              </a:solidFill>
              <a:latin typeface="+mn-ea"/>
              <a:ea typeface="+mn-ea"/>
              <a:cs typeface="微软雅黑" panose="020B0503020204020204" pitchFamily="34" charset="-122"/>
            </a:endParaRPr>
          </a:p>
        </p:txBody>
      </p:sp>
      <p:sp>
        <p:nvSpPr>
          <p:cNvPr id="3" name="TextBox 2"/>
          <p:cNvSpPr txBox="1"/>
          <p:nvPr/>
        </p:nvSpPr>
        <p:spPr>
          <a:xfrm>
            <a:off x="793829" y="1468362"/>
            <a:ext cx="3776996" cy="461665"/>
          </a:xfrm>
          <a:prstGeom prst="rect">
            <a:avLst/>
          </a:prstGeom>
          <a:noFill/>
        </p:spPr>
        <p:txBody>
          <a:bodyPr wrap="none" rtlCol="0">
            <a:spAutoFit/>
          </a:bodyPr>
          <a:lstStyle>
            <a:defPPr>
              <a:defRPr lang="zh-CN"/>
            </a:defPPr>
            <a:lvl1pPr>
              <a:defRPr sz="2400" b="1">
                <a:latin typeface="+mj-ea"/>
                <a:ea typeface="+mj-ea"/>
              </a:defRPr>
            </a:lvl1pPr>
          </a:lstStyle>
          <a:p>
            <a:r>
              <a:rPr lang="en-US" altLang="zh-CN" dirty="0">
                <a:cs typeface="微软雅黑" panose="020B0503020204020204" pitchFamily="34" charset="-122"/>
              </a:rPr>
              <a:t>C</a:t>
            </a:r>
            <a:r>
              <a:rPr lang="zh-CN" altLang="en-US" dirty="0">
                <a:cs typeface="微软雅黑" panose="020B0503020204020204" pitchFamily="34" charset="-122"/>
              </a:rPr>
              <a:t>、吸食毒品摧残人的生命</a:t>
            </a:r>
            <a:endParaRPr lang="zh-CN" altLang="en-US" dirty="0">
              <a:cs typeface="微软雅黑" panose="020B0503020204020204" pitchFamily="34" charset="-122"/>
            </a:endParaRPr>
          </a:p>
        </p:txBody>
      </p:sp>
      <p:grpSp>
        <p:nvGrpSpPr>
          <p:cNvPr id="12" name="Group 3"/>
          <p:cNvGrpSpPr/>
          <p:nvPr/>
        </p:nvGrpSpPr>
        <p:grpSpPr bwMode="auto">
          <a:xfrm flipH="1">
            <a:off x="265781" y="260696"/>
            <a:ext cx="432000" cy="432000"/>
            <a:chOff x="0" y="0"/>
            <a:chExt cx="640" cy="658"/>
          </a:xfrm>
          <a:solidFill>
            <a:schemeClr val="bg1"/>
          </a:solidFill>
        </p:grpSpPr>
        <p:sp>
          <p:nvSpPr>
            <p:cNvPr id="13"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4"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5" name="矩形 14"/>
          <p:cNvSpPr/>
          <p:nvPr/>
        </p:nvSpPr>
        <p:spPr>
          <a:xfrm>
            <a:off x="677187" y="236852"/>
            <a:ext cx="3688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3.4.2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吸毒损害身体健康</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6" name="直接连接符 15"/>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18461" y="991791"/>
            <a:ext cx="4578050" cy="54861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4333">
        <p:blinds/>
      </p:transition>
    </mc:Choice>
    <mc:Fallback>
      <p:transition spd="slow" advTm="4333">
        <p:blind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2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300"/>
                                            <p:tgtEl>
                                              <p:spTgt spid="16"/>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 calcmode="lin" valueType="num">
                                          <p:cBhvr>
                                            <p:cTn id="16" dur="4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5"/>
                                            </p:tgtEl>
                                            <p:attrNameLst>
                                              <p:attrName>ppt_y</p:attrName>
                                            </p:attrNameLst>
                                          </p:cBhvr>
                                          <p:tavLst>
                                            <p:tav tm="0">
                                              <p:val>
                                                <p:strVal val="#ppt_y"/>
                                              </p:val>
                                            </p:tav>
                                            <p:tav tm="100000">
                                              <p:val>
                                                <p:strVal val="#ppt_y"/>
                                              </p:val>
                                            </p:tav>
                                          </p:tavLst>
                                        </p:anim>
                                        <p:anim calcmode="lin" valueType="num">
                                          <p:cBhvr>
                                            <p:cTn id="18" dur="4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5"/>
                                            </p:tgtEl>
                                          </p:cBhvr>
                                        </p:animEffect>
                                      </p:childTnLst>
                                    </p:cTn>
                                  </p:par>
                                </p:childTnLst>
                              </p:cTn>
                            </p:par>
                            <p:par>
                              <p:cTn id="21" fill="hold">
                                <p:stCondLst>
                                  <p:cond delay="1759"/>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2759"/>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par>
                              <p:cTn id="31" fill="hold">
                                <p:stCondLst>
                                  <p:cond delay="3259"/>
                                </p:stCondLst>
                                <p:childTnLst>
                                  <p:par>
                                    <p:cTn id="32" presetID="2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300"/>
                                            <p:tgtEl>
                                              <p:spTgt spid="16"/>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 calcmode="lin" valueType="num">
                                          <p:cBhvr>
                                            <p:cTn id="16" dur="4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5"/>
                                            </p:tgtEl>
                                            <p:attrNameLst>
                                              <p:attrName>ppt_y</p:attrName>
                                            </p:attrNameLst>
                                          </p:cBhvr>
                                          <p:tavLst>
                                            <p:tav tm="0">
                                              <p:val>
                                                <p:strVal val="#ppt_y"/>
                                              </p:val>
                                            </p:tav>
                                            <p:tav tm="100000">
                                              <p:val>
                                                <p:strVal val="#ppt_y"/>
                                              </p:val>
                                            </p:tav>
                                          </p:tavLst>
                                        </p:anim>
                                        <p:anim calcmode="lin" valueType="num">
                                          <p:cBhvr>
                                            <p:cTn id="18" dur="4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5"/>
                                            </p:tgtEl>
                                          </p:cBhvr>
                                        </p:animEffect>
                                      </p:childTnLst>
                                    </p:cTn>
                                  </p:par>
                                </p:childTnLst>
                              </p:cTn>
                            </p:par>
                            <p:par>
                              <p:cTn id="21" fill="hold">
                                <p:stCondLst>
                                  <p:cond delay="1759"/>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2759"/>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par>
                              <p:cTn id="31" fill="hold">
                                <p:stCondLst>
                                  <p:cond delay="3259"/>
                                </p:stCondLst>
                                <p:childTnLst>
                                  <p:par>
                                    <p:cTn id="32" presetID="2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5"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9" y="1344034"/>
            <a:ext cx="5592584" cy="3785652"/>
          </a:xfrm>
          <a:prstGeom prst="rect">
            <a:avLst/>
          </a:prstGeom>
          <a:noFill/>
        </p:spPr>
        <p:txBody>
          <a:bodyPr wrap="square" rtlCol="0">
            <a:spAutoFit/>
          </a:bodyPr>
          <a:lstStyle/>
          <a:p>
            <a:pPr algn="just"/>
            <a:r>
              <a:rPr lang="zh-CN" altLang="en-US" sz="2000" b="1" dirty="0">
                <a:latin typeface="+mn-ea"/>
                <a:ea typeface="+mn-ea"/>
                <a:cs typeface="微软雅黑" panose="020B0503020204020204" pitchFamily="34" charset="-122"/>
              </a:rPr>
              <a:t>“一人吸毒，全家遭殃”</a:t>
            </a:r>
            <a:endParaRPr lang="zh-CN" altLang="en-US" sz="2000" b="1" dirty="0">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●耗费大量钱财：吸毒的高额支出，使一些原本富裕的家庭维持不了多久就债台高筑，到了一定程度必然要靠变卖家产换取毒品，致使家徒四壁。</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●导致家庭破裂：吸毒成瘾后，吸毒者会变得十分自私且不诚实，性格变得烦躁易怒，他们淡漠了对配偶的关心体贴、淡漠了对家庭的责任和对子女的教育，容易导致幸福美满家庭的破裂。</a:t>
            </a:r>
            <a:endParaRPr lang="zh-CN" altLang="en-US" sz="2000" dirty="0">
              <a:solidFill>
                <a:schemeClr val="tx2"/>
              </a:solidFill>
              <a:latin typeface="+mn-ea"/>
              <a:ea typeface="+mn-ea"/>
              <a:cs typeface="微软雅黑" panose="020B0503020204020204" pitchFamily="34" charset="-122"/>
            </a:endParaRPr>
          </a:p>
          <a:p>
            <a:pPr algn="just"/>
            <a:r>
              <a:rPr lang="zh-CN" altLang="en-US" sz="2000" dirty="0">
                <a:solidFill>
                  <a:schemeClr val="tx2"/>
                </a:solidFill>
                <a:latin typeface="+mn-ea"/>
                <a:ea typeface="+mn-ea"/>
                <a:cs typeface="微软雅黑" panose="020B0503020204020204" pitchFamily="34" charset="-122"/>
              </a:rPr>
              <a:t>●贻害后代：生活在吸毒者家庭中的孩子缺少家庭关爱，常伴有不健康的心理，行为往往具有攻击性和反抗性。这样的孩子易走上违法犯罪的道路。</a:t>
            </a:r>
            <a:endParaRPr lang="zh-CN" altLang="en-US" sz="2000" dirty="0">
              <a:solidFill>
                <a:schemeClr val="tx2"/>
              </a:solidFill>
              <a:latin typeface="+mn-ea"/>
              <a:ea typeface="+mn-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86413" y="1340768"/>
            <a:ext cx="5112568" cy="4810211"/>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926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3.4.3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吸毒祸害家庭</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800" advTm="2797">
        <p:blinds dir="vert"/>
      </p:transition>
    </mc:Choice>
    <mc:Fallback>
      <p:transition spd="slow" advTm="2797">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640"/>
                                </p:stCondLst>
                                <p:childTnLst>
                                  <p:par>
                                    <p:cTn id="22" presetID="2" presetClass="entr" presetSubtype="2" fill="hold" grpId="0" nodeType="afterEffect" p14:presetBounceEnd="2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2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2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20000">
                                          <p:cBhvr additive="base">
                                            <p:cTn id="28"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640"/>
                                </p:stCondLst>
                                <p:childTnLst>
                                  <p:par>
                                    <p:cTn id="22" presetID="2" presetClass="entr" presetSubtype="2"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9" y="1940352"/>
            <a:ext cx="5592584" cy="2862322"/>
          </a:xfrm>
          <a:prstGeom prst="rect">
            <a:avLst/>
          </a:prstGeom>
          <a:noFill/>
        </p:spPr>
        <p:txBody>
          <a:bodyPr wrap="square" rtlCol="0">
            <a:spAutoFit/>
          </a:bodyPr>
          <a:lstStyle/>
          <a:p>
            <a:pPr algn="just">
              <a:lnSpc>
                <a:spcPct val="150000"/>
              </a:lnSpc>
            </a:pPr>
            <a:r>
              <a:rPr lang="zh-CN" altLang="en-US" sz="2400" dirty="0">
                <a:latin typeface="+mj-ea"/>
                <a:ea typeface="+mj-ea"/>
                <a:cs typeface="微软雅黑" panose="020B0503020204020204" pitchFamily="34" charset="-122"/>
              </a:rPr>
              <a:t>●吸毒吞噬社会巨额财富，危及国家经济</a:t>
            </a:r>
            <a:endParaRPr lang="zh-CN" altLang="en-US" sz="2400" dirty="0">
              <a:latin typeface="+mj-ea"/>
              <a:ea typeface="+mj-ea"/>
              <a:cs typeface="微软雅黑" panose="020B0503020204020204" pitchFamily="34" charset="-122"/>
            </a:endParaRPr>
          </a:p>
          <a:p>
            <a:pPr algn="just">
              <a:lnSpc>
                <a:spcPct val="150000"/>
              </a:lnSpc>
            </a:pPr>
            <a:r>
              <a:rPr lang="zh-CN" altLang="en-US" sz="2400" dirty="0">
                <a:latin typeface="+mj-ea"/>
                <a:ea typeface="+mj-ea"/>
                <a:cs typeface="微软雅黑" panose="020B0503020204020204" pitchFamily="34" charset="-122"/>
              </a:rPr>
              <a:t>●吸毒严重败坏社会风气</a:t>
            </a:r>
            <a:endParaRPr lang="zh-CN" altLang="en-US" sz="2400" dirty="0">
              <a:latin typeface="+mj-ea"/>
              <a:ea typeface="+mj-ea"/>
              <a:cs typeface="微软雅黑" panose="020B0503020204020204" pitchFamily="34" charset="-122"/>
            </a:endParaRPr>
          </a:p>
          <a:p>
            <a:pPr algn="just">
              <a:lnSpc>
                <a:spcPct val="150000"/>
              </a:lnSpc>
            </a:pPr>
            <a:r>
              <a:rPr lang="zh-CN" altLang="en-US" sz="2400" dirty="0">
                <a:latin typeface="+mj-ea"/>
                <a:ea typeface="+mj-ea"/>
                <a:cs typeface="微软雅黑" panose="020B0503020204020204" pitchFamily="34" charset="-122"/>
              </a:rPr>
              <a:t>●吸毒诱发多种犯罪，影响社会安定</a:t>
            </a:r>
            <a:endParaRPr lang="zh-CN" altLang="en-US" sz="2400" dirty="0">
              <a:latin typeface="+mj-ea"/>
              <a:ea typeface="+mj-ea"/>
              <a:cs typeface="微软雅黑" panose="020B0503020204020204" pitchFamily="34" charset="-122"/>
            </a:endParaRPr>
          </a:p>
          <a:p>
            <a:pPr algn="just">
              <a:lnSpc>
                <a:spcPct val="150000"/>
              </a:lnSpc>
            </a:pPr>
            <a:r>
              <a:rPr lang="zh-CN" altLang="en-US" sz="2400" dirty="0">
                <a:latin typeface="+mj-ea"/>
                <a:ea typeface="+mj-ea"/>
                <a:cs typeface="微软雅黑" panose="020B0503020204020204" pitchFamily="34" charset="-122"/>
              </a:rPr>
              <a:t>●吸毒严重危害年轻一代</a:t>
            </a:r>
            <a:endParaRPr lang="zh-CN" altLang="en-US" sz="2400" dirty="0">
              <a:latin typeface="+mj-ea"/>
              <a:ea typeface="+mj-ea"/>
              <a:cs typeface="微软雅黑" panose="020B0503020204020204" pitchFamily="34" charset="-122"/>
            </a:endParaRPr>
          </a:p>
          <a:p>
            <a:pPr algn="just">
              <a:lnSpc>
                <a:spcPct val="150000"/>
              </a:lnSpc>
            </a:pPr>
            <a:r>
              <a:rPr lang="zh-CN" altLang="en-US" sz="2400" dirty="0">
                <a:latin typeface="+mj-ea"/>
                <a:ea typeface="+mj-ea"/>
                <a:cs typeface="微软雅黑" panose="020B0503020204020204" pitchFamily="34" charset="-122"/>
              </a:rPr>
              <a:t>●严重破坏生态环境</a:t>
            </a:r>
            <a:endParaRPr lang="zh-CN" altLang="en-US" sz="2400" dirty="0">
              <a:latin typeface="+mj-ea"/>
              <a:ea typeface="+mj-ea"/>
              <a:cs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31576" y="1412776"/>
            <a:ext cx="3830154" cy="4993829"/>
          </a:xfrm>
          <a:prstGeom prst="rect">
            <a:avLst/>
          </a:prstGeom>
        </p:spPr>
      </p:pic>
      <p:grpSp>
        <p:nvGrpSpPr>
          <p:cNvPr id="9" name="Group 3"/>
          <p:cNvGrpSpPr/>
          <p:nvPr/>
        </p:nvGrpSpPr>
        <p:grpSpPr bwMode="auto">
          <a:xfrm flipH="1">
            <a:off x="265781" y="260696"/>
            <a:ext cx="432000" cy="432000"/>
            <a:chOff x="0" y="0"/>
            <a:chExt cx="640" cy="658"/>
          </a:xfrm>
          <a:solidFill>
            <a:schemeClr val="bg1"/>
          </a:solidFill>
        </p:grpSpPr>
        <p:sp>
          <p:nvSpPr>
            <p:cNvPr id="10"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1"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2" name="矩形 11"/>
          <p:cNvSpPr/>
          <p:nvPr/>
        </p:nvSpPr>
        <p:spPr>
          <a:xfrm>
            <a:off x="677187" y="236852"/>
            <a:ext cx="29260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3.4.5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吸毒危害社会</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800" advTm="4837">
        <p:blinds dir="vert"/>
      </p:transition>
    </mc:Choice>
    <mc:Fallback>
      <p:transition spd="slow" advTm="4837">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64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264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by="(-#ppt_w*2)" calcmode="lin" valueType="num">
                                          <p:cBhvr rctx="PPT">
                                            <p:cTn id="30" dur="250" autoRev="1" fill="hold">
                                              <p:stCondLst>
                                                <p:cond delay="0"/>
                                              </p:stCondLst>
                                            </p:cTn>
                                            <p:tgtEl>
                                              <p:spTgt spid="6"/>
                                            </p:tgtEl>
                                            <p:attrNameLst>
                                              <p:attrName>ppt_w</p:attrName>
                                            </p:attrNameLst>
                                          </p:cBhvr>
                                        </p:anim>
                                        <p:anim by="(#ppt_w*0.50)" calcmode="lin" valueType="num">
                                          <p:cBhvr>
                                            <p:cTn id="31" dur="250" decel="50000" autoRev="1" fill="hold">
                                              <p:stCondLst>
                                                <p:cond delay="0"/>
                                              </p:stCondLst>
                                            </p:cTn>
                                            <p:tgtEl>
                                              <p:spTgt spid="6"/>
                                            </p:tgtEl>
                                            <p:attrNameLst>
                                              <p:attrName>ppt_x</p:attrName>
                                            </p:attrNameLst>
                                          </p:cBhvr>
                                        </p:anim>
                                        <p:anim from="(-#ppt_h/2)" to="(#ppt_y)" calcmode="lin" valueType="num">
                                          <p:cBhvr>
                                            <p:cTn id="32" dur="500" fill="hold">
                                              <p:stCondLst>
                                                <p:cond delay="0"/>
                                              </p:stCondLst>
                                            </p:cTn>
                                            <p:tgtEl>
                                              <p:spTgt spid="6"/>
                                            </p:tgtEl>
                                            <p:attrNameLst>
                                              <p:attrName>ppt_y</p:attrName>
                                            </p:attrNameLst>
                                          </p:cBhvr>
                                        </p:anim>
                                        <p:animRot by="21600000">
                                          <p:cBhvr>
                                            <p:cTn id="33"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4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2"/>
                                            </p:tgtEl>
                                            <p:attrNameLst>
                                              <p:attrName>ppt_y</p:attrName>
                                            </p:attrNameLst>
                                          </p:cBhvr>
                                          <p:tavLst>
                                            <p:tav tm="0">
                                              <p:val>
                                                <p:strVal val="#ppt_y"/>
                                              </p:val>
                                            </p:tav>
                                            <p:tav tm="100000">
                                              <p:val>
                                                <p:strVal val="#ppt_y"/>
                                              </p:val>
                                            </p:tav>
                                          </p:tavLst>
                                        </p:anim>
                                        <p:anim calcmode="lin" valueType="num">
                                          <p:cBhvr>
                                            <p:cTn id="18" dur="4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2"/>
                                            </p:tgtEl>
                                          </p:cBhvr>
                                        </p:animEffect>
                                      </p:childTnLst>
                                    </p:cTn>
                                  </p:par>
                                </p:childTnLst>
                              </p:cTn>
                            </p:par>
                            <p:par>
                              <p:cTn id="21" fill="hold">
                                <p:stCondLst>
                                  <p:cond delay="164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264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by="(-#ppt_w*2)" calcmode="lin" valueType="num">
                                          <p:cBhvr rctx="PPT">
                                            <p:cTn id="30" dur="250" autoRev="1" fill="hold">
                                              <p:stCondLst>
                                                <p:cond delay="0"/>
                                              </p:stCondLst>
                                            </p:cTn>
                                            <p:tgtEl>
                                              <p:spTgt spid="6"/>
                                            </p:tgtEl>
                                            <p:attrNameLst>
                                              <p:attrName>ppt_w</p:attrName>
                                            </p:attrNameLst>
                                          </p:cBhvr>
                                        </p:anim>
                                        <p:anim by="(#ppt_w*0.50)" calcmode="lin" valueType="num">
                                          <p:cBhvr>
                                            <p:cTn id="31" dur="250" decel="50000" autoRev="1" fill="hold">
                                              <p:stCondLst>
                                                <p:cond delay="0"/>
                                              </p:stCondLst>
                                            </p:cTn>
                                            <p:tgtEl>
                                              <p:spTgt spid="6"/>
                                            </p:tgtEl>
                                            <p:attrNameLst>
                                              <p:attrName>ppt_x</p:attrName>
                                            </p:attrNameLst>
                                          </p:cBhvr>
                                        </p:anim>
                                        <p:anim from="(-#ppt_h/2)" to="(#ppt_y)" calcmode="lin" valueType="num">
                                          <p:cBhvr>
                                            <p:cTn id="32" dur="500" fill="hold">
                                              <p:stCondLst>
                                                <p:cond delay="0"/>
                                              </p:stCondLst>
                                            </p:cTn>
                                            <p:tgtEl>
                                              <p:spTgt spid="6"/>
                                            </p:tgtEl>
                                            <p:attrNameLst>
                                              <p:attrName>ppt_y</p:attrName>
                                            </p:attrNameLst>
                                          </p:cBhvr>
                                        </p:anim>
                                        <p:animRot by="21600000">
                                          <p:cBhvr>
                                            <p:cTn id="33"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8" y="1556792"/>
            <a:ext cx="8040857" cy="1754326"/>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几乎所有吸毒者初次吸食新型毒品，都是接受了毒贩或其他吸毒人员“免费”提供的新型毒品诱饵，使青少年在不知不觉中渐渐对新型毒品产生依赖性，此后毒贩们再以高价出售毒品给上瘾者，这时的上瘾者已经根本就没有拒绝的力量。所以我们告诫广大的青少年朋友，在利益面前一定要明辨是非，不能贪图眼前的小恩小惠，始终要谨记天下没有免费的午餐，要对这类毒招坚决说“不”！</a:t>
            </a:r>
            <a:endParaRPr lang="zh-CN" altLang="en-US" dirty="0">
              <a:solidFill>
                <a:schemeClr val="tx2"/>
              </a:solidFill>
              <a:latin typeface="+mn-ea"/>
              <a:ea typeface="+mn-ea"/>
              <a:cs typeface="微软雅黑" panose="020B0503020204020204" pitchFamily="34" charset="-122"/>
            </a:endParaRPr>
          </a:p>
        </p:txBody>
      </p:sp>
      <p:sp>
        <p:nvSpPr>
          <p:cNvPr id="9" name="TextBox 8"/>
          <p:cNvSpPr txBox="1"/>
          <p:nvPr/>
        </p:nvSpPr>
        <p:spPr>
          <a:xfrm>
            <a:off x="793829" y="1156682"/>
            <a:ext cx="3005951" cy="400110"/>
          </a:xfrm>
          <a:prstGeom prst="rect">
            <a:avLst/>
          </a:prstGeom>
          <a:noFill/>
        </p:spPr>
        <p:txBody>
          <a:bodyPr wrap="none" rtlCol="0">
            <a:spAutoFit/>
          </a:bodyPr>
          <a:lstStyle>
            <a:defPPr>
              <a:defRPr lang="zh-CN"/>
            </a:defPPr>
            <a:lvl1pPr>
              <a:defRPr sz="2400" b="1">
                <a:latin typeface="+mj-ea"/>
                <a:ea typeface="+mj-ea"/>
              </a:defRPr>
            </a:lvl1pPr>
          </a:lstStyle>
          <a:p>
            <a:r>
              <a:rPr lang="zh-CN" altLang="en-US" sz="2000" dirty="0">
                <a:cs typeface="微软雅黑" panose="020B0503020204020204" pitchFamily="34" charset="-122"/>
              </a:rPr>
              <a:t>毒贩子的毒招：免费偿试</a:t>
            </a:r>
            <a:endParaRPr lang="zh-CN" altLang="en-US" sz="2000" dirty="0">
              <a:cs typeface="微软雅黑" panose="020B0503020204020204" pitchFamily="34" charset="-122"/>
            </a:endParaRPr>
          </a:p>
        </p:txBody>
      </p:sp>
      <p:sp>
        <p:nvSpPr>
          <p:cNvPr id="10" name="TextBox 9"/>
          <p:cNvSpPr txBox="1"/>
          <p:nvPr/>
        </p:nvSpPr>
        <p:spPr>
          <a:xfrm>
            <a:off x="793829" y="4077072"/>
            <a:ext cx="8040857" cy="2031325"/>
          </a:xfrm>
          <a:prstGeom prst="rect">
            <a:avLst/>
          </a:prstGeom>
          <a:noFill/>
        </p:spPr>
        <p:txBody>
          <a:bodyPr wrap="square" rtlCol="0">
            <a:spAutoFit/>
          </a:bodyPr>
          <a:lstStyle/>
          <a:p>
            <a:pPr algn="just"/>
            <a:r>
              <a:rPr lang="zh-CN" altLang="en-US" dirty="0">
                <a:solidFill>
                  <a:schemeClr val="tx2"/>
                </a:solidFill>
                <a:latin typeface="+mn-ea"/>
                <a:ea typeface="+mn-ea"/>
                <a:cs typeface="微软雅黑" panose="020B0503020204020204" pitchFamily="34" charset="-122"/>
              </a:rPr>
              <a:t>长期以来很多人错误地以为，只有海洛因、鸦片是毒品，摇头丸之类的并不是毒品，而是一种“娱乐性”食物，吃了以后没有多大危害，身体没有依赖，不会成瘾。有的人认为即使有瘾也不过像吸香烟一样，虽然总说吸烟有害，还不是那么多人在吸嘛！想“嗨”就得吸，“嗨”够了就不吸了。其实，这种错误认识是非常危险的。只要吸食了新型毒品，哪怕只有一口也会成瘾，只是吸毒成瘾的时间长短存在个体差异罢了。所以，告诫广大民众特别是青少年朋友不要以终身幸福为代价，千万莫尝第一口。</a:t>
            </a:r>
            <a:endParaRPr lang="zh-CN" altLang="en-US" dirty="0">
              <a:solidFill>
                <a:schemeClr val="tx2"/>
              </a:solidFill>
              <a:latin typeface="+mn-ea"/>
              <a:ea typeface="+mn-ea"/>
              <a:cs typeface="微软雅黑" panose="020B0503020204020204" pitchFamily="34" charset="-122"/>
            </a:endParaRPr>
          </a:p>
        </p:txBody>
      </p:sp>
      <p:sp>
        <p:nvSpPr>
          <p:cNvPr id="11" name="TextBox 10"/>
          <p:cNvSpPr txBox="1"/>
          <p:nvPr/>
        </p:nvSpPr>
        <p:spPr>
          <a:xfrm>
            <a:off x="809058" y="3748970"/>
            <a:ext cx="3262432" cy="400110"/>
          </a:xfrm>
          <a:prstGeom prst="rect">
            <a:avLst/>
          </a:prstGeom>
          <a:noFill/>
        </p:spPr>
        <p:txBody>
          <a:bodyPr wrap="none" rtlCol="0">
            <a:spAutoFit/>
          </a:bodyPr>
          <a:lstStyle>
            <a:defPPr>
              <a:defRPr lang="zh-CN"/>
            </a:defPPr>
            <a:lvl1pPr>
              <a:defRPr sz="2400" b="1">
                <a:latin typeface="+mj-ea"/>
                <a:ea typeface="+mj-ea"/>
              </a:defRPr>
            </a:lvl1pPr>
          </a:lstStyle>
          <a:p>
            <a:r>
              <a:rPr lang="zh-CN" altLang="en-US" sz="2000" dirty="0">
                <a:cs typeface="微软雅黑" panose="020B0503020204020204" pitchFamily="34" charset="-122"/>
              </a:rPr>
              <a:t>毒贩子的毒招：“不成瘾”</a:t>
            </a:r>
            <a:endParaRPr lang="zh-CN" altLang="en-US" sz="2000" dirty="0">
              <a:cs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2815" y="1021378"/>
            <a:ext cx="3030691" cy="2340393"/>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4989" y="3989016"/>
            <a:ext cx="2792561" cy="1979537"/>
          </a:xfrm>
          <a:prstGeom prst="rect">
            <a:avLst/>
          </a:prstGeom>
        </p:spPr>
      </p:pic>
      <p:grpSp>
        <p:nvGrpSpPr>
          <p:cNvPr id="14" name="Group 3"/>
          <p:cNvGrpSpPr/>
          <p:nvPr/>
        </p:nvGrpSpPr>
        <p:grpSpPr bwMode="auto">
          <a:xfrm flipH="1">
            <a:off x="265781" y="260696"/>
            <a:ext cx="432000" cy="432000"/>
            <a:chOff x="0" y="0"/>
            <a:chExt cx="640" cy="658"/>
          </a:xfrm>
          <a:solidFill>
            <a:schemeClr val="bg1"/>
          </a:solidFill>
        </p:grpSpPr>
        <p:sp>
          <p:nvSpPr>
            <p:cNvPr id="15"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6"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7" name="矩形 16"/>
          <p:cNvSpPr/>
          <p:nvPr/>
        </p:nvSpPr>
        <p:spPr>
          <a:xfrm>
            <a:off x="677187" y="236852"/>
            <a:ext cx="26212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3.5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毒贩子的毒招</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8" name="直接连接符 17"/>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800" advTm="4312">
        <p:blinds dir="vert"/>
      </p:transition>
    </mc:Choice>
    <mc:Fallback>
      <p:transition spd="slow" advTm="4312">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2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
                                            <p:tgtEl>
                                              <p:spTgt spid="18"/>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4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7"/>
                                            </p:tgtEl>
                                            <p:attrNameLst>
                                              <p:attrName>ppt_y</p:attrName>
                                            </p:attrNameLst>
                                          </p:cBhvr>
                                          <p:tavLst>
                                            <p:tav tm="0">
                                              <p:val>
                                                <p:strVal val="#ppt_y"/>
                                              </p:val>
                                            </p:tav>
                                            <p:tav tm="100000">
                                              <p:val>
                                                <p:strVal val="#ppt_y"/>
                                              </p:val>
                                            </p:tav>
                                          </p:tavLst>
                                        </p:anim>
                                        <p:anim calcmode="lin" valueType="num">
                                          <p:cBhvr>
                                            <p:cTn id="18" dur="4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7"/>
                                            </p:tgtEl>
                                          </p:cBhvr>
                                        </p:animEffect>
                                      </p:childTnLst>
                                    </p:cTn>
                                  </p:par>
                                </p:childTnLst>
                              </p:cTn>
                            </p:par>
                            <p:par>
                              <p:cTn id="21" fill="hold">
                                <p:stCondLst>
                                  <p:cond delay="1559"/>
                                </p:stCondLst>
                                <p:childTnLst>
                                  <p:par>
                                    <p:cTn id="22" presetID="2" presetClass="entr" presetSubtype="1" fill="hold" grpId="0" nodeType="afterEffect" p14:presetBounceEnd="2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20000">
                                          <p:cBhvr additive="base">
                                            <p:cTn id="24" dur="500" fill="hold"/>
                                            <p:tgtEl>
                                              <p:spTgt spid="9"/>
                                            </p:tgtEl>
                                            <p:attrNameLst>
                                              <p:attrName>ppt_x</p:attrName>
                                            </p:attrNameLst>
                                          </p:cBhvr>
                                          <p:tavLst>
                                            <p:tav tm="0">
                                              <p:val>
                                                <p:strVal val="#ppt_x"/>
                                              </p:val>
                                            </p:tav>
                                            <p:tav tm="100000">
                                              <p:val>
                                                <p:strVal val="#ppt_x"/>
                                              </p:val>
                                            </p:tav>
                                          </p:tavLst>
                                        </p:anim>
                                        <p:anim calcmode="lin" valueType="num" p14:bounceEnd="20000">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2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2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059"/>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59"/>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
                                            <p:tgtEl>
                                              <p:spTgt spid="18"/>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4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7"/>
                                            </p:tgtEl>
                                            <p:attrNameLst>
                                              <p:attrName>ppt_y</p:attrName>
                                            </p:attrNameLst>
                                          </p:cBhvr>
                                          <p:tavLst>
                                            <p:tav tm="0">
                                              <p:val>
                                                <p:strVal val="#ppt_y"/>
                                              </p:val>
                                            </p:tav>
                                            <p:tav tm="100000">
                                              <p:val>
                                                <p:strVal val="#ppt_y"/>
                                              </p:val>
                                            </p:tav>
                                          </p:tavLst>
                                        </p:anim>
                                        <p:anim calcmode="lin" valueType="num">
                                          <p:cBhvr>
                                            <p:cTn id="18" dur="4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7"/>
                                            </p:tgtEl>
                                          </p:cBhvr>
                                        </p:animEffect>
                                      </p:childTnLst>
                                    </p:cTn>
                                  </p:par>
                                </p:childTnLst>
                              </p:cTn>
                            </p:par>
                            <p:par>
                              <p:cTn id="21" fill="hold">
                                <p:stCondLst>
                                  <p:cond delay="1559"/>
                                </p:stCondLst>
                                <p:childTnLst>
                                  <p:par>
                                    <p:cTn id="22" presetID="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059"/>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59"/>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30"/>
          <p:cNvSpPr/>
          <p:nvPr/>
        </p:nvSpPr>
        <p:spPr>
          <a:xfrm>
            <a:off x="1651635" y="1657985"/>
            <a:ext cx="8279130" cy="3599815"/>
          </a:xfrm>
          <a:prstGeom prst="rect">
            <a:avLst/>
          </a:prstGeom>
          <a:noFill/>
          <a:ln w="9525">
            <a:noFill/>
          </a:ln>
        </p:spPr>
        <p:txBody>
          <a:bodyPr wrap="square">
            <a:spAutoFit/>
          </a:bodyPr>
          <a:p>
            <a:pPr>
              <a:lnSpc>
                <a:spcPts val="2800"/>
              </a:lnSpc>
            </a:pPr>
            <a:br>
              <a:rPr lang="zh-CN" altLang="zh-CN" dirty="0">
                <a:latin typeface="微软雅黑" panose="020B0503020204020204" pitchFamily="34" charset="-122"/>
                <a:cs typeface="微软雅黑" panose="020B0503020204020204" pitchFamily="34" charset="-122"/>
              </a:rPr>
            </a:br>
            <a:r>
              <a:rPr lang="zh-CN" altLang="en-US" b="1" dirty="0">
                <a:latin typeface="微软雅黑" panose="020B0503020204020204" pitchFamily="34" charset="-122"/>
                <a:cs typeface="微软雅黑" panose="020B0503020204020204" pitchFamily="34" charset="-122"/>
              </a:rPr>
              <a:t>　      </a:t>
            </a:r>
            <a:r>
              <a:rPr lang="zh-CN" altLang="zh-CN" sz="2400" b="1" dirty="0">
                <a:latin typeface="微软雅黑" panose="020B0503020204020204" pitchFamily="34" charset="-122"/>
                <a:cs typeface="微软雅黑" panose="020B0503020204020204" pitchFamily="34" charset="-122"/>
              </a:rPr>
              <a:t>3. </a:t>
            </a:r>
            <a:r>
              <a:rPr lang="zh-CN" altLang="en-US" sz="2400" b="1" dirty="0">
                <a:latin typeface="微软雅黑" panose="020B0503020204020204" pitchFamily="34" charset="-122"/>
                <a:cs typeface="微软雅黑" panose="020B0503020204020204" pitchFamily="34" charset="-122"/>
              </a:rPr>
              <a:t>酒成瘾与吸毒成瘾一样，也是一种需要治疗的疾病，因为酒精对人的大脑有伤害作用，会影响认知能力，甚至危及人的生命。 </a:t>
            </a:r>
            <a:r>
              <a:rPr lang="zh-CN" altLang="zh-CN" sz="2400" b="1" dirty="0">
                <a:latin typeface="微软雅黑" panose="020B0503020204020204" pitchFamily="34" charset="-122"/>
                <a:cs typeface="微软雅黑" panose="020B0503020204020204" pitchFamily="34" charset="-122"/>
              </a:rPr>
              <a:t>(        ) </a:t>
            </a:r>
            <a:br>
              <a:rPr lang="zh-CN" altLang="zh-CN" sz="2400" b="1" dirty="0">
                <a:latin typeface="微软雅黑" panose="020B0503020204020204" pitchFamily="34" charset="-122"/>
                <a:cs typeface="微软雅黑" panose="020B0503020204020204" pitchFamily="34" charset="-122"/>
              </a:rPr>
            </a:br>
            <a:r>
              <a:rPr lang="zh-CN" altLang="en-US" sz="2400" b="1" dirty="0">
                <a:latin typeface="微软雅黑" panose="020B0503020204020204" pitchFamily="34" charset="-122"/>
                <a:cs typeface="微软雅黑" panose="020B0503020204020204" pitchFamily="34" charset="-122"/>
              </a:rPr>
              <a:t>　　        </a:t>
            </a:r>
            <a:r>
              <a:rPr lang="zh-CN" altLang="zh-CN" sz="2400" b="1" dirty="0">
                <a:latin typeface="微软雅黑" panose="020B0503020204020204" pitchFamily="34" charset="-122"/>
                <a:cs typeface="微软雅黑" panose="020B0503020204020204" pitchFamily="34" charset="-122"/>
              </a:rPr>
              <a:t>A</a:t>
            </a:r>
            <a:r>
              <a:rPr lang="zh-CN" altLang="en-US" sz="2400" b="1" dirty="0">
                <a:latin typeface="微软雅黑" panose="020B0503020204020204" pitchFamily="34" charset="-122"/>
                <a:cs typeface="微软雅黑" panose="020B0503020204020204" pitchFamily="34" charset="-122"/>
              </a:rPr>
              <a:t>、对                                      </a:t>
            </a:r>
            <a:r>
              <a:rPr lang="zh-CN" altLang="zh-CN" sz="2400" b="1" dirty="0">
                <a:latin typeface="微软雅黑" panose="020B0503020204020204" pitchFamily="34" charset="-122"/>
                <a:cs typeface="微软雅黑" panose="020B0503020204020204" pitchFamily="34" charset="-122"/>
              </a:rPr>
              <a:t>B</a:t>
            </a:r>
            <a:r>
              <a:rPr lang="zh-CN" altLang="en-US" sz="2400" b="1" dirty="0">
                <a:latin typeface="微软雅黑" panose="020B0503020204020204" pitchFamily="34" charset="-122"/>
                <a:cs typeface="微软雅黑" panose="020B0503020204020204" pitchFamily="34" charset="-122"/>
              </a:rPr>
              <a:t>、错 </a:t>
            </a:r>
            <a:endParaRPr lang="zh-CN" altLang="zh-CN" dirty="0">
              <a:latin typeface="微软雅黑" panose="020B0503020204020204" pitchFamily="34" charset="-122"/>
              <a:cs typeface="微软雅黑" panose="020B0503020204020204" pitchFamily="34" charset="-122"/>
            </a:endParaRPr>
          </a:p>
          <a:p>
            <a:pPr>
              <a:lnSpc>
                <a:spcPts val="2800"/>
              </a:lnSpc>
            </a:pPr>
            <a:br>
              <a:rPr lang="zh-CN" altLang="zh-CN" dirty="0">
                <a:latin typeface="微软雅黑" panose="020B0503020204020204" pitchFamily="34" charset="-122"/>
                <a:cs typeface="微软雅黑" panose="020B0503020204020204" pitchFamily="34" charset="-122"/>
              </a:rPr>
            </a:br>
            <a:r>
              <a:rPr lang="zh-CN" altLang="en-US" sz="2400" b="1" dirty="0">
                <a:latin typeface="微软雅黑" panose="020B0503020204020204" pitchFamily="34" charset="-122"/>
                <a:cs typeface="微软雅黑" panose="020B0503020204020204" pitchFamily="34" charset="-122"/>
              </a:rPr>
              <a:t>　    </a:t>
            </a:r>
            <a:r>
              <a:rPr lang="zh-CN" altLang="zh-CN" sz="2400" b="1" dirty="0">
                <a:latin typeface="微软雅黑" panose="020B0503020204020204" pitchFamily="34" charset="-122"/>
                <a:cs typeface="微软雅黑" panose="020B0503020204020204" pitchFamily="34" charset="-122"/>
              </a:rPr>
              <a:t>4.</a:t>
            </a:r>
            <a:r>
              <a:rPr lang="zh-CN" altLang="en-US" sz="2400" b="1" dirty="0">
                <a:latin typeface="微软雅黑" panose="020B0503020204020204" pitchFamily="34" charset="-122"/>
                <a:cs typeface="微软雅黑" panose="020B0503020204020204" pitchFamily="34" charset="-122"/>
              </a:rPr>
              <a:t>既然成功在于尝试，我们遇到了毒品也可以尝试一次。这种说法</a:t>
            </a:r>
            <a:r>
              <a:rPr lang="zh-CN" altLang="zh-CN" sz="2400" b="1" dirty="0">
                <a:latin typeface="微软雅黑" panose="020B0503020204020204" pitchFamily="34" charset="-122"/>
                <a:cs typeface="微软雅黑" panose="020B0503020204020204" pitchFamily="34" charset="-122"/>
              </a:rPr>
              <a:t>(         ) </a:t>
            </a:r>
            <a:br>
              <a:rPr lang="zh-CN" altLang="zh-CN" sz="2400" b="1" dirty="0">
                <a:latin typeface="微软雅黑" panose="020B0503020204020204" pitchFamily="34" charset="-122"/>
                <a:cs typeface="微软雅黑" panose="020B0503020204020204" pitchFamily="34" charset="-122"/>
              </a:rPr>
            </a:br>
            <a:r>
              <a:rPr lang="zh-CN" altLang="en-US" sz="2400" b="1" dirty="0">
                <a:latin typeface="微软雅黑" panose="020B0503020204020204" pitchFamily="34" charset="-122"/>
                <a:cs typeface="微软雅黑" panose="020B0503020204020204" pitchFamily="34" charset="-122"/>
              </a:rPr>
              <a:t>　　        </a:t>
            </a:r>
            <a:r>
              <a:rPr lang="zh-CN" altLang="zh-CN" sz="2400" b="1" dirty="0">
                <a:latin typeface="微软雅黑" panose="020B0503020204020204" pitchFamily="34" charset="-122"/>
                <a:cs typeface="微软雅黑" panose="020B0503020204020204" pitchFamily="34" charset="-122"/>
              </a:rPr>
              <a:t>A</a:t>
            </a:r>
            <a:r>
              <a:rPr lang="zh-CN" altLang="en-US" sz="2400" b="1" dirty="0">
                <a:latin typeface="微软雅黑" panose="020B0503020204020204" pitchFamily="34" charset="-122"/>
                <a:cs typeface="微软雅黑" panose="020B0503020204020204" pitchFamily="34" charset="-122"/>
              </a:rPr>
              <a:t>、对                                     </a:t>
            </a:r>
            <a:r>
              <a:rPr lang="zh-CN" altLang="zh-CN" sz="2400" b="1" dirty="0">
                <a:latin typeface="微软雅黑" panose="020B0503020204020204" pitchFamily="34" charset="-122"/>
                <a:cs typeface="微软雅黑" panose="020B0503020204020204" pitchFamily="34" charset="-122"/>
              </a:rPr>
              <a:t>B</a:t>
            </a:r>
            <a:r>
              <a:rPr lang="zh-CN" altLang="en-US" sz="2400" b="1" dirty="0">
                <a:latin typeface="微软雅黑" panose="020B0503020204020204" pitchFamily="34" charset="-122"/>
                <a:cs typeface="微软雅黑" panose="020B0503020204020204" pitchFamily="34" charset="-122"/>
              </a:rPr>
              <a:t>、错</a:t>
            </a:r>
            <a:endParaRPr lang="zh-CN" altLang="zh-CN" dirty="0">
              <a:latin typeface="微软雅黑" panose="020B0503020204020204" pitchFamily="34" charset="-122"/>
              <a:cs typeface="微软雅黑" panose="020B0503020204020204" pitchFamily="34" charset="-122"/>
            </a:endParaRPr>
          </a:p>
          <a:p>
            <a:endParaRPr lang="en-US" altLang="zh-CN" dirty="0">
              <a:latin typeface="微软雅黑" panose="020B0503020204020204" pitchFamily="34" charset="-122"/>
              <a:cs typeface="微软雅黑" panose="020B0503020204020204" pitchFamily="34" charset="-122"/>
            </a:endParaRPr>
          </a:p>
        </p:txBody>
      </p:sp>
      <p:sp>
        <p:nvSpPr>
          <p:cNvPr id="1048810" name="Rectangle 234"/>
          <p:cNvSpPr/>
          <p:nvPr/>
        </p:nvSpPr>
        <p:spPr>
          <a:xfrm>
            <a:off x="3972878" y="2813050"/>
            <a:ext cx="357188" cy="368300"/>
          </a:xfrm>
          <a:prstGeom prst="rect">
            <a:avLst/>
          </a:prstGeom>
          <a:noFill/>
          <a:ln w="9525">
            <a:noFill/>
          </a:ln>
        </p:spPr>
        <p:txBody>
          <a:bodyPr>
            <a:spAutoFit/>
          </a:bodyPr>
          <a:p>
            <a:r>
              <a:rPr lang="zh-CN" altLang="zh-CN" b="1" dirty="0">
                <a:solidFill>
                  <a:srgbClr val="FF3300"/>
                </a:solidFill>
                <a:latin typeface="微软雅黑" panose="020B0503020204020204" pitchFamily="34" charset="-122"/>
                <a:cs typeface="微软雅黑" panose="020B0503020204020204" pitchFamily="34" charset="-122"/>
              </a:rPr>
              <a:t>A</a:t>
            </a:r>
            <a:endParaRPr lang="zh-CN" altLang="zh-CN" dirty="0">
              <a:latin typeface="微软雅黑" panose="020B0503020204020204" pitchFamily="34" charset="-122"/>
              <a:cs typeface="微软雅黑" panose="020B0503020204020204" pitchFamily="34" charset="-122"/>
            </a:endParaRPr>
          </a:p>
        </p:txBody>
      </p:sp>
      <p:sp>
        <p:nvSpPr>
          <p:cNvPr id="1048812" name="Rectangle 236"/>
          <p:cNvSpPr/>
          <p:nvPr/>
        </p:nvSpPr>
        <p:spPr>
          <a:xfrm>
            <a:off x="3265806" y="4211320"/>
            <a:ext cx="357187" cy="368300"/>
          </a:xfrm>
          <a:prstGeom prst="rect">
            <a:avLst/>
          </a:prstGeom>
          <a:noFill/>
          <a:ln w="9525">
            <a:noFill/>
          </a:ln>
        </p:spPr>
        <p:txBody>
          <a:bodyPr>
            <a:spAutoFit/>
          </a:bodyPr>
          <a:p>
            <a:r>
              <a:rPr lang="zh-CN" altLang="zh-CN" b="1" dirty="0">
                <a:solidFill>
                  <a:srgbClr val="FF3300"/>
                </a:solidFill>
                <a:latin typeface="微软雅黑" panose="020B0503020204020204" pitchFamily="34" charset="-122"/>
                <a:cs typeface="微软雅黑" panose="020B0503020204020204" pitchFamily="34" charset="-122"/>
              </a:rPr>
              <a:t>B</a:t>
            </a:r>
            <a:endParaRPr lang="zh-CN" altLang="zh-CN" dirty="0">
              <a:latin typeface="微软雅黑" panose="020B0503020204020204" pitchFamily="34" charset="-122"/>
              <a:cs typeface="微软雅黑" panose="020B0503020204020204" pitchFamily="34" charset="-122"/>
            </a:endParaRPr>
          </a:p>
        </p:txBody>
      </p:sp>
      <p:sp>
        <p:nvSpPr>
          <p:cNvPr id="2" name="Rectangle 222"/>
          <p:cNvSpPr/>
          <p:nvPr/>
        </p:nvSpPr>
        <p:spPr>
          <a:xfrm>
            <a:off x="2240598" y="500063"/>
            <a:ext cx="2722880" cy="706755"/>
          </a:xfrm>
          <a:prstGeom prst="rect">
            <a:avLst/>
          </a:prstGeom>
          <a:noFill/>
          <a:ln w="9525">
            <a:noFill/>
          </a:ln>
        </p:spPr>
        <p:txBody>
          <a:bodyPr wrap="none">
            <a:spAutoFit/>
          </a:bodyPr>
          <a:p>
            <a:r>
              <a:rPr lang="zh-CN" altLang="en-US" sz="4000" dirty="0">
                <a:solidFill>
                  <a:srgbClr val="FF3300"/>
                </a:solidFill>
                <a:latin typeface="华文行楷" panose="02010800040101010101" pitchFamily="2" charset="-122"/>
                <a:ea typeface="华文行楷" panose="02010800040101010101" pitchFamily="2" charset="-122"/>
                <a:cs typeface="微软雅黑" panose="020B0503020204020204" pitchFamily="34" charset="-122"/>
              </a:rPr>
              <a:t>答题环节：</a:t>
            </a:r>
            <a:endParaRPr lang="zh-CN" altLang="zh-CN" dirty="0">
              <a:latin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48810">
                                            <p:txEl>
                                              <p:charRg st="0" end="2"/>
                                            </p:txEl>
                                          </p:spTgt>
                                        </p:tgtEl>
                                        <p:attrNameLst>
                                          <p:attrName>style.visibility</p:attrName>
                                        </p:attrNameLst>
                                      </p:cBhvr>
                                      <p:to>
                                        <p:strVal val="visible"/>
                                      </p:to>
                                    </p:set>
                                    <p:animEffect transition="in" filter="box(in)">
                                      <p:cBhvr>
                                        <p:cTn id="7" dur="500"/>
                                        <p:tgtEl>
                                          <p:spTgt spid="1048810">
                                            <p:txEl>
                                              <p:charRg st="0" end="2"/>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8812">
                                            <p:txEl>
                                              <p:charRg st="0" end="2"/>
                                            </p:txEl>
                                          </p:spTgt>
                                        </p:tgtEl>
                                        <p:attrNameLst>
                                          <p:attrName>style.visibility</p:attrName>
                                        </p:attrNameLst>
                                      </p:cBhvr>
                                      <p:to>
                                        <p:strVal val="visible"/>
                                      </p:to>
                                    </p:set>
                                    <p:animEffect transition="in" filter="box(in)">
                                      <p:cBhvr>
                                        <p:cTn id="12" dur="500"/>
                                        <p:tgtEl>
                                          <p:spTgt spid="1048812">
                                            <p:txEl>
                                              <p:charRg st="0"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828" y="2196830"/>
            <a:ext cx="6528689" cy="2554545"/>
          </a:xfrm>
          <a:prstGeom prst="rect">
            <a:avLst/>
          </a:prstGeom>
          <a:noFill/>
        </p:spPr>
        <p:txBody>
          <a:bodyPr wrap="square" rtlCol="0">
            <a:spAutoFit/>
          </a:bodyPr>
          <a:lstStyle/>
          <a:p>
            <a:pPr algn="just"/>
            <a:r>
              <a:rPr lang="zh-CN" altLang="en-US" sz="2000" dirty="0">
                <a:solidFill>
                  <a:schemeClr val="tx2"/>
                </a:solidFill>
                <a:latin typeface="+mn-ea"/>
                <a:ea typeface="+mn-ea"/>
                <a:cs typeface="微软雅黑" panose="020B0503020204020204" pitchFamily="34" charset="-122"/>
              </a:rPr>
              <a:t>毒贩经常向青少年吹嘘笨丙胺类等新型毒品的“好处”，利用女青年爱美之心，向女青年编造“可以减肥”的谎言，引诱青少年吸毒。其实，吸毒人员体态消瘦是一种病态，因为吸毒成瘾后，人体的各种器官功能都受到损害，各种疾病缠身，所以面黄肌瘦、骨瘦如柴，甚至衰竭而亡。因此，吸毒不是减肥，而是减命。劝诫天下爱美的人士，千万不要用这种极端的方式来减肥，否则你会悔恨终身。</a:t>
            </a:r>
            <a:endParaRPr lang="zh-CN" altLang="en-US" sz="2000" dirty="0">
              <a:solidFill>
                <a:schemeClr val="tx2"/>
              </a:solidFill>
              <a:latin typeface="+mn-ea"/>
              <a:ea typeface="+mn-ea"/>
              <a:cs typeface="微软雅黑" panose="020B0503020204020204" pitchFamily="34" charset="-122"/>
            </a:endParaRPr>
          </a:p>
        </p:txBody>
      </p:sp>
      <p:sp>
        <p:nvSpPr>
          <p:cNvPr id="9" name="TextBox 8"/>
          <p:cNvSpPr txBox="1"/>
          <p:nvPr/>
        </p:nvSpPr>
        <p:spPr>
          <a:xfrm>
            <a:off x="793829" y="1804754"/>
            <a:ext cx="3262432" cy="400110"/>
          </a:xfrm>
          <a:prstGeom prst="rect">
            <a:avLst/>
          </a:prstGeom>
          <a:noFill/>
        </p:spPr>
        <p:txBody>
          <a:bodyPr wrap="none" rtlCol="0">
            <a:spAutoFit/>
          </a:bodyPr>
          <a:lstStyle>
            <a:defPPr>
              <a:defRPr lang="zh-CN"/>
            </a:defPPr>
            <a:lvl1pPr>
              <a:defRPr sz="2400" b="1">
                <a:latin typeface="+mj-ea"/>
                <a:ea typeface="+mj-ea"/>
              </a:defRPr>
            </a:lvl1pPr>
          </a:lstStyle>
          <a:p>
            <a:r>
              <a:rPr lang="zh-CN" altLang="en-US" sz="2000" dirty="0">
                <a:cs typeface="微软雅黑" panose="020B0503020204020204" pitchFamily="34" charset="-122"/>
              </a:rPr>
              <a:t>毒贩子的毒招：吸了能减肥</a:t>
            </a:r>
            <a:endParaRPr lang="zh-CN" altLang="en-US" sz="2000" dirty="0">
              <a:cs typeface="微软雅黑" panose="020B0503020204020204" pitchFamily="34"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26573" y="1590267"/>
            <a:ext cx="3403057" cy="3767672"/>
          </a:xfrm>
          <a:prstGeom prst="rect">
            <a:avLst/>
          </a:prstGeom>
        </p:spPr>
      </p:pic>
      <p:grpSp>
        <p:nvGrpSpPr>
          <p:cNvPr id="13" name="Group 3"/>
          <p:cNvGrpSpPr/>
          <p:nvPr/>
        </p:nvGrpSpPr>
        <p:grpSpPr bwMode="auto">
          <a:xfrm flipH="1">
            <a:off x="265781" y="260696"/>
            <a:ext cx="432000" cy="432000"/>
            <a:chOff x="0" y="0"/>
            <a:chExt cx="640" cy="658"/>
          </a:xfrm>
          <a:solidFill>
            <a:schemeClr val="bg1"/>
          </a:solidFill>
        </p:grpSpPr>
        <p:sp>
          <p:nvSpPr>
            <p:cNvPr id="14"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5"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6" name="矩形 15"/>
          <p:cNvSpPr/>
          <p:nvPr/>
        </p:nvSpPr>
        <p:spPr>
          <a:xfrm>
            <a:off x="677187" y="236852"/>
            <a:ext cx="27736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3.5.1</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毒贩子的毒招</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16"/>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400" advTm="3304">
        <p:blinds/>
      </p:transition>
    </mc:Choice>
    <mc:Fallback>
      <p:transition spd="slow" advTm="3304">
        <p:blind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4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6"/>
                                            </p:tgtEl>
                                            <p:attrNameLst>
                                              <p:attrName>ppt_y</p:attrName>
                                            </p:attrNameLst>
                                          </p:cBhvr>
                                          <p:tavLst>
                                            <p:tav tm="0">
                                              <p:val>
                                                <p:strVal val="#ppt_y"/>
                                              </p:val>
                                            </p:tav>
                                            <p:tav tm="100000">
                                              <p:val>
                                                <p:strVal val="#ppt_y"/>
                                              </p:val>
                                            </p:tav>
                                          </p:tavLst>
                                        </p:anim>
                                        <p:anim calcmode="lin" valueType="num">
                                          <p:cBhvr>
                                            <p:cTn id="18" dur="4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6"/>
                                            </p:tgtEl>
                                          </p:cBhvr>
                                        </p:animEffect>
                                      </p:childTnLst>
                                    </p:cTn>
                                  </p:par>
                                  <p:par>
                                    <p:cTn id="21" presetID="2" presetClass="entr" presetSubtype="1" fill="hold" grpId="0" nodeType="withEffect" p14:presetBounceEnd="2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20000">
                                          <p:cBhvr additive="base">
                                            <p:cTn id="23" dur="500" fill="hold"/>
                                            <p:tgtEl>
                                              <p:spTgt spid="9"/>
                                            </p:tgtEl>
                                            <p:attrNameLst>
                                              <p:attrName>ppt_x</p:attrName>
                                            </p:attrNameLst>
                                          </p:cBhvr>
                                          <p:tavLst>
                                            <p:tav tm="0">
                                              <p:val>
                                                <p:strVal val="#ppt_x"/>
                                              </p:val>
                                            </p:tav>
                                            <p:tav tm="100000">
                                              <p:val>
                                                <p:strVal val="#ppt_x"/>
                                              </p:val>
                                            </p:tav>
                                          </p:tavLst>
                                        </p:anim>
                                        <p:anim calcmode="lin" valueType="num" p14:bounceEnd="20000">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16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4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6"/>
                                            </p:tgtEl>
                                            <p:attrNameLst>
                                              <p:attrName>ppt_y</p:attrName>
                                            </p:attrNameLst>
                                          </p:cBhvr>
                                          <p:tavLst>
                                            <p:tav tm="0">
                                              <p:val>
                                                <p:strVal val="#ppt_y"/>
                                              </p:val>
                                            </p:tav>
                                            <p:tav tm="100000">
                                              <p:val>
                                                <p:strVal val="#ppt_y"/>
                                              </p:val>
                                            </p:tav>
                                          </p:tavLst>
                                        </p:anim>
                                        <p:anim calcmode="lin" valueType="num">
                                          <p:cBhvr>
                                            <p:cTn id="18" dur="4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6"/>
                                            </p:tgtEl>
                                          </p:cBhvr>
                                        </p:animEffect>
                                      </p:childTnLst>
                                    </p:cTn>
                                  </p:par>
                                  <p:par>
                                    <p:cTn id="21" presetID="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16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9820" y="798830"/>
            <a:ext cx="8150860" cy="5262245"/>
          </a:xfrm>
          <a:prstGeom prst="rect">
            <a:avLst/>
          </a:prstGeom>
          <a:noFill/>
        </p:spPr>
        <p:txBody>
          <a:bodyPr wrap="square" rtlCol="0">
            <a:spAutoFit/>
          </a:bodyPr>
          <a:lstStyle/>
          <a:p>
            <a:pPr algn="just"/>
            <a:r>
              <a:rPr lang="en-US" altLang="zh-CN" sz="2800" dirty="0">
                <a:solidFill>
                  <a:schemeClr val="tx2"/>
                </a:solidFill>
                <a:latin typeface="+mn-ea"/>
                <a:ea typeface="+mn-ea"/>
                <a:cs typeface="微软雅黑" panose="020B0503020204020204" pitchFamily="34" charset="-122"/>
              </a:rPr>
              <a:t>       1.</a:t>
            </a:r>
            <a:r>
              <a:rPr lang="zh-CN" altLang="en-US" sz="2800" dirty="0">
                <a:solidFill>
                  <a:schemeClr val="tx2"/>
                </a:solidFill>
                <a:latin typeface="+mn-ea"/>
                <a:ea typeface="+mn-ea"/>
                <a:cs typeface="微软雅黑" panose="020B0503020204020204" pitchFamily="34" charset="-122"/>
              </a:rPr>
              <a:t>不要进入治安复杂的场所。</a:t>
            </a:r>
            <a:endParaRPr lang="zh-CN" altLang="en-US" sz="2800" dirty="0">
              <a:solidFill>
                <a:schemeClr val="tx2"/>
              </a:solidFill>
              <a:latin typeface="+mn-ea"/>
              <a:ea typeface="+mn-ea"/>
              <a:cs typeface="微软雅黑" panose="020B0503020204020204" pitchFamily="34" charset="-122"/>
            </a:endParaRPr>
          </a:p>
          <a:p>
            <a:pPr algn="just"/>
            <a:r>
              <a:rPr lang="en-US" altLang="zh-CN" sz="2800" dirty="0">
                <a:solidFill>
                  <a:schemeClr val="tx2"/>
                </a:solidFill>
                <a:latin typeface="+mn-ea"/>
                <a:ea typeface="+mn-ea"/>
                <a:cs typeface="微软雅黑" panose="020B0503020204020204" pitchFamily="34" charset="-122"/>
              </a:rPr>
              <a:t>       2.</a:t>
            </a:r>
            <a:r>
              <a:rPr lang="zh-CN" altLang="en-US" sz="2800" dirty="0">
                <a:solidFill>
                  <a:schemeClr val="tx2"/>
                </a:solidFill>
                <a:latin typeface="+mn-ea"/>
                <a:ea typeface="+mn-ea"/>
                <a:cs typeface="微软雅黑" panose="020B0503020204020204" pitchFamily="34" charset="-122"/>
              </a:rPr>
              <a:t>有警觉戒备意识，对诱惑提高警惕，采取坚决拒绝的态度，不轻信谎言。如，不轻易和陌生人搭讪，不接受陌生人提供的香烟和饮料；出入娱乐场所，尽量少喝里面提供的饮料，不随便离开座位，离开座位时最好有人看守饮料、食物等。</a:t>
            </a:r>
            <a:endParaRPr lang="zh-CN" altLang="en-US" sz="2800" dirty="0">
              <a:solidFill>
                <a:schemeClr val="tx2"/>
              </a:solidFill>
              <a:latin typeface="+mn-ea"/>
              <a:ea typeface="+mn-ea"/>
              <a:cs typeface="微软雅黑" panose="020B0503020204020204" pitchFamily="34" charset="-122"/>
            </a:endParaRPr>
          </a:p>
          <a:p>
            <a:pPr algn="just"/>
            <a:r>
              <a:rPr lang="en-US" altLang="zh-CN" sz="2800" dirty="0">
                <a:solidFill>
                  <a:schemeClr val="tx2"/>
                </a:solidFill>
                <a:latin typeface="+mn-ea"/>
                <a:ea typeface="+mn-ea"/>
                <a:cs typeface="微软雅黑" panose="020B0503020204020204" pitchFamily="34" charset="-122"/>
              </a:rPr>
              <a:t>       3.</a:t>
            </a:r>
            <a:r>
              <a:rPr lang="zh-CN" altLang="en-US" sz="2800" dirty="0">
                <a:solidFill>
                  <a:schemeClr val="tx2"/>
                </a:solidFill>
                <a:latin typeface="+mn-ea"/>
                <a:ea typeface="+mn-ea"/>
                <a:cs typeface="微软雅黑" panose="020B0503020204020204" pitchFamily="34" charset="-122"/>
              </a:rPr>
              <a:t>不要盲目攀比，盲目追求时尚。</a:t>
            </a:r>
            <a:endParaRPr lang="zh-CN" altLang="en-US" sz="2800" dirty="0">
              <a:solidFill>
                <a:schemeClr val="tx2"/>
              </a:solidFill>
              <a:latin typeface="+mn-ea"/>
              <a:ea typeface="+mn-ea"/>
              <a:cs typeface="微软雅黑" panose="020B0503020204020204" pitchFamily="34" charset="-122"/>
            </a:endParaRPr>
          </a:p>
          <a:p>
            <a:pPr algn="just"/>
            <a:r>
              <a:rPr lang="en-US" altLang="zh-CN" sz="2800" dirty="0">
                <a:solidFill>
                  <a:schemeClr val="tx2"/>
                </a:solidFill>
                <a:latin typeface="+mn-ea"/>
                <a:ea typeface="+mn-ea"/>
                <a:cs typeface="微软雅黑" panose="020B0503020204020204" pitchFamily="34" charset="-122"/>
              </a:rPr>
              <a:t>       4.</a:t>
            </a:r>
            <a:r>
              <a:rPr lang="zh-CN" altLang="en-US" sz="2800" dirty="0">
                <a:solidFill>
                  <a:schemeClr val="tx2"/>
                </a:solidFill>
                <a:latin typeface="+mn-ea"/>
                <a:ea typeface="+mn-ea"/>
                <a:cs typeface="微软雅黑" panose="020B0503020204020204" pitchFamily="34" charset="-122"/>
              </a:rPr>
              <a:t>不要滥用药品（减肥药、兴奋药、镇静药等）。</a:t>
            </a:r>
            <a:endParaRPr lang="zh-CN" altLang="en-US" sz="2800" dirty="0">
              <a:solidFill>
                <a:schemeClr val="tx2"/>
              </a:solidFill>
              <a:latin typeface="+mn-ea"/>
              <a:ea typeface="+mn-ea"/>
              <a:cs typeface="微软雅黑" panose="020B0503020204020204" pitchFamily="34" charset="-122"/>
            </a:endParaRPr>
          </a:p>
          <a:p>
            <a:pPr algn="just"/>
            <a:r>
              <a:rPr lang="en-US" altLang="zh-CN" sz="2800" dirty="0">
                <a:solidFill>
                  <a:schemeClr val="tx2"/>
                </a:solidFill>
                <a:latin typeface="+mn-ea"/>
                <a:ea typeface="+mn-ea"/>
                <a:cs typeface="微软雅黑" panose="020B0503020204020204" pitchFamily="34" charset="-122"/>
              </a:rPr>
              <a:t>       5.</a:t>
            </a:r>
            <a:r>
              <a:rPr lang="zh-CN" altLang="en-US" sz="2800" dirty="0">
                <a:solidFill>
                  <a:schemeClr val="tx2"/>
                </a:solidFill>
                <a:latin typeface="+mn-ea"/>
                <a:ea typeface="+mn-ea"/>
                <a:cs typeface="微软雅黑" panose="020B0503020204020204" pitchFamily="34" charset="-122"/>
              </a:rPr>
              <a:t>一旦遇到无法排解的事端，首先要设法寻找正确的途径去解决，而不能沉溺其中，自暴自弃，更不能借毒解愁。</a:t>
            </a:r>
            <a:endParaRPr lang="zh-CN" altLang="en-US" sz="2800" dirty="0">
              <a:solidFill>
                <a:schemeClr val="tx2"/>
              </a:solidFill>
              <a:latin typeface="+mn-ea"/>
              <a:ea typeface="+mn-ea"/>
              <a:cs typeface="微软雅黑" panose="020B0503020204020204" pitchFamily="34" charset="-122"/>
            </a:endParaRPr>
          </a:p>
        </p:txBody>
      </p:sp>
      <p:grpSp>
        <p:nvGrpSpPr>
          <p:cNvPr id="10" name="Group 3"/>
          <p:cNvGrpSpPr/>
          <p:nvPr/>
        </p:nvGrpSpPr>
        <p:grpSpPr bwMode="auto">
          <a:xfrm flipH="1">
            <a:off x="265781" y="260696"/>
            <a:ext cx="432000" cy="432000"/>
            <a:chOff x="0" y="0"/>
            <a:chExt cx="640" cy="658"/>
          </a:xfrm>
          <a:solidFill>
            <a:schemeClr val="bg1"/>
          </a:solidFill>
        </p:grpSpPr>
        <p:sp>
          <p:nvSpPr>
            <p:cNvPr id="11"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13"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14" name="矩形 13"/>
          <p:cNvSpPr/>
          <p:nvPr/>
        </p:nvSpPr>
        <p:spPr>
          <a:xfrm>
            <a:off x="677187" y="236852"/>
            <a:ext cx="3840480" cy="460375"/>
          </a:xfrm>
          <a:prstGeom prst="rect">
            <a:avLst/>
          </a:prstGeom>
        </p:spPr>
        <p:txBody>
          <a:bodyPr wrap="none">
            <a:sp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3.6 </a:t>
            </a:r>
            <a:r>
              <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青少年“自卫防毒”术</a:t>
            </a:r>
            <a:endParaRPr lang="zh-CN" altLang="en-US"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连接符 14"/>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1036" y="1131272"/>
            <a:ext cx="3077119" cy="49934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3154">
        <p:blinds dir="vert"/>
      </p:transition>
    </mc:Choice>
    <mc:Fallback>
      <p:transition spd="slow" advTm="3154">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2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720"/>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anim calcmode="lin" valueType="num">
                                          <p:cBhvr>
                                            <p:cTn id="31" dur="500" fill="hold"/>
                                            <p:tgtEl>
                                              <p:spTgt spid="2"/>
                                            </p:tgtEl>
                                            <p:attrNameLst>
                                              <p:attrName>ppt_x</p:attrName>
                                            </p:attrNameLst>
                                          </p:cBhvr>
                                          <p:tavLst>
                                            <p:tav tm="0">
                                              <p:val>
                                                <p:strVal val="#ppt_x"/>
                                              </p:val>
                                            </p:tav>
                                            <p:tav tm="100000">
                                              <p:val>
                                                <p:strVal val="#ppt_x"/>
                                              </p:val>
                                            </p:tav>
                                          </p:tavLst>
                                        </p:anim>
                                        <p:anim calcmode="lin" valueType="num">
                                          <p:cBhvr>
                                            <p:cTn id="3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4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14"/>
                                            </p:tgtEl>
                                            <p:attrNameLst>
                                              <p:attrName>ppt_y</p:attrName>
                                            </p:attrNameLst>
                                          </p:cBhvr>
                                          <p:tavLst>
                                            <p:tav tm="0">
                                              <p:val>
                                                <p:strVal val="#ppt_y"/>
                                              </p:val>
                                            </p:tav>
                                            <p:tav tm="100000">
                                              <p:val>
                                                <p:strVal val="#ppt_y"/>
                                              </p:val>
                                            </p:tav>
                                          </p:tavLst>
                                        </p:anim>
                                        <p:anim calcmode="lin" valueType="num">
                                          <p:cBhvr>
                                            <p:cTn id="18" dur="4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14"/>
                                            </p:tgtEl>
                                          </p:cBhvr>
                                        </p:animEffect>
                                      </p:childTnLst>
                                    </p:cTn>
                                  </p:par>
                                </p:childTnLst>
                              </p:cTn>
                            </p:par>
                            <p:par>
                              <p:cTn id="21" fill="hold">
                                <p:stCondLst>
                                  <p:cond delay="1720"/>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anim calcmode="lin" valueType="num">
                                          <p:cBhvr>
                                            <p:cTn id="31" dur="500" fill="hold"/>
                                            <p:tgtEl>
                                              <p:spTgt spid="2"/>
                                            </p:tgtEl>
                                            <p:attrNameLst>
                                              <p:attrName>ppt_x</p:attrName>
                                            </p:attrNameLst>
                                          </p:cBhvr>
                                          <p:tavLst>
                                            <p:tav tm="0">
                                              <p:val>
                                                <p:strVal val="#ppt_x"/>
                                              </p:val>
                                            </p:tav>
                                            <p:tav tm="100000">
                                              <p:val>
                                                <p:strVal val="#ppt_x"/>
                                              </p:val>
                                            </p:tav>
                                          </p:tavLst>
                                        </p:anim>
                                        <p:anim calcmode="lin" valueType="num">
                                          <p:cBhvr>
                                            <p:cTn id="3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a5b1749502afba52e280ebeb0a0cc_raw">
            <a:hlinkClick r:id="" action="ppaction://media"/>
          </p:cNvPr>
          <p:cNvPicPr>
            <a:picLocks noChangeAspect="1"/>
          </p:cNvPicPr>
          <p:nvPr>
            <a:videoFile r:link="rId1"/>
            <p:extLst>
              <p:ext uri="{DAA4B4D4-6D71-4841-9C94-3DE7FCFB9230}">
                <p14:media xmlns:p14="http://schemas.microsoft.com/office/powerpoint/2010/main" r:embed="rId2">
                  <p14:trim end="3023.000000"/>
                  <p14:fade in="1500.000000" out="1500.000000"/>
                </p14:media>
              </p:ext>
            </p:extLst>
          </p:nvPr>
        </p:nvPicPr>
        <p:blipFill rotWithShape="1">
          <a:blip r:embed="rId3"/>
          <a:srcRect t="9983" b="9983"/>
          <a:stretch>
            <a:fillRect/>
          </a:stretch>
        </p:blipFill>
        <p:spPr>
          <a:xfrm>
            <a:off x="415925" y="565785"/>
            <a:ext cx="5815965" cy="5959475"/>
          </a:xfrm>
          <a:prstGeom prst="rect">
            <a:avLst/>
          </a:prstGeom>
          <a:effectLst>
            <a:softEdge rad="63500"/>
          </a:effectLst>
        </p:spPr>
      </p:pic>
      <p:sp>
        <p:nvSpPr>
          <p:cNvPr id="5" name="文本框 4"/>
          <p:cNvSpPr txBox="1"/>
          <p:nvPr/>
        </p:nvSpPr>
        <p:spPr>
          <a:xfrm>
            <a:off x="6530023" y="2738120"/>
            <a:ext cx="5660390" cy="3046095"/>
          </a:xfrm>
          <a:prstGeom prst="rect">
            <a:avLst/>
          </a:prstGeom>
          <a:noFill/>
        </p:spPr>
        <p:txBody>
          <a:bodyPr wrap="square">
            <a:spAutoFit/>
          </a:bodyPr>
          <a:lstStyle/>
          <a:p>
            <a:r>
              <a:rPr lang="zh-CN" altLang="en-US" sz="2400" dirty="0">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禁毒工作事关国家安危、民族兴衰、人民福祉，需要全社会的共同参与，正确识别、辨析、防范毒品，</a:t>
            </a:r>
            <a:r>
              <a:rPr lang="zh-CN" altLang="en-US" sz="2400" b="1" dirty="0">
                <a:solidFill>
                  <a:srgbClr val="FF0000"/>
                </a:solidFill>
                <a:latin typeface="微软雅黑" panose="020B0503020204020204" pitchFamily="34" charset="-122"/>
                <a:ea typeface="微软雅黑" panose="020B0503020204020204" pitchFamily="34" charset="-122"/>
                <a:cs typeface="+mn-ea"/>
                <a:sym typeface="+mn-lt"/>
              </a:rPr>
              <a:t>主动同毒品违法犯罪行为作坚决的斗争！发现有吸食毒品的人员和制造、贩卖毒品的违法犯罪行为，要及时向有关部门报告！！</a:t>
            </a:r>
            <a:r>
              <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让我们携手共进，为打赢新时代禁毒人民战争共同努力！</a:t>
            </a:r>
            <a:endParaRPr lang="zh-CN" alt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descr="7b0a202020202274657874626f78223a20227b5c2263617465676f72795f69645c223a31303431332c5c2269645c223a32303334363937327d220a7d0a"/>
          <p:cNvGrpSpPr/>
          <p:nvPr/>
        </p:nvGrpSpPr>
        <p:grpSpPr>
          <a:xfrm>
            <a:off x="6430829" y="310003"/>
            <a:ext cx="5290026" cy="1913436"/>
            <a:chOff x="6579" y="2402"/>
            <a:chExt cx="5943" cy="10257"/>
          </a:xfrm>
        </p:grpSpPr>
        <p:grpSp>
          <p:nvGrpSpPr>
            <p:cNvPr id="11" name="组合 10"/>
            <p:cNvGrpSpPr/>
            <p:nvPr/>
          </p:nvGrpSpPr>
          <p:grpSpPr>
            <a:xfrm>
              <a:off x="6579" y="2402"/>
              <a:ext cx="5943" cy="10257"/>
              <a:chOff x="6579" y="2402"/>
              <a:chExt cx="5943" cy="10257"/>
            </a:xfrm>
          </p:grpSpPr>
          <p:sp>
            <p:nvSpPr>
              <p:cNvPr id="13" name="图形 4"/>
              <p:cNvSpPr/>
              <p:nvPr>
                <p:custDataLst>
                  <p:tags r:id="rId4"/>
                </p:custDataLst>
              </p:nvPr>
            </p:nvSpPr>
            <p:spPr>
              <a:xfrm>
                <a:off x="6920" y="3566"/>
                <a:ext cx="5602" cy="5452"/>
              </a:xfrm>
              <a:prstGeom prst="roundRect">
                <a:avLst>
                  <a:gd name="adj" fmla="val 12973"/>
                </a:avLst>
              </a:prstGeom>
              <a:noFill/>
              <a:ln w="31750" cap="flat">
                <a:solidFill>
                  <a:schemeClr val="accent4">
                    <a:lumMod val="60000"/>
                    <a:lumOff val="40000"/>
                  </a:schemeClr>
                </a:solidFill>
                <a:prstDash val="solid"/>
                <a:miter/>
              </a:ln>
              <a:extLst>
                <a:ext uri="{909E8E84-426E-40DD-AFC4-6F175D3DCCD1}">
                  <a14:hiddenFill xmlns:a14="http://schemas.microsoft.com/office/drawing/2010/main">
                    <a:solidFill>
                      <a:srgbClr val="EFEFEB"/>
                    </a:solidFill>
                  </a14:hiddenFill>
                </a:ext>
              </a:extLst>
            </p:spPr>
            <p:txBody>
              <a:bodyPr rot="0" spcFirstLastPara="0" vertOverflow="overflow" horzOverflow="overflow" vert="horz" wrap="square" lIns="91404" tIns="45702" rIns="91404" bIns="45702"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endParaRPr lang="zh-CN" altLang="en-US" sz="1400">
                  <a:solidFill>
                    <a:srgbClr val="3D3D3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五角星 5"/>
              <p:cNvSpPr/>
              <p:nvPr>
                <p:custDataLst>
                  <p:tags r:id="rId5"/>
                </p:custDataLst>
              </p:nvPr>
            </p:nvSpPr>
            <p:spPr>
              <a:xfrm rot="10980000" flipH="1">
                <a:off x="6579" y="2402"/>
                <a:ext cx="444" cy="1444"/>
              </a:xfrm>
              <a:prstGeom prst="star5">
                <a:avLst/>
              </a:prstGeom>
              <a:solidFill>
                <a:srgbClr val="FD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五角星 13"/>
              <p:cNvSpPr/>
              <p:nvPr>
                <p:custDataLst>
                  <p:tags r:id="rId6"/>
                </p:custDataLst>
              </p:nvPr>
            </p:nvSpPr>
            <p:spPr>
              <a:xfrm rot="10980000" flipV="1">
                <a:off x="11264" y="11487"/>
                <a:ext cx="298" cy="1172"/>
              </a:xfrm>
              <a:prstGeom prst="star5">
                <a:avLst/>
              </a:prstGeom>
              <a:solidFill>
                <a:srgbClr val="FD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2" name="文本框 11"/>
            <p:cNvSpPr txBox="1"/>
            <p:nvPr>
              <p:custDataLst>
                <p:tags r:id="rId7"/>
              </p:custDataLst>
            </p:nvPr>
          </p:nvSpPr>
          <p:spPr>
            <a:xfrm>
              <a:off x="6920" y="6902"/>
              <a:ext cx="5470" cy="1547"/>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r>
                <a:rPr lang="zh-CN" altLang="en-US" sz="4000" b="1" dirty="0">
                  <a:solidFill>
                    <a:schemeClr val="bg1"/>
                  </a:solidFill>
                  <a:latin typeface="华文行楷" panose="02010800040101010101" pitchFamily="2" charset="-122"/>
                  <a:ea typeface="华文行楷" panose="02010800040101010101" pitchFamily="2" charset="-122"/>
                  <a:cs typeface="微软雅黑" panose="020B0503020204020204" pitchFamily="34" charset="-122"/>
                  <a:sym typeface="+mn-ea"/>
                </a:rPr>
                <a:t>结语：</a:t>
              </a:r>
              <a:endParaRPr lang="en-US" altLang="zh-CN" sz="4000" b="1" dirty="0">
                <a:solidFill>
                  <a:schemeClr val="bg1"/>
                </a:solidFill>
                <a:latin typeface="华文行楷" panose="02010800040101010101" pitchFamily="2" charset="-122"/>
                <a:ea typeface="华文行楷" panose="02010800040101010101" pitchFamily="2" charset="-122"/>
                <a:cs typeface="微软雅黑" panose="020B0503020204020204" pitchFamily="34" charset="-122"/>
                <a:sym typeface="+mn-ea"/>
              </a:endParaRPr>
            </a:p>
            <a:p>
              <a:pPr algn="ctr" defTabSz="913765"/>
              <a:r>
                <a:rPr lang="en-US" altLang="zh-CN" sz="3600" b="1" dirty="0">
                  <a:gradFill>
                    <a:gsLst>
                      <a:gs pos="0">
                        <a:srgbClr val="FECF40"/>
                      </a:gs>
                      <a:gs pos="100000">
                        <a:srgbClr val="846C21"/>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3600" b="1" spc="140" dirty="0">
                <a:gradFill>
                  <a:gsLst>
                    <a:gs pos="0">
                      <a:srgbClr val="FECF40"/>
                    </a:gs>
                    <a:gs pos="100000">
                      <a:srgbClr val="846C21"/>
                    </a:gs>
                  </a:gsLst>
                  <a:lin scaled="0"/>
                </a:gradFill>
                <a:latin typeface="微软雅黑" panose="020B0503020204020204" pitchFamily="34" charset="-122"/>
                <a:ea typeface="微软雅黑" panose="020B0503020204020204" pitchFamily="34" charset="-122"/>
                <a:cs typeface="汉仪粗圆简" panose="02010600000101010101" charset="-122"/>
                <a:sym typeface="+mn-ea"/>
              </a:endParaRPr>
            </a:p>
          </p:txBody>
        </p:sp>
      </p:grpSp>
      <p:sp>
        <p:nvSpPr>
          <p:cNvPr id="2" name="文本框 1"/>
          <p:cNvSpPr txBox="1"/>
          <p:nvPr/>
        </p:nvSpPr>
        <p:spPr>
          <a:xfrm>
            <a:off x="6530023" y="1727200"/>
            <a:ext cx="5661025" cy="1010920"/>
          </a:xfrm>
          <a:prstGeom prst="rect">
            <a:avLst/>
          </a:prstGeom>
        </p:spPr>
        <p:txBody>
          <a:bodyPr vert="horz" lIns="91440" tIns="45720" rIns="91440" bIns="45720" rtlCol="0">
            <a:noAutofit/>
          </a:bodyPr>
          <a:lstStyle>
            <a:lvl1pPr marL="228600" indent="-215900">
              <a:lnSpc>
                <a:spcPct val="90000"/>
              </a:lnSpc>
              <a:spcBef>
                <a:spcPts val="1000"/>
              </a:spcBef>
              <a:buFont typeface="Arial" panose="020B0604020202020204" pitchFamily="34" charset="0"/>
              <a:buChar char="•"/>
              <a:defRPr sz="2900">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2700" indent="0" algn="l">
              <a:lnSpc>
                <a:spcPct val="100000"/>
              </a:lnSpc>
              <a:buNone/>
            </a:pPr>
            <a:r>
              <a:rPr lang="en-US" altLang="zh-CN" sz="2800" b="1" dirty="0">
                <a:solidFill>
                  <a:schemeClr val="bg2">
                    <a:lumMod val="25000"/>
                  </a:schemeClr>
                </a:solidFill>
                <a:ea typeface="+mn-ea"/>
                <a:cs typeface="+mn-ea"/>
                <a:sym typeface="+mn-lt"/>
              </a:rPr>
              <a:t>     </a:t>
            </a:r>
            <a:r>
              <a:rPr lang="zh-CN" altLang="en-US" sz="2800" dirty="0">
                <a:solidFill>
                  <a:srgbClr val="FF0000"/>
                </a:solidFill>
                <a:ea typeface="+mn-ea"/>
                <a:cs typeface="+mn-ea"/>
                <a:sym typeface="+mn-lt"/>
              </a:rPr>
              <a:t>记住：一日吸毒，永远想毒，终身戒毒</a:t>
            </a:r>
            <a:r>
              <a:rPr lang="en-US" altLang="zh-CN" sz="2800" dirty="0">
                <a:solidFill>
                  <a:srgbClr val="FF0000"/>
                </a:solidFill>
                <a:ea typeface="+mn-ea"/>
                <a:cs typeface="+mn-ea"/>
                <a:sym typeface="+mn-lt"/>
              </a:rPr>
              <a:t>!</a:t>
            </a:r>
            <a:endParaRPr lang="en-US" altLang="zh-CN" sz="2800" dirty="0">
              <a:solidFill>
                <a:srgbClr val="FF0000"/>
              </a:solidFill>
              <a:ea typeface="+mn-ea"/>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144" fill="hold"/>
                                        <p:tgtEl>
                                          <p:spTgt spid="3"/>
                                        </p:tgtEl>
                                      </p:cBhvr>
                                    </p:cmd>
                                  </p:childTnLst>
                                </p:cTn>
                              </p:par>
                              <p:par>
                                <p:cTn id="11" presetID="1" presetClass="entr" presetSubtype="0" fill="hold" grpId="0" nodeType="withEffect">
                                  <p:stCondLst>
                                    <p:cond delay="2750"/>
                                  </p:stCondLst>
                                  <p:iterate type="wd">
                                    <p:tmAbs val="300"/>
                                  </p:iterate>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431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p:cTn id="17" fill="remove"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4000">
                <a:sym typeface="+mn-ea"/>
              </a:rPr>
              <a:t>禁毒宣誓词：</a:t>
            </a:r>
            <a:endParaRPr lang="zh-CN" altLang="en-US" sz="4000">
              <a:sym typeface="+mn-ea"/>
            </a:endParaRPr>
          </a:p>
        </p:txBody>
      </p:sp>
      <p:sp>
        <p:nvSpPr>
          <p:cNvPr id="3" name="内容占位符 2"/>
          <p:cNvSpPr>
            <a:spLocks noGrp="1"/>
          </p:cNvSpPr>
          <p:nvPr>
            <p:ph idx="1"/>
          </p:nvPr>
        </p:nvSpPr>
        <p:spPr>
          <a:xfrm>
            <a:off x="769620" y="1582420"/>
            <a:ext cx="10196195" cy="4808855"/>
          </a:xfrm>
        </p:spPr>
        <p:txBody>
          <a:bodyPr/>
          <a:p>
            <a:pPr eaLnBrk="1" latinLnBrk="0" hangingPunct="1">
              <a:lnSpc>
                <a:spcPct val="150000"/>
              </a:lnSpc>
              <a:spcBef>
                <a:spcPts val="0"/>
              </a:spcBef>
            </a:pPr>
            <a:r>
              <a:rPr lang="en-US" altLang="zh-CN"/>
              <a:t>         </a:t>
            </a:r>
            <a:r>
              <a:rPr lang="zh-CN" altLang="en-US" sz="2800">
                <a:solidFill>
                  <a:srgbClr val="FF0000"/>
                </a:solidFill>
              </a:rPr>
              <a:t>我是中华民族的儿女，不忘耻辱，坚决与毒魔作斗争，珍爱生命，拒绝毒品，保证不吸毒、不贩毒、不制毒、不种毒，积极检举涉毒违法犯罪行为，自觉抵御毒品的侵蚀，积极投身于禁毒斗争，我将履行禁毒誓言，为国家禁毒事业作出自己应有的贡献。</a:t>
            </a:r>
            <a:endParaRPr lang="zh-CN" altLang="en-US" sz="2800">
              <a:solidFill>
                <a:srgbClr val="FF0000"/>
              </a:solidFill>
            </a:endParaRPr>
          </a:p>
          <a:p>
            <a:pPr eaLnBrk="1" latinLnBrk="0" hangingPunct="1">
              <a:lnSpc>
                <a:spcPct val="150000"/>
              </a:lnSpc>
              <a:spcBef>
                <a:spcPts val="0"/>
              </a:spcBef>
            </a:pPr>
            <a:r>
              <a:rPr lang="zh-CN" altLang="en-US" sz="2800">
                <a:solidFill>
                  <a:srgbClr val="FF0000"/>
                </a:solidFill>
              </a:rPr>
              <a:t>                                       </a:t>
            </a:r>
            <a:r>
              <a:rPr lang="zh-CN" altLang="en-US" sz="2800" b="1" dirty="0">
                <a:solidFill>
                  <a:srgbClr val="FF0000"/>
                </a:solidFill>
                <a:latin typeface="华文宋体" panose="02010600040101010101" pitchFamily="2" charset="-122"/>
                <a:ea typeface="华文宋体" panose="02010600040101010101" pitchFamily="2" charset="-122"/>
                <a:sym typeface="+mn-ea"/>
              </a:rPr>
              <a:t>宣誓人：</a:t>
            </a:r>
            <a:endParaRPr lang="zh-CN" altLang="zh-CN" sz="2800" dirty="0">
              <a:solidFill>
                <a:srgbClr val="FF0000"/>
              </a:solidFill>
            </a:endParaRPr>
          </a:p>
          <a:p>
            <a:pPr eaLnBrk="1" latinLnBrk="0" hangingPunct="1">
              <a:lnSpc>
                <a:spcPct val="150000"/>
              </a:lnSpc>
              <a:spcBef>
                <a:spcPts val="0"/>
              </a:spcBef>
            </a:pPr>
            <a:endParaRPr lang="zh-CN" altLang="zh-CN" sz="2800"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9805" y="4797005"/>
            <a:ext cx="9331651" cy="138189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 y="190423"/>
            <a:ext cx="7313023" cy="6242103"/>
          </a:xfrm>
          <a:prstGeom prst="rect">
            <a:avLst/>
          </a:prstGeom>
        </p:spPr>
      </p:pic>
      <p:sp>
        <p:nvSpPr>
          <p:cNvPr id="4099" name="Rectangle 3"/>
          <p:cNvSpPr>
            <a:spLocks noGrp="1" noChangeArrowheads="1"/>
          </p:cNvSpPr>
          <p:nvPr>
            <p:ph type="ctrTitle"/>
          </p:nvPr>
        </p:nvSpPr>
        <p:spPr>
          <a:xfrm>
            <a:off x="5494872" y="2712586"/>
            <a:ext cx="6078556" cy="866775"/>
          </a:xfrm>
          <a:noFill/>
        </p:spPr>
        <p:txBody>
          <a:bodyPr/>
          <a:lstStyle/>
          <a:p>
            <a:pPr algn="dist"/>
            <a:r>
              <a:rPr lang="zh-CN" altLang="en-US" sz="7000" b="1" i="1" dirty="0">
                <a:solidFill>
                  <a:schemeClr val="tx1"/>
                </a:solidFill>
                <a:effectLst>
                  <a:outerShdw blurRad="50800" dist="38100" dir="2700000" algn="tl" rotWithShape="0">
                    <a:srgbClr val="F8F8F8">
                      <a:alpha val="40000"/>
                    </a:srgbClr>
                  </a:outerShdw>
                </a:effectLst>
              </a:rPr>
              <a:t>谢谢大家！</a:t>
            </a:r>
            <a:endParaRPr lang="zh-CN" altLang="en-US" sz="7000" b="1" i="1" dirty="0">
              <a:solidFill>
                <a:schemeClr val="tx1"/>
              </a:solidFill>
              <a:effectLst>
                <a:outerShdw blurRad="50800" dist="38100" dir="2700000" algn="tl" rotWithShape="0">
                  <a:srgbClr val="F8F8F8">
                    <a:alpha val="40000"/>
                  </a:srgbClr>
                </a:outerShdw>
              </a:effectLst>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98" y="1612289"/>
            <a:ext cx="5348684" cy="4058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8123">
        <p14:flash/>
      </p:transition>
    </mc:Choice>
    <mc:Fallback>
      <p:transition spd="slow" advTm="8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Effect transition="in" filter="fade">
                                      <p:cBhvr>
                                        <p:cTn id="15" dur="2000"/>
                                        <p:tgtEl>
                                          <p:spTgt spid="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wipe(left)">
                                      <p:cBhvr>
                                        <p:cTn id="19" dur="1000"/>
                                        <p:tgtEl>
                                          <p:spTgt spid="4099"/>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82" name="Rectangle 12"/>
          <p:cNvSpPr>
            <a:spLocks noChangeArrowheads="1"/>
          </p:cNvSpPr>
          <p:nvPr/>
        </p:nvSpPr>
        <p:spPr bwMode="auto">
          <a:xfrm>
            <a:off x="-6045" y="2060574"/>
            <a:ext cx="2974035" cy="2573322"/>
          </a:xfrm>
          <a:custGeom>
            <a:avLst/>
            <a:gdLst/>
            <a:ahLst/>
            <a:cxnLst/>
            <a:rect l="l" t="t" r="r" b="b"/>
            <a:pathLst>
              <a:path w="2974035" h="2573322">
                <a:moveTo>
                  <a:pt x="1500473" y="0"/>
                </a:moveTo>
                <a:lnTo>
                  <a:pt x="2974035" y="0"/>
                </a:lnTo>
                <a:cubicBezTo>
                  <a:pt x="2509379" y="229916"/>
                  <a:pt x="2188135" y="719486"/>
                  <a:pt x="2188135" y="1286661"/>
                </a:cubicBezTo>
                <a:cubicBezTo>
                  <a:pt x="2188135" y="1853111"/>
                  <a:pt x="2509379" y="2343406"/>
                  <a:pt x="2974035" y="2573322"/>
                </a:cubicBezTo>
                <a:lnTo>
                  <a:pt x="1500473" y="2573322"/>
                </a:lnTo>
                <a:lnTo>
                  <a:pt x="1500473" y="2573321"/>
                </a:lnTo>
                <a:lnTo>
                  <a:pt x="753442" y="2573321"/>
                </a:lnTo>
                <a:lnTo>
                  <a:pt x="0" y="2573321"/>
                </a:lnTo>
                <a:lnTo>
                  <a:pt x="0" y="1"/>
                </a:lnTo>
                <a:lnTo>
                  <a:pt x="753442" y="1"/>
                </a:lnTo>
                <a:lnTo>
                  <a:pt x="1500473" y="1"/>
                </a:lnTo>
                <a:close/>
              </a:path>
            </a:pathLst>
          </a:cu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nvGrpSpPr>
          <p:cNvPr id="86" name="组合 85"/>
          <p:cNvGrpSpPr/>
          <p:nvPr/>
        </p:nvGrpSpPr>
        <p:grpSpPr>
          <a:xfrm>
            <a:off x="2757172" y="2547938"/>
            <a:ext cx="1766887" cy="1595438"/>
            <a:chOff x="2757172" y="2547938"/>
            <a:chExt cx="1766887" cy="1595438"/>
          </a:xfrm>
        </p:grpSpPr>
        <p:sp>
          <p:nvSpPr>
            <p:cNvPr id="6" name="Freeform 6"/>
            <p:cNvSpPr>
              <a:spLocks noEditPoints="1"/>
            </p:cNvSpPr>
            <p:nvPr/>
          </p:nvSpPr>
          <p:spPr bwMode="auto">
            <a:xfrm>
              <a:off x="2757172" y="2547938"/>
              <a:ext cx="1766887" cy="1595438"/>
            </a:xfrm>
            <a:custGeom>
              <a:avLst/>
              <a:gdLst>
                <a:gd name="T0" fmla="*/ 1066 w 10013"/>
                <a:gd name="T1" fmla="*/ 651 h 9043"/>
                <a:gd name="T2" fmla="*/ 4688 w 10013"/>
                <a:gd name="T3" fmla="*/ 0 h 9043"/>
                <a:gd name="T4" fmla="*/ 5050 w 10013"/>
                <a:gd name="T5" fmla="*/ 3 h 9043"/>
                <a:gd name="T6" fmla="*/ 5336 w 10013"/>
                <a:gd name="T7" fmla="*/ 12 h 9043"/>
                <a:gd name="T8" fmla="*/ 5549 w 10013"/>
                <a:gd name="T9" fmla="*/ 26 h 9043"/>
                <a:gd name="T10" fmla="*/ 5648 w 10013"/>
                <a:gd name="T11" fmla="*/ 40 h 9043"/>
                <a:gd name="T12" fmla="*/ 5701 w 10013"/>
                <a:gd name="T13" fmla="*/ 52 h 9043"/>
                <a:gd name="T14" fmla="*/ 5736 w 10013"/>
                <a:gd name="T15" fmla="*/ 65 h 9043"/>
                <a:gd name="T16" fmla="*/ 5751 w 10013"/>
                <a:gd name="T17" fmla="*/ 80 h 9043"/>
                <a:gd name="T18" fmla="*/ 5749 w 10013"/>
                <a:gd name="T19" fmla="*/ 129 h 9043"/>
                <a:gd name="T20" fmla="*/ 5736 w 10013"/>
                <a:gd name="T21" fmla="*/ 195 h 9043"/>
                <a:gd name="T22" fmla="*/ 5710 w 10013"/>
                <a:gd name="T23" fmla="*/ 260 h 9043"/>
                <a:gd name="T24" fmla="*/ 5710 w 10013"/>
                <a:gd name="T25" fmla="*/ 337 h 9043"/>
                <a:gd name="T26" fmla="*/ 5710 w 10013"/>
                <a:gd name="T27" fmla="*/ 439 h 9043"/>
                <a:gd name="T28" fmla="*/ 5710 w 10013"/>
                <a:gd name="T29" fmla="*/ 651 h 9043"/>
                <a:gd name="T30" fmla="*/ 5710 w 10013"/>
                <a:gd name="T31" fmla="*/ 1695 h 9043"/>
                <a:gd name="T32" fmla="*/ 8478 w 10013"/>
                <a:gd name="T33" fmla="*/ 2912 h 9043"/>
                <a:gd name="T34" fmla="*/ 9715 w 10013"/>
                <a:gd name="T35" fmla="*/ 3259 h 9043"/>
                <a:gd name="T36" fmla="*/ 298 w 10013"/>
                <a:gd name="T37" fmla="*/ 3259 h 9043"/>
                <a:gd name="T38" fmla="*/ 1620 w 10013"/>
                <a:gd name="T39" fmla="*/ 2912 h 9043"/>
                <a:gd name="T40" fmla="*/ 4346 w 10013"/>
                <a:gd name="T41" fmla="*/ 1695 h 9043"/>
                <a:gd name="T42" fmla="*/ 1962 w 10013"/>
                <a:gd name="T43" fmla="*/ 6216 h 9043"/>
                <a:gd name="T44" fmla="*/ 1979 w 10013"/>
                <a:gd name="T45" fmla="*/ 5920 h 9043"/>
                <a:gd name="T46" fmla="*/ 1999 w 10013"/>
                <a:gd name="T47" fmla="*/ 5617 h 9043"/>
                <a:gd name="T48" fmla="*/ 2023 w 10013"/>
                <a:gd name="T49" fmla="*/ 5309 h 9043"/>
                <a:gd name="T50" fmla="*/ 2050 w 10013"/>
                <a:gd name="T51" fmla="*/ 4993 h 9043"/>
                <a:gd name="T52" fmla="*/ 2078 w 10013"/>
                <a:gd name="T53" fmla="*/ 4671 h 9043"/>
                <a:gd name="T54" fmla="*/ 8309 w 10013"/>
                <a:gd name="T55" fmla="*/ 6216 h 9043"/>
                <a:gd name="T56" fmla="*/ 8266 w 10013"/>
                <a:gd name="T57" fmla="*/ 7216 h 9043"/>
                <a:gd name="T58" fmla="*/ 6689 w 10013"/>
                <a:gd name="T59" fmla="*/ 9043 h 9043"/>
                <a:gd name="T60" fmla="*/ 1591 w 10013"/>
                <a:gd name="T61" fmla="*/ 8958 h 9043"/>
                <a:gd name="T62" fmla="*/ 1621 w 10013"/>
                <a:gd name="T63" fmla="*/ 8752 h 9043"/>
                <a:gd name="T64" fmla="*/ 1663 w 10013"/>
                <a:gd name="T65" fmla="*/ 8456 h 9043"/>
                <a:gd name="T66" fmla="*/ 1717 w 10013"/>
                <a:gd name="T67" fmla="*/ 8068 h 9043"/>
                <a:gd name="T68" fmla="*/ 1782 w 10013"/>
                <a:gd name="T69" fmla="*/ 7587 h 9043"/>
                <a:gd name="T70" fmla="*/ 0 w 10013"/>
                <a:gd name="T71" fmla="*/ 7216 h 9043"/>
                <a:gd name="T72" fmla="*/ 5710 w 10013"/>
                <a:gd name="T73" fmla="*/ 6215 h 9043"/>
                <a:gd name="T74" fmla="*/ 6987 w 10013"/>
                <a:gd name="T75" fmla="*/ 5478 h 9043"/>
                <a:gd name="T76" fmla="*/ 4433 w 10013"/>
                <a:gd name="T77" fmla="*/ 5479 h 9043"/>
                <a:gd name="T78" fmla="*/ 3154 w 10013"/>
                <a:gd name="T79" fmla="*/ 6216 h 9043"/>
                <a:gd name="T80" fmla="*/ 4772 w 10013"/>
                <a:gd name="T81" fmla="*/ 8086 h 9043"/>
                <a:gd name="T82" fmla="*/ 5716 w 10013"/>
                <a:gd name="T83" fmla="*/ 8080 h 9043"/>
                <a:gd name="T84" fmla="*/ 6946 w 10013"/>
                <a:gd name="T85" fmla="*/ 7216 h 9043"/>
                <a:gd name="T86" fmla="*/ 5627 w 10013"/>
                <a:gd name="T87" fmla="*/ 7218 h 9043"/>
                <a:gd name="T88" fmla="*/ 3069 w 10013"/>
                <a:gd name="T89" fmla="*/ 7216 h 9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13" h="9043">
                  <a:moveTo>
                    <a:pt x="4346" y="1695"/>
                  </a:moveTo>
                  <a:lnTo>
                    <a:pt x="1066" y="1695"/>
                  </a:lnTo>
                  <a:lnTo>
                    <a:pt x="1066" y="651"/>
                  </a:lnTo>
                  <a:lnTo>
                    <a:pt x="4346" y="651"/>
                  </a:lnTo>
                  <a:lnTo>
                    <a:pt x="4346" y="0"/>
                  </a:lnTo>
                  <a:lnTo>
                    <a:pt x="4688" y="0"/>
                  </a:lnTo>
                  <a:lnTo>
                    <a:pt x="4817" y="1"/>
                  </a:lnTo>
                  <a:lnTo>
                    <a:pt x="4937" y="2"/>
                  </a:lnTo>
                  <a:lnTo>
                    <a:pt x="5050" y="3"/>
                  </a:lnTo>
                  <a:lnTo>
                    <a:pt x="5154" y="5"/>
                  </a:lnTo>
                  <a:lnTo>
                    <a:pt x="5250" y="8"/>
                  </a:lnTo>
                  <a:lnTo>
                    <a:pt x="5336" y="12"/>
                  </a:lnTo>
                  <a:lnTo>
                    <a:pt x="5415" y="16"/>
                  </a:lnTo>
                  <a:lnTo>
                    <a:pt x="5486" y="21"/>
                  </a:lnTo>
                  <a:lnTo>
                    <a:pt x="5549" y="26"/>
                  </a:lnTo>
                  <a:lnTo>
                    <a:pt x="5602" y="32"/>
                  </a:lnTo>
                  <a:lnTo>
                    <a:pt x="5626" y="37"/>
                  </a:lnTo>
                  <a:lnTo>
                    <a:pt x="5648" y="40"/>
                  </a:lnTo>
                  <a:lnTo>
                    <a:pt x="5668" y="44"/>
                  </a:lnTo>
                  <a:lnTo>
                    <a:pt x="5685" y="48"/>
                  </a:lnTo>
                  <a:lnTo>
                    <a:pt x="5701" y="52"/>
                  </a:lnTo>
                  <a:lnTo>
                    <a:pt x="5714" y="56"/>
                  </a:lnTo>
                  <a:lnTo>
                    <a:pt x="5725" y="60"/>
                  </a:lnTo>
                  <a:lnTo>
                    <a:pt x="5736" y="65"/>
                  </a:lnTo>
                  <a:lnTo>
                    <a:pt x="5743" y="69"/>
                  </a:lnTo>
                  <a:lnTo>
                    <a:pt x="5748" y="75"/>
                  </a:lnTo>
                  <a:lnTo>
                    <a:pt x="5751" y="80"/>
                  </a:lnTo>
                  <a:lnTo>
                    <a:pt x="5752" y="85"/>
                  </a:lnTo>
                  <a:lnTo>
                    <a:pt x="5751" y="107"/>
                  </a:lnTo>
                  <a:lnTo>
                    <a:pt x="5749" y="129"/>
                  </a:lnTo>
                  <a:lnTo>
                    <a:pt x="5746" y="152"/>
                  </a:lnTo>
                  <a:lnTo>
                    <a:pt x="5742" y="173"/>
                  </a:lnTo>
                  <a:lnTo>
                    <a:pt x="5736" y="195"/>
                  </a:lnTo>
                  <a:lnTo>
                    <a:pt x="5728" y="216"/>
                  </a:lnTo>
                  <a:lnTo>
                    <a:pt x="5720" y="238"/>
                  </a:lnTo>
                  <a:lnTo>
                    <a:pt x="5710" y="260"/>
                  </a:lnTo>
                  <a:lnTo>
                    <a:pt x="5710" y="282"/>
                  </a:lnTo>
                  <a:lnTo>
                    <a:pt x="5710" y="308"/>
                  </a:lnTo>
                  <a:lnTo>
                    <a:pt x="5710" y="337"/>
                  </a:lnTo>
                  <a:lnTo>
                    <a:pt x="5710" y="368"/>
                  </a:lnTo>
                  <a:lnTo>
                    <a:pt x="5710" y="402"/>
                  </a:lnTo>
                  <a:lnTo>
                    <a:pt x="5710" y="439"/>
                  </a:lnTo>
                  <a:lnTo>
                    <a:pt x="5710" y="478"/>
                  </a:lnTo>
                  <a:lnTo>
                    <a:pt x="5710" y="522"/>
                  </a:lnTo>
                  <a:lnTo>
                    <a:pt x="5710" y="651"/>
                  </a:lnTo>
                  <a:lnTo>
                    <a:pt x="8991" y="651"/>
                  </a:lnTo>
                  <a:lnTo>
                    <a:pt x="8991" y="1695"/>
                  </a:lnTo>
                  <a:lnTo>
                    <a:pt x="5710" y="1695"/>
                  </a:lnTo>
                  <a:lnTo>
                    <a:pt x="5710" y="2043"/>
                  </a:lnTo>
                  <a:lnTo>
                    <a:pt x="8478" y="2043"/>
                  </a:lnTo>
                  <a:lnTo>
                    <a:pt x="8478" y="2912"/>
                  </a:lnTo>
                  <a:lnTo>
                    <a:pt x="5710" y="2912"/>
                  </a:lnTo>
                  <a:lnTo>
                    <a:pt x="5710" y="3259"/>
                  </a:lnTo>
                  <a:lnTo>
                    <a:pt x="9715" y="3259"/>
                  </a:lnTo>
                  <a:lnTo>
                    <a:pt x="9715" y="4216"/>
                  </a:lnTo>
                  <a:lnTo>
                    <a:pt x="298" y="4216"/>
                  </a:lnTo>
                  <a:lnTo>
                    <a:pt x="298" y="3259"/>
                  </a:lnTo>
                  <a:lnTo>
                    <a:pt x="4346" y="3259"/>
                  </a:lnTo>
                  <a:lnTo>
                    <a:pt x="4346" y="2912"/>
                  </a:lnTo>
                  <a:lnTo>
                    <a:pt x="1620" y="2912"/>
                  </a:lnTo>
                  <a:lnTo>
                    <a:pt x="1620" y="2043"/>
                  </a:lnTo>
                  <a:lnTo>
                    <a:pt x="4346" y="2043"/>
                  </a:lnTo>
                  <a:lnTo>
                    <a:pt x="4346" y="1695"/>
                  </a:lnTo>
                  <a:close/>
                  <a:moveTo>
                    <a:pt x="0" y="7216"/>
                  </a:moveTo>
                  <a:lnTo>
                    <a:pt x="0" y="6216"/>
                  </a:lnTo>
                  <a:lnTo>
                    <a:pt x="1962" y="6216"/>
                  </a:lnTo>
                  <a:lnTo>
                    <a:pt x="1967" y="6118"/>
                  </a:lnTo>
                  <a:lnTo>
                    <a:pt x="1972" y="6020"/>
                  </a:lnTo>
                  <a:lnTo>
                    <a:pt x="1979" y="5920"/>
                  </a:lnTo>
                  <a:lnTo>
                    <a:pt x="1986" y="5819"/>
                  </a:lnTo>
                  <a:lnTo>
                    <a:pt x="1992" y="5719"/>
                  </a:lnTo>
                  <a:lnTo>
                    <a:pt x="1999" y="5617"/>
                  </a:lnTo>
                  <a:lnTo>
                    <a:pt x="2006" y="5515"/>
                  </a:lnTo>
                  <a:lnTo>
                    <a:pt x="2017" y="5412"/>
                  </a:lnTo>
                  <a:lnTo>
                    <a:pt x="2023" y="5309"/>
                  </a:lnTo>
                  <a:lnTo>
                    <a:pt x="2031" y="5204"/>
                  </a:lnTo>
                  <a:lnTo>
                    <a:pt x="2040" y="5099"/>
                  </a:lnTo>
                  <a:lnTo>
                    <a:pt x="2050" y="4993"/>
                  </a:lnTo>
                  <a:lnTo>
                    <a:pt x="2059" y="4887"/>
                  </a:lnTo>
                  <a:lnTo>
                    <a:pt x="2069" y="4779"/>
                  </a:lnTo>
                  <a:lnTo>
                    <a:pt x="2078" y="4671"/>
                  </a:lnTo>
                  <a:lnTo>
                    <a:pt x="2090" y="4563"/>
                  </a:lnTo>
                  <a:lnTo>
                    <a:pt x="8395" y="4563"/>
                  </a:lnTo>
                  <a:lnTo>
                    <a:pt x="8309" y="6216"/>
                  </a:lnTo>
                  <a:lnTo>
                    <a:pt x="10013" y="6216"/>
                  </a:lnTo>
                  <a:lnTo>
                    <a:pt x="10013" y="7216"/>
                  </a:lnTo>
                  <a:lnTo>
                    <a:pt x="8266" y="7216"/>
                  </a:lnTo>
                  <a:lnTo>
                    <a:pt x="8223" y="8042"/>
                  </a:lnTo>
                  <a:lnTo>
                    <a:pt x="8138" y="9043"/>
                  </a:lnTo>
                  <a:lnTo>
                    <a:pt x="6689" y="9043"/>
                  </a:lnTo>
                  <a:lnTo>
                    <a:pt x="1579" y="9043"/>
                  </a:lnTo>
                  <a:lnTo>
                    <a:pt x="1584" y="9006"/>
                  </a:lnTo>
                  <a:lnTo>
                    <a:pt x="1591" y="8958"/>
                  </a:lnTo>
                  <a:lnTo>
                    <a:pt x="1599" y="8899"/>
                  </a:lnTo>
                  <a:lnTo>
                    <a:pt x="1610" y="8831"/>
                  </a:lnTo>
                  <a:lnTo>
                    <a:pt x="1621" y="8752"/>
                  </a:lnTo>
                  <a:lnTo>
                    <a:pt x="1633" y="8664"/>
                  </a:lnTo>
                  <a:lnTo>
                    <a:pt x="1648" y="8565"/>
                  </a:lnTo>
                  <a:lnTo>
                    <a:pt x="1663" y="8456"/>
                  </a:lnTo>
                  <a:lnTo>
                    <a:pt x="1680" y="8337"/>
                  </a:lnTo>
                  <a:lnTo>
                    <a:pt x="1697" y="8208"/>
                  </a:lnTo>
                  <a:lnTo>
                    <a:pt x="1717" y="8068"/>
                  </a:lnTo>
                  <a:lnTo>
                    <a:pt x="1737" y="7918"/>
                  </a:lnTo>
                  <a:lnTo>
                    <a:pt x="1759" y="7758"/>
                  </a:lnTo>
                  <a:lnTo>
                    <a:pt x="1782" y="7587"/>
                  </a:lnTo>
                  <a:lnTo>
                    <a:pt x="1807" y="7407"/>
                  </a:lnTo>
                  <a:lnTo>
                    <a:pt x="1833" y="7216"/>
                  </a:lnTo>
                  <a:lnTo>
                    <a:pt x="0" y="7216"/>
                  </a:lnTo>
                  <a:close/>
                  <a:moveTo>
                    <a:pt x="4772" y="6216"/>
                  </a:moveTo>
                  <a:lnTo>
                    <a:pt x="4772" y="6215"/>
                  </a:lnTo>
                  <a:lnTo>
                    <a:pt x="5710" y="6215"/>
                  </a:lnTo>
                  <a:lnTo>
                    <a:pt x="5710" y="6216"/>
                  </a:lnTo>
                  <a:lnTo>
                    <a:pt x="6946" y="6216"/>
                  </a:lnTo>
                  <a:lnTo>
                    <a:pt x="6987" y="5478"/>
                  </a:lnTo>
                  <a:lnTo>
                    <a:pt x="5710" y="5478"/>
                  </a:lnTo>
                  <a:lnTo>
                    <a:pt x="5710" y="5479"/>
                  </a:lnTo>
                  <a:lnTo>
                    <a:pt x="4433" y="5479"/>
                  </a:lnTo>
                  <a:lnTo>
                    <a:pt x="4433" y="5478"/>
                  </a:lnTo>
                  <a:lnTo>
                    <a:pt x="3239" y="5478"/>
                  </a:lnTo>
                  <a:lnTo>
                    <a:pt x="3154" y="6216"/>
                  </a:lnTo>
                  <a:lnTo>
                    <a:pt x="4772" y="6216"/>
                  </a:lnTo>
                  <a:close/>
                  <a:moveTo>
                    <a:pt x="2941" y="8086"/>
                  </a:moveTo>
                  <a:lnTo>
                    <a:pt x="4772" y="8086"/>
                  </a:lnTo>
                  <a:lnTo>
                    <a:pt x="4767" y="8083"/>
                  </a:lnTo>
                  <a:lnTo>
                    <a:pt x="4761" y="8080"/>
                  </a:lnTo>
                  <a:lnTo>
                    <a:pt x="5716" y="8080"/>
                  </a:lnTo>
                  <a:lnTo>
                    <a:pt x="5710" y="8086"/>
                  </a:lnTo>
                  <a:lnTo>
                    <a:pt x="6902" y="8086"/>
                  </a:lnTo>
                  <a:lnTo>
                    <a:pt x="6946" y="7216"/>
                  </a:lnTo>
                  <a:lnTo>
                    <a:pt x="5625" y="7216"/>
                  </a:lnTo>
                  <a:lnTo>
                    <a:pt x="5626" y="7217"/>
                  </a:lnTo>
                  <a:lnTo>
                    <a:pt x="5627" y="7218"/>
                  </a:lnTo>
                  <a:lnTo>
                    <a:pt x="4431" y="7218"/>
                  </a:lnTo>
                  <a:lnTo>
                    <a:pt x="4433" y="7216"/>
                  </a:lnTo>
                  <a:lnTo>
                    <a:pt x="3069" y="7216"/>
                  </a:lnTo>
                  <a:lnTo>
                    <a:pt x="2941" y="8086"/>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nvGrpSpPr>
            <p:cNvPr id="85" name="组合 84"/>
            <p:cNvGrpSpPr/>
            <p:nvPr/>
          </p:nvGrpSpPr>
          <p:grpSpPr>
            <a:xfrm>
              <a:off x="3515997" y="3511550"/>
              <a:ext cx="312737" cy="504826"/>
              <a:chOff x="3515997" y="3511550"/>
              <a:chExt cx="312737" cy="504826"/>
            </a:xfrm>
          </p:grpSpPr>
          <p:sp>
            <p:nvSpPr>
              <p:cNvPr id="7" name="Freeform 7"/>
              <p:cNvSpPr>
                <a:spLocks noEditPoints="1"/>
              </p:cNvSpPr>
              <p:nvPr/>
            </p:nvSpPr>
            <p:spPr bwMode="auto">
              <a:xfrm>
                <a:off x="3515997" y="3511550"/>
                <a:ext cx="312737" cy="504825"/>
              </a:xfrm>
              <a:custGeom>
                <a:avLst/>
                <a:gdLst>
                  <a:gd name="T0" fmla="*/ 940 w 1768"/>
                  <a:gd name="T1" fmla="*/ 1650 h 2869"/>
                  <a:gd name="T2" fmla="*/ 733 w 1768"/>
                  <a:gd name="T3" fmla="*/ 1608 h 2869"/>
                  <a:gd name="T4" fmla="*/ 807 w 1768"/>
                  <a:gd name="T5" fmla="*/ 1799 h 2869"/>
                  <a:gd name="T6" fmla="*/ 1706 w 1768"/>
                  <a:gd name="T7" fmla="*/ 1238 h 2869"/>
                  <a:gd name="T8" fmla="*/ 1687 w 1768"/>
                  <a:gd name="T9" fmla="*/ 547 h 2869"/>
                  <a:gd name="T10" fmla="*/ 930 w 1768"/>
                  <a:gd name="T11" fmla="*/ 4 h 2869"/>
                  <a:gd name="T12" fmla="*/ 4 w 1768"/>
                  <a:gd name="T13" fmla="*/ 871 h 2869"/>
                  <a:gd name="T14" fmla="*/ 62 w 1768"/>
                  <a:gd name="T15" fmla="*/ 1570 h 2869"/>
                  <a:gd name="T16" fmla="*/ 274 w 1768"/>
                  <a:gd name="T17" fmla="*/ 1811 h 2869"/>
                  <a:gd name="T18" fmla="*/ 518 w 1768"/>
                  <a:gd name="T19" fmla="*/ 2051 h 2869"/>
                  <a:gd name="T20" fmla="*/ 582 w 1768"/>
                  <a:gd name="T21" fmla="*/ 2100 h 2869"/>
                  <a:gd name="T22" fmla="*/ 700 w 1768"/>
                  <a:gd name="T23" fmla="*/ 2280 h 2869"/>
                  <a:gd name="T24" fmla="*/ 816 w 1768"/>
                  <a:gd name="T25" fmla="*/ 2294 h 2869"/>
                  <a:gd name="T26" fmla="*/ 883 w 1768"/>
                  <a:gd name="T27" fmla="*/ 2248 h 2869"/>
                  <a:gd name="T28" fmla="*/ 976 w 1768"/>
                  <a:gd name="T29" fmla="*/ 2167 h 2869"/>
                  <a:gd name="T30" fmla="*/ 1197 w 1768"/>
                  <a:gd name="T31" fmla="*/ 2098 h 2869"/>
                  <a:gd name="T32" fmla="*/ 1195 w 1768"/>
                  <a:gd name="T33" fmla="*/ 1821 h 2869"/>
                  <a:gd name="T34" fmla="*/ 1466 w 1768"/>
                  <a:gd name="T35" fmla="*/ 1732 h 2869"/>
                  <a:gd name="T36" fmla="*/ 1702 w 1768"/>
                  <a:gd name="T37" fmla="*/ 1602 h 2869"/>
                  <a:gd name="T38" fmla="*/ 1024 w 1768"/>
                  <a:gd name="T39" fmla="*/ 1760 h 2869"/>
                  <a:gd name="T40" fmla="*/ 863 w 1768"/>
                  <a:gd name="T41" fmla="*/ 1460 h 2869"/>
                  <a:gd name="T42" fmla="*/ 693 w 1768"/>
                  <a:gd name="T43" fmla="*/ 1810 h 2869"/>
                  <a:gd name="T44" fmla="*/ 252 w 1768"/>
                  <a:gd name="T45" fmla="*/ 981 h 2869"/>
                  <a:gd name="T46" fmla="*/ 71 w 1768"/>
                  <a:gd name="T47" fmla="*/ 989 h 2869"/>
                  <a:gd name="T48" fmla="*/ 607 w 1768"/>
                  <a:gd name="T49" fmla="*/ 1085 h 2869"/>
                  <a:gd name="T50" fmla="*/ 212 w 1768"/>
                  <a:gd name="T51" fmla="*/ 1271 h 2869"/>
                  <a:gd name="T52" fmla="*/ 441 w 1768"/>
                  <a:gd name="T53" fmla="*/ 1554 h 2869"/>
                  <a:gd name="T54" fmla="*/ 1430 w 1768"/>
                  <a:gd name="T55" fmla="*/ 1248 h 2869"/>
                  <a:gd name="T56" fmla="*/ 1069 w 1768"/>
                  <a:gd name="T57" fmla="*/ 1058 h 2869"/>
                  <a:gd name="T58" fmla="*/ 966 w 1768"/>
                  <a:gd name="T59" fmla="*/ 1428 h 2869"/>
                  <a:gd name="T60" fmla="*/ 1354 w 1768"/>
                  <a:gd name="T61" fmla="*/ 1482 h 2869"/>
                  <a:gd name="T62" fmla="*/ 1618 w 1768"/>
                  <a:gd name="T63" fmla="*/ 1080 h 2869"/>
                  <a:gd name="T64" fmla="*/ 1577 w 1768"/>
                  <a:gd name="T65" fmla="*/ 898 h 2869"/>
                  <a:gd name="T66" fmla="*/ 1458 w 1768"/>
                  <a:gd name="T67" fmla="*/ 1989 h 2869"/>
                  <a:gd name="T68" fmla="*/ 1504 w 1768"/>
                  <a:gd name="T69" fmla="*/ 1994 h 2869"/>
                  <a:gd name="T70" fmla="*/ 1510 w 1768"/>
                  <a:gd name="T71" fmla="*/ 2361 h 2869"/>
                  <a:gd name="T72" fmla="*/ 1188 w 1768"/>
                  <a:gd name="T73" fmla="*/ 2764 h 2869"/>
                  <a:gd name="T74" fmla="*/ 830 w 1768"/>
                  <a:gd name="T75" fmla="*/ 2839 h 2869"/>
                  <a:gd name="T76" fmla="*/ 282 w 1768"/>
                  <a:gd name="T77" fmla="*/ 2415 h 2869"/>
                  <a:gd name="T78" fmla="*/ 266 w 1768"/>
                  <a:gd name="T79" fmla="*/ 1918 h 2869"/>
                  <a:gd name="T80" fmla="*/ 390 w 1768"/>
                  <a:gd name="T81" fmla="*/ 2227 h 2869"/>
                  <a:gd name="T82" fmla="*/ 550 w 1768"/>
                  <a:gd name="T83" fmla="*/ 2487 h 2869"/>
                  <a:gd name="T84" fmla="*/ 807 w 1768"/>
                  <a:gd name="T85" fmla="*/ 2601 h 2869"/>
                  <a:gd name="T86" fmla="*/ 976 w 1768"/>
                  <a:gd name="T87" fmla="*/ 2639 h 2869"/>
                  <a:gd name="T88" fmla="*/ 1172 w 1768"/>
                  <a:gd name="T89" fmla="*/ 2548 h 2869"/>
                  <a:gd name="T90" fmla="*/ 1332 w 1768"/>
                  <a:gd name="T91" fmla="*/ 2397 h 2869"/>
                  <a:gd name="T92" fmla="*/ 1387 w 1768"/>
                  <a:gd name="T93" fmla="*/ 2108 h 2869"/>
                  <a:gd name="T94" fmla="*/ 1290 w 1768"/>
                  <a:gd name="T95" fmla="*/ 2268 h 2869"/>
                  <a:gd name="T96" fmla="*/ 1237 w 1768"/>
                  <a:gd name="T97" fmla="*/ 2340 h 2869"/>
                  <a:gd name="T98" fmla="*/ 1218 w 1768"/>
                  <a:gd name="T99" fmla="*/ 2427 h 2869"/>
                  <a:gd name="T100" fmla="*/ 1180 w 1768"/>
                  <a:gd name="T101" fmla="*/ 2449 h 2869"/>
                  <a:gd name="T102" fmla="*/ 1078 w 1768"/>
                  <a:gd name="T103" fmla="*/ 2415 h 2869"/>
                  <a:gd name="T104" fmla="*/ 1031 w 1768"/>
                  <a:gd name="T105" fmla="*/ 2454 h 2869"/>
                  <a:gd name="T106" fmla="*/ 917 w 1768"/>
                  <a:gd name="T107" fmla="*/ 2574 h 2869"/>
                  <a:gd name="T108" fmla="*/ 898 w 1768"/>
                  <a:gd name="T109" fmla="*/ 2494 h 2869"/>
                  <a:gd name="T110" fmla="*/ 814 w 1768"/>
                  <a:gd name="T111" fmla="*/ 2488 h 2869"/>
                  <a:gd name="T112" fmla="*/ 733 w 1768"/>
                  <a:gd name="T113" fmla="*/ 2449 h 2869"/>
                  <a:gd name="T114" fmla="*/ 644 w 1768"/>
                  <a:gd name="T115" fmla="*/ 2414 h 2869"/>
                  <a:gd name="T116" fmla="*/ 566 w 1768"/>
                  <a:gd name="T117" fmla="*/ 2396 h 2869"/>
                  <a:gd name="T118" fmla="*/ 507 w 1768"/>
                  <a:gd name="T119" fmla="*/ 2328 h 2869"/>
                  <a:gd name="T120" fmla="*/ 1211 w 1768"/>
                  <a:gd name="T121" fmla="*/ 2176 h 2869"/>
                  <a:gd name="T122" fmla="*/ 1143 w 1768"/>
                  <a:gd name="T123" fmla="*/ 2215 h 2869"/>
                  <a:gd name="T124" fmla="*/ 1098 w 1768"/>
                  <a:gd name="T125" fmla="*/ 2238 h 2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2869">
                    <a:moveTo>
                      <a:pt x="861" y="1771"/>
                    </a:moveTo>
                    <a:lnTo>
                      <a:pt x="876" y="1771"/>
                    </a:lnTo>
                    <a:lnTo>
                      <a:pt x="891" y="1773"/>
                    </a:lnTo>
                    <a:lnTo>
                      <a:pt x="909" y="1776"/>
                    </a:lnTo>
                    <a:lnTo>
                      <a:pt x="927" y="1779"/>
                    </a:lnTo>
                    <a:lnTo>
                      <a:pt x="945" y="1783"/>
                    </a:lnTo>
                    <a:lnTo>
                      <a:pt x="964" y="1785"/>
                    </a:lnTo>
                    <a:lnTo>
                      <a:pt x="980" y="1787"/>
                    </a:lnTo>
                    <a:lnTo>
                      <a:pt x="996" y="1787"/>
                    </a:lnTo>
                    <a:lnTo>
                      <a:pt x="1003" y="1786"/>
                    </a:lnTo>
                    <a:lnTo>
                      <a:pt x="1008" y="1785"/>
                    </a:lnTo>
                    <a:lnTo>
                      <a:pt x="1013" y="1784"/>
                    </a:lnTo>
                    <a:lnTo>
                      <a:pt x="1018" y="1782"/>
                    </a:lnTo>
                    <a:lnTo>
                      <a:pt x="1021" y="1778"/>
                    </a:lnTo>
                    <a:lnTo>
                      <a:pt x="1024" y="1775"/>
                    </a:lnTo>
                    <a:lnTo>
                      <a:pt x="1025" y="1770"/>
                    </a:lnTo>
                    <a:lnTo>
                      <a:pt x="1025" y="1766"/>
                    </a:lnTo>
                    <a:lnTo>
                      <a:pt x="1024" y="1760"/>
                    </a:lnTo>
                    <a:lnTo>
                      <a:pt x="1020" y="1753"/>
                    </a:lnTo>
                    <a:lnTo>
                      <a:pt x="1016" y="1746"/>
                    </a:lnTo>
                    <a:lnTo>
                      <a:pt x="1011" y="1736"/>
                    </a:lnTo>
                    <a:lnTo>
                      <a:pt x="1003" y="1727"/>
                    </a:lnTo>
                    <a:lnTo>
                      <a:pt x="995" y="1716"/>
                    </a:lnTo>
                    <a:lnTo>
                      <a:pt x="983" y="1703"/>
                    </a:lnTo>
                    <a:lnTo>
                      <a:pt x="971" y="1690"/>
                    </a:lnTo>
                    <a:lnTo>
                      <a:pt x="959" y="1678"/>
                    </a:lnTo>
                    <a:lnTo>
                      <a:pt x="949" y="1664"/>
                    </a:lnTo>
                    <a:lnTo>
                      <a:pt x="940" y="1650"/>
                    </a:lnTo>
                    <a:lnTo>
                      <a:pt x="932" y="1637"/>
                    </a:lnTo>
                    <a:lnTo>
                      <a:pt x="926" y="1622"/>
                    </a:lnTo>
                    <a:lnTo>
                      <a:pt x="921" y="1608"/>
                    </a:lnTo>
                    <a:lnTo>
                      <a:pt x="916" y="1593"/>
                    </a:lnTo>
                    <a:lnTo>
                      <a:pt x="913" y="1580"/>
                    </a:lnTo>
                    <a:lnTo>
                      <a:pt x="906" y="1553"/>
                    </a:lnTo>
                    <a:lnTo>
                      <a:pt x="903" y="1528"/>
                    </a:lnTo>
                    <a:lnTo>
                      <a:pt x="900" y="1505"/>
                    </a:lnTo>
                    <a:lnTo>
                      <a:pt x="898" y="1486"/>
                    </a:lnTo>
                    <a:lnTo>
                      <a:pt x="896" y="1477"/>
                    </a:lnTo>
                    <a:lnTo>
                      <a:pt x="895" y="1471"/>
                    </a:lnTo>
                    <a:lnTo>
                      <a:pt x="892" y="1465"/>
                    </a:lnTo>
                    <a:lnTo>
                      <a:pt x="890" y="1460"/>
                    </a:lnTo>
                    <a:lnTo>
                      <a:pt x="886" y="1457"/>
                    </a:lnTo>
                    <a:lnTo>
                      <a:pt x="882" y="1456"/>
                    </a:lnTo>
                    <a:lnTo>
                      <a:pt x="877" y="1456"/>
                    </a:lnTo>
                    <a:lnTo>
                      <a:pt x="870" y="1457"/>
                    </a:lnTo>
                    <a:lnTo>
                      <a:pt x="863" y="1460"/>
                    </a:lnTo>
                    <a:lnTo>
                      <a:pt x="854" y="1466"/>
                    </a:lnTo>
                    <a:lnTo>
                      <a:pt x="845" y="1473"/>
                    </a:lnTo>
                    <a:lnTo>
                      <a:pt x="833" y="1482"/>
                    </a:lnTo>
                    <a:lnTo>
                      <a:pt x="806" y="1507"/>
                    </a:lnTo>
                    <a:lnTo>
                      <a:pt x="771" y="1542"/>
                    </a:lnTo>
                    <a:lnTo>
                      <a:pt x="764" y="1550"/>
                    </a:lnTo>
                    <a:lnTo>
                      <a:pt x="755" y="1563"/>
                    </a:lnTo>
                    <a:lnTo>
                      <a:pt x="747" y="1577"/>
                    </a:lnTo>
                    <a:lnTo>
                      <a:pt x="740" y="1592"/>
                    </a:lnTo>
                    <a:lnTo>
                      <a:pt x="733" y="1608"/>
                    </a:lnTo>
                    <a:lnTo>
                      <a:pt x="728" y="1622"/>
                    </a:lnTo>
                    <a:lnTo>
                      <a:pt x="723" y="1637"/>
                    </a:lnTo>
                    <a:lnTo>
                      <a:pt x="722" y="1647"/>
                    </a:lnTo>
                    <a:lnTo>
                      <a:pt x="721" y="1659"/>
                    </a:lnTo>
                    <a:lnTo>
                      <a:pt x="720" y="1671"/>
                    </a:lnTo>
                    <a:lnTo>
                      <a:pt x="718" y="1681"/>
                    </a:lnTo>
                    <a:lnTo>
                      <a:pt x="716" y="1690"/>
                    </a:lnTo>
                    <a:lnTo>
                      <a:pt x="710" y="1708"/>
                    </a:lnTo>
                    <a:lnTo>
                      <a:pt x="704" y="1724"/>
                    </a:lnTo>
                    <a:lnTo>
                      <a:pt x="697" y="1740"/>
                    </a:lnTo>
                    <a:lnTo>
                      <a:pt x="692" y="1759"/>
                    </a:lnTo>
                    <a:lnTo>
                      <a:pt x="689" y="1768"/>
                    </a:lnTo>
                    <a:lnTo>
                      <a:pt x="688" y="1778"/>
                    </a:lnTo>
                    <a:lnTo>
                      <a:pt x="686" y="1790"/>
                    </a:lnTo>
                    <a:lnTo>
                      <a:pt x="685" y="1802"/>
                    </a:lnTo>
                    <a:lnTo>
                      <a:pt x="686" y="1805"/>
                    </a:lnTo>
                    <a:lnTo>
                      <a:pt x="690" y="1807"/>
                    </a:lnTo>
                    <a:lnTo>
                      <a:pt x="693" y="1810"/>
                    </a:lnTo>
                    <a:lnTo>
                      <a:pt x="698" y="1811"/>
                    </a:lnTo>
                    <a:lnTo>
                      <a:pt x="711" y="1814"/>
                    </a:lnTo>
                    <a:lnTo>
                      <a:pt x="727" y="1815"/>
                    </a:lnTo>
                    <a:lnTo>
                      <a:pt x="757" y="1815"/>
                    </a:lnTo>
                    <a:lnTo>
                      <a:pt x="777" y="1814"/>
                    </a:lnTo>
                    <a:lnTo>
                      <a:pt x="781" y="1813"/>
                    </a:lnTo>
                    <a:lnTo>
                      <a:pt x="786" y="1812"/>
                    </a:lnTo>
                    <a:lnTo>
                      <a:pt x="791" y="1809"/>
                    </a:lnTo>
                    <a:lnTo>
                      <a:pt x="796" y="1806"/>
                    </a:lnTo>
                    <a:lnTo>
                      <a:pt x="807" y="1799"/>
                    </a:lnTo>
                    <a:lnTo>
                      <a:pt x="817" y="1791"/>
                    </a:lnTo>
                    <a:lnTo>
                      <a:pt x="828" y="1782"/>
                    </a:lnTo>
                    <a:lnTo>
                      <a:pt x="839" y="1775"/>
                    </a:lnTo>
                    <a:lnTo>
                      <a:pt x="845" y="1772"/>
                    </a:lnTo>
                    <a:lnTo>
                      <a:pt x="850" y="1771"/>
                    </a:lnTo>
                    <a:lnTo>
                      <a:pt x="856" y="1770"/>
                    </a:lnTo>
                    <a:lnTo>
                      <a:pt x="861" y="1771"/>
                    </a:lnTo>
                    <a:close/>
                    <a:moveTo>
                      <a:pt x="1705" y="1561"/>
                    </a:moveTo>
                    <a:lnTo>
                      <a:pt x="1695" y="1539"/>
                    </a:lnTo>
                    <a:lnTo>
                      <a:pt x="1686" y="1519"/>
                    </a:lnTo>
                    <a:lnTo>
                      <a:pt x="1679" y="1502"/>
                    </a:lnTo>
                    <a:lnTo>
                      <a:pt x="1673" y="1486"/>
                    </a:lnTo>
                    <a:lnTo>
                      <a:pt x="1668" y="1470"/>
                    </a:lnTo>
                    <a:lnTo>
                      <a:pt x="1664" y="1456"/>
                    </a:lnTo>
                    <a:lnTo>
                      <a:pt x="1661" y="1443"/>
                    </a:lnTo>
                    <a:lnTo>
                      <a:pt x="1659" y="1431"/>
                    </a:lnTo>
                    <a:lnTo>
                      <a:pt x="1658" y="1420"/>
                    </a:lnTo>
                    <a:lnTo>
                      <a:pt x="1657" y="1410"/>
                    </a:lnTo>
                    <a:lnTo>
                      <a:pt x="1658" y="1400"/>
                    </a:lnTo>
                    <a:lnTo>
                      <a:pt x="1659" y="1391"/>
                    </a:lnTo>
                    <a:lnTo>
                      <a:pt x="1663" y="1373"/>
                    </a:lnTo>
                    <a:lnTo>
                      <a:pt x="1668" y="1355"/>
                    </a:lnTo>
                    <a:lnTo>
                      <a:pt x="1675" y="1337"/>
                    </a:lnTo>
                    <a:lnTo>
                      <a:pt x="1683" y="1317"/>
                    </a:lnTo>
                    <a:lnTo>
                      <a:pt x="1692" y="1294"/>
                    </a:lnTo>
                    <a:lnTo>
                      <a:pt x="1700" y="1269"/>
                    </a:lnTo>
                    <a:lnTo>
                      <a:pt x="1703" y="1254"/>
                    </a:lnTo>
                    <a:lnTo>
                      <a:pt x="1706" y="1238"/>
                    </a:lnTo>
                    <a:lnTo>
                      <a:pt x="1709" y="1220"/>
                    </a:lnTo>
                    <a:lnTo>
                      <a:pt x="1712" y="1202"/>
                    </a:lnTo>
                    <a:lnTo>
                      <a:pt x="1714" y="1181"/>
                    </a:lnTo>
                    <a:lnTo>
                      <a:pt x="1716" y="1159"/>
                    </a:lnTo>
                    <a:lnTo>
                      <a:pt x="1717" y="1134"/>
                    </a:lnTo>
                    <a:lnTo>
                      <a:pt x="1717" y="1108"/>
                    </a:lnTo>
                    <a:lnTo>
                      <a:pt x="1718" y="1081"/>
                    </a:lnTo>
                    <a:lnTo>
                      <a:pt x="1722" y="1051"/>
                    </a:lnTo>
                    <a:lnTo>
                      <a:pt x="1726" y="1019"/>
                    </a:lnTo>
                    <a:lnTo>
                      <a:pt x="1733" y="984"/>
                    </a:lnTo>
                    <a:lnTo>
                      <a:pt x="1746" y="911"/>
                    </a:lnTo>
                    <a:lnTo>
                      <a:pt x="1759" y="836"/>
                    </a:lnTo>
                    <a:lnTo>
                      <a:pt x="1763" y="799"/>
                    </a:lnTo>
                    <a:lnTo>
                      <a:pt x="1767" y="763"/>
                    </a:lnTo>
                    <a:lnTo>
                      <a:pt x="1768" y="746"/>
                    </a:lnTo>
                    <a:lnTo>
                      <a:pt x="1768" y="728"/>
                    </a:lnTo>
                    <a:lnTo>
                      <a:pt x="1768" y="711"/>
                    </a:lnTo>
                    <a:lnTo>
                      <a:pt x="1765" y="694"/>
                    </a:lnTo>
                    <a:lnTo>
                      <a:pt x="1764" y="679"/>
                    </a:lnTo>
                    <a:lnTo>
                      <a:pt x="1761" y="663"/>
                    </a:lnTo>
                    <a:lnTo>
                      <a:pt x="1757" y="649"/>
                    </a:lnTo>
                    <a:lnTo>
                      <a:pt x="1753" y="635"/>
                    </a:lnTo>
                    <a:lnTo>
                      <a:pt x="1747" y="622"/>
                    </a:lnTo>
                    <a:lnTo>
                      <a:pt x="1741" y="610"/>
                    </a:lnTo>
                    <a:lnTo>
                      <a:pt x="1733" y="599"/>
                    </a:lnTo>
                    <a:lnTo>
                      <a:pt x="1723" y="588"/>
                    </a:lnTo>
                    <a:lnTo>
                      <a:pt x="1705" y="568"/>
                    </a:lnTo>
                    <a:lnTo>
                      <a:pt x="1687" y="547"/>
                    </a:lnTo>
                    <a:lnTo>
                      <a:pt x="1670" y="526"/>
                    </a:lnTo>
                    <a:lnTo>
                      <a:pt x="1653" y="504"/>
                    </a:lnTo>
                    <a:lnTo>
                      <a:pt x="1623" y="458"/>
                    </a:lnTo>
                    <a:lnTo>
                      <a:pt x="1592" y="410"/>
                    </a:lnTo>
                    <a:lnTo>
                      <a:pt x="1562" y="361"/>
                    </a:lnTo>
                    <a:lnTo>
                      <a:pt x="1531" y="312"/>
                    </a:lnTo>
                    <a:lnTo>
                      <a:pt x="1516" y="287"/>
                    </a:lnTo>
                    <a:lnTo>
                      <a:pt x="1499" y="264"/>
                    </a:lnTo>
                    <a:lnTo>
                      <a:pt x="1483" y="240"/>
                    </a:lnTo>
                    <a:lnTo>
                      <a:pt x="1466" y="217"/>
                    </a:lnTo>
                    <a:lnTo>
                      <a:pt x="1449" y="195"/>
                    </a:lnTo>
                    <a:lnTo>
                      <a:pt x="1430" y="173"/>
                    </a:lnTo>
                    <a:lnTo>
                      <a:pt x="1411" y="152"/>
                    </a:lnTo>
                    <a:lnTo>
                      <a:pt x="1391" y="132"/>
                    </a:lnTo>
                    <a:lnTo>
                      <a:pt x="1371" y="113"/>
                    </a:lnTo>
                    <a:lnTo>
                      <a:pt x="1348" y="95"/>
                    </a:lnTo>
                    <a:lnTo>
                      <a:pt x="1326" y="78"/>
                    </a:lnTo>
                    <a:lnTo>
                      <a:pt x="1301" y="62"/>
                    </a:lnTo>
                    <a:lnTo>
                      <a:pt x="1275" y="49"/>
                    </a:lnTo>
                    <a:lnTo>
                      <a:pt x="1248" y="37"/>
                    </a:lnTo>
                    <a:lnTo>
                      <a:pt x="1220" y="25"/>
                    </a:lnTo>
                    <a:lnTo>
                      <a:pt x="1189" y="16"/>
                    </a:lnTo>
                    <a:lnTo>
                      <a:pt x="1157" y="9"/>
                    </a:lnTo>
                    <a:lnTo>
                      <a:pt x="1123" y="4"/>
                    </a:lnTo>
                    <a:lnTo>
                      <a:pt x="1087" y="1"/>
                    </a:lnTo>
                    <a:lnTo>
                      <a:pt x="1050" y="0"/>
                    </a:lnTo>
                    <a:lnTo>
                      <a:pt x="989" y="1"/>
                    </a:lnTo>
                    <a:lnTo>
                      <a:pt x="930" y="4"/>
                    </a:lnTo>
                    <a:lnTo>
                      <a:pt x="872" y="9"/>
                    </a:lnTo>
                    <a:lnTo>
                      <a:pt x="817" y="15"/>
                    </a:lnTo>
                    <a:lnTo>
                      <a:pt x="763" y="24"/>
                    </a:lnTo>
                    <a:lnTo>
                      <a:pt x="709" y="34"/>
                    </a:lnTo>
                    <a:lnTo>
                      <a:pt x="659" y="48"/>
                    </a:lnTo>
                    <a:lnTo>
                      <a:pt x="609" y="62"/>
                    </a:lnTo>
                    <a:lnTo>
                      <a:pt x="562" y="79"/>
                    </a:lnTo>
                    <a:lnTo>
                      <a:pt x="516" y="97"/>
                    </a:lnTo>
                    <a:lnTo>
                      <a:pt x="472" y="118"/>
                    </a:lnTo>
                    <a:lnTo>
                      <a:pt x="430" y="140"/>
                    </a:lnTo>
                    <a:lnTo>
                      <a:pt x="390" y="164"/>
                    </a:lnTo>
                    <a:lnTo>
                      <a:pt x="350" y="191"/>
                    </a:lnTo>
                    <a:lnTo>
                      <a:pt x="313" y="218"/>
                    </a:lnTo>
                    <a:lnTo>
                      <a:pt x="280" y="249"/>
                    </a:lnTo>
                    <a:lnTo>
                      <a:pt x="247" y="281"/>
                    </a:lnTo>
                    <a:lnTo>
                      <a:pt x="215" y="315"/>
                    </a:lnTo>
                    <a:lnTo>
                      <a:pt x="186" y="351"/>
                    </a:lnTo>
                    <a:lnTo>
                      <a:pt x="159" y="388"/>
                    </a:lnTo>
                    <a:lnTo>
                      <a:pt x="135" y="428"/>
                    </a:lnTo>
                    <a:lnTo>
                      <a:pt x="111" y="470"/>
                    </a:lnTo>
                    <a:lnTo>
                      <a:pt x="90" y="513"/>
                    </a:lnTo>
                    <a:lnTo>
                      <a:pt x="72" y="559"/>
                    </a:lnTo>
                    <a:lnTo>
                      <a:pt x="56" y="606"/>
                    </a:lnTo>
                    <a:lnTo>
                      <a:pt x="41" y="655"/>
                    </a:lnTo>
                    <a:lnTo>
                      <a:pt x="29" y="707"/>
                    </a:lnTo>
                    <a:lnTo>
                      <a:pt x="19" y="759"/>
                    </a:lnTo>
                    <a:lnTo>
                      <a:pt x="10" y="814"/>
                    </a:lnTo>
                    <a:lnTo>
                      <a:pt x="4" y="871"/>
                    </a:lnTo>
                    <a:lnTo>
                      <a:pt x="1" y="930"/>
                    </a:lnTo>
                    <a:lnTo>
                      <a:pt x="0" y="990"/>
                    </a:lnTo>
                    <a:lnTo>
                      <a:pt x="0" y="1007"/>
                    </a:lnTo>
                    <a:lnTo>
                      <a:pt x="2" y="1024"/>
                    </a:lnTo>
                    <a:lnTo>
                      <a:pt x="4" y="1042"/>
                    </a:lnTo>
                    <a:lnTo>
                      <a:pt x="7" y="1060"/>
                    </a:lnTo>
                    <a:lnTo>
                      <a:pt x="15" y="1097"/>
                    </a:lnTo>
                    <a:lnTo>
                      <a:pt x="26" y="1136"/>
                    </a:lnTo>
                    <a:lnTo>
                      <a:pt x="50" y="1215"/>
                    </a:lnTo>
                    <a:lnTo>
                      <a:pt x="76" y="1294"/>
                    </a:lnTo>
                    <a:lnTo>
                      <a:pt x="87" y="1332"/>
                    </a:lnTo>
                    <a:lnTo>
                      <a:pt x="97" y="1369"/>
                    </a:lnTo>
                    <a:lnTo>
                      <a:pt x="101" y="1388"/>
                    </a:lnTo>
                    <a:lnTo>
                      <a:pt x="104" y="1405"/>
                    </a:lnTo>
                    <a:lnTo>
                      <a:pt x="106" y="1422"/>
                    </a:lnTo>
                    <a:lnTo>
                      <a:pt x="108" y="1438"/>
                    </a:lnTo>
                    <a:lnTo>
                      <a:pt x="108" y="1454"/>
                    </a:lnTo>
                    <a:lnTo>
                      <a:pt x="108" y="1469"/>
                    </a:lnTo>
                    <a:lnTo>
                      <a:pt x="106" y="1484"/>
                    </a:lnTo>
                    <a:lnTo>
                      <a:pt x="103" y="1497"/>
                    </a:lnTo>
                    <a:lnTo>
                      <a:pt x="100" y="1509"/>
                    </a:lnTo>
                    <a:lnTo>
                      <a:pt x="94" y="1522"/>
                    </a:lnTo>
                    <a:lnTo>
                      <a:pt x="87" y="1532"/>
                    </a:lnTo>
                    <a:lnTo>
                      <a:pt x="79" y="1542"/>
                    </a:lnTo>
                    <a:lnTo>
                      <a:pt x="73" y="1548"/>
                    </a:lnTo>
                    <a:lnTo>
                      <a:pt x="69" y="1555"/>
                    </a:lnTo>
                    <a:lnTo>
                      <a:pt x="65" y="1563"/>
                    </a:lnTo>
                    <a:lnTo>
                      <a:pt x="62" y="1570"/>
                    </a:lnTo>
                    <a:lnTo>
                      <a:pt x="61" y="1578"/>
                    </a:lnTo>
                    <a:lnTo>
                      <a:pt x="60" y="1586"/>
                    </a:lnTo>
                    <a:lnTo>
                      <a:pt x="59" y="1594"/>
                    </a:lnTo>
                    <a:lnTo>
                      <a:pt x="60" y="1603"/>
                    </a:lnTo>
                    <a:lnTo>
                      <a:pt x="61" y="1612"/>
                    </a:lnTo>
                    <a:lnTo>
                      <a:pt x="63" y="1620"/>
                    </a:lnTo>
                    <a:lnTo>
                      <a:pt x="65" y="1629"/>
                    </a:lnTo>
                    <a:lnTo>
                      <a:pt x="68" y="1639"/>
                    </a:lnTo>
                    <a:lnTo>
                      <a:pt x="75" y="1657"/>
                    </a:lnTo>
                    <a:lnTo>
                      <a:pt x="83" y="1675"/>
                    </a:lnTo>
                    <a:lnTo>
                      <a:pt x="93" y="1693"/>
                    </a:lnTo>
                    <a:lnTo>
                      <a:pt x="103" y="1710"/>
                    </a:lnTo>
                    <a:lnTo>
                      <a:pt x="113" y="1726"/>
                    </a:lnTo>
                    <a:lnTo>
                      <a:pt x="123" y="1742"/>
                    </a:lnTo>
                    <a:lnTo>
                      <a:pt x="141" y="1769"/>
                    </a:lnTo>
                    <a:lnTo>
                      <a:pt x="152" y="1790"/>
                    </a:lnTo>
                    <a:lnTo>
                      <a:pt x="157" y="1799"/>
                    </a:lnTo>
                    <a:lnTo>
                      <a:pt x="164" y="1806"/>
                    </a:lnTo>
                    <a:lnTo>
                      <a:pt x="172" y="1812"/>
                    </a:lnTo>
                    <a:lnTo>
                      <a:pt x="180" y="1816"/>
                    </a:lnTo>
                    <a:lnTo>
                      <a:pt x="190" y="1820"/>
                    </a:lnTo>
                    <a:lnTo>
                      <a:pt x="200" y="1822"/>
                    </a:lnTo>
                    <a:lnTo>
                      <a:pt x="211" y="1822"/>
                    </a:lnTo>
                    <a:lnTo>
                      <a:pt x="223" y="1821"/>
                    </a:lnTo>
                    <a:lnTo>
                      <a:pt x="234" y="1820"/>
                    </a:lnTo>
                    <a:lnTo>
                      <a:pt x="248" y="1818"/>
                    </a:lnTo>
                    <a:lnTo>
                      <a:pt x="261" y="1814"/>
                    </a:lnTo>
                    <a:lnTo>
                      <a:pt x="274" y="1811"/>
                    </a:lnTo>
                    <a:lnTo>
                      <a:pt x="303" y="1803"/>
                    </a:lnTo>
                    <a:lnTo>
                      <a:pt x="332" y="1796"/>
                    </a:lnTo>
                    <a:lnTo>
                      <a:pt x="362" y="1789"/>
                    </a:lnTo>
                    <a:lnTo>
                      <a:pt x="392" y="1784"/>
                    </a:lnTo>
                    <a:lnTo>
                      <a:pt x="406" y="1783"/>
                    </a:lnTo>
                    <a:lnTo>
                      <a:pt x="420" y="1782"/>
                    </a:lnTo>
                    <a:lnTo>
                      <a:pt x="435" y="1783"/>
                    </a:lnTo>
                    <a:lnTo>
                      <a:pt x="449" y="1785"/>
                    </a:lnTo>
                    <a:lnTo>
                      <a:pt x="462" y="1788"/>
                    </a:lnTo>
                    <a:lnTo>
                      <a:pt x="475" y="1792"/>
                    </a:lnTo>
                    <a:lnTo>
                      <a:pt x="487" y="1798"/>
                    </a:lnTo>
                    <a:lnTo>
                      <a:pt x="499" y="1806"/>
                    </a:lnTo>
                    <a:lnTo>
                      <a:pt x="511" y="1815"/>
                    </a:lnTo>
                    <a:lnTo>
                      <a:pt x="521" y="1828"/>
                    </a:lnTo>
                    <a:lnTo>
                      <a:pt x="531" y="1841"/>
                    </a:lnTo>
                    <a:lnTo>
                      <a:pt x="540" y="1858"/>
                    </a:lnTo>
                    <a:lnTo>
                      <a:pt x="546" y="1873"/>
                    </a:lnTo>
                    <a:lnTo>
                      <a:pt x="550" y="1887"/>
                    </a:lnTo>
                    <a:lnTo>
                      <a:pt x="551" y="1901"/>
                    </a:lnTo>
                    <a:lnTo>
                      <a:pt x="552" y="1915"/>
                    </a:lnTo>
                    <a:lnTo>
                      <a:pt x="551" y="1928"/>
                    </a:lnTo>
                    <a:lnTo>
                      <a:pt x="549" y="1942"/>
                    </a:lnTo>
                    <a:lnTo>
                      <a:pt x="546" y="1956"/>
                    </a:lnTo>
                    <a:lnTo>
                      <a:pt x="542" y="1970"/>
                    </a:lnTo>
                    <a:lnTo>
                      <a:pt x="533" y="1996"/>
                    </a:lnTo>
                    <a:lnTo>
                      <a:pt x="525" y="2023"/>
                    </a:lnTo>
                    <a:lnTo>
                      <a:pt x="521" y="2037"/>
                    </a:lnTo>
                    <a:lnTo>
                      <a:pt x="518" y="2051"/>
                    </a:lnTo>
                    <a:lnTo>
                      <a:pt x="517" y="2066"/>
                    </a:lnTo>
                    <a:lnTo>
                      <a:pt x="516" y="2081"/>
                    </a:lnTo>
                    <a:lnTo>
                      <a:pt x="516" y="2093"/>
                    </a:lnTo>
                    <a:lnTo>
                      <a:pt x="518" y="2105"/>
                    </a:lnTo>
                    <a:lnTo>
                      <a:pt x="521" y="2118"/>
                    </a:lnTo>
                    <a:lnTo>
                      <a:pt x="524" y="2130"/>
                    </a:lnTo>
                    <a:lnTo>
                      <a:pt x="528" y="2141"/>
                    </a:lnTo>
                    <a:lnTo>
                      <a:pt x="533" y="2152"/>
                    </a:lnTo>
                    <a:lnTo>
                      <a:pt x="537" y="2162"/>
                    </a:lnTo>
                    <a:lnTo>
                      <a:pt x="543" y="2170"/>
                    </a:lnTo>
                    <a:lnTo>
                      <a:pt x="548" y="2176"/>
                    </a:lnTo>
                    <a:lnTo>
                      <a:pt x="553" y="2180"/>
                    </a:lnTo>
                    <a:lnTo>
                      <a:pt x="555" y="2181"/>
                    </a:lnTo>
                    <a:lnTo>
                      <a:pt x="558" y="2181"/>
                    </a:lnTo>
                    <a:lnTo>
                      <a:pt x="560" y="2181"/>
                    </a:lnTo>
                    <a:lnTo>
                      <a:pt x="562" y="2180"/>
                    </a:lnTo>
                    <a:lnTo>
                      <a:pt x="563" y="2179"/>
                    </a:lnTo>
                    <a:lnTo>
                      <a:pt x="565" y="2176"/>
                    </a:lnTo>
                    <a:lnTo>
                      <a:pt x="567" y="2173"/>
                    </a:lnTo>
                    <a:lnTo>
                      <a:pt x="568" y="2169"/>
                    </a:lnTo>
                    <a:lnTo>
                      <a:pt x="569" y="2158"/>
                    </a:lnTo>
                    <a:lnTo>
                      <a:pt x="570" y="2142"/>
                    </a:lnTo>
                    <a:lnTo>
                      <a:pt x="570" y="2133"/>
                    </a:lnTo>
                    <a:lnTo>
                      <a:pt x="571" y="2124"/>
                    </a:lnTo>
                    <a:lnTo>
                      <a:pt x="573" y="2117"/>
                    </a:lnTo>
                    <a:lnTo>
                      <a:pt x="576" y="2110"/>
                    </a:lnTo>
                    <a:lnTo>
                      <a:pt x="579" y="2104"/>
                    </a:lnTo>
                    <a:lnTo>
                      <a:pt x="582" y="2100"/>
                    </a:lnTo>
                    <a:lnTo>
                      <a:pt x="585" y="2097"/>
                    </a:lnTo>
                    <a:lnTo>
                      <a:pt x="589" y="2094"/>
                    </a:lnTo>
                    <a:lnTo>
                      <a:pt x="594" y="2093"/>
                    </a:lnTo>
                    <a:lnTo>
                      <a:pt x="598" y="2092"/>
                    </a:lnTo>
                    <a:lnTo>
                      <a:pt x="603" y="2093"/>
                    </a:lnTo>
                    <a:lnTo>
                      <a:pt x="608" y="2094"/>
                    </a:lnTo>
                    <a:lnTo>
                      <a:pt x="615" y="2095"/>
                    </a:lnTo>
                    <a:lnTo>
                      <a:pt x="620" y="2098"/>
                    </a:lnTo>
                    <a:lnTo>
                      <a:pt x="626" y="2101"/>
                    </a:lnTo>
                    <a:lnTo>
                      <a:pt x="631" y="2105"/>
                    </a:lnTo>
                    <a:lnTo>
                      <a:pt x="642" y="2116"/>
                    </a:lnTo>
                    <a:lnTo>
                      <a:pt x="654" y="2128"/>
                    </a:lnTo>
                    <a:lnTo>
                      <a:pt x="664" y="2142"/>
                    </a:lnTo>
                    <a:lnTo>
                      <a:pt x="673" y="2159"/>
                    </a:lnTo>
                    <a:lnTo>
                      <a:pt x="677" y="2167"/>
                    </a:lnTo>
                    <a:lnTo>
                      <a:pt x="680" y="2176"/>
                    </a:lnTo>
                    <a:lnTo>
                      <a:pt x="683" y="2185"/>
                    </a:lnTo>
                    <a:lnTo>
                      <a:pt x="686" y="2195"/>
                    </a:lnTo>
                    <a:lnTo>
                      <a:pt x="689" y="2205"/>
                    </a:lnTo>
                    <a:lnTo>
                      <a:pt x="691" y="2215"/>
                    </a:lnTo>
                    <a:lnTo>
                      <a:pt x="692" y="2225"/>
                    </a:lnTo>
                    <a:lnTo>
                      <a:pt x="692" y="2236"/>
                    </a:lnTo>
                    <a:lnTo>
                      <a:pt x="692" y="2250"/>
                    </a:lnTo>
                    <a:lnTo>
                      <a:pt x="693" y="2261"/>
                    </a:lnTo>
                    <a:lnTo>
                      <a:pt x="694" y="2270"/>
                    </a:lnTo>
                    <a:lnTo>
                      <a:pt x="696" y="2276"/>
                    </a:lnTo>
                    <a:lnTo>
                      <a:pt x="698" y="2279"/>
                    </a:lnTo>
                    <a:lnTo>
                      <a:pt x="700" y="2280"/>
                    </a:lnTo>
                    <a:lnTo>
                      <a:pt x="702" y="2280"/>
                    </a:lnTo>
                    <a:lnTo>
                      <a:pt x="705" y="2277"/>
                    </a:lnTo>
                    <a:lnTo>
                      <a:pt x="711" y="2268"/>
                    </a:lnTo>
                    <a:lnTo>
                      <a:pt x="718" y="2253"/>
                    </a:lnTo>
                    <a:lnTo>
                      <a:pt x="727" y="2237"/>
                    </a:lnTo>
                    <a:lnTo>
                      <a:pt x="734" y="2219"/>
                    </a:lnTo>
                    <a:lnTo>
                      <a:pt x="742" y="2203"/>
                    </a:lnTo>
                    <a:lnTo>
                      <a:pt x="750" y="2190"/>
                    </a:lnTo>
                    <a:lnTo>
                      <a:pt x="753" y="2184"/>
                    </a:lnTo>
                    <a:lnTo>
                      <a:pt x="757" y="2181"/>
                    </a:lnTo>
                    <a:lnTo>
                      <a:pt x="760" y="2179"/>
                    </a:lnTo>
                    <a:lnTo>
                      <a:pt x="764" y="2179"/>
                    </a:lnTo>
                    <a:lnTo>
                      <a:pt x="767" y="2181"/>
                    </a:lnTo>
                    <a:lnTo>
                      <a:pt x="769" y="2185"/>
                    </a:lnTo>
                    <a:lnTo>
                      <a:pt x="771" y="2192"/>
                    </a:lnTo>
                    <a:lnTo>
                      <a:pt x="773" y="2202"/>
                    </a:lnTo>
                    <a:lnTo>
                      <a:pt x="775" y="2214"/>
                    </a:lnTo>
                    <a:lnTo>
                      <a:pt x="776" y="2231"/>
                    </a:lnTo>
                    <a:lnTo>
                      <a:pt x="777" y="2249"/>
                    </a:lnTo>
                    <a:lnTo>
                      <a:pt x="777" y="2273"/>
                    </a:lnTo>
                    <a:lnTo>
                      <a:pt x="778" y="2278"/>
                    </a:lnTo>
                    <a:lnTo>
                      <a:pt x="780" y="2283"/>
                    </a:lnTo>
                    <a:lnTo>
                      <a:pt x="784" y="2287"/>
                    </a:lnTo>
                    <a:lnTo>
                      <a:pt x="789" y="2290"/>
                    </a:lnTo>
                    <a:lnTo>
                      <a:pt x="795" y="2293"/>
                    </a:lnTo>
                    <a:lnTo>
                      <a:pt x="802" y="2294"/>
                    </a:lnTo>
                    <a:lnTo>
                      <a:pt x="809" y="2295"/>
                    </a:lnTo>
                    <a:lnTo>
                      <a:pt x="816" y="2294"/>
                    </a:lnTo>
                    <a:lnTo>
                      <a:pt x="823" y="2292"/>
                    </a:lnTo>
                    <a:lnTo>
                      <a:pt x="830" y="2289"/>
                    </a:lnTo>
                    <a:lnTo>
                      <a:pt x="838" y="2285"/>
                    </a:lnTo>
                    <a:lnTo>
                      <a:pt x="844" y="2280"/>
                    </a:lnTo>
                    <a:lnTo>
                      <a:pt x="848" y="2273"/>
                    </a:lnTo>
                    <a:lnTo>
                      <a:pt x="852" y="2264"/>
                    </a:lnTo>
                    <a:lnTo>
                      <a:pt x="855" y="2253"/>
                    </a:lnTo>
                    <a:lnTo>
                      <a:pt x="856" y="2242"/>
                    </a:lnTo>
                    <a:lnTo>
                      <a:pt x="856" y="2223"/>
                    </a:lnTo>
                    <a:lnTo>
                      <a:pt x="857" y="2208"/>
                    </a:lnTo>
                    <a:lnTo>
                      <a:pt x="858" y="2194"/>
                    </a:lnTo>
                    <a:lnTo>
                      <a:pt x="859" y="2181"/>
                    </a:lnTo>
                    <a:lnTo>
                      <a:pt x="861" y="2171"/>
                    </a:lnTo>
                    <a:lnTo>
                      <a:pt x="863" y="2164"/>
                    </a:lnTo>
                    <a:lnTo>
                      <a:pt x="865" y="2158"/>
                    </a:lnTo>
                    <a:lnTo>
                      <a:pt x="867" y="2155"/>
                    </a:lnTo>
                    <a:lnTo>
                      <a:pt x="868" y="2155"/>
                    </a:lnTo>
                    <a:lnTo>
                      <a:pt x="870" y="2155"/>
                    </a:lnTo>
                    <a:lnTo>
                      <a:pt x="871" y="2156"/>
                    </a:lnTo>
                    <a:lnTo>
                      <a:pt x="872" y="2157"/>
                    </a:lnTo>
                    <a:lnTo>
                      <a:pt x="875" y="2162"/>
                    </a:lnTo>
                    <a:lnTo>
                      <a:pt x="876" y="2170"/>
                    </a:lnTo>
                    <a:lnTo>
                      <a:pt x="878" y="2181"/>
                    </a:lnTo>
                    <a:lnTo>
                      <a:pt x="879" y="2196"/>
                    </a:lnTo>
                    <a:lnTo>
                      <a:pt x="880" y="2214"/>
                    </a:lnTo>
                    <a:lnTo>
                      <a:pt x="880" y="2236"/>
                    </a:lnTo>
                    <a:lnTo>
                      <a:pt x="881" y="2242"/>
                    </a:lnTo>
                    <a:lnTo>
                      <a:pt x="883" y="2248"/>
                    </a:lnTo>
                    <a:lnTo>
                      <a:pt x="887" y="2254"/>
                    </a:lnTo>
                    <a:lnTo>
                      <a:pt x="891" y="2261"/>
                    </a:lnTo>
                    <a:lnTo>
                      <a:pt x="897" y="2268"/>
                    </a:lnTo>
                    <a:lnTo>
                      <a:pt x="903" y="2274"/>
                    </a:lnTo>
                    <a:lnTo>
                      <a:pt x="909" y="2279"/>
                    </a:lnTo>
                    <a:lnTo>
                      <a:pt x="917" y="2283"/>
                    </a:lnTo>
                    <a:lnTo>
                      <a:pt x="923" y="2287"/>
                    </a:lnTo>
                    <a:lnTo>
                      <a:pt x="930" y="2289"/>
                    </a:lnTo>
                    <a:lnTo>
                      <a:pt x="936" y="2290"/>
                    </a:lnTo>
                    <a:lnTo>
                      <a:pt x="941" y="2289"/>
                    </a:lnTo>
                    <a:lnTo>
                      <a:pt x="943" y="2288"/>
                    </a:lnTo>
                    <a:lnTo>
                      <a:pt x="945" y="2287"/>
                    </a:lnTo>
                    <a:lnTo>
                      <a:pt x="948" y="2285"/>
                    </a:lnTo>
                    <a:lnTo>
                      <a:pt x="950" y="2282"/>
                    </a:lnTo>
                    <a:lnTo>
                      <a:pt x="952" y="2276"/>
                    </a:lnTo>
                    <a:lnTo>
                      <a:pt x="953" y="2267"/>
                    </a:lnTo>
                    <a:lnTo>
                      <a:pt x="954" y="2245"/>
                    </a:lnTo>
                    <a:lnTo>
                      <a:pt x="957" y="2219"/>
                    </a:lnTo>
                    <a:lnTo>
                      <a:pt x="961" y="2194"/>
                    </a:lnTo>
                    <a:lnTo>
                      <a:pt x="965" y="2172"/>
                    </a:lnTo>
                    <a:lnTo>
                      <a:pt x="967" y="2164"/>
                    </a:lnTo>
                    <a:lnTo>
                      <a:pt x="969" y="2158"/>
                    </a:lnTo>
                    <a:lnTo>
                      <a:pt x="970" y="2156"/>
                    </a:lnTo>
                    <a:lnTo>
                      <a:pt x="971" y="2155"/>
                    </a:lnTo>
                    <a:lnTo>
                      <a:pt x="972" y="2155"/>
                    </a:lnTo>
                    <a:lnTo>
                      <a:pt x="973" y="2155"/>
                    </a:lnTo>
                    <a:lnTo>
                      <a:pt x="974" y="2159"/>
                    </a:lnTo>
                    <a:lnTo>
                      <a:pt x="976" y="2167"/>
                    </a:lnTo>
                    <a:lnTo>
                      <a:pt x="976" y="2180"/>
                    </a:lnTo>
                    <a:lnTo>
                      <a:pt x="977" y="2199"/>
                    </a:lnTo>
                    <a:lnTo>
                      <a:pt x="977" y="2211"/>
                    </a:lnTo>
                    <a:lnTo>
                      <a:pt x="978" y="2221"/>
                    </a:lnTo>
                    <a:lnTo>
                      <a:pt x="980" y="2230"/>
                    </a:lnTo>
                    <a:lnTo>
                      <a:pt x="982" y="2236"/>
                    </a:lnTo>
                    <a:lnTo>
                      <a:pt x="985" y="2241"/>
                    </a:lnTo>
                    <a:lnTo>
                      <a:pt x="989" y="2245"/>
                    </a:lnTo>
                    <a:lnTo>
                      <a:pt x="992" y="2247"/>
                    </a:lnTo>
                    <a:lnTo>
                      <a:pt x="996" y="2247"/>
                    </a:lnTo>
                    <a:lnTo>
                      <a:pt x="1001" y="2247"/>
                    </a:lnTo>
                    <a:lnTo>
                      <a:pt x="1006" y="2245"/>
                    </a:lnTo>
                    <a:lnTo>
                      <a:pt x="1011" y="2242"/>
                    </a:lnTo>
                    <a:lnTo>
                      <a:pt x="1016" y="2238"/>
                    </a:lnTo>
                    <a:lnTo>
                      <a:pt x="1029" y="2228"/>
                    </a:lnTo>
                    <a:lnTo>
                      <a:pt x="1041" y="2214"/>
                    </a:lnTo>
                    <a:lnTo>
                      <a:pt x="1053" y="2200"/>
                    </a:lnTo>
                    <a:lnTo>
                      <a:pt x="1066" y="2183"/>
                    </a:lnTo>
                    <a:lnTo>
                      <a:pt x="1078" y="2167"/>
                    </a:lnTo>
                    <a:lnTo>
                      <a:pt x="1089" y="2150"/>
                    </a:lnTo>
                    <a:lnTo>
                      <a:pt x="1110" y="2123"/>
                    </a:lnTo>
                    <a:lnTo>
                      <a:pt x="1122" y="2105"/>
                    </a:lnTo>
                    <a:lnTo>
                      <a:pt x="1126" y="2103"/>
                    </a:lnTo>
                    <a:lnTo>
                      <a:pt x="1132" y="2102"/>
                    </a:lnTo>
                    <a:lnTo>
                      <a:pt x="1141" y="2101"/>
                    </a:lnTo>
                    <a:lnTo>
                      <a:pt x="1150" y="2100"/>
                    </a:lnTo>
                    <a:lnTo>
                      <a:pt x="1173" y="2099"/>
                    </a:lnTo>
                    <a:lnTo>
                      <a:pt x="1197" y="2098"/>
                    </a:lnTo>
                    <a:lnTo>
                      <a:pt x="1209" y="2096"/>
                    </a:lnTo>
                    <a:lnTo>
                      <a:pt x="1220" y="2094"/>
                    </a:lnTo>
                    <a:lnTo>
                      <a:pt x="1229" y="2092"/>
                    </a:lnTo>
                    <a:lnTo>
                      <a:pt x="1237" y="2088"/>
                    </a:lnTo>
                    <a:lnTo>
                      <a:pt x="1240" y="2086"/>
                    </a:lnTo>
                    <a:lnTo>
                      <a:pt x="1242" y="2084"/>
                    </a:lnTo>
                    <a:lnTo>
                      <a:pt x="1244" y="2081"/>
                    </a:lnTo>
                    <a:lnTo>
                      <a:pt x="1247" y="2078"/>
                    </a:lnTo>
                    <a:lnTo>
                      <a:pt x="1247" y="2074"/>
                    </a:lnTo>
                    <a:lnTo>
                      <a:pt x="1247" y="2070"/>
                    </a:lnTo>
                    <a:lnTo>
                      <a:pt x="1246" y="2066"/>
                    </a:lnTo>
                    <a:lnTo>
                      <a:pt x="1244" y="2062"/>
                    </a:lnTo>
                    <a:lnTo>
                      <a:pt x="1240" y="2053"/>
                    </a:lnTo>
                    <a:lnTo>
                      <a:pt x="1238" y="2041"/>
                    </a:lnTo>
                    <a:lnTo>
                      <a:pt x="1236" y="2027"/>
                    </a:lnTo>
                    <a:lnTo>
                      <a:pt x="1234" y="2011"/>
                    </a:lnTo>
                    <a:lnTo>
                      <a:pt x="1230" y="1977"/>
                    </a:lnTo>
                    <a:lnTo>
                      <a:pt x="1227" y="1939"/>
                    </a:lnTo>
                    <a:lnTo>
                      <a:pt x="1224" y="1920"/>
                    </a:lnTo>
                    <a:lnTo>
                      <a:pt x="1222" y="1902"/>
                    </a:lnTo>
                    <a:lnTo>
                      <a:pt x="1219" y="1884"/>
                    </a:lnTo>
                    <a:lnTo>
                      <a:pt x="1216" y="1868"/>
                    </a:lnTo>
                    <a:lnTo>
                      <a:pt x="1212" y="1852"/>
                    </a:lnTo>
                    <a:lnTo>
                      <a:pt x="1207" y="1840"/>
                    </a:lnTo>
                    <a:lnTo>
                      <a:pt x="1204" y="1834"/>
                    </a:lnTo>
                    <a:lnTo>
                      <a:pt x="1201" y="1829"/>
                    </a:lnTo>
                    <a:lnTo>
                      <a:pt x="1198" y="1825"/>
                    </a:lnTo>
                    <a:lnTo>
                      <a:pt x="1195" y="1821"/>
                    </a:lnTo>
                    <a:lnTo>
                      <a:pt x="1188" y="1811"/>
                    </a:lnTo>
                    <a:lnTo>
                      <a:pt x="1182" y="1803"/>
                    </a:lnTo>
                    <a:lnTo>
                      <a:pt x="1179" y="1794"/>
                    </a:lnTo>
                    <a:lnTo>
                      <a:pt x="1177" y="1787"/>
                    </a:lnTo>
                    <a:lnTo>
                      <a:pt x="1178" y="1778"/>
                    </a:lnTo>
                    <a:lnTo>
                      <a:pt x="1180" y="1771"/>
                    </a:lnTo>
                    <a:lnTo>
                      <a:pt x="1184" y="1764"/>
                    </a:lnTo>
                    <a:lnTo>
                      <a:pt x="1189" y="1758"/>
                    </a:lnTo>
                    <a:lnTo>
                      <a:pt x="1196" y="1752"/>
                    </a:lnTo>
                    <a:lnTo>
                      <a:pt x="1204" y="1747"/>
                    </a:lnTo>
                    <a:lnTo>
                      <a:pt x="1214" y="1740"/>
                    </a:lnTo>
                    <a:lnTo>
                      <a:pt x="1224" y="1735"/>
                    </a:lnTo>
                    <a:lnTo>
                      <a:pt x="1235" y="1731"/>
                    </a:lnTo>
                    <a:lnTo>
                      <a:pt x="1247" y="1727"/>
                    </a:lnTo>
                    <a:lnTo>
                      <a:pt x="1260" y="1723"/>
                    </a:lnTo>
                    <a:lnTo>
                      <a:pt x="1273" y="1720"/>
                    </a:lnTo>
                    <a:lnTo>
                      <a:pt x="1300" y="1715"/>
                    </a:lnTo>
                    <a:lnTo>
                      <a:pt x="1328" y="1711"/>
                    </a:lnTo>
                    <a:lnTo>
                      <a:pt x="1355" y="1708"/>
                    </a:lnTo>
                    <a:lnTo>
                      <a:pt x="1381" y="1708"/>
                    </a:lnTo>
                    <a:lnTo>
                      <a:pt x="1405" y="1709"/>
                    </a:lnTo>
                    <a:lnTo>
                      <a:pt x="1425" y="1711"/>
                    </a:lnTo>
                    <a:lnTo>
                      <a:pt x="1434" y="1713"/>
                    </a:lnTo>
                    <a:lnTo>
                      <a:pt x="1441" y="1715"/>
                    </a:lnTo>
                    <a:lnTo>
                      <a:pt x="1446" y="1718"/>
                    </a:lnTo>
                    <a:lnTo>
                      <a:pt x="1450" y="1721"/>
                    </a:lnTo>
                    <a:lnTo>
                      <a:pt x="1457" y="1727"/>
                    </a:lnTo>
                    <a:lnTo>
                      <a:pt x="1466" y="1732"/>
                    </a:lnTo>
                    <a:lnTo>
                      <a:pt x="1477" y="1737"/>
                    </a:lnTo>
                    <a:lnTo>
                      <a:pt x="1489" y="1741"/>
                    </a:lnTo>
                    <a:lnTo>
                      <a:pt x="1501" y="1745"/>
                    </a:lnTo>
                    <a:lnTo>
                      <a:pt x="1516" y="1747"/>
                    </a:lnTo>
                    <a:lnTo>
                      <a:pt x="1529" y="1749"/>
                    </a:lnTo>
                    <a:lnTo>
                      <a:pt x="1544" y="1750"/>
                    </a:lnTo>
                    <a:lnTo>
                      <a:pt x="1557" y="1749"/>
                    </a:lnTo>
                    <a:lnTo>
                      <a:pt x="1570" y="1747"/>
                    </a:lnTo>
                    <a:lnTo>
                      <a:pt x="1583" y="1744"/>
                    </a:lnTo>
                    <a:lnTo>
                      <a:pt x="1593" y="1738"/>
                    </a:lnTo>
                    <a:lnTo>
                      <a:pt x="1598" y="1736"/>
                    </a:lnTo>
                    <a:lnTo>
                      <a:pt x="1602" y="1732"/>
                    </a:lnTo>
                    <a:lnTo>
                      <a:pt x="1605" y="1729"/>
                    </a:lnTo>
                    <a:lnTo>
                      <a:pt x="1608" y="1724"/>
                    </a:lnTo>
                    <a:lnTo>
                      <a:pt x="1610" y="1720"/>
                    </a:lnTo>
                    <a:lnTo>
                      <a:pt x="1612" y="1715"/>
                    </a:lnTo>
                    <a:lnTo>
                      <a:pt x="1613" y="1709"/>
                    </a:lnTo>
                    <a:lnTo>
                      <a:pt x="1614" y="1702"/>
                    </a:lnTo>
                    <a:lnTo>
                      <a:pt x="1614" y="1699"/>
                    </a:lnTo>
                    <a:lnTo>
                      <a:pt x="1616" y="1695"/>
                    </a:lnTo>
                    <a:lnTo>
                      <a:pt x="1619" y="1692"/>
                    </a:lnTo>
                    <a:lnTo>
                      <a:pt x="1622" y="1688"/>
                    </a:lnTo>
                    <a:lnTo>
                      <a:pt x="1630" y="1680"/>
                    </a:lnTo>
                    <a:lnTo>
                      <a:pt x="1640" y="1673"/>
                    </a:lnTo>
                    <a:lnTo>
                      <a:pt x="1661" y="1658"/>
                    </a:lnTo>
                    <a:lnTo>
                      <a:pt x="1675" y="1647"/>
                    </a:lnTo>
                    <a:lnTo>
                      <a:pt x="1684" y="1633"/>
                    </a:lnTo>
                    <a:lnTo>
                      <a:pt x="1702" y="1602"/>
                    </a:lnTo>
                    <a:lnTo>
                      <a:pt x="1706" y="1593"/>
                    </a:lnTo>
                    <a:lnTo>
                      <a:pt x="1709" y="1585"/>
                    </a:lnTo>
                    <a:lnTo>
                      <a:pt x="1712" y="1578"/>
                    </a:lnTo>
                    <a:lnTo>
                      <a:pt x="1713" y="1571"/>
                    </a:lnTo>
                    <a:lnTo>
                      <a:pt x="1714" y="1566"/>
                    </a:lnTo>
                    <a:lnTo>
                      <a:pt x="1713" y="1563"/>
                    </a:lnTo>
                    <a:lnTo>
                      <a:pt x="1711" y="1561"/>
                    </a:lnTo>
                    <a:lnTo>
                      <a:pt x="1710" y="1561"/>
                    </a:lnTo>
                    <a:lnTo>
                      <a:pt x="1708" y="1560"/>
                    </a:lnTo>
                    <a:lnTo>
                      <a:pt x="1705" y="1561"/>
                    </a:lnTo>
                    <a:close/>
                    <a:moveTo>
                      <a:pt x="861" y="1771"/>
                    </a:moveTo>
                    <a:lnTo>
                      <a:pt x="876" y="1771"/>
                    </a:lnTo>
                    <a:lnTo>
                      <a:pt x="891" y="1773"/>
                    </a:lnTo>
                    <a:lnTo>
                      <a:pt x="909" y="1776"/>
                    </a:lnTo>
                    <a:lnTo>
                      <a:pt x="927" y="1779"/>
                    </a:lnTo>
                    <a:lnTo>
                      <a:pt x="945" y="1783"/>
                    </a:lnTo>
                    <a:lnTo>
                      <a:pt x="964" y="1785"/>
                    </a:lnTo>
                    <a:lnTo>
                      <a:pt x="980" y="1787"/>
                    </a:lnTo>
                    <a:lnTo>
                      <a:pt x="996" y="1787"/>
                    </a:lnTo>
                    <a:lnTo>
                      <a:pt x="1003" y="1786"/>
                    </a:lnTo>
                    <a:lnTo>
                      <a:pt x="1008" y="1785"/>
                    </a:lnTo>
                    <a:lnTo>
                      <a:pt x="1013" y="1784"/>
                    </a:lnTo>
                    <a:lnTo>
                      <a:pt x="1018" y="1782"/>
                    </a:lnTo>
                    <a:lnTo>
                      <a:pt x="1021" y="1778"/>
                    </a:lnTo>
                    <a:lnTo>
                      <a:pt x="1024" y="1775"/>
                    </a:lnTo>
                    <a:lnTo>
                      <a:pt x="1025" y="1770"/>
                    </a:lnTo>
                    <a:lnTo>
                      <a:pt x="1025" y="1766"/>
                    </a:lnTo>
                    <a:lnTo>
                      <a:pt x="1024" y="1760"/>
                    </a:lnTo>
                    <a:lnTo>
                      <a:pt x="1020" y="1753"/>
                    </a:lnTo>
                    <a:lnTo>
                      <a:pt x="1016" y="1746"/>
                    </a:lnTo>
                    <a:lnTo>
                      <a:pt x="1011" y="1736"/>
                    </a:lnTo>
                    <a:lnTo>
                      <a:pt x="1003" y="1727"/>
                    </a:lnTo>
                    <a:lnTo>
                      <a:pt x="995" y="1716"/>
                    </a:lnTo>
                    <a:lnTo>
                      <a:pt x="983" y="1703"/>
                    </a:lnTo>
                    <a:lnTo>
                      <a:pt x="971" y="1690"/>
                    </a:lnTo>
                    <a:lnTo>
                      <a:pt x="959" y="1678"/>
                    </a:lnTo>
                    <a:lnTo>
                      <a:pt x="949" y="1664"/>
                    </a:lnTo>
                    <a:lnTo>
                      <a:pt x="940" y="1650"/>
                    </a:lnTo>
                    <a:lnTo>
                      <a:pt x="932" y="1637"/>
                    </a:lnTo>
                    <a:lnTo>
                      <a:pt x="926" y="1622"/>
                    </a:lnTo>
                    <a:lnTo>
                      <a:pt x="921" y="1608"/>
                    </a:lnTo>
                    <a:lnTo>
                      <a:pt x="916" y="1593"/>
                    </a:lnTo>
                    <a:lnTo>
                      <a:pt x="913" y="1580"/>
                    </a:lnTo>
                    <a:lnTo>
                      <a:pt x="906" y="1553"/>
                    </a:lnTo>
                    <a:lnTo>
                      <a:pt x="903" y="1528"/>
                    </a:lnTo>
                    <a:lnTo>
                      <a:pt x="900" y="1505"/>
                    </a:lnTo>
                    <a:lnTo>
                      <a:pt x="898" y="1486"/>
                    </a:lnTo>
                    <a:lnTo>
                      <a:pt x="896" y="1477"/>
                    </a:lnTo>
                    <a:lnTo>
                      <a:pt x="895" y="1471"/>
                    </a:lnTo>
                    <a:lnTo>
                      <a:pt x="892" y="1465"/>
                    </a:lnTo>
                    <a:lnTo>
                      <a:pt x="890" y="1460"/>
                    </a:lnTo>
                    <a:lnTo>
                      <a:pt x="886" y="1457"/>
                    </a:lnTo>
                    <a:lnTo>
                      <a:pt x="882" y="1456"/>
                    </a:lnTo>
                    <a:lnTo>
                      <a:pt x="877" y="1456"/>
                    </a:lnTo>
                    <a:lnTo>
                      <a:pt x="870" y="1457"/>
                    </a:lnTo>
                    <a:lnTo>
                      <a:pt x="863" y="1460"/>
                    </a:lnTo>
                    <a:lnTo>
                      <a:pt x="854" y="1466"/>
                    </a:lnTo>
                    <a:lnTo>
                      <a:pt x="845" y="1473"/>
                    </a:lnTo>
                    <a:lnTo>
                      <a:pt x="833" y="1482"/>
                    </a:lnTo>
                    <a:lnTo>
                      <a:pt x="806" y="1507"/>
                    </a:lnTo>
                    <a:lnTo>
                      <a:pt x="771" y="1542"/>
                    </a:lnTo>
                    <a:lnTo>
                      <a:pt x="764" y="1550"/>
                    </a:lnTo>
                    <a:lnTo>
                      <a:pt x="755" y="1563"/>
                    </a:lnTo>
                    <a:lnTo>
                      <a:pt x="747" y="1577"/>
                    </a:lnTo>
                    <a:lnTo>
                      <a:pt x="740" y="1592"/>
                    </a:lnTo>
                    <a:lnTo>
                      <a:pt x="733" y="1608"/>
                    </a:lnTo>
                    <a:lnTo>
                      <a:pt x="728" y="1622"/>
                    </a:lnTo>
                    <a:lnTo>
                      <a:pt x="723" y="1637"/>
                    </a:lnTo>
                    <a:lnTo>
                      <a:pt x="722" y="1647"/>
                    </a:lnTo>
                    <a:lnTo>
                      <a:pt x="721" y="1659"/>
                    </a:lnTo>
                    <a:lnTo>
                      <a:pt x="720" y="1671"/>
                    </a:lnTo>
                    <a:lnTo>
                      <a:pt x="718" y="1681"/>
                    </a:lnTo>
                    <a:lnTo>
                      <a:pt x="716" y="1690"/>
                    </a:lnTo>
                    <a:lnTo>
                      <a:pt x="710" y="1708"/>
                    </a:lnTo>
                    <a:lnTo>
                      <a:pt x="704" y="1724"/>
                    </a:lnTo>
                    <a:lnTo>
                      <a:pt x="697" y="1740"/>
                    </a:lnTo>
                    <a:lnTo>
                      <a:pt x="692" y="1759"/>
                    </a:lnTo>
                    <a:lnTo>
                      <a:pt x="689" y="1768"/>
                    </a:lnTo>
                    <a:lnTo>
                      <a:pt x="688" y="1778"/>
                    </a:lnTo>
                    <a:lnTo>
                      <a:pt x="686" y="1790"/>
                    </a:lnTo>
                    <a:lnTo>
                      <a:pt x="685" y="1802"/>
                    </a:lnTo>
                    <a:lnTo>
                      <a:pt x="686" y="1805"/>
                    </a:lnTo>
                    <a:lnTo>
                      <a:pt x="690" y="1807"/>
                    </a:lnTo>
                    <a:lnTo>
                      <a:pt x="693" y="1810"/>
                    </a:lnTo>
                    <a:lnTo>
                      <a:pt x="698" y="1811"/>
                    </a:lnTo>
                    <a:lnTo>
                      <a:pt x="711" y="1814"/>
                    </a:lnTo>
                    <a:lnTo>
                      <a:pt x="727" y="1815"/>
                    </a:lnTo>
                    <a:lnTo>
                      <a:pt x="757" y="1815"/>
                    </a:lnTo>
                    <a:lnTo>
                      <a:pt x="777" y="1814"/>
                    </a:lnTo>
                    <a:lnTo>
                      <a:pt x="781" y="1813"/>
                    </a:lnTo>
                    <a:lnTo>
                      <a:pt x="786" y="1812"/>
                    </a:lnTo>
                    <a:lnTo>
                      <a:pt x="791" y="1809"/>
                    </a:lnTo>
                    <a:lnTo>
                      <a:pt x="796" y="1806"/>
                    </a:lnTo>
                    <a:lnTo>
                      <a:pt x="807" y="1799"/>
                    </a:lnTo>
                    <a:lnTo>
                      <a:pt x="817" y="1791"/>
                    </a:lnTo>
                    <a:lnTo>
                      <a:pt x="828" y="1782"/>
                    </a:lnTo>
                    <a:lnTo>
                      <a:pt x="839" y="1775"/>
                    </a:lnTo>
                    <a:lnTo>
                      <a:pt x="845" y="1772"/>
                    </a:lnTo>
                    <a:lnTo>
                      <a:pt x="850" y="1771"/>
                    </a:lnTo>
                    <a:lnTo>
                      <a:pt x="856" y="1770"/>
                    </a:lnTo>
                    <a:lnTo>
                      <a:pt x="861" y="1771"/>
                    </a:lnTo>
                    <a:close/>
                    <a:moveTo>
                      <a:pt x="140" y="1244"/>
                    </a:moveTo>
                    <a:lnTo>
                      <a:pt x="163" y="1199"/>
                    </a:lnTo>
                    <a:lnTo>
                      <a:pt x="193" y="1141"/>
                    </a:lnTo>
                    <a:lnTo>
                      <a:pt x="210" y="1110"/>
                    </a:lnTo>
                    <a:lnTo>
                      <a:pt x="224" y="1078"/>
                    </a:lnTo>
                    <a:lnTo>
                      <a:pt x="230" y="1061"/>
                    </a:lnTo>
                    <a:lnTo>
                      <a:pt x="236" y="1045"/>
                    </a:lnTo>
                    <a:lnTo>
                      <a:pt x="242" y="1028"/>
                    </a:lnTo>
                    <a:lnTo>
                      <a:pt x="246" y="1012"/>
                    </a:lnTo>
                    <a:lnTo>
                      <a:pt x="249" y="996"/>
                    </a:lnTo>
                    <a:lnTo>
                      <a:pt x="252" y="981"/>
                    </a:lnTo>
                    <a:lnTo>
                      <a:pt x="253" y="966"/>
                    </a:lnTo>
                    <a:lnTo>
                      <a:pt x="253" y="951"/>
                    </a:lnTo>
                    <a:lnTo>
                      <a:pt x="252" y="938"/>
                    </a:lnTo>
                    <a:lnTo>
                      <a:pt x="249" y="924"/>
                    </a:lnTo>
                    <a:lnTo>
                      <a:pt x="245" y="912"/>
                    </a:lnTo>
                    <a:lnTo>
                      <a:pt x="238" y="901"/>
                    </a:lnTo>
                    <a:lnTo>
                      <a:pt x="230" y="891"/>
                    </a:lnTo>
                    <a:lnTo>
                      <a:pt x="221" y="881"/>
                    </a:lnTo>
                    <a:lnTo>
                      <a:pt x="209" y="874"/>
                    </a:lnTo>
                    <a:lnTo>
                      <a:pt x="195" y="867"/>
                    </a:lnTo>
                    <a:lnTo>
                      <a:pt x="179" y="862"/>
                    </a:lnTo>
                    <a:lnTo>
                      <a:pt x="160" y="858"/>
                    </a:lnTo>
                    <a:lnTo>
                      <a:pt x="139" y="856"/>
                    </a:lnTo>
                    <a:lnTo>
                      <a:pt x="115" y="855"/>
                    </a:lnTo>
                    <a:lnTo>
                      <a:pt x="104" y="855"/>
                    </a:lnTo>
                    <a:lnTo>
                      <a:pt x="95" y="857"/>
                    </a:lnTo>
                    <a:lnTo>
                      <a:pt x="85" y="860"/>
                    </a:lnTo>
                    <a:lnTo>
                      <a:pt x="79" y="865"/>
                    </a:lnTo>
                    <a:lnTo>
                      <a:pt x="73" y="870"/>
                    </a:lnTo>
                    <a:lnTo>
                      <a:pt x="68" y="876"/>
                    </a:lnTo>
                    <a:lnTo>
                      <a:pt x="65" y="884"/>
                    </a:lnTo>
                    <a:lnTo>
                      <a:pt x="62" y="893"/>
                    </a:lnTo>
                    <a:lnTo>
                      <a:pt x="61" y="902"/>
                    </a:lnTo>
                    <a:lnTo>
                      <a:pt x="60" y="912"/>
                    </a:lnTo>
                    <a:lnTo>
                      <a:pt x="60" y="923"/>
                    </a:lnTo>
                    <a:lnTo>
                      <a:pt x="61" y="935"/>
                    </a:lnTo>
                    <a:lnTo>
                      <a:pt x="65" y="961"/>
                    </a:lnTo>
                    <a:lnTo>
                      <a:pt x="71" y="989"/>
                    </a:lnTo>
                    <a:lnTo>
                      <a:pt x="87" y="1050"/>
                    </a:lnTo>
                    <a:lnTo>
                      <a:pt x="108" y="1116"/>
                    </a:lnTo>
                    <a:lnTo>
                      <a:pt x="117" y="1148"/>
                    </a:lnTo>
                    <a:lnTo>
                      <a:pt x="126" y="1181"/>
                    </a:lnTo>
                    <a:lnTo>
                      <a:pt x="134" y="1213"/>
                    </a:lnTo>
                    <a:lnTo>
                      <a:pt x="140" y="1244"/>
                    </a:lnTo>
                    <a:close/>
                    <a:moveTo>
                      <a:pt x="758" y="1331"/>
                    </a:moveTo>
                    <a:lnTo>
                      <a:pt x="758" y="1311"/>
                    </a:lnTo>
                    <a:lnTo>
                      <a:pt x="757" y="1292"/>
                    </a:lnTo>
                    <a:lnTo>
                      <a:pt x="755" y="1275"/>
                    </a:lnTo>
                    <a:lnTo>
                      <a:pt x="753" y="1258"/>
                    </a:lnTo>
                    <a:lnTo>
                      <a:pt x="751" y="1244"/>
                    </a:lnTo>
                    <a:lnTo>
                      <a:pt x="748" y="1230"/>
                    </a:lnTo>
                    <a:lnTo>
                      <a:pt x="744" y="1217"/>
                    </a:lnTo>
                    <a:lnTo>
                      <a:pt x="740" y="1206"/>
                    </a:lnTo>
                    <a:lnTo>
                      <a:pt x="735" y="1195"/>
                    </a:lnTo>
                    <a:lnTo>
                      <a:pt x="731" y="1184"/>
                    </a:lnTo>
                    <a:lnTo>
                      <a:pt x="725" y="1175"/>
                    </a:lnTo>
                    <a:lnTo>
                      <a:pt x="718" y="1167"/>
                    </a:lnTo>
                    <a:lnTo>
                      <a:pt x="712" y="1160"/>
                    </a:lnTo>
                    <a:lnTo>
                      <a:pt x="706" y="1153"/>
                    </a:lnTo>
                    <a:lnTo>
                      <a:pt x="699" y="1145"/>
                    </a:lnTo>
                    <a:lnTo>
                      <a:pt x="692" y="1139"/>
                    </a:lnTo>
                    <a:lnTo>
                      <a:pt x="676" y="1128"/>
                    </a:lnTo>
                    <a:lnTo>
                      <a:pt x="660" y="1117"/>
                    </a:lnTo>
                    <a:lnTo>
                      <a:pt x="643" y="1106"/>
                    </a:lnTo>
                    <a:lnTo>
                      <a:pt x="626" y="1096"/>
                    </a:lnTo>
                    <a:lnTo>
                      <a:pt x="607" y="1085"/>
                    </a:lnTo>
                    <a:lnTo>
                      <a:pt x="589" y="1071"/>
                    </a:lnTo>
                    <a:lnTo>
                      <a:pt x="570" y="1057"/>
                    </a:lnTo>
                    <a:lnTo>
                      <a:pt x="552" y="1041"/>
                    </a:lnTo>
                    <a:lnTo>
                      <a:pt x="546" y="1034"/>
                    </a:lnTo>
                    <a:lnTo>
                      <a:pt x="539" y="1030"/>
                    </a:lnTo>
                    <a:lnTo>
                      <a:pt x="530" y="1028"/>
                    </a:lnTo>
                    <a:lnTo>
                      <a:pt x="522" y="1027"/>
                    </a:lnTo>
                    <a:lnTo>
                      <a:pt x="514" y="1028"/>
                    </a:lnTo>
                    <a:lnTo>
                      <a:pt x="505" y="1029"/>
                    </a:lnTo>
                    <a:lnTo>
                      <a:pt x="495" y="1032"/>
                    </a:lnTo>
                    <a:lnTo>
                      <a:pt x="485" y="1036"/>
                    </a:lnTo>
                    <a:lnTo>
                      <a:pt x="476" y="1042"/>
                    </a:lnTo>
                    <a:lnTo>
                      <a:pt x="465" y="1048"/>
                    </a:lnTo>
                    <a:lnTo>
                      <a:pt x="454" y="1055"/>
                    </a:lnTo>
                    <a:lnTo>
                      <a:pt x="444" y="1062"/>
                    </a:lnTo>
                    <a:lnTo>
                      <a:pt x="422" y="1079"/>
                    </a:lnTo>
                    <a:lnTo>
                      <a:pt x="401" y="1097"/>
                    </a:lnTo>
                    <a:lnTo>
                      <a:pt x="359" y="1137"/>
                    </a:lnTo>
                    <a:lnTo>
                      <a:pt x="320" y="1174"/>
                    </a:lnTo>
                    <a:lnTo>
                      <a:pt x="303" y="1191"/>
                    </a:lnTo>
                    <a:lnTo>
                      <a:pt x="289" y="1204"/>
                    </a:lnTo>
                    <a:lnTo>
                      <a:pt x="276" y="1214"/>
                    </a:lnTo>
                    <a:lnTo>
                      <a:pt x="267" y="1219"/>
                    </a:lnTo>
                    <a:lnTo>
                      <a:pt x="252" y="1229"/>
                    </a:lnTo>
                    <a:lnTo>
                      <a:pt x="238" y="1238"/>
                    </a:lnTo>
                    <a:lnTo>
                      <a:pt x="228" y="1248"/>
                    </a:lnTo>
                    <a:lnTo>
                      <a:pt x="219" y="1258"/>
                    </a:lnTo>
                    <a:lnTo>
                      <a:pt x="212" y="1271"/>
                    </a:lnTo>
                    <a:lnTo>
                      <a:pt x="208" y="1283"/>
                    </a:lnTo>
                    <a:lnTo>
                      <a:pt x="205" y="1295"/>
                    </a:lnTo>
                    <a:lnTo>
                      <a:pt x="202" y="1309"/>
                    </a:lnTo>
                    <a:lnTo>
                      <a:pt x="202" y="1322"/>
                    </a:lnTo>
                    <a:lnTo>
                      <a:pt x="205" y="1336"/>
                    </a:lnTo>
                    <a:lnTo>
                      <a:pt x="208" y="1350"/>
                    </a:lnTo>
                    <a:lnTo>
                      <a:pt x="212" y="1363"/>
                    </a:lnTo>
                    <a:lnTo>
                      <a:pt x="217" y="1378"/>
                    </a:lnTo>
                    <a:lnTo>
                      <a:pt x="224" y="1392"/>
                    </a:lnTo>
                    <a:lnTo>
                      <a:pt x="231" y="1405"/>
                    </a:lnTo>
                    <a:lnTo>
                      <a:pt x="239" y="1420"/>
                    </a:lnTo>
                    <a:lnTo>
                      <a:pt x="249" y="1433"/>
                    </a:lnTo>
                    <a:lnTo>
                      <a:pt x="259" y="1447"/>
                    </a:lnTo>
                    <a:lnTo>
                      <a:pt x="269" y="1459"/>
                    </a:lnTo>
                    <a:lnTo>
                      <a:pt x="281" y="1471"/>
                    </a:lnTo>
                    <a:lnTo>
                      <a:pt x="292" y="1482"/>
                    </a:lnTo>
                    <a:lnTo>
                      <a:pt x="303" y="1494"/>
                    </a:lnTo>
                    <a:lnTo>
                      <a:pt x="314" y="1504"/>
                    </a:lnTo>
                    <a:lnTo>
                      <a:pt x="327" y="1514"/>
                    </a:lnTo>
                    <a:lnTo>
                      <a:pt x="338" y="1523"/>
                    </a:lnTo>
                    <a:lnTo>
                      <a:pt x="350" y="1531"/>
                    </a:lnTo>
                    <a:lnTo>
                      <a:pt x="362" y="1538"/>
                    </a:lnTo>
                    <a:lnTo>
                      <a:pt x="373" y="1543"/>
                    </a:lnTo>
                    <a:lnTo>
                      <a:pt x="383" y="1548"/>
                    </a:lnTo>
                    <a:lnTo>
                      <a:pt x="394" y="1551"/>
                    </a:lnTo>
                    <a:lnTo>
                      <a:pt x="404" y="1553"/>
                    </a:lnTo>
                    <a:lnTo>
                      <a:pt x="412" y="1554"/>
                    </a:lnTo>
                    <a:lnTo>
                      <a:pt x="441" y="1554"/>
                    </a:lnTo>
                    <a:lnTo>
                      <a:pt x="470" y="1553"/>
                    </a:lnTo>
                    <a:lnTo>
                      <a:pt x="498" y="1552"/>
                    </a:lnTo>
                    <a:lnTo>
                      <a:pt x="528" y="1549"/>
                    </a:lnTo>
                    <a:lnTo>
                      <a:pt x="557" y="1546"/>
                    </a:lnTo>
                    <a:lnTo>
                      <a:pt x="586" y="1541"/>
                    </a:lnTo>
                    <a:lnTo>
                      <a:pt x="600" y="1537"/>
                    </a:lnTo>
                    <a:lnTo>
                      <a:pt x="614" y="1534"/>
                    </a:lnTo>
                    <a:lnTo>
                      <a:pt x="627" y="1529"/>
                    </a:lnTo>
                    <a:lnTo>
                      <a:pt x="640" y="1524"/>
                    </a:lnTo>
                    <a:lnTo>
                      <a:pt x="653" y="1518"/>
                    </a:lnTo>
                    <a:lnTo>
                      <a:pt x="665" y="1512"/>
                    </a:lnTo>
                    <a:lnTo>
                      <a:pt x="676" y="1505"/>
                    </a:lnTo>
                    <a:lnTo>
                      <a:pt x="688" y="1497"/>
                    </a:lnTo>
                    <a:lnTo>
                      <a:pt x="698" y="1489"/>
                    </a:lnTo>
                    <a:lnTo>
                      <a:pt x="708" y="1479"/>
                    </a:lnTo>
                    <a:lnTo>
                      <a:pt x="716" y="1469"/>
                    </a:lnTo>
                    <a:lnTo>
                      <a:pt x="725" y="1458"/>
                    </a:lnTo>
                    <a:lnTo>
                      <a:pt x="733" y="1445"/>
                    </a:lnTo>
                    <a:lnTo>
                      <a:pt x="739" y="1432"/>
                    </a:lnTo>
                    <a:lnTo>
                      <a:pt x="745" y="1418"/>
                    </a:lnTo>
                    <a:lnTo>
                      <a:pt x="749" y="1403"/>
                    </a:lnTo>
                    <a:lnTo>
                      <a:pt x="753" y="1387"/>
                    </a:lnTo>
                    <a:lnTo>
                      <a:pt x="756" y="1369"/>
                    </a:lnTo>
                    <a:lnTo>
                      <a:pt x="758" y="1351"/>
                    </a:lnTo>
                    <a:lnTo>
                      <a:pt x="758" y="1331"/>
                    </a:lnTo>
                    <a:close/>
                    <a:moveTo>
                      <a:pt x="1433" y="1276"/>
                    </a:moveTo>
                    <a:lnTo>
                      <a:pt x="1432" y="1262"/>
                    </a:lnTo>
                    <a:lnTo>
                      <a:pt x="1430" y="1248"/>
                    </a:lnTo>
                    <a:lnTo>
                      <a:pt x="1427" y="1236"/>
                    </a:lnTo>
                    <a:lnTo>
                      <a:pt x="1424" y="1222"/>
                    </a:lnTo>
                    <a:lnTo>
                      <a:pt x="1420" y="1211"/>
                    </a:lnTo>
                    <a:lnTo>
                      <a:pt x="1416" y="1199"/>
                    </a:lnTo>
                    <a:lnTo>
                      <a:pt x="1410" y="1188"/>
                    </a:lnTo>
                    <a:lnTo>
                      <a:pt x="1404" y="1177"/>
                    </a:lnTo>
                    <a:lnTo>
                      <a:pt x="1397" y="1166"/>
                    </a:lnTo>
                    <a:lnTo>
                      <a:pt x="1388" y="1157"/>
                    </a:lnTo>
                    <a:lnTo>
                      <a:pt x="1380" y="1146"/>
                    </a:lnTo>
                    <a:lnTo>
                      <a:pt x="1372" y="1137"/>
                    </a:lnTo>
                    <a:lnTo>
                      <a:pt x="1363" y="1129"/>
                    </a:lnTo>
                    <a:lnTo>
                      <a:pt x="1352" y="1121"/>
                    </a:lnTo>
                    <a:lnTo>
                      <a:pt x="1342" y="1113"/>
                    </a:lnTo>
                    <a:lnTo>
                      <a:pt x="1331" y="1105"/>
                    </a:lnTo>
                    <a:lnTo>
                      <a:pt x="1321" y="1098"/>
                    </a:lnTo>
                    <a:lnTo>
                      <a:pt x="1308" y="1092"/>
                    </a:lnTo>
                    <a:lnTo>
                      <a:pt x="1297" y="1086"/>
                    </a:lnTo>
                    <a:lnTo>
                      <a:pt x="1285" y="1080"/>
                    </a:lnTo>
                    <a:lnTo>
                      <a:pt x="1260" y="1069"/>
                    </a:lnTo>
                    <a:lnTo>
                      <a:pt x="1235" y="1061"/>
                    </a:lnTo>
                    <a:lnTo>
                      <a:pt x="1210" y="1055"/>
                    </a:lnTo>
                    <a:lnTo>
                      <a:pt x="1184" y="1050"/>
                    </a:lnTo>
                    <a:lnTo>
                      <a:pt x="1159" y="1047"/>
                    </a:lnTo>
                    <a:lnTo>
                      <a:pt x="1135" y="1047"/>
                    </a:lnTo>
                    <a:lnTo>
                      <a:pt x="1119" y="1047"/>
                    </a:lnTo>
                    <a:lnTo>
                      <a:pt x="1103" y="1050"/>
                    </a:lnTo>
                    <a:lnTo>
                      <a:pt x="1086" y="1053"/>
                    </a:lnTo>
                    <a:lnTo>
                      <a:pt x="1069" y="1058"/>
                    </a:lnTo>
                    <a:lnTo>
                      <a:pt x="1050" y="1064"/>
                    </a:lnTo>
                    <a:lnTo>
                      <a:pt x="1033" y="1072"/>
                    </a:lnTo>
                    <a:lnTo>
                      <a:pt x="1015" y="1081"/>
                    </a:lnTo>
                    <a:lnTo>
                      <a:pt x="999" y="1090"/>
                    </a:lnTo>
                    <a:lnTo>
                      <a:pt x="983" y="1101"/>
                    </a:lnTo>
                    <a:lnTo>
                      <a:pt x="969" y="1113"/>
                    </a:lnTo>
                    <a:lnTo>
                      <a:pt x="956" y="1125"/>
                    </a:lnTo>
                    <a:lnTo>
                      <a:pt x="944" y="1138"/>
                    </a:lnTo>
                    <a:lnTo>
                      <a:pt x="939" y="1144"/>
                    </a:lnTo>
                    <a:lnTo>
                      <a:pt x="935" y="1152"/>
                    </a:lnTo>
                    <a:lnTo>
                      <a:pt x="931" y="1159"/>
                    </a:lnTo>
                    <a:lnTo>
                      <a:pt x="928" y="1165"/>
                    </a:lnTo>
                    <a:lnTo>
                      <a:pt x="926" y="1173"/>
                    </a:lnTo>
                    <a:lnTo>
                      <a:pt x="924" y="1180"/>
                    </a:lnTo>
                    <a:lnTo>
                      <a:pt x="923" y="1188"/>
                    </a:lnTo>
                    <a:lnTo>
                      <a:pt x="923" y="1195"/>
                    </a:lnTo>
                    <a:lnTo>
                      <a:pt x="923" y="1230"/>
                    </a:lnTo>
                    <a:lnTo>
                      <a:pt x="924" y="1264"/>
                    </a:lnTo>
                    <a:lnTo>
                      <a:pt x="927" y="1295"/>
                    </a:lnTo>
                    <a:lnTo>
                      <a:pt x="931" y="1326"/>
                    </a:lnTo>
                    <a:lnTo>
                      <a:pt x="934" y="1341"/>
                    </a:lnTo>
                    <a:lnTo>
                      <a:pt x="937" y="1355"/>
                    </a:lnTo>
                    <a:lnTo>
                      <a:pt x="940" y="1368"/>
                    </a:lnTo>
                    <a:lnTo>
                      <a:pt x="944" y="1381"/>
                    </a:lnTo>
                    <a:lnTo>
                      <a:pt x="949" y="1394"/>
                    </a:lnTo>
                    <a:lnTo>
                      <a:pt x="954" y="1405"/>
                    </a:lnTo>
                    <a:lnTo>
                      <a:pt x="960" y="1417"/>
                    </a:lnTo>
                    <a:lnTo>
                      <a:pt x="966" y="1428"/>
                    </a:lnTo>
                    <a:lnTo>
                      <a:pt x="972" y="1438"/>
                    </a:lnTo>
                    <a:lnTo>
                      <a:pt x="979" y="1448"/>
                    </a:lnTo>
                    <a:lnTo>
                      <a:pt x="988" y="1457"/>
                    </a:lnTo>
                    <a:lnTo>
                      <a:pt x="996" y="1466"/>
                    </a:lnTo>
                    <a:lnTo>
                      <a:pt x="1005" y="1473"/>
                    </a:lnTo>
                    <a:lnTo>
                      <a:pt x="1015" y="1481"/>
                    </a:lnTo>
                    <a:lnTo>
                      <a:pt x="1026" y="1488"/>
                    </a:lnTo>
                    <a:lnTo>
                      <a:pt x="1038" y="1494"/>
                    </a:lnTo>
                    <a:lnTo>
                      <a:pt x="1050" y="1499"/>
                    </a:lnTo>
                    <a:lnTo>
                      <a:pt x="1063" y="1504"/>
                    </a:lnTo>
                    <a:lnTo>
                      <a:pt x="1077" y="1508"/>
                    </a:lnTo>
                    <a:lnTo>
                      <a:pt x="1091" y="1511"/>
                    </a:lnTo>
                    <a:lnTo>
                      <a:pt x="1107" y="1513"/>
                    </a:lnTo>
                    <a:lnTo>
                      <a:pt x="1123" y="1515"/>
                    </a:lnTo>
                    <a:lnTo>
                      <a:pt x="1141" y="1516"/>
                    </a:lnTo>
                    <a:lnTo>
                      <a:pt x="1159" y="1517"/>
                    </a:lnTo>
                    <a:lnTo>
                      <a:pt x="1189" y="1516"/>
                    </a:lnTo>
                    <a:lnTo>
                      <a:pt x="1218" y="1516"/>
                    </a:lnTo>
                    <a:lnTo>
                      <a:pt x="1244" y="1514"/>
                    </a:lnTo>
                    <a:lnTo>
                      <a:pt x="1270" y="1511"/>
                    </a:lnTo>
                    <a:lnTo>
                      <a:pt x="1283" y="1509"/>
                    </a:lnTo>
                    <a:lnTo>
                      <a:pt x="1294" y="1507"/>
                    </a:lnTo>
                    <a:lnTo>
                      <a:pt x="1305" y="1504"/>
                    </a:lnTo>
                    <a:lnTo>
                      <a:pt x="1315" y="1501"/>
                    </a:lnTo>
                    <a:lnTo>
                      <a:pt x="1327" y="1497"/>
                    </a:lnTo>
                    <a:lnTo>
                      <a:pt x="1336" y="1493"/>
                    </a:lnTo>
                    <a:lnTo>
                      <a:pt x="1345" y="1488"/>
                    </a:lnTo>
                    <a:lnTo>
                      <a:pt x="1354" y="1482"/>
                    </a:lnTo>
                    <a:lnTo>
                      <a:pt x="1364" y="1476"/>
                    </a:lnTo>
                    <a:lnTo>
                      <a:pt x="1372" y="1469"/>
                    </a:lnTo>
                    <a:lnTo>
                      <a:pt x="1379" y="1461"/>
                    </a:lnTo>
                    <a:lnTo>
                      <a:pt x="1386" y="1453"/>
                    </a:lnTo>
                    <a:lnTo>
                      <a:pt x="1392" y="1443"/>
                    </a:lnTo>
                    <a:lnTo>
                      <a:pt x="1399" y="1433"/>
                    </a:lnTo>
                    <a:lnTo>
                      <a:pt x="1405" y="1422"/>
                    </a:lnTo>
                    <a:lnTo>
                      <a:pt x="1410" y="1410"/>
                    </a:lnTo>
                    <a:lnTo>
                      <a:pt x="1415" y="1397"/>
                    </a:lnTo>
                    <a:lnTo>
                      <a:pt x="1419" y="1383"/>
                    </a:lnTo>
                    <a:lnTo>
                      <a:pt x="1422" y="1367"/>
                    </a:lnTo>
                    <a:lnTo>
                      <a:pt x="1425" y="1352"/>
                    </a:lnTo>
                    <a:lnTo>
                      <a:pt x="1427" y="1334"/>
                    </a:lnTo>
                    <a:lnTo>
                      <a:pt x="1429" y="1316"/>
                    </a:lnTo>
                    <a:lnTo>
                      <a:pt x="1432" y="1296"/>
                    </a:lnTo>
                    <a:lnTo>
                      <a:pt x="1433" y="1276"/>
                    </a:lnTo>
                    <a:close/>
                    <a:moveTo>
                      <a:pt x="1627" y="798"/>
                    </a:moveTo>
                    <a:lnTo>
                      <a:pt x="1628" y="848"/>
                    </a:lnTo>
                    <a:lnTo>
                      <a:pt x="1631" y="905"/>
                    </a:lnTo>
                    <a:lnTo>
                      <a:pt x="1632" y="934"/>
                    </a:lnTo>
                    <a:lnTo>
                      <a:pt x="1632" y="962"/>
                    </a:lnTo>
                    <a:lnTo>
                      <a:pt x="1633" y="990"/>
                    </a:lnTo>
                    <a:lnTo>
                      <a:pt x="1632" y="1015"/>
                    </a:lnTo>
                    <a:lnTo>
                      <a:pt x="1630" y="1039"/>
                    </a:lnTo>
                    <a:lnTo>
                      <a:pt x="1626" y="1058"/>
                    </a:lnTo>
                    <a:lnTo>
                      <a:pt x="1624" y="1066"/>
                    </a:lnTo>
                    <a:lnTo>
                      <a:pt x="1621" y="1073"/>
                    </a:lnTo>
                    <a:lnTo>
                      <a:pt x="1618" y="1080"/>
                    </a:lnTo>
                    <a:lnTo>
                      <a:pt x="1613" y="1084"/>
                    </a:lnTo>
                    <a:lnTo>
                      <a:pt x="1609" y="1088"/>
                    </a:lnTo>
                    <a:lnTo>
                      <a:pt x="1604" y="1090"/>
                    </a:lnTo>
                    <a:lnTo>
                      <a:pt x="1598" y="1090"/>
                    </a:lnTo>
                    <a:lnTo>
                      <a:pt x="1592" y="1089"/>
                    </a:lnTo>
                    <a:lnTo>
                      <a:pt x="1585" y="1086"/>
                    </a:lnTo>
                    <a:lnTo>
                      <a:pt x="1577" y="1081"/>
                    </a:lnTo>
                    <a:lnTo>
                      <a:pt x="1569" y="1073"/>
                    </a:lnTo>
                    <a:lnTo>
                      <a:pt x="1560" y="1065"/>
                    </a:lnTo>
                    <a:lnTo>
                      <a:pt x="1547" y="1051"/>
                    </a:lnTo>
                    <a:lnTo>
                      <a:pt x="1535" y="1039"/>
                    </a:lnTo>
                    <a:lnTo>
                      <a:pt x="1526" y="1026"/>
                    </a:lnTo>
                    <a:lnTo>
                      <a:pt x="1519" y="1015"/>
                    </a:lnTo>
                    <a:lnTo>
                      <a:pt x="1513" y="1006"/>
                    </a:lnTo>
                    <a:lnTo>
                      <a:pt x="1509" y="996"/>
                    </a:lnTo>
                    <a:lnTo>
                      <a:pt x="1507" y="987"/>
                    </a:lnTo>
                    <a:lnTo>
                      <a:pt x="1506" y="980"/>
                    </a:lnTo>
                    <a:lnTo>
                      <a:pt x="1506" y="973"/>
                    </a:lnTo>
                    <a:lnTo>
                      <a:pt x="1507" y="966"/>
                    </a:lnTo>
                    <a:lnTo>
                      <a:pt x="1509" y="959"/>
                    </a:lnTo>
                    <a:lnTo>
                      <a:pt x="1513" y="953"/>
                    </a:lnTo>
                    <a:lnTo>
                      <a:pt x="1517" y="948"/>
                    </a:lnTo>
                    <a:lnTo>
                      <a:pt x="1522" y="942"/>
                    </a:lnTo>
                    <a:lnTo>
                      <a:pt x="1527" y="937"/>
                    </a:lnTo>
                    <a:lnTo>
                      <a:pt x="1533" y="932"/>
                    </a:lnTo>
                    <a:lnTo>
                      <a:pt x="1548" y="921"/>
                    </a:lnTo>
                    <a:lnTo>
                      <a:pt x="1562" y="910"/>
                    </a:lnTo>
                    <a:lnTo>
                      <a:pt x="1577" y="898"/>
                    </a:lnTo>
                    <a:lnTo>
                      <a:pt x="1592" y="883"/>
                    </a:lnTo>
                    <a:lnTo>
                      <a:pt x="1599" y="876"/>
                    </a:lnTo>
                    <a:lnTo>
                      <a:pt x="1605" y="867"/>
                    </a:lnTo>
                    <a:lnTo>
                      <a:pt x="1610" y="858"/>
                    </a:lnTo>
                    <a:lnTo>
                      <a:pt x="1615" y="848"/>
                    </a:lnTo>
                    <a:lnTo>
                      <a:pt x="1620" y="837"/>
                    </a:lnTo>
                    <a:lnTo>
                      <a:pt x="1623" y="826"/>
                    </a:lnTo>
                    <a:lnTo>
                      <a:pt x="1625" y="812"/>
                    </a:lnTo>
                    <a:lnTo>
                      <a:pt x="1627" y="798"/>
                    </a:lnTo>
                    <a:close/>
                    <a:moveTo>
                      <a:pt x="1405" y="1875"/>
                    </a:moveTo>
                    <a:lnTo>
                      <a:pt x="1408" y="1877"/>
                    </a:lnTo>
                    <a:lnTo>
                      <a:pt x="1410" y="1879"/>
                    </a:lnTo>
                    <a:lnTo>
                      <a:pt x="1411" y="1883"/>
                    </a:lnTo>
                    <a:lnTo>
                      <a:pt x="1412" y="1888"/>
                    </a:lnTo>
                    <a:lnTo>
                      <a:pt x="1414" y="1900"/>
                    </a:lnTo>
                    <a:lnTo>
                      <a:pt x="1414" y="1913"/>
                    </a:lnTo>
                    <a:lnTo>
                      <a:pt x="1413" y="1941"/>
                    </a:lnTo>
                    <a:lnTo>
                      <a:pt x="1412" y="1961"/>
                    </a:lnTo>
                    <a:lnTo>
                      <a:pt x="1413" y="1965"/>
                    </a:lnTo>
                    <a:lnTo>
                      <a:pt x="1415" y="1970"/>
                    </a:lnTo>
                    <a:lnTo>
                      <a:pt x="1417" y="1974"/>
                    </a:lnTo>
                    <a:lnTo>
                      <a:pt x="1421" y="1977"/>
                    </a:lnTo>
                    <a:lnTo>
                      <a:pt x="1425" y="1980"/>
                    </a:lnTo>
                    <a:lnTo>
                      <a:pt x="1429" y="1983"/>
                    </a:lnTo>
                    <a:lnTo>
                      <a:pt x="1435" y="1985"/>
                    </a:lnTo>
                    <a:lnTo>
                      <a:pt x="1440" y="1987"/>
                    </a:lnTo>
                    <a:lnTo>
                      <a:pt x="1449" y="1989"/>
                    </a:lnTo>
                    <a:lnTo>
                      <a:pt x="1458" y="1989"/>
                    </a:lnTo>
                    <a:lnTo>
                      <a:pt x="1461" y="1988"/>
                    </a:lnTo>
                    <a:lnTo>
                      <a:pt x="1464" y="1987"/>
                    </a:lnTo>
                    <a:lnTo>
                      <a:pt x="1465" y="1985"/>
                    </a:lnTo>
                    <a:lnTo>
                      <a:pt x="1466" y="1983"/>
                    </a:lnTo>
                    <a:lnTo>
                      <a:pt x="1467" y="1973"/>
                    </a:lnTo>
                    <a:lnTo>
                      <a:pt x="1469" y="1961"/>
                    </a:lnTo>
                    <a:lnTo>
                      <a:pt x="1471" y="1951"/>
                    </a:lnTo>
                    <a:lnTo>
                      <a:pt x="1474" y="1941"/>
                    </a:lnTo>
                    <a:lnTo>
                      <a:pt x="1476" y="1931"/>
                    </a:lnTo>
                    <a:lnTo>
                      <a:pt x="1479" y="1920"/>
                    </a:lnTo>
                    <a:lnTo>
                      <a:pt x="1480" y="1911"/>
                    </a:lnTo>
                    <a:lnTo>
                      <a:pt x="1481" y="1902"/>
                    </a:lnTo>
                    <a:lnTo>
                      <a:pt x="1481" y="1887"/>
                    </a:lnTo>
                    <a:lnTo>
                      <a:pt x="1482" y="1876"/>
                    </a:lnTo>
                    <a:lnTo>
                      <a:pt x="1483" y="1870"/>
                    </a:lnTo>
                    <a:lnTo>
                      <a:pt x="1485" y="1866"/>
                    </a:lnTo>
                    <a:lnTo>
                      <a:pt x="1486" y="1866"/>
                    </a:lnTo>
                    <a:lnTo>
                      <a:pt x="1487" y="1866"/>
                    </a:lnTo>
                    <a:lnTo>
                      <a:pt x="1488" y="1866"/>
                    </a:lnTo>
                    <a:lnTo>
                      <a:pt x="1489" y="1868"/>
                    </a:lnTo>
                    <a:lnTo>
                      <a:pt x="1491" y="1872"/>
                    </a:lnTo>
                    <a:lnTo>
                      <a:pt x="1493" y="1878"/>
                    </a:lnTo>
                    <a:lnTo>
                      <a:pt x="1498" y="1896"/>
                    </a:lnTo>
                    <a:lnTo>
                      <a:pt x="1502" y="1916"/>
                    </a:lnTo>
                    <a:lnTo>
                      <a:pt x="1506" y="1939"/>
                    </a:lnTo>
                    <a:lnTo>
                      <a:pt x="1507" y="1959"/>
                    </a:lnTo>
                    <a:lnTo>
                      <a:pt x="1506" y="1977"/>
                    </a:lnTo>
                    <a:lnTo>
                      <a:pt x="1504" y="1994"/>
                    </a:lnTo>
                    <a:lnTo>
                      <a:pt x="1503" y="2012"/>
                    </a:lnTo>
                    <a:lnTo>
                      <a:pt x="1500" y="2030"/>
                    </a:lnTo>
                    <a:lnTo>
                      <a:pt x="1495" y="2066"/>
                    </a:lnTo>
                    <a:lnTo>
                      <a:pt x="1489" y="2103"/>
                    </a:lnTo>
                    <a:lnTo>
                      <a:pt x="1482" y="2140"/>
                    </a:lnTo>
                    <a:lnTo>
                      <a:pt x="1477" y="2179"/>
                    </a:lnTo>
                    <a:lnTo>
                      <a:pt x="1475" y="2199"/>
                    </a:lnTo>
                    <a:lnTo>
                      <a:pt x="1473" y="2218"/>
                    </a:lnTo>
                    <a:lnTo>
                      <a:pt x="1472" y="2239"/>
                    </a:lnTo>
                    <a:lnTo>
                      <a:pt x="1472" y="2259"/>
                    </a:lnTo>
                    <a:lnTo>
                      <a:pt x="1472" y="2262"/>
                    </a:lnTo>
                    <a:lnTo>
                      <a:pt x="1474" y="2265"/>
                    </a:lnTo>
                    <a:lnTo>
                      <a:pt x="1476" y="2268"/>
                    </a:lnTo>
                    <a:lnTo>
                      <a:pt x="1479" y="2269"/>
                    </a:lnTo>
                    <a:lnTo>
                      <a:pt x="1486" y="2272"/>
                    </a:lnTo>
                    <a:lnTo>
                      <a:pt x="1494" y="2275"/>
                    </a:lnTo>
                    <a:lnTo>
                      <a:pt x="1503" y="2277"/>
                    </a:lnTo>
                    <a:lnTo>
                      <a:pt x="1511" y="2281"/>
                    </a:lnTo>
                    <a:lnTo>
                      <a:pt x="1514" y="2284"/>
                    </a:lnTo>
                    <a:lnTo>
                      <a:pt x="1516" y="2287"/>
                    </a:lnTo>
                    <a:lnTo>
                      <a:pt x="1518" y="2290"/>
                    </a:lnTo>
                    <a:lnTo>
                      <a:pt x="1518" y="2295"/>
                    </a:lnTo>
                    <a:lnTo>
                      <a:pt x="1518" y="2308"/>
                    </a:lnTo>
                    <a:lnTo>
                      <a:pt x="1517" y="2320"/>
                    </a:lnTo>
                    <a:lnTo>
                      <a:pt x="1516" y="2331"/>
                    </a:lnTo>
                    <a:lnTo>
                      <a:pt x="1514" y="2342"/>
                    </a:lnTo>
                    <a:lnTo>
                      <a:pt x="1512" y="2352"/>
                    </a:lnTo>
                    <a:lnTo>
                      <a:pt x="1510" y="2361"/>
                    </a:lnTo>
                    <a:lnTo>
                      <a:pt x="1507" y="2369"/>
                    </a:lnTo>
                    <a:lnTo>
                      <a:pt x="1503" y="2377"/>
                    </a:lnTo>
                    <a:lnTo>
                      <a:pt x="1495" y="2391"/>
                    </a:lnTo>
                    <a:lnTo>
                      <a:pt x="1486" y="2403"/>
                    </a:lnTo>
                    <a:lnTo>
                      <a:pt x="1477" y="2415"/>
                    </a:lnTo>
                    <a:lnTo>
                      <a:pt x="1465" y="2425"/>
                    </a:lnTo>
                    <a:lnTo>
                      <a:pt x="1443" y="2444"/>
                    </a:lnTo>
                    <a:lnTo>
                      <a:pt x="1419" y="2466"/>
                    </a:lnTo>
                    <a:lnTo>
                      <a:pt x="1407" y="2478"/>
                    </a:lnTo>
                    <a:lnTo>
                      <a:pt x="1396" y="2493"/>
                    </a:lnTo>
                    <a:lnTo>
                      <a:pt x="1385" y="2509"/>
                    </a:lnTo>
                    <a:lnTo>
                      <a:pt x="1375" y="2528"/>
                    </a:lnTo>
                    <a:lnTo>
                      <a:pt x="1367" y="2543"/>
                    </a:lnTo>
                    <a:lnTo>
                      <a:pt x="1357" y="2558"/>
                    </a:lnTo>
                    <a:lnTo>
                      <a:pt x="1347" y="2573"/>
                    </a:lnTo>
                    <a:lnTo>
                      <a:pt x="1336" y="2586"/>
                    </a:lnTo>
                    <a:lnTo>
                      <a:pt x="1313" y="2612"/>
                    </a:lnTo>
                    <a:lnTo>
                      <a:pt x="1290" y="2637"/>
                    </a:lnTo>
                    <a:lnTo>
                      <a:pt x="1265" y="2661"/>
                    </a:lnTo>
                    <a:lnTo>
                      <a:pt x="1242" y="2686"/>
                    </a:lnTo>
                    <a:lnTo>
                      <a:pt x="1232" y="2699"/>
                    </a:lnTo>
                    <a:lnTo>
                      <a:pt x="1223" y="2713"/>
                    </a:lnTo>
                    <a:lnTo>
                      <a:pt x="1214" y="2726"/>
                    </a:lnTo>
                    <a:lnTo>
                      <a:pt x="1205" y="2741"/>
                    </a:lnTo>
                    <a:lnTo>
                      <a:pt x="1202" y="2748"/>
                    </a:lnTo>
                    <a:lnTo>
                      <a:pt x="1198" y="2754"/>
                    </a:lnTo>
                    <a:lnTo>
                      <a:pt x="1193" y="2759"/>
                    </a:lnTo>
                    <a:lnTo>
                      <a:pt x="1188" y="2764"/>
                    </a:lnTo>
                    <a:lnTo>
                      <a:pt x="1177" y="2773"/>
                    </a:lnTo>
                    <a:lnTo>
                      <a:pt x="1163" y="2780"/>
                    </a:lnTo>
                    <a:lnTo>
                      <a:pt x="1149" y="2788"/>
                    </a:lnTo>
                    <a:lnTo>
                      <a:pt x="1134" y="2794"/>
                    </a:lnTo>
                    <a:lnTo>
                      <a:pt x="1117" y="2799"/>
                    </a:lnTo>
                    <a:lnTo>
                      <a:pt x="1100" y="2804"/>
                    </a:lnTo>
                    <a:lnTo>
                      <a:pt x="1066" y="2813"/>
                    </a:lnTo>
                    <a:lnTo>
                      <a:pt x="1032" y="2824"/>
                    </a:lnTo>
                    <a:lnTo>
                      <a:pt x="1017" y="2830"/>
                    </a:lnTo>
                    <a:lnTo>
                      <a:pt x="1003" y="2837"/>
                    </a:lnTo>
                    <a:lnTo>
                      <a:pt x="997" y="2841"/>
                    </a:lnTo>
                    <a:lnTo>
                      <a:pt x="991" y="2845"/>
                    </a:lnTo>
                    <a:lnTo>
                      <a:pt x="985" y="2849"/>
                    </a:lnTo>
                    <a:lnTo>
                      <a:pt x="979" y="2854"/>
                    </a:lnTo>
                    <a:lnTo>
                      <a:pt x="975" y="2859"/>
                    </a:lnTo>
                    <a:lnTo>
                      <a:pt x="970" y="2862"/>
                    </a:lnTo>
                    <a:lnTo>
                      <a:pt x="965" y="2864"/>
                    </a:lnTo>
                    <a:lnTo>
                      <a:pt x="959" y="2866"/>
                    </a:lnTo>
                    <a:lnTo>
                      <a:pt x="953" y="2868"/>
                    </a:lnTo>
                    <a:lnTo>
                      <a:pt x="945" y="2868"/>
                    </a:lnTo>
                    <a:lnTo>
                      <a:pt x="938" y="2869"/>
                    </a:lnTo>
                    <a:lnTo>
                      <a:pt x="931" y="2869"/>
                    </a:lnTo>
                    <a:lnTo>
                      <a:pt x="915" y="2867"/>
                    </a:lnTo>
                    <a:lnTo>
                      <a:pt x="898" y="2864"/>
                    </a:lnTo>
                    <a:lnTo>
                      <a:pt x="882" y="2859"/>
                    </a:lnTo>
                    <a:lnTo>
                      <a:pt x="864" y="2853"/>
                    </a:lnTo>
                    <a:lnTo>
                      <a:pt x="847" y="2846"/>
                    </a:lnTo>
                    <a:lnTo>
                      <a:pt x="830" y="2839"/>
                    </a:lnTo>
                    <a:lnTo>
                      <a:pt x="815" y="2832"/>
                    </a:lnTo>
                    <a:lnTo>
                      <a:pt x="801" y="2825"/>
                    </a:lnTo>
                    <a:lnTo>
                      <a:pt x="788" y="2816"/>
                    </a:lnTo>
                    <a:lnTo>
                      <a:pt x="777" y="2809"/>
                    </a:lnTo>
                    <a:lnTo>
                      <a:pt x="768" y="2802"/>
                    </a:lnTo>
                    <a:lnTo>
                      <a:pt x="762" y="2797"/>
                    </a:lnTo>
                    <a:lnTo>
                      <a:pt x="749" y="2785"/>
                    </a:lnTo>
                    <a:lnTo>
                      <a:pt x="736" y="2774"/>
                    </a:lnTo>
                    <a:lnTo>
                      <a:pt x="723" y="2764"/>
                    </a:lnTo>
                    <a:lnTo>
                      <a:pt x="710" y="2755"/>
                    </a:lnTo>
                    <a:lnTo>
                      <a:pt x="682" y="2737"/>
                    </a:lnTo>
                    <a:lnTo>
                      <a:pt x="654" y="2722"/>
                    </a:lnTo>
                    <a:lnTo>
                      <a:pt x="625" y="2706"/>
                    </a:lnTo>
                    <a:lnTo>
                      <a:pt x="596" y="2691"/>
                    </a:lnTo>
                    <a:lnTo>
                      <a:pt x="583" y="2684"/>
                    </a:lnTo>
                    <a:lnTo>
                      <a:pt x="568" y="2676"/>
                    </a:lnTo>
                    <a:lnTo>
                      <a:pt x="555" y="2666"/>
                    </a:lnTo>
                    <a:lnTo>
                      <a:pt x="543" y="2657"/>
                    </a:lnTo>
                    <a:lnTo>
                      <a:pt x="422" y="2569"/>
                    </a:lnTo>
                    <a:lnTo>
                      <a:pt x="405" y="2554"/>
                    </a:lnTo>
                    <a:lnTo>
                      <a:pt x="385" y="2537"/>
                    </a:lnTo>
                    <a:lnTo>
                      <a:pt x="364" y="2516"/>
                    </a:lnTo>
                    <a:lnTo>
                      <a:pt x="342" y="2494"/>
                    </a:lnTo>
                    <a:lnTo>
                      <a:pt x="322" y="2470"/>
                    </a:lnTo>
                    <a:lnTo>
                      <a:pt x="303" y="2446"/>
                    </a:lnTo>
                    <a:lnTo>
                      <a:pt x="295" y="2435"/>
                    </a:lnTo>
                    <a:lnTo>
                      <a:pt x="288" y="2425"/>
                    </a:lnTo>
                    <a:lnTo>
                      <a:pt x="282" y="2415"/>
                    </a:lnTo>
                    <a:lnTo>
                      <a:pt x="276" y="2405"/>
                    </a:lnTo>
                    <a:lnTo>
                      <a:pt x="274" y="2397"/>
                    </a:lnTo>
                    <a:lnTo>
                      <a:pt x="273" y="2387"/>
                    </a:lnTo>
                    <a:lnTo>
                      <a:pt x="273" y="2377"/>
                    </a:lnTo>
                    <a:lnTo>
                      <a:pt x="275" y="2364"/>
                    </a:lnTo>
                    <a:lnTo>
                      <a:pt x="281" y="2339"/>
                    </a:lnTo>
                    <a:lnTo>
                      <a:pt x="290" y="2311"/>
                    </a:lnTo>
                    <a:lnTo>
                      <a:pt x="298" y="2284"/>
                    </a:lnTo>
                    <a:lnTo>
                      <a:pt x="306" y="2260"/>
                    </a:lnTo>
                    <a:lnTo>
                      <a:pt x="310" y="2249"/>
                    </a:lnTo>
                    <a:lnTo>
                      <a:pt x="312" y="2240"/>
                    </a:lnTo>
                    <a:lnTo>
                      <a:pt x="314" y="2232"/>
                    </a:lnTo>
                    <a:lnTo>
                      <a:pt x="314" y="2225"/>
                    </a:lnTo>
                    <a:lnTo>
                      <a:pt x="293" y="2055"/>
                    </a:lnTo>
                    <a:lnTo>
                      <a:pt x="292" y="2047"/>
                    </a:lnTo>
                    <a:lnTo>
                      <a:pt x="289" y="2036"/>
                    </a:lnTo>
                    <a:lnTo>
                      <a:pt x="285" y="2026"/>
                    </a:lnTo>
                    <a:lnTo>
                      <a:pt x="280" y="2017"/>
                    </a:lnTo>
                    <a:lnTo>
                      <a:pt x="273" y="2005"/>
                    </a:lnTo>
                    <a:lnTo>
                      <a:pt x="269" y="1994"/>
                    </a:lnTo>
                    <a:lnTo>
                      <a:pt x="266" y="1985"/>
                    </a:lnTo>
                    <a:lnTo>
                      <a:pt x="265" y="1976"/>
                    </a:lnTo>
                    <a:lnTo>
                      <a:pt x="265" y="1939"/>
                    </a:lnTo>
                    <a:lnTo>
                      <a:pt x="265" y="1919"/>
                    </a:lnTo>
                    <a:lnTo>
                      <a:pt x="265" y="1914"/>
                    </a:lnTo>
                    <a:lnTo>
                      <a:pt x="265" y="1913"/>
                    </a:lnTo>
                    <a:lnTo>
                      <a:pt x="265" y="1914"/>
                    </a:lnTo>
                    <a:lnTo>
                      <a:pt x="266" y="1918"/>
                    </a:lnTo>
                    <a:lnTo>
                      <a:pt x="268" y="1932"/>
                    </a:lnTo>
                    <a:lnTo>
                      <a:pt x="271" y="1951"/>
                    </a:lnTo>
                    <a:lnTo>
                      <a:pt x="275" y="1973"/>
                    </a:lnTo>
                    <a:lnTo>
                      <a:pt x="282" y="1995"/>
                    </a:lnTo>
                    <a:lnTo>
                      <a:pt x="286" y="2007"/>
                    </a:lnTo>
                    <a:lnTo>
                      <a:pt x="291" y="2017"/>
                    </a:lnTo>
                    <a:lnTo>
                      <a:pt x="297" y="2024"/>
                    </a:lnTo>
                    <a:lnTo>
                      <a:pt x="304" y="2030"/>
                    </a:lnTo>
                    <a:lnTo>
                      <a:pt x="311" y="2034"/>
                    </a:lnTo>
                    <a:lnTo>
                      <a:pt x="319" y="2038"/>
                    </a:lnTo>
                    <a:lnTo>
                      <a:pt x="327" y="2042"/>
                    </a:lnTo>
                    <a:lnTo>
                      <a:pt x="334" y="2044"/>
                    </a:lnTo>
                    <a:lnTo>
                      <a:pt x="350" y="2049"/>
                    </a:lnTo>
                    <a:lnTo>
                      <a:pt x="365" y="2054"/>
                    </a:lnTo>
                    <a:lnTo>
                      <a:pt x="371" y="2058"/>
                    </a:lnTo>
                    <a:lnTo>
                      <a:pt x="377" y="2063"/>
                    </a:lnTo>
                    <a:lnTo>
                      <a:pt x="382" y="2069"/>
                    </a:lnTo>
                    <a:lnTo>
                      <a:pt x="387" y="2076"/>
                    </a:lnTo>
                    <a:lnTo>
                      <a:pt x="390" y="2083"/>
                    </a:lnTo>
                    <a:lnTo>
                      <a:pt x="393" y="2090"/>
                    </a:lnTo>
                    <a:lnTo>
                      <a:pt x="394" y="2096"/>
                    </a:lnTo>
                    <a:lnTo>
                      <a:pt x="396" y="2103"/>
                    </a:lnTo>
                    <a:lnTo>
                      <a:pt x="397" y="2118"/>
                    </a:lnTo>
                    <a:lnTo>
                      <a:pt x="397" y="2132"/>
                    </a:lnTo>
                    <a:lnTo>
                      <a:pt x="394" y="2163"/>
                    </a:lnTo>
                    <a:lnTo>
                      <a:pt x="391" y="2195"/>
                    </a:lnTo>
                    <a:lnTo>
                      <a:pt x="390" y="2211"/>
                    </a:lnTo>
                    <a:lnTo>
                      <a:pt x="390" y="2227"/>
                    </a:lnTo>
                    <a:lnTo>
                      <a:pt x="391" y="2243"/>
                    </a:lnTo>
                    <a:lnTo>
                      <a:pt x="393" y="2259"/>
                    </a:lnTo>
                    <a:lnTo>
                      <a:pt x="395" y="2268"/>
                    </a:lnTo>
                    <a:lnTo>
                      <a:pt x="398" y="2275"/>
                    </a:lnTo>
                    <a:lnTo>
                      <a:pt x="401" y="2283"/>
                    </a:lnTo>
                    <a:lnTo>
                      <a:pt x="405" y="2291"/>
                    </a:lnTo>
                    <a:lnTo>
                      <a:pt x="409" y="2298"/>
                    </a:lnTo>
                    <a:lnTo>
                      <a:pt x="414" y="2307"/>
                    </a:lnTo>
                    <a:lnTo>
                      <a:pt x="420" y="2314"/>
                    </a:lnTo>
                    <a:lnTo>
                      <a:pt x="428" y="2321"/>
                    </a:lnTo>
                    <a:lnTo>
                      <a:pt x="432" y="2327"/>
                    </a:lnTo>
                    <a:lnTo>
                      <a:pt x="435" y="2334"/>
                    </a:lnTo>
                    <a:lnTo>
                      <a:pt x="437" y="2342"/>
                    </a:lnTo>
                    <a:lnTo>
                      <a:pt x="439" y="2350"/>
                    </a:lnTo>
                    <a:lnTo>
                      <a:pt x="439" y="2367"/>
                    </a:lnTo>
                    <a:lnTo>
                      <a:pt x="439" y="2385"/>
                    </a:lnTo>
                    <a:lnTo>
                      <a:pt x="438" y="2402"/>
                    </a:lnTo>
                    <a:lnTo>
                      <a:pt x="439" y="2418"/>
                    </a:lnTo>
                    <a:lnTo>
                      <a:pt x="441" y="2425"/>
                    </a:lnTo>
                    <a:lnTo>
                      <a:pt x="444" y="2430"/>
                    </a:lnTo>
                    <a:lnTo>
                      <a:pt x="448" y="2435"/>
                    </a:lnTo>
                    <a:lnTo>
                      <a:pt x="453" y="2439"/>
                    </a:lnTo>
                    <a:lnTo>
                      <a:pt x="480" y="2451"/>
                    </a:lnTo>
                    <a:lnTo>
                      <a:pt x="505" y="2460"/>
                    </a:lnTo>
                    <a:lnTo>
                      <a:pt x="517" y="2464"/>
                    </a:lnTo>
                    <a:lnTo>
                      <a:pt x="528" y="2470"/>
                    </a:lnTo>
                    <a:lnTo>
                      <a:pt x="539" y="2477"/>
                    </a:lnTo>
                    <a:lnTo>
                      <a:pt x="550" y="2487"/>
                    </a:lnTo>
                    <a:lnTo>
                      <a:pt x="559" y="2497"/>
                    </a:lnTo>
                    <a:lnTo>
                      <a:pt x="568" y="2505"/>
                    </a:lnTo>
                    <a:lnTo>
                      <a:pt x="578" y="2512"/>
                    </a:lnTo>
                    <a:lnTo>
                      <a:pt x="585" y="2517"/>
                    </a:lnTo>
                    <a:lnTo>
                      <a:pt x="593" y="2523"/>
                    </a:lnTo>
                    <a:lnTo>
                      <a:pt x="600" y="2527"/>
                    </a:lnTo>
                    <a:lnTo>
                      <a:pt x="606" y="2529"/>
                    </a:lnTo>
                    <a:lnTo>
                      <a:pt x="614" y="2532"/>
                    </a:lnTo>
                    <a:lnTo>
                      <a:pt x="627" y="2536"/>
                    </a:lnTo>
                    <a:lnTo>
                      <a:pt x="641" y="2541"/>
                    </a:lnTo>
                    <a:lnTo>
                      <a:pt x="659" y="2547"/>
                    </a:lnTo>
                    <a:lnTo>
                      <a:pt x="678" y="2556"/>
                    </a:lnTo>
                    <a:lnTo>
                      <a:pt x="751" y="2595"/>
                    </a:lnTo>
                    <a:lnTo>
                      <a:pt x="757" y="2599"/>
                    </a:lnTo>
                    <a:lnTo>
                      <a:pt x="763" y="2603"/>
                    </a:lnTo>
                    <a:lnTo>
                      <a:pt x="766" y="2606"/>
                    </a:lnTo>
                    <a:lnTo>
                      <a:pt x="769" y="2610"/>
                    </a:lnTo>
                    <a:lnTo>
                      <a:pt x="772" y="2616"/>
                    </a:lnTo>
                    <a:lnTo>
                      <a:pt x="774" y="2621"/>
                    </a:lnTo>
                    <a:lnTo>
                      <a:pt x="775" y="2622"/>
                    </a:lnTo>
                    <a:lnTo>
                      <a:pt x="776" y="2623"/>
                    </a:lnTo>
                    <a:lnTo>
                      <a:pt x="777" y="2623"/>
                    </a:lnTo>
                    <a:lnTo>
                      <a:pt x="778" y="2622"/>
                    </a:lnTo>
                    <a:lnTo>
                      <a:pt x="784" y="2617"/>
                    </a:lnTo>
                    <a:lnTo>
                      <a:pt x="794" y="2607"/>
                    </a:lnTo>
                    <a:lnTo>
                      <a:pt x="799" y="2604"/>
                    </a:lnTo>
                    <a:lnTo>
                      <a:pt x="803" y="2602"/>
                    </a:lnTo>
                    <a:lnTo>
                      <a:pt x="807" y="2601"/>
                    </a:lnTo>
                    <a:lnTo>
                      <a:pt x="811" y="2602"/>
                    </a:lnTo>
                    <a:lnTo>
                      <a:pt x="814" y="2604"/>
                    </a:lnTo>
                    <a:lnTo>
                      <a:pt x="818" y="2607"/>
                    </a:lnTo>
                    <a:lnTo>
                      <a:pt x="821" y="2610"/>
                    </a:lnTo>
                    <a:lnTo>
                      <a:pt x="825" y="2614"/>
                    </a:lnTo>
                    <a:lnTo>
                      <a:pt x="831" y="2622"/>
                    </a:lnTo>
                    <a:lnTo>
                      <a:pt x="838" y="2630"/>
                    </a:lnTo>
                    <a:lnTo>
                      <a:pt x="841" y="2633"/>
                    </a:lnTo>
                    <a:lnTo>
                      <a:pt x="844" y="2636"/>
                    </a:lnTo>
                    <a:lnTo>
                      <a:pt x="847" y="2638"/>
                    </a:lnTo>
                    <a:lnTo>
                      <a:pt x="850" y="2639"/>
                    </a:lnTo>
                    <a:lnTo>
                      <a:pt x="857" y="2638"/>
                    </a:lnTo>
                    <a:lnTo>
                      <a:pt x="863" y="2637"/>
                    </a:lnTo>
                    <a:lnTo>
                      <a:pt x="868" y="2636"/>
                    </a:lnTo>
                    <a:lnTo>
                      <a:pt x="872" y="2632"/>
                    </a:lnTo>
                    <a:lnTo>
                      <a:pt x="880" y="2627"/>
                    </a:lnTo>
                    <a:lnTo>
                      <a:pt x="884" y="2621"/>
                    </a:lnTo>
                    <a:lnTo>
                      <a:pt x="888" y="2615"/>
                    </a:lnTo>
                    <a:lnTo>
                      <a:pt x="891" y="2610"/>
                    </a:lnTo>
                    <a:lnTo>
                      <a:pt x="892" y="2608"/>
                    </a:lnTo>
                    <a:lnTo>
                      <a:pt x="894" y="2606"/>
                    </a:lnTo>
                    <a:lnTo>
                      <a:pt x="897" y="2605"/>
                    </a:lnTo>
                    <a:lnTo>
                      <a:pt x="900" y="2605"/>
                    </a:lnTo>
                    <a:lnTo>
                      <a:pt x="917" y="2614"/>
                    </a:lnTo>
                    <a:lnTo>
                      <a:pt x="951" y="2630"/>
                    </a:lnTo>
                    <a:lnTo>
                      <a:pt x="960" y="2633"/>
                    </a:lnTo>
                    <a:lnTo>
                      <a:pt x="968" y="2637"/>
                    </a:lnTo>
                    <a:lnTo>
                      <a:pt x="976" y="2639"/>
                    </a:lnTo>
                    <a:lnTo>
                      <a:pt x="983" y="2639"/>
                    </a:lnTo>
                    <a:lnTo>
                      <a:pt x="987" y="2639"/>
                    </a:lnTo>
                    <a:lnTo>
                      <a:pt x="990" y="2638"/>
                    </a:lnTo>
                    <a:lnTo>
                      <a:pt x="993" y="2637"/>
                    </a:lnTo>
                    <a:lnTo>
                      <a:pt x="995" y="2636"/>
                    </a:lnTo>
                    <a:lnTo>
                      <a:pt x="996" y="2633"/>
                    </a:lnTo>
                    <a:lnTo>
                      <a:pt x="998" y="2630"/>
                    </a:lnTo>
                    <a:lnTo>
                      <a:pt x="998" y="2627"/>
                    </a:lnTo>
                    <a:lnTo>
                      <a:pt x="999" y="2624"/>
                    </a:lnTo>
                    <a:lnTo>
                      <a:pt x="999" y="2616"/>
                    </a:lnTo>
                    <a:lnTo>
                      <a:pt x="1002" y="2610"/>
                    </a:lnTo>
                    <a:lnTo>
                      <a:pt x="1005" y="2604"/>
                    </a:lnTo>
                    <a:lnTo>
                      <a:pt x="1010" y="2600"/>
                    </a:lnTo>
                    <a:lnTo>
                      <a:pt x="1016" y="2595"/>
                    </a:lnTo>
                    <a:lnTo>
                      <a:pt x="1024" y="2592"/>
                    </a:lnTo>
                    <a:lnTo>
                      <a:pt x="1031" y="2589"/>
                    </a:lnTo>
                    <a:lnTo>
                      <a:pt x="1039" y="2586"/>
                    </a:lnTo>
                    <a:lnTo>
                      <a:pt x="1055" y="2583"/>
                    </a:lnTo>
                    <a:lnTo>
                      <a:pt x="1072" y="2579"/>
                    </a:lnTo>
                    <a:lnTo>
                      <a:pt x="1087" y="2576"/>
                    </a:lnTo>
                    <a:lnTo>
                      <a:pt x="1100" y="2571"/>
                    </a:lnTo>
                    <a:lnTo>
                      <a:pt x="1111" y="2565"/>
                    </a:lnTo>
                    <a:lnTo>
                      <a:pt x="1123" y="2556"/>
                    </a:lnTo>
                    <a:lnTo>
                      <a:pt x="1130" y="2552"/>
                    </a:lnTo>
                    <a:lnTo>
                      <a:pt x="1138" y="2550"/>
                    </a:lnTo>
                    <a:lnTo>
                      <a:pt x="1145" y="2548"/>
                    </a:lnTo>
                    <a:lnTo>
                      <a:pt x="1151" y="2547"/>
                    </a:lnTo>
                    <a:lnTo>
                      <a:pt x="1172" y="2548"/>
                    </a:lnTo>
                    <a:lnTo>
                      <a:pt x="1183" y="2549"/>
                    </a:lnTo>
                    <a:lnTo>
                      <a:pt x="1186" y="2550"/>
                    </a:lnTo>
                    <a:lnTo>
                      <a:pt x="1186" y="2550"/>
                    </a:lnTo>
                    <a:lnTo>
                      <a:pt x="1185" y="2550"/>
                    </a:lnTo>
                    <a:lnTo>
                      <a:pt x="1185" y="2548"/>
                    </a:lnTo>
                    <a:lnTo>
                      <a:pt x="1185" y="2546"/>
                    </a:lnTo>
                    <a:lnTo>
                      <a:pt x="1185" y="2543"/>
                    </a:lnTo>
                    <a:lnTo>
                      <a:pt x="1187" y="2539"/>
                    </a:lnTo>
                    <a:lnTo>
                      <a:pt x="1190" y="2533"/>
                    </a:lnTo>
                    <a:lnTo>
                      <a:pt x="1195" y="2527"/>
                    </a:lnTo>
                    <a:lnTo>
                      <a:pt x="1203" y="2518"/>
                    </a:lnTo>
                    <a:lnTo>
                      <a:pt x="1211" y="2511"/>
                    </a:lnTo>
                    <a:lnTo>
                      <a:pt x="1218" y="2506"/>
                    </a:lnTo>
                    <a:lnTo>
                      <a:pt x="1226" y="2501"/>
                    </a:lnTo>
                    <a:lnTo>
                      <a:pt x="1235" y="2498"/>
                    </a:lnTo>
                    <a:lnTo>
                      <a:pt x="1253" y="2491"/>
                    </a:lnTo>
                    <a:lnTo>
                      <a:pt x="1269" y="2482"/>
                    </a:lnTo>
                    <a:lnTo>
                      <a:pt x="1278" y="2478"/>
                    </a:lnTo>
                    <a:lnTo>
                      <a:pt x="1287" y="2473"/>
                    </a:lnTo>
                    <a:lnTo>
                      <a:pt x="1294" y="2467"/>
                    </a:lnTo>
                    <a:lnTo>
                      <a:pt x="1301" y="2460"/>
                    </a:lnTo>
                    <a:lnTo>
                      <a:pt x="1308" y="2452"/>
                    </a:lnTo>
                    <a:lnTo>
                      <a:pt x="1313" y="2441"/>
                    </a:lnTo>
                    <a:lnTo>
                      <a:pt x="1318" y="2429"/>
                    </a:lnTo>
                    <a:lnTo>
                      <a:pt x="1323" y="2415"/>
                    </a:lnTo>
                    <a:lnTo>
                      <a:pt x="1326" y="2408"/>
                    </a:lnTo>
                    <a:lnTo>
                      <a:pt x="1329" y="2402"/>
                    </a:lnTo>
                    <a:lnTo>
                      <a:pt x="1332" y="2397"/>
                    </a:lnTo>
                    <a:lnTo>
                      <a:pt x="1336" y="2392"/>
                    </a:lnTo>
                    <a:lnTo>
                      <a:pt x="1345" y="2383"/>
                    </a:lnTo>
                    <a:lnTo>
                      <a:pt x="1353" y="2372"/>
                    </a:lnTo>
                    <a:lnTo>
                      <a:pt x="1357" y="2366"/>
                    </a:lnTo>
                    <a:lnTo>
                      <a:pt x="1360" y="2359"/>
                    </a:lnTo>
                    <a:lnTo>
                      <a:pt x="1362" y="2351"/>
                    </a:lnTo>
                    <a:lnTo>
                      <a:pt x="1362" y="2341"/>
                    </a:lnTo>
                    <a:lnTo>
                      <a:pt x="1362" y="2329"/>
                    </a:lnTo>
                    <a:lnTo>
                      <a:pt x="1360" y="2316"/>
                    </a:lnTo>
                    <a:lnTo>
                      <a:pt x="1357" y="2301"/>
                    </a:lnTo>
                    <a:lnTo>
                      <a:pt x="1351" y="2283"/>
                    </a:lnTo>
                    <a:lnTo>
                      <a:pt x="1351" y="2223"/>
                    </a:lnTo>
                    <a:lnTo>
                      <a:pt x="1351" y="2216"/>
                    </a:lnTo>
                    <a:lnTo>
                      <a:pt x="1352" y="2211"/>
                    </a:lnTo>
                    <a:lnTo>
                      <a:pt x="1353" y="2207"/>
                    </a:lnTo>
                    <a:lnTo>
                      <a:pt x="1355" y="2205"/>
                    </a:lnTo>
                    <a:lnTo>
                      <a:pt x="1360" y="2202"/>
                    </a:lnTo>
                    <a:lnTo>
                      <a:pt x="1365" y="2202"/>
                    </a:lnTo>
                    <a:lnTo>
                      <a:pt x="1370" y="2201"/>
                    </a:lnTo>
                    <a:lnTo>
                      <a:pt x="1375" y="2198"/>
                    </a:lnTo>
                    <a:lnTo>
                      <a:pt x="1377" y="2196"/>
                    </a:lnTo>
                    <a:lnTo>
                      <a:pt x="1379" y="2192"/>
                    </a:lnTo>
                    <a:lnTo>
                      <a:pt x="1380" y="2186"/>
                    </a:lnTo>
                    <a:lnTo>
                      <a:pt x="1382" y="2180"/>
                    </a:lnTo>
                    <a:lnTo>
                      <a:pt x="1384" y="2163"/>
                    </a:lnTo>
                    <a:lnTo>
                      <a:pt x="1385" y="2145"/>
                    </a:lnTo>
                    <a:lnTo>
                      <a:pt x="1387" y="2128"/>
                    </a:lnTo>
                    <a:lnTo>
                      <a:pt x="1387" y="2108"/>
                    </a:lnTo>
                    <a:lnTo>
                      <a:pt x="1387" y="2090"/>
                    </a:lnTo>
                    <a:lnTo>
                      <a:pt x="1384" y="2069"/>
                    </a:lnTo>
                    <a:lnTo>
                      <a:pt x="1381" y="2049"/>
                    </a:lnTo>
                    <a:lnTo>
                      <a:pt x="1375" y="2026"/>
                    </a:lnTo>
                    <a:lnTo>
                      <a:pt x="1369" y="2005"/>
                    </a:lnTo>
                    <a:lnTo>
                      <a:pt x="1365" y="1982"/>
                    </a:lnTo>
                    <a:lnTo>
                      <a:pt x="1362" y="1958"/>
                    </a:lnTo>
                    <a:lnTo>
                      <a:pt x="1361" y="1933"/>
                    </a:lnTo>
                    <a:lnTo>
                      <a:pt x="1361" y="1927"/>
                    </a:lnTo>
                    <a:lnTo>
                      <a:pt x="1362" y="1921"/>
                    </a:lnTo>
                    <a:lnTo>
                      <a:pt x="1364" y="1916"/>
                    </a:lnTo>
                    <a:lnTo>
                      <a:pt x="1366" y="1911"/>
                    </a:lnTo>
                    <a:lnTo>
                      <a:pt x="1372" y="1902"/>
                    </a:lnTo>
                    <a:lnTo>
                      <a:pt x="1378" y="1894"/>
                    </a:lnTo>
                    <a:lnTo>
                      <a:pt x="1386" y="1887"/>
                    </a:lnTo>
                    <a:lnTo>
                      <a:pt x="1393" y="1882"/>
                    </a:lnTo>
                    <a:lnTo>
                      <a:pt x="1400" y="1878"/>
                    </a:lnTo>
                    <a:lnTo>
                      <a:pt x="1405" y="1875"/>
                    </a:lnTo>
                    <a:close/>
                    <a:moveTo>
                      <a:pt x="1346" y="2341"/>
                    </a:moveTo>
                    <a:lnTo>
                      <a:pt x="1341" y="2331"/>
                    </a:lnTo>
                    <a:lnTo>
                      <a:pt x="1333" y="2317"/>
                    </a:lnTo>
                    <a:lnTo>
                      <a:pt x="1323" y="2303"/>
                    </a:lnTo>
                    <a:lnTo>
                      <a:pt x="1312" y="2288"/>
                    </a:lnTo>
                    <a:lnTo>
                      <a:pt x="1307" y="2281"/>
                    </a:lnTo>
                    <a:lnTo>
                      <a:pt x="1302" y="2276"/>
                    </a:lnTo>
                    <a:lnTo>
                      <a:pt x="1298" y="2272"/>
                    </a:lnTo>
                    <a:lnTo>
                      <a:pt x="1294" y="2269"/>
                    </a:lnTo>
                    <a:lnTo>
                      <a:pt x="1290" y="2268"/>
                    </a:lnTo>
                    <a:lnTo>
                      <a:pt x="1288" y="2269"/>
                    </a:lnTo>
                    <a:lnTo>
                      <a:pt x="1286" y="2273"/>
                    </a:lnTo>
                    <a:lnTo>
                      <a:pt x="1286" y="2278"/>
                    </a:lnTo>
                    <a:lnTo>
                      <a:pt x="1286" y="2287"/>
                    </a:lnTo>
                    <a:lnTo>
                      <a:pt x="1286" y="2295"/>
                    </a:lnTo>
                    <a:lnTo>
                      <a:pt x="1287" y="2303"/>
                    </a:lnTo>
                    <a:lnTo>
                      <a:pt x="1289" y="2309"/>
                    </a:lnTo>
                    <a:lnTo>
                      <a:pt x="1291" y="2315"/>
                    </a:lnTo>
                    <a:lnTo>
                      <a:pt x="1294" y="2320"/>
                    </a:lnTo>
                    <a:lnTo>
                      <a:pt x="1297" y="2326"/>
                    </a:lnTo>
                    <a:lnTo>
                      <a:pt x="1302" y="2331"/>
                    </a:lnTo>
                    <a:lnTo>
                      <a:pt x="1304" y="2335"/>
                    </a:lnTo>
                    <a:lnTo>
                      <a:pt x="1306" y="2342"/>
                    </a:lnTo>
                    <a:lnTo>
                      <a:pt x="1307" y="2344"/>
                    </a:lnTo>
                    <a:lnTo>
                      <a:pt x="1309" y="2346"/>
                    </a:lnTo>
                    <a:lnTo>
                      <a:pt x="1312" y="2348"/>
                    </a:lnTo>
                    <a:lnTo>
                      <a:pt x="1316" y="2348"/>
                    </a:lnTo>
                    <a:lnTo>
                      <a:pt x="1346" y="2341"/>
                    </a:lnTo>
                    <a:close/>
                    <a:moveTo>
                      <a:pt x="1290" y="2413"/>
                    </a:moveTo>
                    <a:lnTo>
                      <a:pt x="1293" y="2398"/>
                    </a:lnTo>
                    <a:lnTo>
                      <a:pt x="1287" y="2390"/>
                    </a:lnTo>
                    <a:lnTo>
                      <a:pt x="1278" y="2379"/>
                    </a:lnTo>
                    <a:lnTo>
                      <a:pt x="1268" y="2365"/>
                    </a:lnTo>
                    <a:lnTo>
                      <a:pt x="1257" y="2353"/>
                    </a:lnTo>
                    <a:lnTo>
                      <a:pt x="1252" y="2348"/>
                    </a:lnTo>
                    <a:lnTo>
                      <a:pt x="1247" y="2344"/>
                    </a:lnTo>
                    <a:lnTo>
                      <a:pt x="1241" y="2341"/>
                    </a:lnTo>
                    <a:lnTo>
                      <a:pt x="1237" y="2340"/>
                    </a:lnTo>
                    <a:lnTo>
                      <a:pt x="1235" y="2340"/>
                    </a:lnTo>
                    <a:lnTo>
                      <a:pt x="1234" y="2340"/>
                    </a:lnTo>
                    <a:lnTo>
                      <a:pt x="1232" y="2341"/>
                    </a:lnTo>
                    <a:lnTo>
                      <a:pt x="1231" y="2343"/>
                    </a:lnTo>
                    <a:lnTo>
                      <a:pt x="1229" y="2348"/>
                    </a:lnTo>
                    <a:lnTo>
                      <a:pt x="1229" y="2355"/>
                    </a:lnTo>
                    <a:lnTo>
                      <a:pt x="1230" y="2362"/>
                    </a:lnTo>
                    <a:lnTo>
                      <a:pt x="1231" y="2369"/>
                    </a:lnTo>
                    <a:lnTo>
                      <a:pt x="1234" y="2377"/>
                    </a:lnTo>
                    <a:lnTo>
                      <a:pt x="1238" y="2383"/>
                    </a:lnTo>
                    <a:lnTo>
                      <a:pt x="1243" y="2389"/>
                    </a:lnTo>
                    <a:lnTo>
                      <a:pt x="1249" y="2395"/>
                    </a:lnTo>
                    <a:lnTo>
                      <a:pt x="1254" y="2400"/>
                    </a:lnTo>
                    <a:lnTo>
                      <a:pt x="1260" y="2405"/>
                    </a:lnTo>
                    <a:lnTo>
                      <a:pt x="1265" y="2409"/>
                    </a:lnTo>
                    <a:lnTo>
                      <a:pt x="1271" y="2413"/>
                    </a:lnTo>
                    <a:lnTo>
                      <a:pt x="1276" y="2416"/>
                    </a:lnTo>
                    <a:lnTo>
                      <a:pt x="1280" y="2417"/>
                    </a:lnTo>
                    <a:lnTo>
                      <a:pt x="1285" y="2418"/>
                    </a:lnTo>
                    <a:lnTo>
                      <a:pt x="1288" y="2418"/>
                    </a:lnTo>
                    <a:lnTo>
                      <a:pt x="1290" y="2416"/>
                    </a:lnTo>
                    <a:lnTo>
                      <a:pt x="1290" y="2413"/>
                    </a:lnTo>
                    <a:close/>
                    <a:moveTo>
                      <a:pt x="1220" y="2484"/>
                    </a:moveTo>
                    <a:lnTo>
                      <a:pt x="1224" y="2465"/>
                    </a:lnTo>
                    <a:lnTo>
                      <a:pt x="1224" y="2458"/>
                    </a:lnTo>
                    <a:lnTo>
                      <a:pt x="1223" y="2449"/>
                    </a:lnTo>
                    <a:lnTo>
                      <a:pt x="1221" y="2438"/>
                    </a:lnTo>
                    <a:lnTo>
                      <a:pt x="1218" y="2427"/>
                    </a:lnTo>
                    <a:lnTo>
                      <a:pt x="1215" y="2416"/>
                    </a:lnTo>
                    <a:lnTo>
                      <a:pt x="1211" y="2403"/>
                    </a:lnTo>
                    <a:lnTo>
                      <a:pt x="1206" y="2392"/>
                    </a:lnTo>
                    <a:lnTo>
                      <a:pt x="1201" y="2382"/>
                    </a:lnTo>
                    <a:lnTo>
                      <a:pt x="1196" y="2372"/>
                    </a:lnTo>
                    <a:lnTo>
                      <a:pt x="1191" y="2364"/>
                    </a:lnTo>
                    <a:lnTo>
                      <a:pt x="1186" y="2359"/>
                    </a:lnTo>
                    <a:lnTo>
                      <a:pt x="1180" y="2355"/>
                    </a:lnTo>
                    <a:lnTo>
                      <a:pt x="1177" y="2354"/>
                    </a:lnTo>
                    <a:lnTo>
                      <a:pt x="1174" y="2354"/>
                    </a:lnTo>
                    <a:lnTo>
                      <a:pt x="1171" y="2355"/>
                    </a:lnTo>
                    <a:lnTo>
                      <a:pt x="1167" y="2356"/>
                    </a:lnTo>
                    <a:lnTo>
                      <a:pt x="1164" y="2359"/>
                    </a:lnTo>
                    <a:lnTo>
                      <a:pt x="1162" y="2362"/>
                    </a:lnTo>
                    <a:lnTo>
                      <a:pt x="1159" y="2366"/>
                    </a:lnTo>
                    <a:lnTo>
                      <a:pt x="1156" y="2371"/>
                    </a:lnTo>
                    <a:lnTo>
                      <a:pt x="1155" y="2376"/>
                    </a:lnTo>
                    <a:lnTo>
                      <a:pt x="1154" y="2381"/>
                    </a:lnTo>
                    <a:lnTo>
                      <a:pt x="1153" y="2386"/>
                    </a:lnTo>
                    <a:lnTo>
                      <a:pt x="1154" y="2391"/>
                    </a:lnTo>
                    <a:lnTo>
                      <a:pt x="1156" y="2402"/>
                    </a:lnTo>
                    <a:lnTo>
                      <a:pt x="1159" y="2415"/>
                    </a:lnTo>
                    <a:lnTo>
                      <a:pt x="1163" y="2426"/>
                    </a:lnTo>
                    <a:lnTo>
                      <a:pt x="1168" y="2436"/>
                    </a:lnTo>
                    <a:lnTo>
                      <a:pt x="1172" y="2440"/>
                    </a:lnTo>
                    <a:lnTo>
                      <a:pt x="1175" y="2444"/>
                    </a:lnTo>
                    <a:lnTo>
                      <a:pt x="1177" y="2446"/>
                    </a:lnTo>
                    <a:lnTo>
                      <a:pt x="1180" y="2449"/>
                    </a:lnTo>
                    <a:lnTo>
                      <a:pt x="1188" y="2460"/>
                    </a:lnTo>
                    <a:lnTo>
                      <a:pt x="1196" y="2475"/>
                    </a:lnTo>
                    <a:lnTo>
                      <a:pt x="1200" y="2480"/>
                    </a:lnTo>
                    <a:lnTo>
                      <a:pt x="1209" y="2487"/>
                    </a:lnTo>
                    <a:lnTo>
                      <a:pt x="1213" y="2490"/>
                    </a:lnTo>
                    <a:lnTo>
                      <a:pt x="1216" y="2490"/>
                    </a:lnTo>
                    <a:lnTo>
                      <a:pt x="1218" y="2490"/>
                    </a:lnTo>
                    <a:lnTo>
                      <a:pt x="1219" y="2489"/>
                    </a:lnTo>
                    <a:lnTo>
                      <a:pt x="1219" y="2487"/>
                    </a:lnTo>
                    <a:lnTo>
                      <a:pt x="1220" y="2484"/>
                    </a:lnTo>
                    <a:close/>
                    <a:moveTo>
                      <a:pt x="1123" y="2513"/>
                    </a:moveTo>
                    <a:lnTo>
                      <a:pt x="1123" y="2503"/>
                    </a:lnTo>
                    <a:lnTo>
                      <a:pt x="1126" y="2486"/>
                    </a:lnTo>
                    <a:lnTo>
                      <a:pt x="1128" y="2465"/>
                    </a:lnTo>
                    <a:lnTo>
                      <a:pt x="1129" y="2443"/>
                    </a:lnTo>
                    <a:lnTo>
                      <a:pt x="1128" y="2433"/>
                    </a:lnTo>
                    <a:lnTo>
                      <a:pt x="1126" y="2424"/>
                    </a:lnTo>
                    <a:lnTo>
                      <a:pt x="1124" y="2416"/>
                    </a:lnTo>
                    <a:lnTo>
                      <a:pt x="1120" y="2409"/>
                    </a:lnTo>
                    <a:lnTo>
                      <a:pt x="1117" y="2407"/>
                    </a:lnTo>
                    <a:lnTo>
                      <a:pt x="1114" y="2405"/>
                    </a:lnTo>
                    <a:lnTo>
                      <a:pt x="1111" y="2404"/>
                    </a:lnTo>
                    <a:lnTo>
                      <a:pt x="1107" y="2404"/>
                    </a:lnTo>
                    <a:lnTo>
                      <a:pt x="1102" y="2404"/>
                    </a:lnTo>
                    <a:lnTo>
                      <a:pt x="1098" y="2405"/>
                    </a:lnTo>
                    <a:lnTo>
                      <a:pt x="1091" y="2407"/>
                    </a:lnTo>
                    <a:lnTo>
                      <a:pt x="1085" y="2410"/>
                    </a:lnTo>
                    <a:lnTo>
                      <a:pt x="1078" y="2415"/>
                    </a:lnTo>
                    <a:lnTo>
                      <a:pt x="1072" y="2421"/>
                    </a:lnTo>
                    <a:lnTo>
                      <a:pt x="1067" y="2428"/>
                    </a:lnTo>
                    <a:lnTo>
                      <a:pt x="1063" y="2436"/>
                    </a:lnTo>
                    <a:lnTo>
                      <a:pt x="1061" y="2445"/>
                    </a:lnTo>
                    <a:lnTo>
                      <a:pt x="1060" y="2455"/>
                    </a:lnTo>
                    <a:lnTo>
                      <a:pt x="1061" y="2464"/>
                    </a:lnTo>
                    <a:lnTo>
                      <a:pt x="1062" y="2472"/>
                    </a:lnTo>
                    <a:lnTo>
                      <a:pt x="1065" y="2481"/>
                    </a:lnTo>
                    <a:lnTo>
                      <a:pt x="1070" y="2490"/>
                    </a:lnTo>
                    <a:lnTo>
                      <a:pt x="1075" y="2497"/>
                    </a:lnTo>
                    <a:lnTo>
                      <a:pt x="1082" y="2503"/>
                    </a:lnTo>
                    <a:lnTo>
                      <a:pt x="1090" y="2508"/>
                    </a:lnTo>
                    <a:lnTo>
                      <a:pt x="1101" y="2512"/>
                    </a:lnTo>
                    <a:lnTo>
                      <a:pt x="1106" y="2513"/>
                    </a:lnTo>
                    <a:lnTo>
                      <a:pt x="1111" y="2513"/>
                    </a:lnTo>
                    <a:lnTo>
                      <a:pt x="1117" y="2514"/>
                    </a:lnTo>
                    <a:lnTo>
                      <a:pt x="1123" y="2513"/>
                    </a:lnTo>
                    <a:close/>
                    <a:moveTo>
                      <a:pt x="1039" y="2569"/>
                    </a:moveTo>
                    <a:lnTo>
                      <a:pt x="1050" y="2581"/>
                    </a:lnTo>
                    <a:lnTo>
                      <a:pt x="1050" y="2553"/>
                    </a:lnTo>
                    <a:lnTo>
                      <a:pt x="1049" y="2528"/>
                    </a:lnTo>
                    <a:lnTo>
                      <a:pt x="1048" y="2514"/>
                    </a:lnTo>
                    <a:lnTo>
                      <a:pt x="1047" y="2503"/>
                    </a:lnTo>
                    <a:lnTo>
                      <a:pt x="1045" y="2492"/>
                    </a:lnTo>
                    <a:lnTo>
                      <a:pt x="1043" y="2480"/>
                    </a:lnTo>
                    <a:lnTo>
                      <a:pt x="1040" y="2470"/>
                    </a:lnTo>
                    <a:lnTo>
                      <a:pt x="1036" y="2462"/>
                    </a:lnTo>
                    <a:lnTo>
                      <a:pt x="1031" y="2454"/>
                    </a:lnTo>
                    <a:lnTo>
                      <a:pt x="1026" y="2447"/>
                    </a:lnTo>
                    <a:lnTo>
                      <a:pt x="1018" y="2441"/>
                    </a:lnTo>
                    <a:lnTo>
                      <a:pt x="1011" y="2437"/>
                    </a:lnTo>
                    <a:lnTo>
                      <a:pt x="1002" y="2435"/>
                    </a:lnTo>
                    <a:lnTo>
                      <a:pt x="992" y="2434"/>
                    </a:lnTo>
                    <a:lnTo>
                      <a:pt x="988" y="2435"/>
                    </a:lnTo>
                    <a:lnTo>
                      <a:pt x="985" y="2437"/>
                    </a:lnTo>
                    <a:lnTo>
                      <a:pt x="981" y="2440"/>
                    </a:lnTo>
                    <a:lnTo>
                      <a:pt x="979" y="2445"/>
                    </a:lnTo>
                    <a:lnTo>
                      <a:pt x="977" y="2457"/>
                    </a:lnTo>
                    <a:lnTo>
                      <a:pt x="976" y="2470"/>
                    </a:lnTo>
                    <a:lnTo>
                      <a:pt x="978" y="2500"/>
                    </a:lnTo>
                    <a:lnTo>
                      <a:pt x="979" y="2523"/>
                    </a:lnTo>
                    <a:lnTo>
                      <a:pt x="980" y="2533"/>
                    </a:lnTo>
                    <a:lnTo>
                      <a:pt x="980" y="2541"/>
                    </a:lnTo>
                    <a:lnTo>
                      <a:pt x="981" y="2547"/>
                    </a:lnTo>
                    <a:lnTo>
                      <a:pt x="983" y="2551"/>
                    </a:lnTo>
                    <a:lnTo>
                      <a:pt x="986" y="2555"/>
                    </a:lnTo>
                    <a:lnTo>
                      <a:pt x="989" y="2557"/>
                    </a:lnTo>
                    <a:lnTo>
                      <a:pt x="992" y="2559"/>
                    </a:lnTo>
                    <a:lnTo>
                      <a:pt x="995" y="2561"/>
                    </a:lnTo>
                    <a:lnTo>
                      <a:pt x="1003" y="2561"/>
                    </a:lnTo>
                    <a:lnTo>
                      <a:pt x="1013" y="2562"/>
                    </a:lnTo>
                    <a:lnTo>
                      <a:pt x="1019" y="2563"/>
                    </a:lnTo>
                    <a:lnTo>
                      <a:pt x="1026" y="2564"/>
                    </a:lnTo>
                    <a:lnTo>
                      <a:pt x="1032" y="2566"/>
                    </a:lnTo>
                    <a:lnTo>
                      <a:pt x="1039" y="2569"/>
                    </a:lnTo>
                    <a:close/>
                    <a:moveTo>
                      <a:pt x="917" y="2574"/>
                    </a:moveTo>
                    <a:lnTo>
                      <a:pt x="933" y="2571"/>
                    </a:lnTo>
                    <a:lnTo>
                      <a:pt x="940" y="2564"/>
                    </a:lnTo>
                    <a:lnTo>
                      <a:pt x="946" y="2555"/>
                    </a:lnTo>
                    <a:lnTo>
                      <a:pt x="951" y="2547"/>
                    </a:lnTo>
                    <a:lnTo>
                      <a:pt x="954" y="2539"/>
                    </a:lnTo>
                    <a:lnTo>
                      <a:pt x="956" y="2531"/>
                    </a:lnTo>
                    <a:lnTo>
                      <a:pt x="956" y="2523"/>
                    </a:lnTo>
                    <a:lnTo>
                      <a:pt x="956" y="2513"/>
                    </a:lnTo>
                    <a:lnTo>
                      <a:pt x="954" y="2505"/>
                    </a:lnTo>
                    <a:lnTo>
                      <a:pt x="952" y="2497"/>
                    </a:lnTo>
                    <a:lnTo>
                      <a:pt x="948" y="2489"/>
                    </a:lnTo>
                    <a:lnTo>
                      <a:pt x="943" y="2481"/>
                    </a:lnTo>
                    <a:lnTo>
                      <a:pt x="938" y="2474"/>
                    </a:lnTo>
                    <a:lnTo>
                      <a:pt x="932" y="2468"/>
                    </a:lnTo>
                    <a:lnTo>
                      <a:pt x="926" y="2463"/>
                    </a:lnTo>
                    <a:lnTo>
                      <a:pt x="919" y="2458"/>
                    </a:lnTo>
                    <a:lnTo>
                      <a:pt x="912" y="2454"/>
                    </a:lnTo>
                    <a:lnTo>
                      <a:pt x="908" y="2452"/>
                    </a:lnTo>
                    <a:lnTo>
                      <a:pt x="905" y="2452"/>
                    </a:lnTo>
                    <a:lnTo>
                      <a:pt x="903" y="2452"/>
                    </a:lnTo>
                    <a:lnTo>
                      <a:pt x="901" y="2453"/>
                    </a:lnTo>
                    <a:lnTo>
                      <a:pt x="899" y="2455"/>
                    </a:lnTo>
                    <a:lnTo>
                      <a:pt x="898" y="2457"/>
                    </a:lnTo>
                    <a:lnTo>
                      <a:pt x="897" y="2460"/>
                    </a:lnTo>
                    <a:lnTo>
                      <a:pt x="896" y="2464"/>
                    </a:lnTo>
                    <a:lnTo>
                      <a:pt x="896" y="2472"/>
                    </a:lnTo>
                    <a:lnTo>
                      <a:pt x="896" y="2482"/>
                    </a:lnTo>
                    <a:lnTo>
                      <a:pt x="898" y="2494"/>
                    </a:lnTo>
                    <a:lnTo>
                      <a:pt x="900" y="2505"/>
                    </a:lnTo>
                    <a:lnTo>
                      <a:pt x="904" y="2530"/>
                    </a:lnTo>
                    <a:lnTo>
                      <a:pt x="911" y="2551"/>
                    </a:lnTo>
                    <a:lnTo>
                      <a:pt x="915" y="2567"/>
                    </a:lnTo>
                    <a:lnTo>
                      <a:pt x="917" y="2574"/>
                    </a:lnTo>
                    <a:close/>
                    <a:moveTo>
                      <a:pt x="857" y="2588"/>
                    </a:moveTo>
                    <a:lnTo>
                      <a:pt x="877" y="2571"/>
                    </a:lnTo>
                    <a:lnTo>
                      <a:pt x="876" y="2556"/>
                    </a:lnTo>
                    <a:lnTo>
                      <a:pt x="872" y="2536"/>
                    </a:lnTo>
                    <a:lnTo>
                      <a:pt x="868" y="2514"/>
                    </a:lnTo>
                    <a:lnTo>
                      <a:pt x="862" y="2494"/>
                    </a:lnTo>
                    <a:lnTo>
                      <a:pt x="858" y="2483"/>
                    </a:lnTo>
                    <a:lnTo>
                      <a:pt x="854" y="2475"/>
                    </a:lnTo>
                    <a:lnTo>
                      <a:pt x="850" y="2468"/>
                    </a:lnTo>
                    <a:lnTo>
                      <a:pt x="845" y="2463"/>
                    </a:lnTo>
                    <a:lnTo>
                      <a:pt x="842" y="2462"/>
                    </a:lnTo>
                    <a:lnTo>
                      <a:pt x="839" y="2461"/>
                    </a:lnTo>
                    <a:lnTo>
                      <a:pt x="837" y="2460"/>
                    </a:lnTo>
                    <a:lnTo>
                      <a:pt x="833" y="2460"/>
                    </a:lnTo>
                    <a:lnTo>
                      <a:pt x="830" y="2461"/>
                    </a:lnTo>
                    <a:lnTo>
                      <a:pt x="826" y="2462"/>
                    </a:lnTo>
                    <a:lnTo>
                      <a:pt x="823" y="2465"/>
                    </a:lnTo>
                    <a:lnTo>
                      <a:pt x="820" y="2468"/>
                    </a:lnTo>
                    <a:lnTo>
                      <a:pt x="818" y="2470"/>
                    </a:lnTo>
                    <a:lnTo>
                      <a:pt x="816" y="2473"/>
                    </a:lnTo>
                    <a:lnTo>
                      <a:pt x="815" y="2476"/>
                    </a:lnTo>
                    <a:lnTo>
                      <a:pt x="814" y="2480"/>
                    </a:lnTo>
                    <a:lnTo>
                      <a:pt x="814" y="2488"/>
                    </a:lnTo>
                    <a:lnTo>
                      <a:pt x="815" y="2497"/>
                    </a:lnTo>
                    <a:lnTo>
                      <a:pt x="816" y="2506"/>
                    </a:lnTo>
                    <a:lnTo>
                      <a:pt x="819" y="2516"/>
                    </a:lnTo>
                    <a:lnTo>
                      <a:pt x="822" y="2527"/>
                    </a:lnTo>
                    <a:lnTo>
                      <a:pt x="826" y="2537"/>
                    </a:lnTo>
                    <a:lnTo>
                      <a:pt x="835" y="2556"/>
                    </a:lnTo>
                    <a:lnTo>
                      <a:pt x="845" y="2573"/>
                    </a:lnTo>
                    <a:lnTo>
                      <a:pt x="849" y="2579"/>
                    </a:lnTo>
                    <a:lnTo>
                      <a:pt x="852" y="2583"/>
                    </a:lnTo>
                    <a:lnTo>
                      <a:pt x="855" y="2587"/>
                    </a:lnTo>
                    <a:lnTo>
                      <a:pt x="857" y="2588"/>
                    </a:lnTo>
                    <a:close/>
                    <a:moveTo>
                      <a:pt x="731" y="2569"/>
                    </a:moveTo>
                    <a:lnTo>
                      <a:pt x="747" y="2564"/>
                    </a:lnTo>
                    <a:lnTo>
                      <a:pt x="751" y="2548"/>
                    </a:lnTo>
                    <a:lnTo>
                      <a:pt x="755" y="2526"/>
                    </a:lnTo>
                    <a:lnTo>
                      <a:pt x="758" y="2501"/>
                    </a:lnTo>
                    <a:lnTo>
                      <a:pt x="760" y="2477"/>
                    </a:lnTo>
                    <a:lnTo>
                      <a:pt x="760" y="2466"/>
                    </a:lnTo>
                    <a:lnTo>
                      <a:pt x="759" y="2457"/>
                    </a:lnTo>
                    <a:lnTo>
                      <a:pt x="757" y="2450"/>
                    </a:lnTo>
                    <a:lnTo>
                      <a:pt x="754" y="2444"/>
                    </a:lnTo>
                    <a:lnTo>
                      <a:pt x="752" y="2442"/>
                    </a:lnTo>
                    <a:lnTo>
                      <a:pt x="750" y="2441"/>
                    </a:lnTo>
                    <a:lnTo>
                      <a:pt x="747" y="2441"/>
                    </a:lnTo>
                    <a:lnTo>
                      <a:pt x="744" y="2441"/>
                    </a:lnTo>
                    <a:lnTo>
                      <a:pt x="741" y="2443"/>
                    </a:lnTo>
                    <a:lnTo>
                      <a:pt x="737" y="2445"/>
                    </a:lnTo>
                    <a:lnTo>
                      <a:pt x="733" y="2449"/>
                    </a:lnTo>
                    <a:lnTo>
                      <a:pt x="729" y="2454"/>
                    </a:lnTo>
                    <a:lnTo>
                      <a:pt x="722" y="2460"/>
                    </a:lnTo>
                    <a:lnTo>
                      <a:pt x="718" y="2467"/>
                    </a:lnTo>
                    <a:lnTo>
                      <a:pt x="714" y="2475"/>
                    </a:lnTo>
                    <a:lnTo>
                      <a:pt x="711" y="2483"/>
                    </a:lnTo>
                    <a:lnTo>
                      <a:pt x="709" y="2493"/>
                    </a:lnTo>
                    <a:lnTo>
                      <a:pt x="708" y="2502"/>
                    </a:lnTo>
                    <a:lnTo>
                      <a:pt x="707" y="2512"/>
                    </a:lnTo>
                    <a:lnTo>
                      <a:pt x="707" y="2523"/>
                    </a:lnTo>
                    <a:lnTo>
                      <a:pt x="708" y="2532"/>
                    </a:lnTo>
                    <a:lnTo>
                      <a:pt x="710" y="2540"/>
                    </a:lnTo>
                    <a:lnTo>
                      <a:pt x="714" y="2548"/>
                    </a:lnTo>
                    <a:lnTo>
                      <a:pt x="718" y="2555"/>
                    </a:lnTo>
                    <a:lnTo>
                      <a:pt x="723" y="2562"/>
                    </a:lnTo>
                    <a:lnTo>
                      <a:pt x="727" y="2567"/>
                    </a:lnTo>
                    <a:lnTo>
                      <a:pt x="730" y="2569"/>
                    </a:lnTo>
                    <a:lnTo>
                      <a:pt x="731" y="2569"/>
                    </a:lnTo>
                    <a:close/>
                    <a:moveTo>
                      <a:pt x="658" y="2482"/>
                    </a:moveTo>
                    <a:lnTo>
                      <a:pt x="660" y="2471"/>
                    </a:lnTo>
                    <a:lnTo>
                      <a:pt x="661" y="2458"/>
                    </a:lnTo>
                    <a:lnTo>
                      <a:pt x="661" y="2451"/>
                    </a:lnTo>
                    <a:lnTo>
                      <a:pt x="660" y="2442"/>
                    </a:lnTo>
                    <a:lnTo>
                      <a:pt x="659" y="2436"/>
                    </a:lnTo>
                    <a:lnTo>
                      <a:pt x="658" y="2429"/>
                    </a:lnTo>
                    <a:lnTo>
                      <a:pt x="655" y="2424"/>
                    </a:lnTo>
                    <a:lnTo>
                      <a:pt x="653" y="2419"/>
                    </a:lnTo>
                    <a:lnTo>
                      <a:pt x="648" y="2416"/>
                    </a:lnTo>
                    <a:lnTo>
                      <a:pt x="644" y="2414"/>
                    </a:lnTo>
                    <a:lnTo>
                      <a:pt x="640" y="2414"/>
                    </a:lnTo>
                    <a:lnTo>
                      <a:pt x="634" y="2416"/>
                    </a:lnTo>
                    <a:lnTo>
                      <a:pt x="628" y="2421"/>
                    </a:lnTo>
                    <a:lnTo>
                      <a:pt x="620" y="2427"/>
                    </a:lnTo>
                    <a:lnTo>
                      <a:pt x="617" y="2432"/>
                    </a:lnTo>
                    <a:lnTo>
                      <a:pt x="616" y="2437"/>
                    </a:lnTo>
                    <a:lnTo>
                      <a:pt x="615" y="2444"/>
                    </a:lnTo>
                    <a:lnTo>
                      <a:pt x="615" y="2453"/>
                    </a:lnTo>
                    <a:lnTo>
                      <a:pt x="615" y="2468"/>
                    </a:lnTo>
                    <a:lnTo>
                      <a:pt x="616" y="2479"/>
                    </a:lnTo>
                    <a:lnTo>
                      <a:pt x="616" y="2487"/>
                    </a:lnTo>
                    <a:lnTo>
                      <a:pt x="616" y="2492"/>
                    </a:lnTo>
                    <a:lnTo>
                      <a:pt x="617" y="2494"/>
                    </a:lnTo>
                    <a:lnTo>
                      <a:pt x="619" y="2496"/>
                    </a:lnTo>
                    <a:lnTo>
                      <a:pt x="621" y="2497"/>
                    </a:lnTo>
                    <a:lnTo>
                      <a:pt x="625" y="2497"/>
                    </a:lnTo>
                    <a:lnTo>
                      <a:pt x="631" y="2497"/>
                    </a:lnTo>
                    <a:lnTo>
                      <a:pt x="641" y="2495"/>
                    </a:lnTo>
                    <a:lnTo>
                      <a:pt x="646" y="2493"/>
                    </a:lnTo>
                    <a:lnTo>
                      <a:pt x="652" y="2491"/>
                    </a:lnTo>
                    <a:lnTo>
                      <a:pt x="655" y="2487"/>
                    </a:lnTo>
                    <a:lnTo>
                      <a:pt x="658" y="2482"/>
                    </a:lnTo>
                    <a:close/>
                    <a:moveTo>
                      <a:pt x="559" y="2468"/>
                    </a:moveTo>
                    <a:lnTo>
                      <a:pt x="570" y="2439"/>
                    </a:lnTo>
                    <a:lnTo>
                      <a:pt x="570" y="2426"/>
                    </a:lnTo>
                    <a:lnTo>
                      <a:pt x="569" y="2414"/>
                    </a:lnTo>
                    <a:lnTo>
                      <a:pt x="568" y="2404"/>
                    </a:lnTo>
                    <a:lnTo>
                      <a:pt x="566" y="2396"/>
                    </a:lnTo>
                    <a:lnTo>
                      <a:pt x="564" y="2390"/>
                    </a:lnTo>
                    <a:lnTo>
                      <a:pt x="562" y="2385"/>
                    </a:lnTo>
                    <a:lnTo>
                      <a:pt x="559" y="2381"/>
                    </a:lnTo>
                    <a:lnTo>
                      <a:pt x="556" y="2379"/>
                    </a:lnTo>
                    <a:lnTo>
                      <a:pt x="553" y="2378"/>
                    </a:lnTo>
                    <a:lnTo>
                      <a:pt x="550" y="2378"/>
                    </a:lnTo>
                    <a:lnTo>
                      <a:pt x="547" y="2379"/>
                    </a:lnTo>
                    <a:lnTo>
                      <a:pt x="544" y="2381"/>
                    </a:lnTo>
                    <a:lnTo>
                      <a:pt x="541" y="2384"/>
                    </a:lnTo>
                    <a:lnTo>
                      <a:pt x="536" y="2387"/>
                    </a:lnTo>
                    <a:lnTo>
                      <a:pt x="534" y="2391"/>
                    </a:lnTo>
                    <a:lnTo>
                      <a:pt x="531" y="2396"/>
                    </a:lnTo>
                    <a:lnTo>
                      <a:pt x="526" y="2406"/>
                    </a:lnTo>
                    <a:lnTo>
                      <a:pt x="523" y="2419"/>
                    </a:lnTo>
                    <a:lnTo>
                      <a:pt x="522" y="2424"/>
                    </a:lnTo>
                    <a:lnTo>
                      <a:pt x="522" y="2430"/>
                    </a:lnTo>
                    <a:lnTo>
                      <a:pt x="522" y="2436"/>
                    </a:lnTo>
                    <a:lnTo>
                      <a:pt x="523" y="2441"/>
                    </a:lnTo>
                    <a:lnTo>
                      <a:pt x="524" y="2447"/>
                    </a:lnTo>
                    <a:lnTo>
                      <a:pt x="527" y="2452"/>
                    </a:lnTo>
                    <a:lnTo>
                      <a:pt x="530" y="2457"/>
                    </a:lnTo>
                    <a:lnTo>
                      <a:pt x="533" y="2460"/>
                    </a:lnTo>
                    <a:lnTo>
                      <a:pt x="539" y="2464"/>
                    </a:lnTo>
                    <a:lnTo>
                      <a:pt x="545" y="2466"/>
                    </a:lnTo>
                    <a:lnTo>
                      <a:pt x="551" y="2467"/>
                    </a:lnTo>
                    <a:lnTo>
                      <a:pt x="559" y="2468"/>
                    </a:lnTo>
                    <a:close/>
                    <a:moveTo>
                      <a:pt x="505" y="2348"/>
                    </a:moveTo>
                    <a:lnTo>
                      <a:pt x="507" y="2328"/>
                    </a:lnTo>
                    <a:lnTo>
                      <a:pt x="499" y="2315"/>
                    </a:lnTo>
                    <a:lnTo>
                      <a:pt x="492" y="2306"/>
                    </a:lnTo>
                    <a:lnTo>
                      <a:pt x="489" y="2302"/>
                    </a:lnTo>
                    <a:lnTo>
                      <a:pt x="485" y="2299"/>
                    </a:lnTo>
                    <a:lnTo>
                      <a:pt x="482" y="2297"/>
                    </a:lnTo>
                    <a:lnTo>
                      <a:pt x="479" y="2296"/>
                    </a:lnTo>
                    <a:lnTo>
                      <a:pt x="476" y="2295"/>
                    </a:lnTo>
                    <a:lnTo>
                      <a:pt x="473" y="2295"/>
                    </a:lnTo>
                    <a:lnTo>
                      <a:pt x="470" y="2296"/>
                    </a:lnTo>
                    <a:lnTo>
                      <a:pt x="468" y="2297"/>
                    </a:lnTo>
                    <a:lnTo>
                      <a:pt x="463" y="2302"/>
                    </a:lnTo>
                    <a:lnTo>
                      <a:pt x="461" y="2307"/>
                    </a:lnTo>
                    <a:lnTo>
                      <a:pt x="459" y="2313"/>
                    </a:lnTo>
                    <a:lnTo>
                      <a:pt x="459" y="2320"/>
                    </a:lnTo>
                    <a:lnTo>
                      <a:pt x="461" y="2326"/>
                    </a:lnTo>
                    <a:lnTo>
                      <a:pt x="466" y="2333"/>
                    </a:lnTo>
                    <a:lnTo>
                      <a:pt x="469" y="2336"/>
                    </a:lnTo>
                    <a:lnTo>
                      <a:pt x="472" y="2339"/>
                    </a:lnTo>
                    <a:lnTo>
                      <a:pt x="476" y="2342"/>
                    </a:lnTo>
                    <a:lnTo>
                      <a:pt x="480" y="2344"/>
                    </a:lnTo>
                    <a:lnTo>
                      <a:pt x="485" y="2346"/>
                    </a:lnTo>
                    <a:lnTo>
                      <a:pt x="491" y="2347"/>
                    </a:lnTo>
                    <a:lnTo>
                      <a:pt x="497" y="2348"/>
                    </a:lnTo>
                    <a:lnTo>
                      <a:pt x="505" y="2348"/>
                    </a:lnTo>
                    <a:close/>
                    <a:moveTo>
                      <a:pt x="1194" y="2123"/>
                    </a:moveTo>
                    <a:lnTo>
                      <a:pt x="1211" y="2120"/>
                    </a:lnTo>
                    <a:lnTo>
                      <a:pt x="1212" y="2155"/>
                    </a:lnTo>
                    <a:lnTo>
                      <a:pt x="1211" y="2176"/>
                    </a:lnTo>
                    <a:lnTo>
                      <a:pt x="1210" y="2179"/>
                    </a:lnTo>
                    <a:lnTo>
                      <a:pt x="1207" y="2182"/>
                    </a:lnTo>
                    <a:lnTo>
                      <a:pt x="1204" y="2185"/>
                    </a:lnTo>
                    <a:lnTo>
                      <a:pt x="1201" y="2186"/>
                    </a:lnTo>
                    <a:lnTo>
                      <a:pt x="1191" y="2189"/>
                    </a:lnTo>
                    <a:lnTo>
                      <a:pt x="1178" y="2190"/>
                    </a:lnTo>
                    <a:lnTo>
                      <a:pt x="1171" y="2189"/>
                    </a:lnTo>
                    <a:lnTo>
                      <a:pt x="1165" y="2186"/>
                    </a:lnTo>
                    <a:lnTo>
                      <a:pt x="1161" y="2183"/>
                    </a:lnTo>
                    <a:lnTo>
                      <a:pt x="1158" y="2179"/>
                    </a:lnTo>
                    <a:lnTo>
                      <a:pt x="1157" y="2174"/>
                    </a:lnTo>
                    <a:lnTo>
                      <a:pt x="1156" y="2168"/>
                    </a:lnTo>
                    <a:lnTo>
                      <a:pt x="1156" y="2162"/>
                    </a:lnTo>
                    <a:lnTo>
                      <a:pt x="1157" y="2156"/>
                    </a:lnTo>
                    <a:lnTo>
                      <a:pt x="1159" y="2149"/>
                    </a:lnTo>
                    <a:lnTo>
                      <a:pt x="1162" y="2143"/>
                    </a:lnTo>
                    <a:lnTo>
                      <a:pt x="1165" y="2138"/>
                    </a:lnTo>
                    <a:lnTo>
                      <a:pt x="1169" y="2133"/>
                    </a:lnTo>
                    <a:lnTo>
                      <a:pt x="1175" y="2129"/>
                    </a:lnTo>
                    <a:lnTo>
                      <a:pt x="1181" y="2125"/>
                    </a:lnTo>
                    <a:lnTo>
                      <a:pt x="1187" y="2123"/>
                    </a:lnTo>
                    <a:lnTo>
                      <a:pt x="1194" y="2123"/>
                    </a:lnTo>
                    <a:close/>
                    <a:moveTo>
                      <a:pt x="1098" y="2238"/>
                    </a:moveTo>
                    <a:lnTo>
                      <a:pt x="1116" y="2233"/>
                    </a:lnTo>
                    <a:lnTo>
                      <a:pt x="1126" y="2229"/>
                    </a:lnTo>
                    <a:lnTo>
                      <a:pt x="1134" y="2224"/>
                    </a:lnTo>
                    <a:lnTo>
                      <a:pt x="1139" y="2220"/>
                    </a:lnTo>
                    <a:lnTo>
                      <a:pt x="1143" y="2215"/>
                    </a:lnTo>
                    <a:lnTo>
                      <a:pt x="1145" y="2210"/>
                    </a:lnTo>
                    <a:lnTo>
                      <a:pt x="1146" y="2204"/>
                    </a:lnTo>
                    <a:lnTo>
                      <a:pt x="1145" y="2199"/>
                    </a:lnTo>
                    <a:lnTo>
                      <a:pt x="1143" y="2193"/>
                    </a:lnTo>
                    <a:lnTo>
                      <a:pt x="1140" y="2187"/>
                    </a:lnTo>
                    <a:lnTo>
                      <a:pt x="1137" y="2182"/>
                    </a:lnTo>
                    <a:lnTo>
                      <a:pt x="1132" y="2176"/>
                    </a:lnTo>
                    <a:lnTo>
                      <a:pt x="1128" y="2171"/>
                    </a:lnTo>
                    <a:lnTo>
                      <a:pt x="1119" y="2162"/>
                    </a:lnTo>
                    <a:lnTo>
                      <a:pt x="1111" y="2154"/>
                    </a:lnTo>
                    <a:lnTo>
                      <a:pt x="1109" y="2153"/>
                    </a:lnTo>
                    <a:lnTo>
                      <a:pt x="1106" y="2153"/>
                    </a:lnTo>
                    <a:lnTo>
                      <a:pt x="1102" y="2155"/>
                    </a:lnTo>
                    <a:lnTo>
                      <a:pt x="1098" y="2158"/>
                    </a:lnTo>
                    <a:lnTo>
                      <a:pt x="1093" y="2163"/>
                    </a:lnTo>
                    <a:lnTo>
                      <a:pt x="1088" y="2168"/>
                    </a:lnTo>
                    <a:lnTo>
                      <a:pt x="1085" y="2175"/>
                    </a:lnTo>
                    <a:lnTo>
                      <a:pt x="1081" y="2182"/>
                    </a:lnTo>
                    <a:lnTo>
                      <a:pt x="1079" y="2190"/>
                    </a:lnTo>
                    <a:lnTo>
                      <a:pt x="1077" y="2197"/>
                    </a:lnTo>
                    <a:lnTo>
                      <a:pt x="1076" y="2205"/>
                    </a:lnTo>
                    <a:lnTo>
                      <a:pt x="1077" y="2212"/>
                    </a:lnTo>
                    <a:lnTo>
                      <a:pt x="1079" y="2219"/>
                    </a:lnTo>
                    <a:lnTo>
                      <a:pt x="1083" y="2227"/>
                    </a:lnTo>
                    <a:lnTo>
                      <a:pt x="1086" y="2230"/>
                    </a:lnTo>
                    <a:lnTo>
                      <a:pt x="1089" y="2233"/>
                    </a:lnTo>
                    <a:lnTo>
                      <a:pt x="1093" y="2235"/>
                    </a:lnTo>
                    <a:lnTo>
                      <a:pt x="1098" y="2238"/>
                    </a:lnTo>
                    <a:close/>
                    <a:moveTo>
                      <a:pt x="636" y="2148"/>
                    </a:moveTo>
                    <a:lnTo>
                      <a:pt x="643" y="2163"/>
                    </a:lnTo>
                    <a:lnTo>
                      <a:pt x="642" y="2183"/>
                    </a:lnTo>
                    <a:lnTo>
                      <a:pt x="640" y="2198"/>
                    </a:lnTo>
                    <a:lnTo>
                      <a:pt x="639" y="2203"/>
                    </a:lnTo>
                    <a:lnTo>
                      <a:pt x="637" y="2207"/>
                    </a:lnTo>
                    <a:lnTo>
                      <a:pt x="636" y="2210"/>
                    </a:lnTo>
                    <a:lnTo>
                      <a:pt x="634" y="2212"/>
                    </a:lnTo>
                    <a:lnTo>
                      <a:pt x="632" y="2213"/>
                    </a:lnTo>
                    <a:lnTo>
                      <a:pt x="630" y="2214"/>
                    </a:lnTo>
                    <a:lnTo>
                      <a:pt x="627" y="2213"/>
                    </a:lnTo>
                    <a:lnTo>
                      <a:pt x="625" y="2212"/>
                    </a:lnTo>
                    <a:lnTo>
                      <a:pt x="621" y="2208"/>
                    </a:lnTo>
                    <a:lnTo>
                      <a:pt x="617" y="2202"/>
                    </a:lnTo>
                    <a:lnTo>
                      <a:pt x="614" y="2194"/>
                    </a:lnTo>
                    <a:lnTo>
                      <a:pt x="611" y="2185"/>
                    </a:lnTo>
                    <a:lnTo>
                      <a:pt x="611" y="2176"/>
                    </a:lnTo>
                    <a:lnTo>
                      <a:pt x="611" y="2168"/>
                    </a:lnTo>
                    <a:lnTo>
                      <a:pt x="612" y="2164"/>
                    </a:lnTo>
                    <a:lnTo>
                      <a:pt x="615" y="2161"/>
                    </a:lnTo>
                    <a:lnTo>
                      <a:pt x="617" y="2158"/>
                    </a:lnTo>
                    <a:lnTo>
                      <a:pt x="620" y="2155"/>
                    </a:lnTo>
                    <a:lnTo>
                      <a:pt x="623" y="2152"/>
                    </a:lnTo>
                    <a:lnTo>
                      <a:pt x="627" y="2150"/>
                    </a:lnTo>
                    <a:lnTo>
                      <a:pt x="631" y="2149"/>
                    </a:lnTo>
                    <a:lnTo>
                      <a:pt x="636" y="2148"/>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8" name="Freeform 8"/>
              <p:cNvSpPr/>
              <p:nvPr/>
            </p:nvSpPr>
            <p:spPr bwMode="auto">
              <a:xfrm>
                <a:off x="3636647" y="3767138"/>
                <a:ext cx="60325" cy="63500"/>
              </a:xfrm>
              <a:custGeom>
                <a:avLst/>
                <a:gdLst>
                  <a:gd name="T0" fmla="*/ 191 w 340"/>
                  <a:gd name="T1" fmla="*/ 315 h 359"/>
                  <a:gd name="T2" fmla="*/ 224 w 340"/>
                  <a:gd name="T3" fmla="*/ 320 h 359"/>
                  <a:gd name="T4" fmla="*/ 260 w 340"/>
                  <a:gd name="T5" fmla="*/ 327 h 359"/>
                  <a:gd name="T6" fmla="*/ 295 w 340"/>
                  <a:gd name="T7" fmla="*/ 331 h 359"/>
                  <a:gd name="T8" fmla="*/ 318 w 340"/>
                  <a:gd name="T9" fmla="*/ 330 h 359"/>
                  <a:gd name="T10" fmla="*/ 328 w 340"/>
                  <a:gd name="T11" fmla="*/ 328 h 359"/>
                  <a:gd name="T12" fmla="*/ 336 w 340"/>
                  <a:gd name="T13" fmla="*/ 322 h 359"/>
                  <a:gd name="T14" fmla="*/ 340 w 340"/>
                  <a:gd name="T15" fmla="*/ 314 h 359"/>
                  <a:gd name="T16" fmla="*/ 339 w 340"/>
                  <a:gd name="T17" fmla="*/ 304 h 359"/>
                  <a:gd name="T18" fmla="*/ 331 w 340"/>
                  <a:gd name="T19" fmla="*/ 290 h 359"/>
                  <a:gd name="T20" fmla="*/ 318 w 340"/>
                  <a:gd name="T21" fmla="*/ 271 h 359"/>
                  <a:gd name="T22" fmla="*/ 298 w 340"/>
                  <a:gd name="T23" fmla="*/ 247 h 359"/>
                  <a:gd name="T24" fmla="*/ 274 w 340"/>
                  <a:gd name="T25" fmla="*/ 222 h 359"/>
                  <a:gd name="T26" fmla="*/ 255 w 340"/>
                  <a:gd name="T27" fmla="*/ 194 h 359"/>
                  <a:gd name="T28" fmla="*/ 241 w 340"/>
                  <a:gd name="T29" fmla="*/ 166 h 359"/>
                  <a:gd name="T30" fmla="*/ 231 w 340"/>
                  <a:gd name="T31" fmla="*/ 137 h 359"/>
                  <a:gd name="T32" fmla="*/ 221 w 340"/>
                  <a:gd name="T33" fmla="*/ 97 h 359"/>
                  <a:gd name="T34" fmla="*/ 215 w 340"/>
                  <a:gd name="T35" fmla="*/ 49 h 359"/>
                  <a:gd name="T36" fmla="*/ 211 w 340"/>
                  <a:gd name="T37" fmla="*/ 21 h 359"/>
                  <a:gd name="T38" fmla="*/ 207 w 340"/>
                  <a:gd name="T39" fmla="*/ 9 h 359"/>
                  <a:gd name="T40" fmla="*/ 201 w 340"/>
                  <a:gd name="T41" fmla="*/ 1 h 359"/>
                  <a:gd name="T42" fmla="*/ 192 w 340"/>
                  <a:gd name="T43" fmla="*/ 0 h 359"/>
                  <a:gd name="T44" fmla="*/ 178 w 340"/>
                  <a:gd name="T45" fmla="*/ 4 h 359"/>
                  <a:gd name="T46" fmla="*/ 160 w 340"/>
                  <a:gd name="T47" fmla="*/ 17 h 359"/>
                  <a:gd name="T48" fmla="*/ 121 w 340"/>
                  <a:gd name="T49" fmla="*/ 51 h 359"/>
                  <a:gd name="T50" fmla="*/ 79 w 340"/>
                  <a:gd name="T51" fmla="*/ 94 h 359"/>
                  <a:gd name="T52" fmla="*/ 62 w 340"/>
                  <a:gd name="T53" fmla="*/ 121 h 359"/>
                  <a:gd name="T54" fmla="*/ 48 w 340"/>
                  <a:gd name="T55" fmla="*/ 152 h 359"/>
                  <a:gd name="T56" fmla="*/ 38 w 340"/>
                  <a:gd name="T57" fmla="*/ 181 h 359"/>
                  <a:gd name="T58" fmla="*/ 36 w 340"/>
                  <a:gd name="T59" fmla="*/ 203 h 359"/>
                  <a:gd name="T60" fmla="*/ 33 w 340"/>
                  <a:gd name="T61" fmla="*/ 225 h 359"/>
                  <a:gd name="T62" fmla="*/ 25 w 340"/>
                  <a:gd name="T63" fmla="*/ 252 h 359"/>
                  <a:gd name="T64" fmla="*/ 12 w 340"/>
                  <a:gd name="T65" fmla="*/ 284 h 359"/>
                  <a:gd name="T66" fmla="*/ 4 w 340"/>
                  <a:gd name="T67" fmla="*/ 312 h 359"/>
                  <a:gd name="T68" fmla="*/ 1 w 340"/>
                  <a:gd name="T69" fmla="*/ 334 h 359"/>
                  <a:gd name="T70" fmla="*/ 1 w 340"/>
                  <a:gd name="T71" fmla="*/ 349 h 359"/>
                  <a:gd name="T72" fmla="*/ 8 w 340"/>
                  <a:gd name="T73" fmla="*/ 354 h 359"/>
                  <a:gd name="T74" fmla="*/ 26 w 340"/>
                  <a:gd name="T75" fmla="*/ 358 h 359"/>
                  <a:gd name="T76" fmla="*/ 72 w 340"/>
                  <a:gd name="T77" fmla="*/ 359 h 359"/>
                  <a:gd name="T78" fmla="*/ 96 w 340"/>
                  <a:gd name="T79" fmla="*/ 357 h 359"/>
                  <a:gd name="T80" fmla="*/ 106 w 340"/>
                  <a:gd name="T81" fmla="*/ 353 h 359"/>
                  <a:gd name="T82" fmla="*/ 122 w 340"/>
                  <a:gd name="T83" fmla="*/ 343 h 359"/>
                  <a:gd name="T84" fmla="*/ 143 w 340"/>
                  <a:gd name="T85" fmla="*/ 326 h 359"/>
                  <a:gd name="T86" fmla="*/ 160 w 340"/>
                  <a:gd name="T87" fmla="*/ 316 h 359"/>
                  <a:gd name="T88" fmla="*/ 171 w 340"/>
                  <a:gd name="T89" fmla="*/ 31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359">
                    <a:moveTo>
                      <a:pt x="176" y="315"/>
                    </a:moveTo>
                    <a:lnTo>
                      <a:pt x="191" y="315"/>
                    </a:lnTo>
                    <a:lnTo>
                      <a:pt x="206" y="317"/>
                    </a:lnTo>
                    <a:lnTo>
                      <a:pt x="224" y="320"/>
                    </a:lnTo>
                    <a:lnTo>
                      <a:pt x="242" y="323"/>
                    </a:lnTo>
                    <a:lnTo>
                      <a:pt x="260" y="327"/>
                    </a:lnTo>
                    <a:lnTo>
                      <a:pt x="279" y="329"/>
                    </a:lnTo>
                    <a:lnTo>
                      <a:pt x="295" y="331"/>
                    </a:lnTo>
                    <a:lnTo>
                      <a:pt x="311" y="331"/>
                    </a:lnTo>
                    <a:lnTo>
                      <a:pt x="318" y="330"/>
                    </a:lnTo>
                    <a:lnTo>
                      <a:pt x="323" y="329"/>
                    </a:lnTo>
                    <a:lnTo>
                      <a:pt x="328" y="328"/>
                    </a:lnTo>
                    <a:lnTo>
                      <a:pt x="333" y="326"/>
                    </a:lnTo>
                    <a:lnTo>
                      <a:pt x="336" y="322"/>
                    </a:lnTo>
                    <a:lnTo>
                      <a:pt x="339" y="319"/>
                    </a:lnTo>
                    <a:lnTo>
                      <a:pt x="340" y="314"/>
                    </a:lnTo>
                    <a:lnTo>
                      <a:pt x="340" y="310"/>
                    </a:lnTo>
                    <a:lnTo>
                      <a:pt x="339" y="304"/>
                    </a:lnTo>
                    <a:lnTo>
                      <a:pt x="335" y="297"/>
                    </a:lnTo>
                    <a:lnTo>
                      <a:pt x="331" y="290"/>
                    </a:lnTo>
                    <a:lnTo>
                      <a:pt x="326" y="280"/>
                    </a:lnTo>
                    <a:lnTo>
                      <a:pt x="318" y="271"/>
                    </a:lnTo>
                    <a:lnTo>
                      <a:pt x="310" y="260"/>
                    </a:lnTo>
                    <a:lnTo>
                      <a:pt x="298" y="247"/>
                    </a:lnTo>
                    <a:lnTo>
                      <a:pt x="286" y="234"/>
                    </a:lnTo>
                    <a:lnTo>
                      <a:pt x="274" y="222"/>
                    </a:lnTo>
                    <a:lnTo>
                      <a:pt x="264" y="208"/>
                    </a:lnTo>
                    <a:lnTo>
                      <a:pt x="255" y="194"/>
                    </a:lnTo>
                    <a:lnTo>
                      <a:pt x="247" y="181"/>
                    </a:lnTo>
                    <a:lnTo>
                      <a:pt x="241" y="166"/>
                    </a:lnTo>
                    <a:lnTo>
                      <a:pt x="236" y="152"/>
                    </a:lnTo>
                    <a:lnTo>
                      <a:pt x="231" y="137"/>
                    </a:lnTo>
                    <a:lnTo>
                      <a:pt x="228" y="124"/>
                    </a:lnTo>
                    <a:lnTo>
                      <a:pt x="221" y="97"/>
                    </a:lnTo>
                    <a:lnTo>
                      <a:pt x="218" y="72"/>
                    </a:lnTo>
                    <a:lnTo>
                      <a:pt x="215" y="49"/>
                    </a:lnTo>
                    <a:lnTo>
                      <a:pt x="213" y="30"/>
                    </a:lnTo>
                    <a:lnTo>
                      <a:pt x="211" y="21"/>
                    </a:lnTo>
                    <a:lnTo>
                      <a:pt x="210" y="15"/>
                    </a:lnTo>
                    <a:lnTo>
                      <a:pt x="207" y="9"/>
                    </a:lnTo>
                    <a:lnTo>
                      <a:pt x="205" y="4"/>
                    </a:lnTo>
                    <a:lnTo>
                      <a:pt x="201" y="1"/>
                    </a:lnTo>
                    <a:lnTo>
                      <a:pt x="197" y="0"/>
                    </a:lnTo>
                    <a:lnTo>
                      <a:pt x="192" y="0"/>
                    </a:lnTo>
                    <a:lnTo>
                      <a:pt x="185" y="1"/>
                    </a:lnTo>
                    <a:lnTo>
                      <a:pt x="178" y="4"/>
                    </a:lnTo>
                    <a:lnTo>
                      <a:pt x="169" y="10"/>
                    </a:lnTo>
                    <a:lnTo>
                      <a:pt x="160" y="17"/>
                    </a:lnTo>
                    <a:lnTo>
                      <a:pt x="148" y="26"/>
                    </a:lnTo>
                    <a:lnTo>
                      <a:pt x="121" y="51"/>
                    </a:lnTo>
                    <a:lnTo>
                      <a:pt x="86" y="86"/>
                    </a:lnTo>
                    <a:lnTo>
                      <a:pt x="79" y="94"/>
                    </a:lnTo>
                    <a:lnTo>
                      <a:pt x="70" y="107"/>
                    </a:lnTo>
                    <a:lnTo>
                      <a:pt x="62" y="121"/>
                    </a:lnTo>
                    <a:lnTo>
                      <a:pt x="55" y="136"/>
                    </a:lnTo>
                    <a:lnTo>
                      <a:pt x="48" y="152"/>
                    </a:lnTo>
                    <a:lnTo>
                      <a:pt x="43" y="166"/>
                    </a:lnTo>
                    <a:lnTo>
                      <a:pt x="38" y="181"/>
                    </a:lnTo>
                    <a:lnTo>
                      <a:pt x="37" y="191"/>
                    </a:lnTo>
                    <a:lnTo>
                      <a:pt x="36" y="203"/>
                    </a:lnTo>
                    <a:lnTo>
                      <a:pt x="35" y="215"/>
                    </a:lnTo>
                    <a:lnTo>
                      <a:pt x="33" y="225"/>
                    </a:lnTo>
                    <a:lnTo>
                      <a:pt x="31" y="234"/>
                    </a:lnTo>
                    <a:lnTo>
                      <a:pt x="25" y="252"/>
                    </a:lnTo>
                    <a:lnTo>
                      <a:pt x="19" y="268"/>
                    </a:lnTo>
                    <a:lnTo>
                      <a:pt x="12" y="284"/>
                    </a:lnTo>
                    <a:lnTo>
                      <a:pt x="7" y="303"/>
                    </a:lnTo>
                    <a:lnTo>
                      <a:pt x="4" y="312"/>
                    </a:lnTo>
                    <a:lnTo>
                      <a:pt x="3" y="322"/>
                    </a:lnTo>
                    <a:lnTo>
                      <a:pt x="1" y="334"/>
                    </a:lnTo>
                    <a:lnTo>
                      <a:pt x="0" y="346"/>
                    </a:lnTo>
                    <a:lnTo>
                      <a:pt x="1" y="349"/>
                    </a:lnTo>
                    <a:lnTo>
                      <a:pt x="5" y="351"/>
                    </a:lnTo>
                    <a:lnTo>
                      <a:pt x="8" y="354"/>
                    </a:lnTo>
                    <a:lnTo>
                      <a:pt x="13" y="355"/>
                    </a:lnTo>
                    <a:lnTo>
                      <a:pt x="26" y="358"/>
                    </a:lnTo>
                    <a:lnTo>
                      <a:pt x="42" y="359"/>
                    </a:lnTo>
                    <a:lnTo>
                      <a:pt x="72" y="359"/>
                    </a:lnTo>
                    <a:lnTo>
                      <a:pt x="92" y="358"/>
                    </a:lnTo>
                    <a:lnTo>
                      <a:pt x="96" y="357"/>
                    </a:lnTo>
                    <a:lnTo>
                      <a:pt x="101" y="356"/>
                    </a:lnTo>
                    <a:lnTo>
                      <a:pt x="106" y="353"/>
                    </a:lnTo>
                    <a:lnTo>
                      <a:pt x="111" y="350"/>
                    </a:lnTo>
                    <a:lnTo>
                      <a:pt x="122" y="343"/>
                    </a:lnTo>
                    <a:lnTo>
                      <a:pt x="132" y="335"/>
                    </a:lnTo>
                    <a:lnTo>
                      <a:pt x="143" y="326"/>
                    </a:lnTo>
                    <a:lnTo>
                      <a:pt x="154" y="319"/>
                    </a:lnTo>
                    <a:lnTo>
                      <a:pt x="160" y="316"/>
                    </a:lnTo>
                    <a:lnTo>
                      <a:pt x="165" y="315"/>
                    </a:lnTo>
                    <a:lnTo>
                      <a:pt x="171" y="314"/>
                    </a:lnTo>
                    <a:lnTo>
                      <a:pt x="176" y="315"/>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9" name="Freeform 9"/>
              <p:cNvSpPr/>
              <p:nvPr/>
            </p:nvSpPr>
            <p:spPr bwMode="auto">
              <a:xfrm>
                <a:off x="3515997" y="3511550"/>
                <a:ext cx="312737" cy="404813"/>
              </a:xfrm>
              <a:custGeom>
                <a:avLst/>
                <a:gdLst>
                  <a:gd name="T0" fmla="*/ 1661 w 1768"/>
                  <a:gd name="T1" fmla="*/ 1443 h 2295"/>
                  <a:gd name="T2" fmla="*/ 1675 w 1768"/>
                  <a:gd name="T3" fmla="*/ 1337 h 2295"/>
                  <a:gd name="T4" fmla="*/ 1714 w 1768"/>
                  <a:gd name="T5" fmla="*/ 1181 h 2295"/>
                  <a:gd name="T6" fmla="*/ 1746 w 1768"/>
                  <a:gd name="T7" fmla="*/ 911 h 2295"/>
                  <a:gd name="T8" fmla="*/ 1764 w 1768"/>
                  <a:gd name="T9" fmla="*/ 679 h 2295"/>
                  <a:gd name="T10" fmla="*/ 1705 w 1768"/>
                  <a:gd name="T11" fmla="*/ 568 h 2295"/>
                  <a:gd name="T12" fmla="*/ 1516 w 1768"/>
                  <a:gd name="T13" fmla="*/ 287 h 2295"/>
                  <a:gd name="T14" fmla="*/ 1371 w 1768"/>
                  <a:gd name="T15" fmla="*/ 113 h 2295"/>
                  <a:gd name="T16" fmla="*/ 1157 w 1768"/>
                  <a:gd name="T17" fmla="*/ 9 h 2295"/>
                  <a:gd name="T18" fmla="*/ 763 w 1768"/>
                  <a:gd name="T19" fmla="*/ 24 h 2295"/>
                  <a:gd name="T20" fmla="*/ 390 w 1768"/>
                  <a:gd name="T21" fmla="*/ 164 h 2295"/>
                  <a:gd name="T22" fmla="*/ 135 w 1768"/>
                  <a:gd name="T23" fmla="*/ 428 h 2295"/>
                  <a:gd name="T24" fmla="*/ 10 w 1768"/>
                  <a:gd name="T25" fmla="*/ 814 h 2295"/>
                  <a:gd name="T26" fmla="*/ 15 w 1768"/>
                  <a:gd name="T27" fmla="*/ 1097 h 2295"/>
                  <a:gd name="T28" fmla="*/ 106 w 1768"/>
                  <a:gd name="T29" fmla="*/ 1422 h 2295"/>
                  <a:gd name="T30" fmla="*/ 87 w 1768"/>
                  <a:gd name="T31" fmla="*/ 1532 h 2295"/>
                  <a:gd name="T32" fmla="*/ 59 w 1768"/>
                  <a:gd name="T33" fmla="*/ 1594 h 2295"/>
                  <a:gd name="T34" fmla="*/ 93 w 1768"/>
                  <a:gd name="T35" fmla="*/ 1693 h 2295"/>
                  <a:gd name="T36" fmla="*/ 172 w 1768"/>
                  <a:gd name="T37" fmla="*/ 1812 h 2295"/>
                  <a:gd name="T38" fmla="*/ 261 w 1768"/>
                  <a:gd name="T39" fmla="*/ 1814 h 2295"/>
                  <a:gd name="T40" fmla="*/ 435 w 1768"/>
                  <a:gd name="T41" fmla="*/ 1783 h 2295"/>
                  <a:gd name="T42" fmla="*/ 531 w 1768"/>
                  <a:gd name="T43" fmla="*/ 1841 h 2295"/>
                  <a:gd name="T44" fmla="*/ 546 w 1768"/>
                  <a:gd name="T45" fmla="*/ 1956 h 2295"/>
                  <a:gd name="T46" fmla="*/ 516 w 1768"/>
                  <a:gd name="T47" fmla="*/ 2093 h 2295"/>
                  <a:gd name="T48" fmla="*/ 548 w 1768"/>
                  <a:gd name="T49" fmla="*/ 2176 h 2295"/>
                  <a:gd name="T50" fmla="*/ 567 w 1768"/>
                  <a:gd name="T51" fmla="*/ 2173 h 2295"/>
                  <a:gd name="T52" fmla="*/ 579 w 1768"/>
                  <a:gd name="T53" fmla="*/ 2104 h 2295"/>
                  <a:gd name="T54" fmla="*/ 615 w 1768"/>
                  <a:gd name="T55" fmla="*/ 2095 h 2295"/>
                  <a:gd name="T56" fmla="*/ 677 w 1768"/>
                  <a:gd name="T57" fmla="*/ 2167 h 2295"/>
                  <a:gd name="T58" fmla="*/ 692 w 1768"/>
                  <a:gd name="T59" fmla="*/ 2250 h 2295"/>
                  <a:gd name="T60" fmla="*/ 711 w 1768"/>
                  <a:gd name="T61" fmla="*/ 2268 h 2295"/>
                  <a:gd name="T62" fmla="*/ 760 w 1768"/>
                  <a:gd name="T63" fmla="*/ 2179 h 2295"/>
                  <a:gd name="T64" fmla="*/ 777 w 1768"/>
                  <a:gd name="T65" fmla="*/ 2249 h 2295"/>
                  <a:gd name="T66" fmla="*/ 809 w 1768"/>
                  <a:gd name="T67" fmla="*/ 2295 h 2295"/>
                  <a:gd name="T68" fmla="*/ 855 w 1768"/>
                  <a:gd name="T69" fmla="*/ 2253 h 2295"/>
                  <a:gd name="T70" fmla="*/ 865 w 1768"/>
                  <a:gd name="T71" fmla="*/ 2158 h 2295"/>
                  <a:gd name="T72" fmla="*/ 878 w 1768"/>
                  <a:gd name="T73" fmla="*/ 2181 h 2295"/>
                  <a:gd name="T74" fmla="*/ 897 w 1768"/>
                  <a:gd name="T75" fmla="*/ 2268 h 2295"/>
                  <a:gd name="T76" fmla="*/ 943 w 1768"/>
                  <a:gd name="T77" fmla="*/ 2288 h 2295"/>
                  <a:gd name="T78" fmla="*/ 961 w 1768"/>
                  <a:gd name="T79" fmla="*/ 2194 h 2295"/>
                  <a:gd name="T80" fmla="*/ 974 w 1768"/>
                  <a:gd name="T81" fmla="*/ 2159 h 2295"/>
                  <a:gd name="T82" fmla="*/ 985 w 1768"/>
                  <a:gd name="T83" fmla="*/ 2241 h 2295"/>
                  <a:gd name="T84" fmla="*/ 1029 w 1768"/>
                  <a:gd name="T85" fmla="*/ 2228 h 2295"/>
                  <a:gd name="T86" fmla="*/ 1126 w 1768"/>
                  <a:gd name="T87" fmla="*/ 2103 h 2295"/>
                  <a:gd name="T88" fmla="*/ 1229 w 1768"/>
                  <a:gd name="T89" fmla="*/ 2092 h 2295"/>
                  <a:gd name="T90" fmla="*/ 1246 w 1768"/>
                  <a:gd name="T91" fmla="*/ 2066 h 2295"/>
                  <a:gd name="T92" fmla="*/ 1224 w 1768"/>
                  <a:gd name="T93" fmla="*/ 1920 h 2295"/>
                  <a:gd name="T94" fmla="*/ 1198 w 1768"/>
                  <a:gd name="T95" fmla="*/ 1825 h 2295"/>
                  <a:gd name="T96" fmla="*/ 1184 w 1768"/>
                  <a:gd name="T97" fmla="*/ 1764 h 2295"/>
                  <a:gd name="T98" fmla="*/ 1260 w 1768"/>
                  <a:gd name="T99" fmla="*/ 1723 h 2295"/>
                  <a:gd name="T100" fmla="*/ 1434 w 1768"/>
                  <a:gd name="T101" fmla="*/ 1713 h 2295"/>
                  <a:gd name="T102" fmla="*/ 1501 w 1768"/>
                  <a:gd name="T103" fmla="*/ 1745 h 2295"/>
                  <a:gd name="T104" fmla="*/ 1598 w 1768"/>
                  <a:gd name="T105" fmla="*/ 1736 h 2295"/>
                  <a:gd name="T106" fmla="*/ 1614 w 1768"/>
                  <a:gd name="T107" fmla="*/ 1699 h 2295"/>
                  <a:gd name="T108" fmla="*/ 1684 w 1768"/>
                  <a:gd name="T109" fmla="*/ 1633 h 2295"/>
                  <a:gd name="T110" fmla="*/ 1711 w 1768"/>
                  <a:gd name="T111" fmla="*/ 1561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8" h="2295">
                    <a:moveTo>
                      <a:pt x="1705" y="1561"/>
                    </a:moveTo>
                    <a:lnTo>
                      <a:pt x="1695" y="1539"/>
                    </a:lnTo>
                    <a:lnTo>
                      <a:pt x="1686" y="1519"/>
                    </a:lnTo>
                    <a:lnTo>
                      <a:pt x="1679" y="1502"/>
                    </a:lnTo>
                    <a:lnTo>
                      <a:pt x="1673" y="1486"/>
                    </a:lnTo>
                    <a:lnTo>
                      <a:pt x="1668" y="1470"/>
                    </a:lnTo>
                    <a:lnTo>
                      <a:pt x="1664" y="1456"/>
                    </a:lnTo>
                    <a:lnTo>
                      <a:pt x="1661" y="1443"/>
                    </a:lnTo>
                    <a:lnTo>
                      <a:pt x="1659" y="1431"/>
                    </a:lnTo>
                    <a:lnTo>
                      <a:pt x="1658" y="1420"/>
                    </a:lnTo>
                    <a:lnTo>
                      <a:pt x="1657" y="1410"/>
                    </a:lnTo>
                    <a:lnTo>
                      <a:pt x="1658" y="1400"/>
                    </a:lnTo>
                    <a:lnTo>
                      <a:pt x="1659" y="1391"/>
                    </a:lnTo>
                    <a:lnTo>
                      <a:pt x="1663" y="1373"/>
                    </a:lnTo>
                    <a:lnTo>
                      <a:pt x="1668" y="1355"/>
                    </a:lnTo>
                    <a:lnTo>
                      <a:pt x="1675" y="1337"/>
                    </a:lnTo>
                    <a:lnTo>
                      <a:pt x="1683" y="1317"/>
                    </a:lnTo>
                    <a:lnTo>
                      <a:pt x="1692" y="1294"/>
                    </a:lnTo>
                    <a:lnTo>
                      <a:pt x="1700" y="1269"/>
                    </a:lnTo>
                    <a:lnTo>
                      <a:pt x="1703" y="1254"/>
                    </a:lnTo>
                    <a:lnTo>
                      <a:pt x="1706" y="1238"/>
                    </a:lnTo>
                    <a:lnTo>
                      <a:pt x="1709" y="1220"/>
                    </a:lnTo>
                    <a:lnTo>
                      <a:pt x="1712" y="1202"/>
                    </a:lnTo>
                    <a:lnTo>
                      <a:pt x="1714" y="1181"/>
                    </a:lnTo>
                    <a:lnTo>
                      <a:pt x="1716" y="1159"/>
                    </a:lnTo>
                    <a:lnTo>
                      <a:pt x="1717" y="1134"/>
                    </a:lnTo>
                    <a:lnTo>
                      <a:pt x="1717" y="1108"/>
                    </a:lnTo>
                    <a:lnTo>
                      <a:pt x="1718" y="1081"/>
                    </a:lnTo>
                    <a:lnTo>
                      <a:pt x="1722" y="1051"/>
                    </a:lnTo>
                    <a:lnTo>
                      <a:pt x="1726" y="1019"/>
                    </a:lnTo>
                    <a:lnTo>
                      <a:pt x="1733" y="984"/>
                    </a:lnTo>
                    <a:lnTo>
                      <a:pt x="1746" y="911"/>
                    </a:lnTo>
                    <a:lnTo>
                      <a:pt x="1759" y="836"/>
                    </a:lnTo>
                    <a:lnTo>
                      <a:pt x="1763" y="799"/>
                    </a:lnTo>
                    <a:lnTo>
                      <a:pt x="1767" y="763"/>
                    </a:lnTo>
                    <a:lnTo>
                      <a:pt x="1768" y="746"/>
                    </a:lnTo>
                    <a:lnTo>
                      <a:pt x="1768" y="728"/>
                    </a:lnTo>
                    <a:lnTo>
                      <a:pt x="1768" y="711"/>
                    </a:lnTo>
                    <a:lnTo>
                      <a:pt x="1765" y="694"/>
                    </a:lnTo>
                    <a:lnTo>
                      <a:pt x="1764" y="679"/>
                    </a:lnTo>
                    <a:lnTo>
                      <a:pt x="1761" y="663"/>
                    </a:lnTo>
                    <a:lnTo>
                      <a:pt x="1757" y="649"/>
                    </a:lnTo>
                    <a:lnTo>
                      <a:pt x="1753" y="635"/>
                    </a:lnTo>
                    <a:lnTo>
                      <a:pt x="1747" y="622"/>
                    </a:lnTo>
                    <a:lnTo>
                      <a:pt x="1741" y="610"/>
                    </a:lnTo>
                    <a:lnTo>
                      <a:pt x="1733" y="599"/>
                    </a:lnTo>
                    <a:lnTo>
                      <a:pt x="1723" y="588"/>
                    </a:lnTo>
                    <a:lnTo>
                      <a:pt x="1705" y="568"/>
                    </a:lnTo>
                    <a:lnTo>
                      <a:pt x="1687" y="547"/>
                    </a:lnTo>
                    <a:lnTo>
                      <a:pt x="1670" y="526"/>
                    </a:lnTo>
                    <a:lnTo>
                      <a:pt x="1653" y="504"/>
                    </a:lnTo>
                    <a:lnTo>
                      <a:pt x="1623" y="458"/>
                    </a:lnTo>
                    <a:lnTo>
                      <a:pt x="1592" y="410"/>
                    </a:lnTo>
                    <a:lnTo>
                      <a:pt x="1562" y="361"/>
                    </a:lnTo>
                    <a:lnTo>
                      <a:pt x="1531" y="312"/>
                    </a:lnTo>
                    <a:lnTo>
                      <a:pt x="1516" y="287"/>
                    </a:lnTo>
                    <a:lnTo>
                      <a:pt x="1499" y="264"/>
                    </a:lnTo>
                    <a:lnTo>
                      <a:pt x="1483" y="240"/>
                    </a:lnTo>
                    <a:lnTo>
                      <a:pt x="1466" y="217"/>
                    </a:lnTo>
                    <a:lnTo>
                      <a:pt x="1449" y="195"/>
                    </a:lnTo>
                    <a:lnTo>
                      <a:pt x="1430" y="173"/>
                    </a:lnTo>
                    <a:lnTo>
                      <a:pt x="1411" y="152"/>
                    </a:lnTo>
                    <a:lnTo>
                      <a:pt x="1391" y="132"/>
                    </a:lnTo>
                    <a:lnTo>
                      <a:pt x="1371" y="113"/>
                    </a:lnTo>
                    <a:lnTo>
                      <a:pt x="1348" y="95"/>
                    </a:lnTo>
                    <a:lnTo>
                      <a:pt x="1326" y="78"/>
                    </a:lnTo>
                    <a:lnTo>
                      <a:pt x="1301" y="62"/>
                    </a:lnTo>
                    <a:lnTo>
                      <a:pt x="1275" y="49"/>
                    </a:lnTo>
                    <a:lnTo>
                      <a:pt x="1248" y="37"/>
                    </a:lnTo>
                    <a:lnTo>
                      <a:pt x="1220" y="25"/>
                    </a:lnTo>
                    <a:lnTo>
                      <a:pt x="1189" y="16"/>
                    </a:lnTo>
                    <a:lnTo>
                      <a:pt x="1157" y="9"/>
                    </a:lnTo>
                    <a:lnTo>
                      <a:pt x="1123" y="4"/>
                    </a:lnTo>
                    <a:lnTo>
                      <a:pt x="1087" y="1"/>
                    </a:lnTo>
                    <a:lnTo>
                      <a:pt x="1050" y="0"/>
                    </a:lnTo>
                    <a:lnTo>
                      <a:pt x="989" y="1"/>
                    </a:lnTo>
                    <a:lnTo>
                      <a:pt x="930" y="4"/>
                    </a:lnTo>
                    <a:lnTo>
                      <a:pt x="872" y="9"/>
                    </a:lnTo>
                    <a:lnTo>
                      <a:pt x="817" y="15"/>
                    </a:lnTo>
                    <a:lnTo>
                      <a:pt x="763" y="24"/>
                    </a:lnTo>
                    <a:lnTo>
                      <a:pt x="709" y="34"/>
                    </a:lnTo>
                    <a:lnTo>
                      <a:pt x="659" y="48"/>
                    </a:lnTo>
                    <a:lnTo>
                      <a:pt x="609" y="62"/>
                    </a:lnTo>
                    <a:lnTo>
                      <a:pt x="562" y="79"/>
                    </a:lnTo>
                    <a:lnTo>
                      <a:pt x="516" y="97"/>
                    </a:lnTo>
                    <a:lnTo>
                      <a:pt x="472" y="118"/>
                    </a:lnTo>
                    <a:lnTo>
                      <a:pt x="430" y="140"/>
                    </a:lnTo>
                    <a:lnTo>
                      <a:pt x="390" y="164"/>
                    </a:lnTo>
                    <a:lnTo>
                      <a:pt x="350" y="191"/>
                    </a:lnTo>
                    <a:lnTo>
                      <a:pt x="313" y="218"/>
                    </a:lnTo>
                    <a:lnTo>
                      <a:pt x="280" y="249"/>
                    </a:lnTo>
                    <a:lnTo>
                      <a:pt x="247" y="281"/>
                    </a:lnTo>
                    <a:lnTo>
                      <a:pt x="215" y="315"/>
                    </a:lnTo>
                    <a:lnTo>
                      <a:pt x="186" y="351"/>
                    </a:lnTo>
                    <a:lnTo>
                      <a:pt x="159" y="388"/>
                    </a:lnTo>
                    <a:lnTo>
                      <a:pt x="135" y="428"/>
                    </a:lnTo>
                    <a:lnTo>
                      <a:pt x="111" y="470"/>
                    </a:lnTo>
                    <a:lnTo>
                      <a:pt x="90" y="513"/>
                    </a:lnTo>
                    <a:lnTo>
                      <a:pt x="72" y="559"/>
                    </a:lnTo>
                    <a:lnTo>
                      <a:pt x="56" y="606"/>
                    </a:lnTo>
                    <a:lnTo>
                      <a:pt x="41" y="655"/>
                    </a:lnTo>
                    <a:lnTo>
                      <a:pt x="29" y="707"/>
                    </a:lnTo>
                    <a:lnTo>
                      <a:pt x="19" y="759"/>
                    </a:lnTo>
                    <a:lnTo>
                      <a:pt x="10" y="814"/>
                    </a:lnTo>
                    <a:lnTo>
                      <a:pt x="4" y="871"/>
                    </a:lnTo>
                    <a:lnTo>
                      <a:pt x="1" y="930"/>
                    </a:lnTo>
                    <a:lnTo>
                      <a:pt x="0" y="990"/>
                    </a:lnTo>
                    <a:lnTo>
                      <a:pt x="0" y="1007"/>
                    </a:lnTo>
                    <a:lnTo>
                      <a:pt x="2" y="1024"/>
                    </a:lnTo>
                    <a:lnTo>
                      <a:pt x="4" y="1042"/>
                    </a:lnTo>
                    <a:lnTo>
                      <a:pt x="7" y="1060"/>
                    </a:lnTo>
                    <a:lnTo>
                      <a:pt x="15" y="1097"/>
                    </a:lnTo>
                    <a:lnTo>
                      <a:pt x="26" y="1136"/>
                    </a:lnTo>
                    <a:lnTo>
                      <a:pt x="50" y="1215"/>
                    </a:lnTo>
                    <a:lnTo>
                      <a:pt x="76" y="1294"/>
                    </a:lnTo>
                    <a:lnTo>
                      <a:pt x="87" y="1332"/>
                    </a:lnTo>
                    <a:lnTo>
                      <a:pt x="97" y="1369"/>
                    </a:lnTo>
                    <a:lnTo>
                      <a:pt x="101" y="1388"/>
                    </a:lnTo>
                    <a:lnTo>
                      <a:pt x="104" y="1405"/>
                    </a:lnTo>
                    <a:lnTo>
                      <a:pt x="106" y="1422"/>
                    </a:lnTo>
                    <a:lnTo>
                      <a:pt x="108" y="1438"/>
                    </a:lnTo>
                    <a:lnTo>
                      <a:pt x="108" y="1454"/>
                    </a:lnTo>
                    <a:lnTo>
                      <a:pt x="108" y="1469"/>
                    </a:lnTo>
                    <a:lnTo>
                      <a:pt x="106" y="1484"/>
                    </a:lnTo>
                    <a:lnTo>
                      <a:pt x="103" y="1497"/>
                    </a:lnTo>
                    <a:lnTo>
                      <a:pt x="100" y="1509"/>
                    </a:lnTo>
                    <a:lnTo>
                      <a:pt x="94" y="1522"/>
                    </a:lnTo>
                    <a:lnTo>
                      <a:pt x="87" y="1532"/>
                    </a:lnTo>
                    <a:lnTo>
                      <a:pt x="79" y="1542"/>
                    </a:lnTo>
                    <a:lnTo>
                      <a:pt x="73" y="1548"/>
                    </a:lnTo>
                    <a:lnTo>
                      <a:pt x="69" y="1555"/>
                    </a:lnTo>
                    <a:lnTo>
                      <a:pt x="65" y="1563"/>
                    </a:lnTo>
                    <a:lnTo>
                      <a:pt x="62" y="1570"/>
                    </a:lnTo>
                    <a:lnTo>
                      <a:pt x="61" y="1578"/>
                    </a:lnTo>
                    <a:lnTo>
                      <a:pt x="60" y="1586"/>
                    </a:lnTo>
                    <a:lnTo>
                      <a:pt x="59" y="1594"/>
                    </a:lnTo>
                    <a:lnTo>
                      <a:pt x="60" y="1603"/>
                    </a:lnTo>
                    <a:lnTo>
                      <a:pt x="61" y="1612"/>
                    </a:lnTo>
                    <a:lnTo>
                      <a:pt x="63" y="1620"/>
                    </a:lnTo>
                    <a:lnTo>
                      <a:pt x="65" y="1629"/>
                    </a:lnTo>
                    <a:lnTo>
                      <a:pt x="68" y="1639"/>
                    </a:lnTo>
                    <a:lnTo>
                      <a:pt x="75" y="1657"/>
                    </a:lnTo>
                    <a:lnTo>
                      <a:pt x="83" y="1675"/>
                    </a:lnTo>
                    <a:lnTo>
                      <a:pt x="93" y="1693"/>
                    </a:lnTo>
                    <a:lnTo>
                      <a:pt x="103" y="1710"/>
                    </a:lnTo>
                    <a:lnTo>
                      <a:pt x="113" y="1726"/>
                    </a:lnTo>
                    <a:lnTo>
                      <a:pt x="123" y="1742"/>
                    </a:lnTo>
                    <a:lnTo>
                      <a:pt x="141" y="1769"/>
                    </a:lnTo>
                    <a:lnTo>
                      <a:pt x="152" y="1790"/>
                    </a:lnTo>
                    <a:lnTo>
                      <a:pt x="157" y="1799"/>
                    </a:lnTo>
                    <a:lnTo>
                      <a:pt x="164" y="1806"/>
                    </a:lnTo>
                    <a:lnTo>
                      <a:pt x="172" y="1812"/>
                    </a:lnTo>
                    <a:lnTo>
                      <a:pt x="180" y="1816"/>
                    </a:lnTo>
                    <a:lnTo>
                      <a:pt x="190" y="1820"/>
                    </a:lnTo>
                    <a:lnTo>
                      <a:pt x="200" y="1822"/>
                    </a:lnTo>
                    <a:lnTo>
                      <a:pt x="211" y="1822"/>
                    </a:lnTo>
                    <a:lnTo>
                      <a:pt x="223" y="1821"/>
                    </a:lnTo>
                    <a:lnTo>
                      <a:pt x="234" y="1820"/>
                    </a:lnTo>
                    <a:lnTo>
                      <a:pt x="248" y="1818"/>
                    </a:lnTo>
                    <a:lnTo>
                      <a:pt x="261" y="1814"/>
                    </a:lnTo>
                    <a:lnTo>
                      <a:pt x="274" y="1811"/>
                    </a:lnTo>
                    <a:lnTo>
                      <a:pt x="303" y="1803"/>
                    </a:lnTo>
                    <a:lnTo>
                      <a:pt x="332" y="1796"/>
                    </a:lnTo>
                    <a:lnTo>
                      <a:pt x="362" y="1789"/>
                    </a:lnTo>
                    <a:lnTo>
                      <a:pt x="392" y="1784"/>
                    </a:lnTo>
                    <a:lnTo>
                      <a:pt x="406" y="1783"/>
                    </a:lnTo>
                    <a:lnTo>
                      <a:pt x="420" y="1782"/>
                    </a:lnTo>
                    <a:lnTo>
                      <a:pt x="435" y="1783"/>
                    </a:lnTo>
                    <a:lnTo>
                      <a:pt x="449" y="1785"/>
                    </a:lnTo>
                    <a:lnTo>
                      <a:pt x="462" y="1788"/>
                    </a:lnTo>
                    <a:lnTo>
                      <a:pt x="475" y="1792"/>
                    </a:lnTo>
                    <a:lnTo>
                      <a:pt x="487" y="1798"/>
                    </a:lnTo>
                    <a:lnTo>
                      <a:pt x="499" y="1806"/>
                    </a:lnTo>
                    <a:lnTo>
                      <a:pt x="511" y="1815"/>
                    </a:lnTo>
                    <a:lnTo>
                      <a:pt x="521" y="1828"/>
                    </a:lnTo>
                    <a:lnTo>
                      <a:pt x="531" y="1841"/>
                    </a:lnTo>
                    <a:lnTo>
                      <a:pt x="540" y="1858"/>
                    </a:lnTo>
                    <a:lnTo>
                      <a:pt x="546" y="1873"/>
                    </a:lnTo>
                    <a:lnTo>
                      <a:pt x="550" y="1887"/>
                    </a:lnTo>
                    <a:lnTo>
                      <a:pt x="551" y="1901"/>
                    </a:lnTo>
                    <a:lnTo>
                      <a:pt x="552" y="1915"/>
                    </a:lnTo>
                    <a:lnTo>
                      <a:pt x="551" y="1928"/>
                    </a:lnTo>
                    <a:lnTo>
                      <a:pt x="549" y="1942"/>
                    </a:lnTo>
                    <a:lnTo>
                      <a:pt x="546" y="1956"/>
                    </a:lnTo>
                    <a:lnTo>
                      <a:pt x="542" y="1970"/>
                    </a:lnTo>
                    <a:lnTo>
                      <a:pt x="533" y="1996"/>
                    </a:lnTo>
                    <a:lnTo>
                      <a:pt x="525" y="2023"/>
                    </a:lnTo>
                    <a:lnTo>
                      <a:pt x="521" y="2037"/>
                    </a:lnTo>
                    <a:lnTo>
                      <a:pt x="518" y="2051"/>
                    </a:lnTo>
                    <a:lnTo>
                      <a:pt x="517" y="2066"/>
                    </a:lnTo>
                    <a:lnTo>
                      <a:pt x="516" y="2081"/>
                    </a:lnTo>
                    <a:lnTo>
                      <a:pt x="516" y="2093"/>
                    </a:lnTo>
                    <a:lnTo>
                      <a:pt x="518" y="2105"/>
                    </a:lnTo>
                    <a:lnTo>
                      <a:pt x="521" y="2118"/>
                    </a:lnTo>
                    <a:lnTo>
                      <a:pt x="524" y="2130"/>
                    </a:lnTo>
                    <a:lnTo>
                      <a:pt x="528" y="2141"/>
                    </a:lnTo>
                    <a:lnTo>
                      <a:pt x="533" y="2152"/>
                    </a:lnTo>
                    <a:lnTo>
                      <a:pt x="537" y="2162"/>
                    </a:lnTo>
                    <a:lnTo>
                      <a:pt x="543" y="2170"/>
                    </a:lnTo>
                    <a:lnTo>
                      <a:pt x="548" y="2176"/>
                    </a:lnTo>
                    <a:lnTo>
                      <a:pt x="553" y="2180"/>
                    </a:lnTo>
                    <a:lnTo>
                      <a:pt x="555" y="2181"/>
                    </a:lnTo>
                    <a:lnTo>
                      <a:pt x="558" y="2181"/>
                    </a:lnTo>
                    <a:lnTo>
                      <a:pt x="560" y="2181"/>
                    </a:lnTo>
                    <a:lnTo>
                      <a:pt x="562" y="2180"/>
                    </a:lnTo>
                    <a:lnTo>
                      <a:pt x="563" y="2179"/>
                    </a:lnTo>
                    <a:lnTo>
                      <a:pt x="565" y="2176"/>
                    </a:lnTo>
                    <a:lnTo>
                      <a:pt x="567" y="2173"/>
                    </a:lnTo>
                    <a:lnTo>
                      <a:pt x="568" y="2169"/>
                    </a:lnTo>
                    <a:lnTo>
                      <a:pt x="569" y="2158"/>
                    </a:lnTo>
                    <a:lnTo>
                      <a:pt x="570" y="2142"/>
                    </a:lnTo>
                    <a:lnTo>
                      <a:pt x="570" y="2133"/>
                    </a:lnTo>
                    <a:lnTo>
                      <a:pt x="571" y="2124"/>
                    </a:lnTo>
                    <a:lnTo>
                      <a:pt x="573" y="2117"/>
                    </a:lnTo>
                    <a:lnTo>
                      <a:pt x="576" y="2110"/>
                    </a:lnTo>
                    <a:lnTo>
                      <a:pt x="579" y="2104"/>
                    </a:lnTo>
                    <a:lnTo>
                      <a:pt x="582" y="2100"/>
                    </a:lnTo>
                    <a:lnTo>
                      <a:pt x="585" y="2097"/>
                    </a:lnTo>
                    <a:lnTo>
                      <a:pt x="589" y="2094"/>
                    </a:lnTo>
                    <a:lnTo>
                      <a:pt x="594" y="2093"/>
                    </a:lnTo>
                    <a:lnTo>
                      <a:pt x="598" y="2092"/>
                    </a:lnTo>
                    <a:lnTo>
                      <a:pt x="603" y="2093"/>
                    </a:lnTo>
                    <a:lnTo>
                      <a:pt x="608" y="2094"/>
                    </a:lnTo>
                    <a:lnTo>
                      <a:pt x="615" y="2095"/>
                    </a:lnTo>
                    <a:lnTo>
                      <a:pt x="620" y="2098"/>
                    </a:lnTo>
                    <a:lnTo>
                      <a:pt x="626" y="2101"/>
                    </a:lnTo>
                    <a:lnTo>
                      <a:pt x="631" y="2105"/>
                    </a:lnTo>
                    <a:lnTo>
                      <a:pt x="642" y="2116"/>
                    </a:lnTo>
                    <a:lnTo>
                      <a:pt x="654" y="2128"/>
                    </a:lnTo>
                    <a:lnTo>
                      <a:pt x="664" y="2142"/>
                    </a:lnTo>
                    <a:lnTo>
                      <a:pt x="673" y="2159"/>
                    </a:lnTo>
                    <a:lnTo>
                      <a:pt x="677" y="2167"/>
                    </a:lnTo>
                    <a:lnTo>
                      <a:pt x="680" y="2176"/>
                    </a:lnTo>
                    <a:lnTo>
                      <a:pt x="683" y="2185"/>
                    </a:lnTo>
                    <a:lnTo>
                      <a:pt x="686" y="2195"/>
                    </a:lnTo>
                    <a:lnTo>
                      <a:pt x="689" y="2205"/>
                    </a:lnTo>
                    <a:lnTo>
                      <a:pt x="691" y="2215"/>
                    </a:lnTo>
                    <a:lnTo>
                      <a:pt x="692" y="2225"/>
                    </a:lnTo>
                    <a:lnTo>
                      <a:pt x="692" y="2236"/>
                    </a:lnTo>
                    <a:lnTo>
                      <a:pt x="692" y="2250"/>
                    </a:lnTo>
                    <a:lnTo>
                      <a:pt x="693" y="2261"/>
                    </a:lnTo>
                    <a:lnTo>
                      <a:pt x="694" y="2270"/>
                    </a:lnTo>
                    <a:lnTo>
                      <a:pt x="696" y="2276"/>
                    </a:lnTo>
                    <a:lnTo>
                      <a:pt x="698" y="2279"/>
                    </a:lnTo>
                    <a:lnTo>
                      <a:pt x="700" y="2280"/>
                    </a:lnTo>
                    <a:lnTo>
                      <a:pt x="702" y="2280"/>
                    </a:lnTo>
                    <a:lnTo>
                      <a:pt x="705" y="2277"/>
                    </a:lnTo>
                    <a:lnTo>
                      <a:pt x="711" y="2268"/>
                    </a:lnTo>
                    <a:lnTo>
                      <a:pt x="718" y="2253"/>
                    </a:lnTo>
                    <a:lnTo>
                      <a:pt x="727" y="2237"/>
                    </a:lnTo>
                    <a:lnTo>
                      <a:pt x="734" y="2219"/>
                    </a:lnTo>
                    <a:lnTo>
                      <a:pt x="742" y="2203"/>
                    </a:lnTo>
                    <a:lnTo>
                      <a:pt x="750" y="2190"/>
                    </a:lnTo>
                    <a:lnTo>
                      <a:pt x="753" y="2184"/>
                    </a:lnTo>
                    <a:lnTo>
                      <a:pt x="757" y="2181"/>
                    </a:lnTo>
                    <a:lnTo>
                      <a:pt x="760" y="2179"/>
                    </a:lnTo>
                    <a:lnTo>
                      <a:pt x="764" y="2179"/>
                    </a:lnTo>
                    <a:lnTo>
                      <a:pt x="767" y="2181"/>
                    </a:lnTo>
                    <a:lnTo>
                      <a:pt x="769" y="2185"/>
                    </a:lnTo>
                    <a:lnTo>
                      <a:pt x="771" y="2192"/>
                    </a:lnTo>
                    <a:lnTo>
                      <a:pt x="773" y="2202"/>
                    </a:lnTo>
                    <a:lnTo>
                      <a:pt x="775" y="2214"/>
                    </a:lnTo>
                    <a:lnTo>
                      <a:pt x="776" y="2231"/>
                    </a:lnTo>
                    <a:lnTo>
                      <a:pt x="777" y="2249"/>
                    </a:lnTo>
                    <a:lnTo>
                      <a:pt x="777" y="2273"/>
                    </a:lnTo>
                    <a:lnTo>
                      <a:pt x="778" y="2278"/>
                    </a:lnTo>
                    <a:lnTo>
                      <a:pt x="780" y="2283"/>
                    </a:lnTo>
                    <a:lnTo>
                      <a:pt x="784" y="2287"/>
                    </a:lnTo>
                    <a:lnTo>
                      <a:pt x="789" y="2290"/>
                    </a:lnTo>
                    <a:lnTo>
                      <a:pt x="795" y="2293"/>
                    </a:lnTo>
                    <a:lnTo>
                      <a:pt x="802" y="2294"/>
                    </a:lnTo>
                    <a:lnTo>
                      <a:pt x="809" y="2295"/>
                    </a:lnTo>
                    <a:lnTo>
                      <a:pt x="816" y="2294"/>
                    </a:lnTo>
                    <a:lnTo>
                      <a:pt x="823" y="2292"/>
                    </a:lnTo>
                    <a:lnTo>
                      <a:pt x="830" y="2289"/>
                    </a:lnTo>
                    <a:lnTo>
                      <a:pt x="838" y="2285"/>
                    </a:lnTo>
                    <a:lnTo>
                      <a:pt x="844" y="2280"/>
                    </a:lnTo>
                    <a:lnTo>
                      <a:pt x="848" y="2273"/>
                    </a:lnTo>
                    <a:lnTo>
                      <a:pt x="852" y="2264"/>
                    </a:lnTo>
                    <a:lnTo>
                      <a:pt x="855" y="2253"/>
                    </a:lnTo>
                    <a:lnTo>
                      <a:pt x="856" y="2242"/>
                    </a:lnTo>
                    <a:lnTo>
                      <a:pt x="856" y="2223"/>
                    </a:lnTo>
                    <a:lnTo>
                      <a:pt x="857" y="2208"/>
                    </a:lnTo>
                    <a:lnTo>
                      <a:pt x="858" y="2194"/>
                    </a:lnTo>
                    <a:lnTo>
                      <a:pt x="859" y="2181"/>
                    </a:lnTo>
                    <a:lnTo>
                      <a:pt x="861" y="2171"/>
                    </a:lnTo>
                    <a:lnTo>
                      <a:pt x="863" y="2164"/>
                    </a:lnTo>
                    <a:lnTo>
                      <a:pt x="865" y="2158"/>
                    </a:lnTo>
                    <a:lnTo>
                      <a:pt x="867" y="2155"/>
                    </a:lnTo>
                    <a:lnTo>
                      <a:pt x="868" y="2155"/>
                    </a:lnTo>
                    <a:lnTo>
                      <a:pt x="870" y="2155"/>
                    </a:lnTo>
                    <a:lnTo>
                      <a:pt x="871" y="2156"/>
                    </a:lnTo>
                    <a:lnTo>
                      <a:pt x="872" y="2157"/>
                    </a:lnTo>
                    <a:lnTo>
                      <a:pt x="875" y="2162"/>
                    </a:lnTo>
                    <a:lnTo>
                      <a:pt x="876" y="2170"/>
                    </a:lnTo>
                    <a:lnTo>
                      <a:pt x="878" y="2181"/>
                    </a:lnTo>
                    <a:lnTo>
                      <a:pt x="879" y="2196"/>
                    </a:lnTo>
                    <a:lnTo>
                      <a:pt x="880" y="2214"/>
                    </a:lnTo>
                    <a:lnTo>
                      <a:pt x="880" y="2236"/>
                    </a:lnTo>
                    <a:lnTo>
                      <a:pt x="881" y="2242"/>
                    </a:lnTo>
                    <a:lnTo>
                      <a:pt x="883" y="2248"/>
                    </a:lnTo>
                    <a:lnTo>
                      <a:pt x="887" y="2254"/>
                    </a:lnTo>
                    <a:lnTo>
                      <a:pt x="891" y="2261"/>
                    </a:lnTo>
                    <a:lnTo>
                      <a:pt x="897" y="2268"/>
                    </a:lnTo>
                    <a:lnTo>
                      <a:pt x="903" y="2274"/>
                    </a:lnTo>
                    <a:lnTo>
                      <a:pt x="909" y="2279"/>
                    </a:lnTo>
                    <a:lnTo>
                      <a:pt x="917" y="2283"/>
                    </a:lnTo>
                    <a:lnTo>
                      <a:pt x="923" y="2287"/>
                    </a:lnTo>
                    <a:lnTo>
                      <a:pt x="930" y="2289"/>
                    </a:lnTo>
                    <a:lnTo>
                      <a:pt x="936" y="2290"/>
                    </a:lnTo>
                    <a:lnTo>
                      <a:pt x="941" y="2289"/>
                    </a:lnTo>
                    <a:lnTo>
                      <a:pt x="943" y="2288"/>
                    </a:lnTo>
                    <a:lnTo>
                      <a:pt x="945" y="2287"/>
                    </a:lnTo>
                    <a:lnTo>
                      <a:pt x="948" y="2285"/>
                    </a:lnTo>
                    <a:lnTo>
                      <a:pt x="950" y="2282"/>
                    </a:lnTo>
                    <a:lnTo>
                      <a:pt x="952" y="2276"/>
                    </a:lnTo>
                    <a:lnTo>
                      <a:pt x="953" y="2267"/>
                    </a:lnTo>
                    <a:lnTo>
                      <a:pt x="954" y="2245"/>
                    </a:lnTo>
                    <a:lnTo>
                      <a:pt x="957" y="2219"/>
                    </a:lnTo>
                    <a:lnTo>
                      <a:pt x="961" y="2194"/>
                    </a:lnTo>
                    <a:lnTo>
                      <a:pt x="965" y="2172"/>
                    </a:lnTo>
                    <a:lnTo>
                      <a:pt x="967" y="2164"/>
                    </a:lnTo>
                    <a:lnTo>
                      <a:pt x="969" y="2158"/>
                    </a:lnTo>
                    <a:lnTo>
                      <a:pt x="970" y="2156"/>
                    </a:lnTo>
                    <a:lnTo>
                      <a:pt x="971" y="2155"/>
                    </a:lnTo>
                    <a:lnTo>
                      <a:pt x="972" y="2155"/>
                    </a:lnTo>
                    <a:lnTo>
                      <a:pt x="973" y="2155"/>
                    </a:lnTo>
                    <a:lnTo>
                      <a:pt x="974" y="2159"/>
                    </a:lnTo>
                    <a:lnTo>
                      <a:pt x="976" y="2167"/>
                    </a:lnTo>
                    <a:lnTo>
                      <a:pt x="976" y="2180"/>
                    </a:lnTo>
                    <a:lnTo>
                      <a:pt x="977" y="2199"/>
                    </a:lnTo>
                    <a:lnTo>
                      <a:pt x="977" y="2211"/>
                    </a:lnTo>
                    <a:lnTo>
                      <a:pt x="978" y="2221"/>
                    </a:lnTo>
                    <a:lnTo>
                      <a:pt x="980" y="2230"/>
                    </a:lnTo>
                    <a:lnTo>
                      <a:pt x="982" y="2236"/>
                    </a:lnTo>
                    <a:lnTo>
                      <a:pt x="985" y="2241"/>
                    </a:lnTo>
                    <a:lnTo>
                      <a:pt x="989" y="2245"/>
                    </a:lnTo>
                    <a:lnTo>
                      <a:pt x="992" y="2247"/>
                    </a:lnTo>
                    <a:lnTo>
                      <a:pt x="996" y="2247"/>
                    </a:lnTo>
                    <a:lnTo>
                      <a:pt x="1001" y="2247"/>
                    </a:lnTo>
                    <a:lnTo>
                      <a:pt x="1006" y="2245"/>
                    </a:lnTo>
                    <a:lnTo>
                      <a:pt x="1011" y="2242"/>
                    </a:lnTo>
                    <a:lnTo>
                      <a:pt x="1016" y="2238"/>
                    </a:lnTo>
                    <a:lnTo>
                      <a:pt x="1029" y="2228"/>
                    </a:lnTo>
                    <a:lnTo>
                      <a:pt x="1041" y="2214"/>
                    </a:lnTo>
                    <a:lnTo>
                      <a:pt x="1053" y="2200"/>
                    </a:lnTo>
                    <a:lnTo>
                      <a:pt x="1066" y="2183"/>
                    </a:lnTo>
                    <a:lnTo>
                      <a:pt x="1078" y="2167"/>
                    </a:lnTo>
                    <a:lnTo>
                      <a:pt x="1089" y="2150"/>
                    </a:lnTo>
                    <a:lnTo>
                      <a:pt x="1110" y="2123"/>
                    </a:lnTo>
                    <a:lnTo>
                      <a:pt x="1122" y="2105"/>
                    </a:lnTo>
                    <a:lnTo>
                      <a:pt x="1126" y="2103"/>
                    </a:lnTo>
                    <a:lnTo>
                      <a:pt x="1132" y="2102"/>
                    </a:lnTo>
                    <a:lnTo>
                      <a:pt x="1141" y="2101"/>
                    </a:lnTo>
                    <a:lnTo>
                      <a:pt x="1150" y="2100"/>
                    </a:lnTo>
                    <a:lnTo>
                      <a:pt x="1173" y="2099"/>
                    </a:lnTo>
                    <a:lnTo>
                      <a:pt x="1197" y="2098"/>
                    </a:lnTo>
                    <a:lnTo>
                      <a:pt x="1209" y="2096"/>
                    </a:lnTo>
                    <a:lnTo>
                      <a:pt x="1220" y="2094"/>
                    </a:lnTo>
                    <a:lnTo>
                      <a:pt x="1229" y="2092"/>
                    </a:lnTo>
                    <a:lnTo>
                      <a:pt x="1237" y="2088"/>
                    </a:lnTo>
                    <a:lnTo>
                      <a:pt x="1240" y="2086"/>
                    </a:lnTo>
                    <a:lnTo>
                      <a:pt x="1242" y="2084"/>
                    </a:lnTo>
                    <a:lnTo>
                      <a:pt x="1244" y="2081"/>
                    </a:lnTo>
                    <a:lnTo>
                      <a:pt x="1247" y="2078"/>
                    </a:lnTo>
                    <a:lnTo>
                      <a:pt x="1247" y="2074"/>
                    </a:lnTo>
                    <a:lnTo>
                      <a:pt x="1247" y="2070"/>
                    </a:lnTo>
                    <a:lnTo>
                      <a:pt x="1246" y="2066"/>
                    </a:lnTo>
                    <a:lnTo>
                      <a:pt x="1244" y="2062"/>
                    </a:lnTo>
                    <a:lnTo>
                      <a:pt x="1240" y="2053"/>
                    </a:lnTo>
                    <a:lnTo>
                      <a:pt x="1238" y="2041"/>
                    </a:lnTo>
                    <a:lnTo>
                      <a:pt x="1236" y="2027"/>
                    </a:lnTo>
                    <a:lnTo>
                      <a:pt x="1234" y="2011"/>
                    </a:lnTo>
                    <a:lnTo>
                      <a:pt x="1230" y="1977"/>
                    </a:lnTo>
                    <a:lnTo>
                      <a:pt x="1227" y="1939"/>
                    </a:lnTo>
                    <a:lnTo>
                      <a:pt x="1224" y="1920"/>
                    </a:lnTo>
                    <a:lnTo>
                      <a:pt x="1222" y="1902"/>
                    </a:lnTo>
                    <a:lnTo>
                      <a:pt x="1219" y="1884"/>
                    </a:lnTo>
                    <a:lnTo>
                      <a:pt x="1216" y="1868"/>
                    </a:lnTo>
                    <a:lnTo>
                      <a:pt x="1212" y="1852"/>
                    </a:lnTo>
                    <a:lnTo>
                      <a:pt x="1207" y="1840"/>
                    </a:lnTo>
                    <a:lnTo>
                      <a:pt x="1204" y="1834"/>
                    </a:lnTo>
                    <a:lnTo>
                      <a:pt x="1201" y="1829"/>
                    </a:lnTo>
                    <a:lnTo>
                      <a:pt x="1198" y="1825"/>
                    </a:lnTo>
                    <a:lnTo>
                      <a:pt x="1195" y="1821"/>
                    </a:lnTo>
                    <a:lnTo>
                      <a:pt x="1188" y="1811"/>
                    </a:lnTo>
                    <a:lnTo>
                      <a:pt x="1182" y="1803"/>
                    </a:lnTo>
                    <a:lnTo>
                      <a:pt x="1179" y="1794"/>
                    </a:lnTo>
                    <a:lnTo>
                      <a:pt x="1177" y="1787"/>
                    </a:lnTo>
                    <a:lnTo>
                      <a:pt x="1178" y="1778"/>
                    </a:lnTo>
                    <a:lnTo>
                      <a:pt x="1180" y="1771"/>
                    </a:lnTo>
                    <a:lnTo>
                      <a:pt x="1184" y="1764"/>
                    </a:lnTo>
                    <a:lnTo>
                      <a:pt x="1189" y="1758"/>
                    </a:lnTo>
                    <a:lnTo>
                      <a:pt x="1196" y="1752"/>
                    </a:lnTo>
                    <a:lnTo>
                      <a:pt x="1204" y="1747"/>
                    </a:lnTo>
                    <a:lnTo>
                      <a:pt x="1214" y="1740"/>
                    </a:lnTo>
                    <a:lnTo>
                      <a:pt x="1224" y="1735"/>
                    </a:lnTo>
                    <a:lnTo>
                      <a:pt x="1235" y="1731"/>
                    </a:lnTo>
                    <a:lnTo>
                      <a:pt x="1247" y="1727"/>
                    </a:lnTo>
                    <a:lnTo>
                      <a:pt x="1260" y="1723"/>
                    </a:lnTo>
                    <a:lnTo>
                      <a:pt x="1273" y="1720"/>
                    </a:lnTo>
                    <a:lnTo>
                      <a:pt x="1300" y="1715"/>
                    </a:lnTo>
                    <a:lnTo>
                      <a:pt x="1328" y="1711"/>
                    </a:lnTo>
                    <a:lnTo>
                      <a:pt x="1355" y="1708"/>
                    </a:lnTo>
                    <a:lnTo>
                      <a:pt x="1381" y="1708"/>
                    </a:lnTo>
                    <a:lnTo>
                      <a:pt x="1405" y="1709"/>
                    </a:lnTo>
                    <a:lnTo>
                      <a:pt x="1425" y="1711"/>
                    </a:lnTo>
                    <a:lnTo>
                      <a:pt x="1434" y="1713"/>
                    </a:lnTo>
                    <a:lnTo>
                      <a:pt x="1441" y="1715"/>
                    </a:lnTo>
                    <a:lnTo>
                      <a:pt x="1446" y="1718"/>
                    </a:lnTo>
                    <a:lnTo>
                      <a:pt x="1450" y="1721"/>
                    </a:lnTo>
                    <a:lnTo>
                      <a:pt x="1457" y="1727"/>
                    </a:lnTo>
                    <a:lnTo>
                      <a:pt x="1466" y="1732"/>
                    </a:lnTo>
                    <a:lnTo>
                      <a:pt x="1477" y="1737"/>
                    </a:lnTo>
                    <a:lnTo>
                      <a:pt x="1489" y="1741"/>
                    </a:lnTo>
                    <a:lnTo>
                      <a:pt x="1501" y="1745"/>
                    </a:lnTo>
                    <a:lnTo>
                      <a:pt x="1516" y="1747"/>
                    </a:lnTo>
                    <a:lnTo>
                      <a:pt x="1529" y="1749"/>
                    </a:lnTo>
                    <a:lnTo>
                      <a:pt x="1544" y="1750"/>
                    </a:lnTo>
                    <a:lnTo>
                      <a:pt x="1557" y="1749"/>
                    </a:lnTo>
                    <a:lnTo>
                      <a:pt x="1570" y="1747"/>
                    </a:lnTo>
                    <a:lnTo>
                      <a:pt x="1583" y="1744"/>
                    </a:lnTo>
                    <a:lnTo>
                      <a:pt x="1593" y="1738"/>
                    </a:lnTo>
                    <a:lnTo>
                      <a:pt x="1598" y="1736"/>
                    </a:lnTo>
                    <a:lnTo>
                      <a:pt x="1602" y="1732"/>
                    </a:lnTo>
                    <a:lnTo>
                      <a:pt x="1605" y="1729"/>
                    </a:lnTo>
                    <a:lnTo>
                      <a:pt x="1608" y="1724"/>
                    </a:lnTo>
                    <a:lnTo>
                      <a:pt x="1610" y="1720"/>
                    </a:lnTo>
                    <a:lnTo>
                      <a:pt x="1612" y="1715"/>
                    </a:lnTo>
                    <a:lnTo>
                      <a:pt x="1613" y="1709"/>
                    </a:lnTo>
                    <a:lnTo>
                      <a:pt x="1614" y="1702"/>
                    </a:lnTo>
                    <a:lnTo>
                      <a:pt x="1614" y="1699"/>
                    </a:lnTo>
                    <a:lnTo>
                      <a:pt x="1616" y="1695"/>
                    </a:lnTo>
                    <a:lnTo>
                      <a:pt x="1619" y="1692"/>
                    </a:lnTo>
                    <a:lnTo>
                      <a:pt x="1622" y="1688"/>
                    </a:lnTo>
                    <a:lnTo>
                      <a:pt x="1630" y="1680"/>
                    </a:lnTo>
                    <a:lnTo>
                      <a:pt x="1640" y="1673"/>
                    </a:lnTo>
                    <a:lnTo>
                      <a:pt x="1661" y="1658"/>
                    </a:lnTo>
                    <a:lnTo>
                      <a:pt x="1675" y="1647"/>
                    </a:lnTo>
                    <a:lnTo>
                      <a:pt x="1684" y="1633"/>
                    </a:lnTo>
                    <a:lnTo>
                      <a:pt x="1702" y="1602"/>
                    </a:lnTo>
                    <a:lnTo>
                      <a:pt x="1706" y="1593"/>
                    </a:lnTo>
                    <a:lnTo>
                      <a:pt x="1709" y="1585"/>
                    </a:lnTo>
                    <a:lnTo>
                      <a:pt x="1712" y="1578"/>
                    </a:lnTo>
                    <a:lnTo>
                      <a:pt x="1713" y="1571"/>
                    </a:lnTo>
                    <a:lnTo>
                      <a:pt x="1714" y="1566"/>
                    </a:lnTo>
                    <a:lnTo>
                      <a:pt x="1713" y="1563"/>
                    </a:lnTo>
                    <a:lnTo>
                      <a:pt x="1711" y="1561"/>
                    </a:lnTo>
                    <a:lnTo>
                      <a:pt x="1710" y="1561"/>
                    </a:lnTo>
                    <a:lnTo>
                      <a:pt x="1708" y="1560"/>
                    </a:lnTo>
                    <a:lnTo>
                      <a:pt x="1705" y="1561"/>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0" name="Freeform 10"/>
              <p:cNvSpPr/>
              <p:nvPr/>
            </p:nvSpPr>
            <p:spPr bwMode="auto">
              <a:xfrm>
                <a:off x="3636647" y="3767138"/>
                <a:ext cx="60325" cy="63500"/>
              </a:xfrm>
              <a:custGeom>
                <a:avLst/>
                <a:gdLst>
                  <a:gd name="T0" fmla="*/ 191 w 340"/>
                  <a:gd name="T1" fmla="*/ 315 h 359"/>
                  <a:gd name="T2" fmla="*/ 224 w 340"/>
                  <a:gd name="T3" fmla="*/ 320 h 359"/>
                  <a:gd name="T4" fmla="*/ 260 w 340"/>
                  <a:gd name="T5" fmla="*/ 327 h 359"/>
                  <a:gd name="T6" fmla="*/ 295 w 340"/>
                  <a:gd name="T7" fmla="*/ 331 h 359"/>
                  <a:gd name="T8" fmla="*/ 318 w 340"/>
                  <a:gd name="T9" fmla="*/ 330 h 359"/>
                  <a:gd name="T10" fmla="*/ 328 w 340"/>
                  <a:gd name="T11" fmla="*/ 328 h 359"/>
                  <a:gd name="T12" fmla="*/ 336 w 340"/>
                  <a:gd name="T13" fmla="*/ 322 h 359"/>
                  <a:gd name="T14" fmla="*/ 340 w 340"/>
                  <a:gd name="T15" fmla="*/ 314 h 359"/>
                  <a:gd name="T16" fmla="*/ 339 w 340"/>
                  <a:gd name="T17" fmla="*/ 304 h 359"/>
                  <a:gd name="T18" fmla="*/ 331 w 340"/>
                  <a:gd name="T19" fmla="*/ 290 h 359"/>
                  <a:gd name="T20" fmla="*/ 318 w 340"/>
                  <a:gd name="T21" fmla="*/ 271 h 359"/>
                  <a:gd name="T22" fmla="*/ 298 w 340"/>
                  <a:gd name="T23" fmla="*/ 247 h 359"/>
                  <a:gd name="T24" fmla="*/ 274 w 340"/>
                  <a:gd name="T25" fmla="*/ 222 h 359"/>
                  <a:gd name="T26" fmla="*/ 255 w 340"/>
                  <a:gd name="T27" fmla="*/ 194 h 359"/>
                  <a:gd name="T28" fmla="*/ 241 w 340"/>
                  <a:gd name="T29" fmla="*/ 166 h 359"/>
                  <a:gd name="T30" fmla="*/ 231 w 340"/>
                  <a:gd name="T31" fmla="*/ 137 h 359"/>
                  <a:gd name="T32" fmla="*/ 221 w 340"/>
                  <a:gd name="T33" fmla="*/ 97 h 359"/>
                  <a:gd name="T34" fmla="*/ 215 w 340"/>
                  <a:gd name="T35" fmla="*/ 49 h 359"/>
                  <a:gd name="T36" fmla="*/ 211 w 340"/>
                  <a:gd name="T37" fmla="*/ 21 h 359"/>
                  <a:gd name="T38" fmla="*/ 207 w 340"/>
                  <a:gd name="T39" fmla="*/ 9 h 359"/>
                  <a:gd name="T40" fmla="*/ 201 w 340"/>
                  <a:gd name="T41" fmla="*/ 1 h 359"/>
                  <a:gd name="T42" fmla="*/ 192 w 340"/>
                  <a:gd name="T43" fmla="*/ 0 h 359"/>
                  <a:gd name="T44" fmla="*/ 178 w 340"/>
                  <a:gd name="T45" fmla="*/ 4 h 359"/>
                  <a:gd name="T46" fmla="*/ 160 w 340"/>
                  <a:gd name="T47" fmla="*/ 17 h 359"/>
                  <a:gd name="T48" fmla="*/ 121 w 340"/>
                  <a:gd name="T49" fmla="*/ 51 h 359"/>
                  <a:gd name="T50" fmla="*/ 79 w 340"/>
                  <a:gd name="T51" fmla="*/ 94 h 359"/>
                  <a:gd name="T52" fmla="*/ 62 w 340"/>
                  <a:gd name="T53" fmla="*/ 121 h 359"/>
                  <a:gd name="T54" fmla="*/ 48 w 340"/>
                  <a:gd name="T55" fmla="*/ 152 h 359"/>
                  <a:gd name="T56" fmla="*/ 38 w 340"/>
                  <a:gd name="T57" fmla="*/ 181 h 359"/>
                  <a:gd name="T58" fmla="*/ 36 w 340"/>
                  <a:gd name="T59" fmla="*/ 203 h 359"/>
                  <a:gd name="T60" fmla="*/ 33 w 340"/>
                  <a:gd name="T61" fmla="*/ 225 h 359"/>
                  <a:gd name="T62" fmla="*/ 25 w 340"/>
                  <a:gd name="T63" fmla="*/ 252 h 359"/>
                  <a:gd name="T64" fmla="*/ 12 w 340"/>
                  <a:gd name="T65" fmla="*/ 284 h 359"/>
                  <a:gd name="T66" fmla="*/ 4 w 340"/>
                  <a:gd name="T67" fmla="*/ 312 h 359"/>
                  <a:gd name="T68" fmla="*/ 1 w 340"/>
                  <a:gd name="T69" fmla="*/ 334 h 359"/>
                  <a:gd name="T70" fmla="*/ 1 w 340"/>
                  <a:gd name="T71" fmla="*/ 349 h 359"/>
                  <a:gd name="T72" fmla="*/ 8 w 340"/>
                  <a:gd name="T73" fmla="*/ 354 h 359"/>
                  <a:gd name="T74" fmla="*/ 26 w 340"/>
                  <a:gd name="T75" fmla="*/ 358 h 359"/>
                  <a:gd name="T76" fmla="*/ 72 w 340"/>
                  <a:gd name="T77" fmla="*/ 359 h 359"/>
                  <a:gd name="T78" fmla="*/ 96 w 340"/>
                  <a:gd name="T79" fmla="*/ 357 h 359"/>
                  <a:gd name="T80" fmla="*/ 106 w 340"/>
                  <a:gd name="T81" fmla="*/ 353 h 359"/>
                  <a:gd name="T82" fmla="*/ 122 w 340"/>
                  <a:gd name="T83" fmla="*/ 343 h 359"/>
                  <a:gd name="T84" fmla="*/ 143 w 340"/>
                  <a:gd name="T85" fmla="*/ 326 h 359"/>
                  <a:gd name="T86" fmla="*/ 160 w 340"/>
                  <a:gd name="T87" fmla="*/ 316 h 359"/>
                  <a:gd name="T88" fmla="*/ 171 w 340"/>
                  <a:gd name="T89" fmla="*/ 31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359">
                    <a:moveTo>
                      <a:pt x="176" y="315"/>
                    </a:moveTo>
                    <a:lnTo>
                      <a:pt x="191" y="315"/>
                    </a:lnTo>
                    <a:lnTo>
                      <a:pt x="206" y="317"/>
                    </a:lnTo>
                    <a:lnTo>
                      <a:pt x="224" y="320"/>
                    </a:lnTo>
                    <a:lnTo>
                      <a:pt x="242" y="323"/>
                    </a:lnTo>
                    <a:lnTo>
                      <a:pt x="260" y="327"/>
                    </a:lnTo>
                    <a:lnTo>
                      <a:pt x="279" y="329"/>
                    </a:lnTo>
                    <a:lnTo>
                      <a:pt x="295" y="331"/>
                    </a:lnTo>
                    <a:lnTo>
                      <a:pt x="311" y="331"/>
                    </a:lnTo>
                    <a:lnTo>
                      <a:pt x="318" y="330"/>
                    </a:lnTo>
                    <a:lnTo>
                      <a:pt x="323" y="329"/>
                    </a:lnTo>
                    <a:lnTo>
                      <a:pt x="328" y="328"/>
                    </a:lnTo>
                    <a:lnTo>
                      <a:pt x="333" y="326"/>
                    </a:lnTo>
                    <a:lnTo>
                      <a:pt x="336" y="322"/>
                    </a:lnTo>
                    <a:lnTo>
                      <a:pt x="339" y="319"/>
                    </a:lnTo>
                    <a:lnTo>
                      <a:pt x="340" y="314"/>
                    </a:lnTo>
                    <a:lnTo>
                      <a:pt x="340" y="310"/>
                    </a:lnTo>
                    <a:lnTo>
                      <a:pt x="339" y="304"/>
                    </a:lnTo>
                    <a:lnTo>
                      <a:pt x="335" y="297"/>
                    </a:lnTo>
                    <a:lnTo>
                      <a:pt x="331" y="290"/>
                    </a:lnTo>
                    <a:lnTo>
                      <a:pt x="326" y="280"/>
                    </a:lnTo>
                    <a:lnTo>
                      <a:pt x="318" y="271"/>
                    </a:lnTo>
                    <a:lnTo>
                      <a:pt x="310" y="260"/>
                    </a:lnTo>
                    <a:lnTo>
                      <a:pt x="298" y="247"/>
                    </a:lnTo>
                    <a:lnTo>
                      <a:pt x="286" y="234"/>
                    </a:lnTo>
                    <a:lnTo>
                      <a:pt x="274" y="222"/>
                    </a:lnTo>
                    <a:lnTo>
                      <a:pt x="264" y="208"/>
                    </a:lnTo>
                    <a:lnTo>
                      <a:pt x="255" y="194"/>
                    </a:lnTo>
                    <a:lnTo>
                      <a:pt x="247" y="181"/>
                    </a:lnTo>
                    <a:lnTo>
                      <a:pt x="241" y="166"/>
                    </a:lnTo>
                    <a:lnTo>
                      <a:pt x="236" y="152"/>
                    </a:lnTo>
                    <a:lnTo>
                      <a:pt x="231" y="137"/>
                    </a:lnTo>
                    <a:lnTo>
                      <a:pt x="228" y="124"/>
                    </a:lnTo>
                    <a:lnTo>
                      <a:pt x="221" y="97"/>
                    </a:lnTo>
                    <a:lnTo>
                      <a:pt x="218" y="72"/>
                    </a:lnTo>
                    <a:lnTo>
                      <a:pt x="215" y="49"/>
                    </a:lnTo>
                    <a:lnTo>
                      <a:pt x="213" y="30"/>
                    </a:lnTo>
                    <a:lnTo>
                      <a:pt x="211" y="21"/>
                    </a:lnTo>
                    <a:lnTo>
                      <a:pt x="210" y="15"/>
                    </a:lnTo>
                    <a:lnTo>
                      <a:pt x="207" y="9"/>
                    </a:lnTo>
                    <a:lnTo>
                      <a:pt x="205" y="4"/>
                    </a:lnTo>
                    <a:lnTo>
                      <a:pt x="201" y="1"/>
                    </a:lnTo>
                    <a:lnTo>
                      <a:pt x="197" y="0"/>
                    </a:lnTo>
                    <a:lnTo>
                      <a:pt x="192" y="0"/>
                    </a:lnTo>
                    <a:lnTo>
                      <a:pt x="185" y="1"/>
                    </a:lnTo>
                    <a:lnTo>
                      <a:pt x="178" y="4"/>
                    </a:lnTo>
                    <a:lnTo>
                      <a:pt x="169" y="10"/>
                    </a:lnTo>
                    <a:lnTo>
                      <a:pt x="160" y="17"/>
                    </a:lnTo>
                    <a:lnTo>
                      <a:pt x="148" y="26"/>
                    </a:lnTo>
                    <a:lnTo>
                      <a:pt x="121" y="51"/>
                    </a:lnTo>
                    <a:lnTo>
                      <a:pt x="86" y="86"/>
                    </a:lnTo>
                    <a:lnTo>
                      <a:pt x="79" y="94"/>
                    </a:lnTo>
                    <a:lnTo>
                      <a:pt x="70" y="107"/>
                    </a:lnTo>
                    <a:lnTo>
                      <a:pt x="62" y="121"/>
                    </a:lnTo>
                    <a:lnTo>
                      <a:pt x="55" y="136"/>
                    </a:lnTo>
                    <a:lnTo>
                      <a:pt x="48" y="152"/>
                    </a:lnTo>
                    <a:lnTo>
                      <a:pt x="43" y="166"/>
                    </a:lnTo>
                    <a:lnTo>
                      <a:pt x="38" y="181"/>
                    </a:lnTo>
                    <a:lnTo>
                      <a:pt x="37" y="191"/>
                    </a:lnTo>
                    <a:lnTo>
                      <a:pt x="36" y="203"/>
                    </a:lnTo>
                    <a:lnTo>
                      <a:pt x="35" y="215"/>
                    </a:lnTo>
                    <a:lnTo>
                      <a:pt x="33" y="225"/>
                    </a:lnTo>
                    <a:lnTo>
                      <a:pt x="31" y="234"/>
                    </a:lnTo>
                    <a:lnTo>
                      <a:pt x="25" y="252"/>
                    </a:lnTo>
                    <a:lnTo>
                      <a:pt x="19" y="268"/>
                    </a:lnTo>
                    <a:lnTo>
                      <a:pt x="12" y="284"/>
                    </a:lnTo>
                    <a:lnTo>
                      <a:pt x="7" y="303"/>
                    </a:lnTo>
                    <a:lnTo>
                      <a:pt x="4" y="312"/>
                    </a:lnTo>
                    <a:lnTo>
                      <a:pt x="3" y="322"/>
                    </a:lnTo>
                    <a:lnTo>
                      <a:pt x="1" y="334"/>
                    </a:lnTo>
                    <a:lnTo>
                      <a:pt x="0" y="346"/>
                    </a:lnTo>
                    <a:lnTo>
                      <a:pt x="1" y="349"/>
                    </a:lnTo>
                    <a:lnTo>
                      <a:pt x="5" y="351"/>
                    </a:lnTo>
                    <a:lnTo>
                      <a:pt x="8" y="354"/>
                    </a:lnTo>
                    <a:lnTo>
                      <a:pt x="13" y="355"/>
                    </a:lnTo>
                    <a:lnTo>
                      <a:pt x="26" y="358"/>
                    </a:lnTo>
                    <a:lnTo>
                      <a:pt x="42" y="359"/>
                    </a:lnTo>
                    <a:lnTo>
                      <a:pt x="72" y="359"/>
                    </a:lnTo>
                    <a:lnTo>
                      <a:pt x="92" y="358"/>
                    </a:lnTo>
                    <a:lnTo>
                      <a:pt x="96" y="357"/>
                    </a:lnTo>
                    <a:lnTo>
                      <a:pt x="101" y="356"/>
                    </a:lnTo>
                    <a:lnTo>
                      <a:pt x="106" y="353"/>
                    </a:lnTo>
                    <a:lnTo>
                      <a:pt x="111" y="350"/>
                    </a:lnTo>
                    <a:lnTo>
                      <a:pt x="122" y="343"/>
                    </a:lnTo>
                    <a:lnTo>
                      <a:pt x="132" y="335"/>
                    </a:lnTo>
                    <a:lnTo>
                      <a:pt x="143" y="326"/>
                    </a:lnTo>
                    <a:lnTo>
                      <a:pt x="154" y="319"/>
                    </a:lnTo>
                    <a:lnTo>
                      <a:pt x="160" y="316"/>
                    </a:lnTo>
                    <a:lnTo>
                      <a:pt x="165" y="315"/>
                    </a:lnTo>
                    <a:lnTo>
                      <a:pt x="171" y="314"/>
                    </a:lnTo>
                    <a:lnTo>
                      <a:pt x="176" y="315"/>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1" name="Freeform 11"/>
              <p:cNvSpPr/>
              <p:nvPr/>
            </p:nvSpPr>
            <p:spPr bwMode="auto">
              <a:xfrm>
                <a:off x="3527110" y="3662363"/>
                <a:ext cx="33337" cy="68263"/>
              </a:xfrm>
              <a:custGeom>
                <a:avLst/>
                <a:gdLst>
                  <a:gd name="T0" fmla="*/ 80 w 193"/>
                  <a:gd name="T1" fmla="*/ 389 h 389"/>
                  <a:gd name="T2" fmla="*/ 103 w 193"/>
                  <a:gd name="T3" fmla="*/ 344 h 389"/>
                  <a:gd name="T4" fmla="*/ 133 w 193"/>
                  <a:gd name="T5" fmla="*/ 286 h 389"/>
                  <a:gd name="T6" fmla="*/ 150 w 193"/>
                  <a:gd name="T7" fmla="*/ 255 h 389"/>
                  <a:gd name="T8" fmla="*/ 164 w 193"/>
                  <a:gd name="T9" fmla="*/ 223 h 389"/>
                  <a:gd name="T10" fmla="*/ 170 w 193"/>
                  <a:gd name="T11" fmla="*/ 206 h 389"/>
                  <a:gd name="T12" fmla="*/ 176 w 193"/>
                  <a:gd name="T13" fmla="*/ 190 h 389"/>
                  <a:gd name="T14" fmla="*/ 182 w 193"/>
                  <a:gd name="T15" fmla="*/ 173 h 389"/>
                  <a:gd name="T16" fmla="*/ 186 w 193"/>
                  <a:gd name="T17" fmla="*/ 157 h 389"/>
                  <a:gd name="T18" fmla="*/ 189 w 193"/>
                  <a:gd name="T19" fmla="*/ 141 h 389"/>
                  <a:gd name="T20" fmla="*/ 192 w 193"/>
                  <a:gd name="T21" fmla="*/ 126 h 389"/>
                  <a:gd name="T22" fmla="*/ 193 w 193"/>
                  <a:gd name="T23" fmla="*/ 111 h 389"/>
                  <a:gd name="T24" fmla="*/ 193 w 193"/>
                  <a:gd name="T25" fmla="*/ 96 h 389"/>
                  <a:gd name="T26" fmla="*/ 192 w 193"/>
                  <a:gd name="T27" fmla="*/ 83 h 389"/>
                  <a:gd name="T28" fmla="*/ 189 w 193"/>
                  <a:gd name="T29" fmla="*/ 69 h 389"/>
                  <a:gd name="T30" fmla="*/ 185 w 193"/>
                  <a:gd name="T31" fmla="*/ 57 h 389"/>
                  <a:gd name="T32" fmla="*/ 178 w 193"/>
                  <a:gd name="T33" fmla="*/ 46 h 389"/>
                  <a:gd name="T34" fmla="*/ 170 w 193"/>
                  <a:gd name="T35" fmla="*/ 36 h 389"/>
                  <a:gd name="T36" fmla="*/ 161 w 193"/>
                  <a:gd name="T37" fmla="*/ 26 h 389"/>
                  <a:gd name="T38" fmla="*/ 149 w 193"/>
                  <a:gd name="T39" fmla="*/ 19 h 389"/>
                  <a:gd name="T40" fmla="*/ 135 w 193"/>
                  <a:gd name="T41" fmla="*/ 12 h 389"/>
                  <a:gd name="T42" fmla="*/ 119 w 193"/>
                  <a:gd name="T43" fmla="*/ 7 h 389"/>
                  <a:gd name="T44" fmla="*/ 100 w 193"/>
                  <a:gd name="T45" fmla="*/ 3 h 389"/>
                  <a:gd name="T46" fmla="*/ 79 w 193"/>
                  <a:gd name="T47" fmla="*/ 1 h 389"/>
                  <a:gd name="T48" fmla="*/ 55 w 193"/>
                  <a:gd name="T49" fmla="*/ 0 h 389"/>
                  <a:gd name="T50" fmla="*/ 44 w 193"/>
                  <a:gd name="T51" fmla="*/ 0 h 389"/>
                  <a:gd name="T52" fmla="*/ 35 w 193"/>
                  <a:gd name="T53" fmla="*/ 2 h 389"/>
                  <a:gd name="T54" fmla="*/ 25 w 193"/>
                  <a:gd name="T55" fmla="*/ 5 h 389"/>
                  <a:gd name="T56" fmla="*/ 19 w 193"/>
                  <a:gd name="T57" fmla="*/ 10 h 389"/>
                  <a:gd name="T58" fmla="*/ 13 w 193"/>
                  <a:gd name="T59" fmla="*/ 15 h 389"/>
                  <a:gd name="T60" fmla="*/ 8 w 193"/>
                  <a:gd name="T61" fmla="*/ 21 h 389"/>
                  <a:gd name="T62" fmla="*/ 5 w 193"/>
                  <a:gd name="T63" fmla="*/ 29 h 389"/>
                  <a:gd name="T64" fmla="*/ 2 w 193"/>
                  <a:gd name="T65" fmla="*/ 38 h 389"/>
                  <a:gd name="T66" fmla="*/ 1 w 193"/>
                  <a:gd name="T67" fmla="*/ 47 h 389"/>
                  <a:gd name="T68" fmla="*/ 0 w 193"/>
                  <a:gd name="T69" fmla="*/ 57 h 389"/>
                  <a:gd name="T70" fmla="*/ 0 w 193"/>
                  <a:gd name="T71" fmla="*/ 68 h 389"/>
                  <a:gd name="T72" fmla="*/ 1 w 193"/>
                  <a:gd name="T73" fmla="*/ 80 h 389"/>
                  <a:gd name="T74" fmla="*/ 5 w 193"/>
                  <a:gd name="T75" fmla="*/ 106 h 389"/>
                  <a:gd name="T76" fmla="*/ 11 w 193"/>
                  <a:gd name="T77" fmla="*/ 134 h 389"/>
                  <a:gd name="T78" fmla="*/ 27 w 193"/>
                  <a:gd name="T79" fmla="*/ 195 h 389"/>
                  <a:gd name="T80" fmla="*/ 48 w 193"/>
                  <a:gd name="T81" fmla="*/ 261 h 389"/>
                  <a:gd name="T82" fmla="*/ 57 w 193"/>
                  <a:gd name="T83" fmla="*/ 293 h 389"/>
                  <a:gd name="T84" fmla="*/ 66 w 193"/>
                  <a:gd name="T85" fmla="*/ 326 h 389"/>
                  <a:gd name="T86" fmla="*/ 74 w 193"/>
                  <a:gd name="T87" fmla="*/ 358 h 389"/>
                  <a:gd name="T88" fmla="*/ 80 w 193"/>
                  <a:gd name="T89" fmla="*/ 38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3" h="389">
                    <a:moveTo>
                      <a:pt x="80" y="389"/>
                    </a:moveTo>
                    <a:lnTo>
                      <a:pt x="103" y="344"/>
                    </a:lnTo>
                    <a:lnTo>
                      <a:pt x="133" y="286"/>
                    </a:lnTo>
                    <a:lnTo>
                      <a:pt x="150" y="255"/>
                    </a:lnTo>
                    <a:lnTo>
                      <a:pt x="164" y="223"/>
                    </a:lnTo>
                    <a:lnTo>
                      <a:pt x="170" y="206"/>
                    </a:lnTo>
                    <a:lnTo>
                      <a:pt x="176" y="190"/>
                    </a:lnTo>
                    <a:lnTo>
                      <a:pt x="182" y="173"/>
                    </a:lnTo>
                    <a:lnTo>
                      <a:pt x="186" y="157"/>
                    </a:lnTo>
                    <a:lnTo>
                      <a:pt x="189" y="141"/>
                    </a:lnTo>
                    <a:lnTo>
                      <a:pt x="192" y="126"/>
                    </a:lnTo>
                    <a:lnTo>
                      <a:pt x="193" y="111"/>
                    </a:lnTo>
                    <a:lnTo>
                      <a:pt x="193" y="96"/>
                    </a:lnTo>
                    <a:lnTo>
                      <a:pt x="192" y="83"/>
                    </a:lnTo>
                    <a:lnTo>
                      <a:pt x="189" y="69"/>
                    </a:lnTo>
                    <a:lnTo>
                      <a:pt x="185" y="57"/>
                    </a:lnTo>
                    <a:lnTo>
                      <a:pt x="178" y="46"/>
                    </a:lnTo>
                    <a:lnTo>
                      <a:pt x="170" y="36"/>
                    </a:lnTo>
                    <a:lnTo>
                      <a:pt x="161" y="26"/>
                    </a:lnTo>
                    <a:lnTo>
                      <a:pt x="149" y="19"/>
                    </a:lnTo>
                    <a:lnTo>
                      <a:pt x="135" y="12"/>
                    </a:lnTo>
                    <a:lnTo>
                      <a:pt x="119" y="7"/>
                    </a:lnTo>
                    <a:lnTo>
                      <a:pt x="100" y="3"/>
                    </a:lnTo>
                    <a:lnTo>
                      <a:pt x="79" y="1"/>
                    </a:lnTo>
                    <a:lnTo>
                      <a:pt x="55" y="0"/>
                    </a:lnTo>
                    <a:lnTo>
                      <a:pt x="44" y="0"/>
                    </a:lnTo>
                    <a:lnTo>
                      <a:pt x="35" y="2"/>
                    </a:lnTo>
                    <a:lnTo>
                      <a:pt x="25" y="5"/>
                    </a:lnTo>
                    <a:lnTo>
                      <a:pt x="19" y="10"/>
                    </a:lnTo>
                    <a:lnTo>
                      <a:pt x="13" y="15"/>
                    </a:lnTo>
                    <a:lnTo>
                      <a:pt x="8" y="21"/>
                    </a:lnTo>
                    <a:lnTo>
                      <a:pt x="5" y="29"/>
                    </a:lnTo>
                    <a:lnTo>
                      <a:pt x="2" y="38"/>
                    </a:lnTo>
                    <a:lnTo>
                      <a:pt x="1" y="47"/>
                    </a:lnTo>
                    <a:lnTo>
                      <a:pt x="0" y="57"/>
                    </a:lnTo>
                    <a:lnTo>
                      <a:pt x="0" y="68"/>
                    </a:lnTo>
                    <a:lnTo>
                      <a:pt x="1" y="80"/>
                    </a:lnTo>
                    <a:lnTo>
                      <a:pt x="5" y="106"/>
                    </a:lnTo>
                    <a:lnTo>
                      <a:pt x="11" y="134"/>
                    </a:lnTo>
                    <a:lnTo>
                      <a:pt x="27" y="195"/>
                    </a:lnTo>
                    <a:lnTo>
                      <a:pt x="48" y="261"/>
                    </a:lnTo>
                    <a:lnTo>
                      <a:pt x="57" y="293"/>
                    </a:lnTo>
                    <a:lnTo>
                      <a:pt x="66" y="326"/>
                    </a:lnTo>
                    <a:lnTo>
                      <a:pt x="74" y="358"/>
                    </a:lnTo>
                    <a:lnTo>
                      <a:pt x="80" y="389"/>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5" name="Freeform 12"/>
              <p:cNvSpPr/>
              <p:nvPr/>
            </p:nvSpPr>
            <p:spPr bwMode="auto">
              <a:xfrm>
                <a:off x="3552510" y="3692525"/>
                <a:ext cx="96837" cy="92075"/>
              </a:xfrm>
              <a:custGeom>
                <a:avLst/>
                <a:gdLst>
                  <a:gd name="T0" fmla="*/ 556 w 556"/>
                  <a:gd name="T1" fmla="*/ 284 h 527"/>
                  <a:gd name="T2" fmla="*/ 553 w 556"/>
                  <a:gd name="T3" fmla="*/ 248 h 527"/>
                  <a:gd name="T4" fmla="*/ 549 w 556"/>
                  <a:gd name="T5" fmla="*/ 217 h 527"/>
                  <a:gd name="T6" fmla="*/ 542 w 556"/>
                  <a:gd name="T7" fmla="*/ 190 h 527"/>
                  <a:gd name="T8" fmla="*/ 533 w 556"/>
                  <a:gd name="T9" fmla="*/ 168 h 527"/>
                  <a:gd name="T10" fmla="*/ 523 w 556"/>
                  <a:gd name="T11" fmla="*/ 148 h 527"/>
                  <a:gd name="T12" fmla="*/ 510 w 556"/>
                  <a:gd name="T13" fmla="*/ 133 h 527"/>
                  <a:gd name="T14" fmla="*/ 497 w 556"/>
                  <a:gd name="T15" fmla="*/ 118 h 527"/>
                  <a:gd name="T16" fmla="*/ 474 w 556"/>
                  <a:gd name="T17" fmla="*/ 101 h 527"/>
                  <a:gd name="T18" fmla="*/ 441 w 556"/>
                  <a:gd name="T19" fmla="*/ 79 h 527"/>
                  <a:gd name="T20" fmla="*/ 405 w 556"/>
                  <a:gd name="T21" fmla="*/ 58 h 527"/>
                  <a:gd name="T22" fmla="*/ 368 w 556"/>
                  <a:gd name="T23" fmla="*/ 30 h 527"/>
                  <a:gd name="T24" fmla="*/ 344 w 556"/>
                  <a:gd name="T25" fmla="*/ 7 h 527"/>
                  <a:gd name="T26" fmla="*/ 328 w 556"/>
                  <a:gd name="T27" fmla="*/ 1 h 527"/>
                  <a:gd name="T28" fmla="*/ 312 w 556"/>
                  <a:gd name="T29" fmla="*/ 1 h 527"/>
                  <a:gd name="T30" fmla="*/ 293 w 556"/>
                  <a:gd name="T31" fmla="*/ 5 h 527"/>
                  <a:gd name="T32" fmla="*/ 274 w 556"/>
                  <a:gd name="T33" fmla="*/ 15 h 527"/>
                  <a:gd name="T34" fmla="*/ 252 w 556"/>
                  <a:gd name="T35" fmla="*/ 28 h 527"/>
                  <a:gd name="T36" fmla="*/ 220 w 556"/>
                  <a:gd name="T37" fmla="*/ 52 h 527"/>
                  <a:gd name="T38" fmla="*/ 157 w 556"/>
                  <a:gd name="T39" fmla="*/ 110 h 527"/>
                  <a:gd name="T40" fmla="*/ 101 w 556"/>
                  <a:gd name="T41" fmla="*/ 164 h 527"/>
                  <a:gd name="T42" fmla="*/ 74 w 556"/>
                  <a:gd name="T43" fmla="*/ 187 h 527"/>
                  <a:gd name="T44" fmla="*/ 50 w 556"/>
                  <a:gd name="T45" fmla="*/ 202 h 527"/>
                  <a:gd name="T46" fmla="*/ 26 w 556"/>
                  <a:gd name="T47" fmla="*/ 221 h 527"/>
                  <a:gd name="T48" fmla="*/ 10 w 556"/>
                  <a:gd name="T49" fmla="*/ 244 h 527"/>
                  <a:gd name="T50" fmla="*/ 3 w 556"/>
                  <a:gd name="T51" fmla="*/ 268 h 527"/>
                  <a:gd name="T52" fmla="*/ 0 w 556"/>
                  <a:gd name="T53" fmla="*/ 295 h 527"/>
                  <a:gd name="T54" fmla="*/ 6 w 556"/>
                  <a:gd name="T55" fmla="*/ 323 h 527"/>
                  <a:gd name="T56" fmla="*/ 15 w 556"/>
                  <a:gd name="T57" fmla="*/ 351 h 527"/>
                  <a:gd name="T58" fmla="*/ 29 w 556"/>
                  <a:gd name="T59" fmla="*/ 378 h 527"/>
                  <a:gd name="T60" fmla="*/ 47 w 556"/>
                  <a:gd name="T61" fmla="*/ 406 h 527"/>
                  <a:gd name="T62" fmla="*/ 67 w 556"/>
                  <a:gd name="T63" fmla="*/ 432 h 527"/>
                  <a:gd name="T64" fmla="*/ 90 w 556"/>
                  <a:gd name="T65" fmla="*/ 455 h 527"/>
                  <a:gd name="T66" fmla="*/ 112 w 556"/>
                  <a:gd name="T67" fmla="*/ 477 h 527"/>
                  <a:gd name="T68" fmla="*/ 136 w 556"/>
                  <a:gd name="T69" fmla="*/ 496 h 527"/>
                  <a:gd name="T70" fmla="*/ 160 w 556"/>
                  <a:gd name="T71" fmla="*/ 511 h 527"/>
                  <a:gd name="T72" fmla="*/ 181 w 556"/>
                  <a:gd name="T73" fmla="*/ 521 h 527"/>
                  <a:gd name="T74" fmla="*/ 202 w 556"/>
                  <a:gd name="T75" fmla="*/ 526 h 527"/>
                  <a:gd name="T76" fmla="*/ 239 w 556"/>
                  <a:gd name="T77" fmla="*/ 527 h 527"/>
                  <a:gd name="T78" fmla="*/ 296 w 556"/>
                  <a:gd name="T79" fmla="*/ 525 h 527"/>
                  <a:gd name="T80" fmla="*/ 355 w 556"/>
                  <a:gd name="T81" fmla="*/ 519 h 527"/>
                  <a:gd name="T82" fmla="*/ 398 w 556"/>
                  <a:gd name="T83" fmla="*/ 510 h 527"/>
                  <a:gd name="T84" fmla="*/ 425 w 556"/>
                  <a:gd name="T85" fmla="*/ 502 h 527"/>
                  <a:gd name="T86" fmla="*/ 451 w 556"/>
                  <a:gd name="T87" fmla="*/ 491 h 527"/>
                  <a:gd name="T88" fmla="*/ 474 w 556"/>
                  <a:gd name="T89" fmla="*/ 478 h 527"/>
                  <a:gd name="T90" fmla="*/ 496 w 556"/>
                  <a:gd name="T91" fmla="*/ 462 h 527"/>
                  <a:gd name="T92" fmla="*/ 514 w 556"/>
                  <a:gd name="T93" fmla="*/ 442 h 527"/>
                  <a:gd name="T94" fmla="*/ 531 w 556"/>
                  <a:gd name="T95" fmla="*/ 418 h 527"/>
                  <a:gd name="T96" fmla="*/ 543 w 556"/>
                  <a:gd name="T97" fmla="*/ 391 h 527"/>
                  <a:gd name="T98" fmla="*/ 551 w 556"/>
                  <a:gd name="T99" fmla="*/ 360 h 527"/>
                  <a:gd name="T100" fmla="*/ 556 w 556"/>
                  <a:gd name="T101"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527">
                    <a:moveTo>
                      <a:pt x="556" y="304"/>
                    </a:moveTo>
                    <a:lnTo>
                      <a:pt x="556" y="284"/>
                    </a:lnTo>
                    <a:lnTo>
                      <a:pt x="555" y="265"/>
                    </a:lnTo>
                    <a:lnTo>
                      <a:pt x="553" y="248"/>
                    </a:lnTo>
                    <a:lnTo>
                      <a:pt x="551" y="231"/>
                    </a:lnTo>
                    <a:lnTo>
                      <a:pt x="549" y="217"/>
                    </a:lnTo>
                    <a:lnTo>
                      <a:pt x="546" y="203"/>
                    </a:lnTo>
                    <a:lnTo>
                      <a:pt x="542" y="190"/>
                    </a:lnTo>
                    <a:lnTo>
                      <a:pt x="538" y="179"/>
                    </a:lnTo>
                    <a:lnTo>
                      <a:pt x="533" y="168"/>
                    </a:lnTo>
                    <a:lnTo>
                      <a:pt x="529" y="157"/>
                    </a:lnTo>
                    <a:lnTo>
                      <a:pt x="523" y="148"/>
                    </a:lnTo>
                    <a:lnTo>
                      <a:pt x="516" y="140"/>
                    </a:lnTo>
                    <a:lnTo>
                      <a:pt x="510" y="133"/>
                    </a:lnTo>
                    <a:lnTo>
                      <a:pt x="504" y="126"/>
                    </a:lnTo>
                    <a:lnTo>
                      <a:pt x="497" y="118"/>
                    </a:lnTo>
                    <a:lnTo>
                      <a:pt x="490" y="112"/>
                    </a:lnTo>
                    <a:lnTo>
                      <a:pt x="474" y="101"/>
                    </a:lnTo>
                    <a:lnTo>
                      <a:pt x="458" y="90"/>
                    </a:lnTo>
                    <a:lnTo>
                      <a:pt x="441" y="79"/>
                    </a:lnTo>
                    <a:lnTo>
                      <a:pt x="424" y="69"/>
                    </a:lnTo>
                    <a:lnTo>
                      <a:pt x="405" y="58"/>
                    </a:lnTo>
                    <a:lnTo>
                      <a:pt x="387" y="44"/>
                    </a:lnTo>
                    <a:lnTo>
                      <a:pt x="368" y="30"/>
                    </a:lnTo>
                    <a:lnTo>
                      <a:pt x="350" y="14"/>
                    </a:lnTo>
                    <a:lnTo>
                      <a:pt x="344" y="7"/>
                    </a:lnTo>
                    <a:lnTo>
                      <a:pt x="337" y="3"/>
                    </a:lnTo>
                    <a:lnTo>
                      <a:pt x="328" y="1"/>
                    </a:lnTo>
                    <a:lnTo>
                      <a:pt x="320" y="0"/>
                    </a:lnTo>
                    <a:lnTo>
                      <a:pt x="312" y="1"/>
                    </a:lnTo>
                    <a:lnTo>
                      <a:pt x="303" y="2"/>
                    </a:lnTo>
                    <a:lnTo>
                      <a:pt x="293" y="5"/>
                    </a:lnTo>
                    <a:lnTo>
                      <a:pt x="283" y="9"/>
                    </a:lnTo>
                    <a:lnTo>
                      <a:pt x="274" y="15"/>
                    </a:lnTo>
                    <a:lnTo>
                      <a:pt x="263" y="21"/>
                    </a:lnTo>
                    <a:lnTo>
                      <a:pt x="252" y="28"/>
                    </a:lnTo>
                    <a:lnTo>
                      <a:pt x="242" y="35"/>
                    </a:lnTo>
                    <a:lnTo>
                      <a:pt x="220" y="52"/>
                    </a:lnTo>
                    <a:lnTo>
                      <a:pt x="199" y="70"/>
                    </a:lnTo>
                    <a:lnTo>
                      <a:pt x="157" y="110"/>
                    </a:lnTo>
                    <a:lnTo>
                      <a:pt x="118" y="147"/>
                    </a:lnTo>
                    <a:lnTo>
                      <a:pt x="101" y="164"/>
                    </a:lnTo>
                    <a:lnTo>
                      <a:pt x="87" y="177"/>
                    </a:lnTo>
                    <a:lnTo>
                      <a:pt x="74" y="187"/>
                    </a:lnTo>
                    <a:lnTo>
                      <a:pt x="65" y="192"/>
                    </a:lnTo>
                    <a:lnTo>
                      <a:pt x="50" y="202"/>
                    </a:lnTo>
                    <a:lnTo>
                      <a:pt x="36" y="211"/>
                    </a:lnTo>
                    <a:lnTo>
                      <a:pt x="26" y="221"/>
                    </a:lnTo>
                    <a:lnTo>
                      <a:pt x="17" y="231"/>
                    </a:lnTo>
                    <a:lnTo>
                      <a:pt x="10" y="244"/>
                    </a:lnTo>
                    <a:lnTo>
                      <a:pt x="6" y="256"/>
                    </a:lnTo>
                    <a:lnTo>
                      <a:pt x="3" y="268"/>
                    </a:lnTo>
                    <a:lnTo>
                      <a:pt x="0" y="282"/>
                    </a:lnTo>
                    <a:lnTo>
                      <a:pt x="0" y="295"/>
                    </a:lnTo>
                    <a:lnTo>
                      <a:pt x="3" y="309"/>
                    </a:lnTo>
                    <a:lnTo>
                      <a:pt x="6" y="323"/>
                    </a:lnTo>
                    <a:lnTo>
                      <a:pt x="10" y="336"/>
                    </a:lnTo>
                    <a:lnTo>
                      <a:pt x="15" y="351"/>
                    </a:lnTo>
                    <a:lnTo>
                      <a:pt x="22" y="365"/>
                    </a:lnTo>
                    <a:lnTo>
                      <a:pt x="29" y="378"/>
                    </a:lnTo>
                    <a:lnTo>
                      <a:pt x="37" y="393"/>
                    </a:lnTo>
                    <a:lnTo>
                      <a:pt x="47" y="406"/>
                    </a:lnTo>
                    <a:lnTo>
                      <a:pt x="57" y="420"/>
                    </a:lnTo>
                    <a:lnTo>
                      <a:pt x="67" y="432"/>
                    </a:lnTo>
                    <a:lnTo>
                      <a:pt x="79" y="444"/>
                    </a:lnTo>
                    <a:lnTo>
                      <a:pt x="90" y="455"/>
                    </a:lnTo>
                    <a:lnTo>
                      <a:pt x="101" y="467"/>
                    </a:lnTo>
                    <a:lnTo>
                      <a:pt x="112" y="477"/>
                    </a:lnTo>
                    <a:lnTo>
                      <a:pt x="125" y="487"/>
                    </a:lnTo>
                    <a:lnTo>
                      <a:pt x="136" y="496"/>
                    </a:lnTo>
                    <a:lnTo>
                      <a:pt x="148" y="504"/>
                    </a:lnTo>
                    <a:lnTo>
                      <a:pt x="160" y="511"/>
                    </a:lnTo>
                    <a:lnTo>
                      <a:pt x="171" y="516"/>
                    </a:lnTo>
                    <a:lnTo>
                      <a:pt x="181" y="521"/>
                    </a:lnTo>
                    <a:lnTo>
                      <a:pt x="192" y="524"/>
                    </a:lnTo>
                    <a:lnTo>
                      <a:pt x="202" y="526"/>
                    </a:lnTo>
                    <a:lnTo>
                      <a:pt x="210" y="527"/>
                    </a:lnTo>
                    <a:lnTo>
                      <a:pt x="239" y="527"/>
                    </a:lnTo>
                    <a:lnTo>
                      <a:pt x="268" y="526"/>
                    </a:lnTo>
                    <a:lnTo>
                      <a:pt x="296" y="525"/>
                    </a:lnTo>
                    <a:lnTo>
                      <a:pt x="326" y="522"/>
                    </a:lnTo>
                    <a:lnTo>
                      <a:pt x="355" y="519"/>
                    </a:lnTo>
                    <a:lnTo>
                      <a:pt x="384" y="514"/>
                    </a:lnTo>
                    <a:lnTo>
                      <a:pt x="398" y="510"/>
                    </a:lnTo>
                    <a:lnTo>
                      <a:pt x="412" y="507"/>
                    </a:lnTo>
                    <a:lnTo>
                      <a:pt x="425" y="502"/>
                    </a:lnTo>
                    <a:lnTo>
                      <a:pt x="438" y="497"/>
                    </a:lnTo>
                    <a:lnTo>
                      <a:pt x="451" y="491"/>
                    </a:lnTo>
                    <a:lnTo>
                      <a:pt x="463" y="485"/>
                    </a:lnTo>
                    <a:lnTo>
                      <a:pt x="474" y="478"/>
                    </a:lnTo>
                    <a:lnTo>
                      <a:pt x="486" y="470"/>
                    </a:lnTo>
                    <a:lnTo>
                      <a:pt x="496" y="462"/>
                    </a:lnTo>
                    <a:lnTo>
                      <a:pt x="506" y="452"/>
                    </a:lnTo>
                    <a:lnTo>
                      <a:pt x="514" y="442"/>
                    </a:lnTo>
                    <a:lnTo>
                      <a:pt x="523" y="431"/>
                    </a:lnTo>
                    <a:lnTo>
                      <a:pt x="531" y="418"/>
                    </a:lnTo>
                    <a:lnTo>
                      <a:pt x="537" y="405"/>
                    </a:lnTo>
                    <a:lnTo>
                      <a:pt x="543" y="391"/>
                    </a:lnTo>
                    <a:lnTo>
                      <a:pt x="547" y="376"/>
                    </a:lnTo>
                    <a:lnTo>
                      <a:pt x="551" y="360"/>
                    </a:lnTo>
                    <a:lnTo>
                      <a:pt x="554" y="342"/>
                    </a:lnTo>
                    <a:lnTo>
                      <a:pt x="556" y="324"/>
                    </a:lnTo>
                    <a:lnTo>
                      <a:pt x="556" y="304"/>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6" name="Freeform 13"/>
              <p:cNvSpPr/>
              <p:nvPr/>
            </p:nvSpPr>
            <p:spPr bwMode="auto">
              <a:xfrm>
                <a:off x="3679510" y="3695700"/>
                <a:ext cx="88900" cy="82550"/>
              </a:xfrm>
              <a:custGeom>
                <a:avLst/>
                <a:gdLst>
                  <a:gd name="T0" fmla="*/ 509 w 510"/>
                  <a:gd name="T1" fmla="*/ 215 h 470"/>
                  <a:gd name="T2" fmla="*/ 504 w 510"/>
                  <a:gd name="T3" fmla="*/ 189 h 470"/>
                  <a:gd name="T4" fmla="*/ 497 w 510"/>
                  <a:gd name="T5" fmla="*/ 164 h 470"/>
                  <a:gd name="T6" fmla="*/ 487 w 510"/>
                  <a:gd name="T7" fmla="*/ 141 h 470"/>
                  <a:gd name="T8" fmla="*/ 474 w 510"/>
                  <a:gd name="T9" fmla="*/ 119 h 470"/>
                  <a:gd name="T10" fmla="*/ 457 w 510"/>
                  <a:gd name="T11" fmla="*/ 99 h 470"/>
                  <a:gd name="T12" fmla="*/ 440 w 510"/>
                  <a:gd name="T13" fmla="*/ 82 h 470"/>
                  <a:gd name="T14" fmla="*/ 419 w 510"/>
                  <a:gd name="T15" fmla="*/ 66 h 470"/>
                  <a:gd name="T16" fmla="*/ 398 w 510"/>
                  <a:gd name="T17" fmla="*/ 51 h 470"/>
                  <a:gd name="T18" fmla="*/ 374 w 510"/>
                  <a:gd name="T19" fmla="*/ 39 h 470"/>
                  <a:gd name="T20" fmla="*/ 337 w 510"/>
                  <a:gd name="T21" fmla="*/ 22 h 470"/>
                  <a:gd name="T22" fmla="*/ 287 w 510"/>
                  <a:gd name="T23" fmla="*/ 8 h 470"/>
                  <a:gd name="T24" fmla="*/ 236 w 510"/>
                  <a:gd name="T25" fmla="*/ 0 h 470"/>
                  <a:gd name="T26" fmla="*/ 196 w 510"/>
                  <a:gd name="T27" fmla="*/ 0 h 470"/>
                  <a:gd name="T28" fmla="*/ 163 w 510"/>
                  <a:gd name="T29" fmla="*/ 6 h 470"/>
                  <a:gd name="T30" fmla="*/ 127 w 510"/>
                  <a:gd name="T31" fmla="*/ 17 h 470"/>
                  <a:gd name="T32" fmla="*/ 92 w 510"/>
                  <a:gd name="T33" fmla="*/ 34 h 470"/>
                  <a:gd name="T34" fmla="*/ 60 w 510"/>
                  <a:gd name="T35" fmla="*/ 54 h 470"/>
                  <a:gd name="T36" fmla="*/ 33 w 510"/>
                  <a:gd name="T37" fmla="*/ 78 h 470"/>
                  <a:gd name="T38" fmla="*/ 16 w 510"/>
                  <a:gd name="T39" fmla="*/ 97 h 470"/>
                  <a:gd name="T40" fmla="*/ 8 w 510"/>
                  <a:gd name="T41" fmla="*/ 112 h 470"/>
                  <a:gd name="T42" fmla="*/ 3 w 510"/>
                  <a:gd name="T43" fmla="*/ 126 h 470"/>
                  <a:gd name="T44" fmla="*/ 0 w 510"/>
                  <a:gd name="T45" fmla="*/ 141 h 470"/>
                  <a:gd name="T46" fmla="*/ 0 w 510"/>
                  <a:gd name="T47" fmla="*/ 183 h 470"/>
                  <a:gd name="T48" fmla="*/ 4 w 510"/>
                  <a:gd name="T49" fmla="*/ 248 h 470"/>
                  <a:gd name="T50" fmla="*/ 11 w 510"/>
                  <a:gd name="T51" fmla="*/ 294 h 470"/>
                  <a:gd name="T52" fmla="*/ 17 w 510"/>
                  <a:gd name="T53" fmla="*/ 321 h 470"/>
                  <a:gd name="T54" fmla="*/ 26 w 510"/>
                  <a:gd name="T55" fmla="*/ 347 h 470"/>
                  <a:gd name="T56" fmla="*/ 37 w 510"/>
                  <a:gd name="T57" fmla="*/ 370 h 470"/>
                  <a:gd name="T58" fmla="*/ 49 w 510"/>
                  <a:gd name="T59" fmla="*/ 391 h 470"/>
                  <a:gd name="T60" fmla="*/ 65 w 510"/>
                  <a:gd name="T61" fmla="*/ 410 h 470"/>
                  <a:gd name="T62" fmla="*/ 82 w 510"/>
                  <a:gd name="T63" fmla="*/ 426 h 470"/>
                  <a:gd name="T64" fmla="*/ 103 w 510"/>
                  <a:gd name="T65" fmla="*/ 441 h 470"/>
                  <a:gd name="T66" fmla="*/ 127 w 510"/>
                  <a:gd name="T67" fmla="*/ 452 h 470"/>
                  <a:gd name="T68" fmla="*/ 154 w 510"/>
                  <a:gd name="T69" fmla="*/ 461 h 470"/>
                  <a:gd name="T70" fmla="*/ 184 w 510"/>
                  <a:gd name="T71" fmla="*/ 466 h 470"/>
                  <a:gd name="T72" fmla="*/ 218 w 510"/>
                  <a:gd name="T73" fmla="*/ 469 h 470"/>
                  <a:gd name="T74" fmla="*/ 266 w 510"/>
                  <a:gd name="T75" fmla="*/ 469 h 470"/>
                  <a:gd name="T76" fmla="*/ 321 w 510"/>
                  <a:gd name="T77" fmla="*/ 467 h 470"/>
                  <a:gd name="T78" fmla="*/ 360 w 510"/>
                  <a:gd name="T79" fmla="*/ 462 h 470"/>
                  <a:gd name="T80" fmla="*/ 382 w 510"/>
                  <a:gd name="T81" fmla="*/ 457 h 470"/>
                  <a:gd name="T82" fmla="*/ 404 w 510"/>
                  <a:gd name="T83" fmla="*/ 450 h 470"/>
                  <a:gd name="T84" fmla="*/ 422 w 510"/>
                  <a:gd name="T85" fmla="*/ 441 h 470"/>
                  <a:gd name="T86" fmla="*/ 441 w 510"/>
                  <a:gd name="T87" fmla="*/ 429 h 470"/>
                  <a:gd name="T88" fmla="*/ 456 w 510"/>
                  <a:gd name="T89" fmla="*/ 414 h 470"/>
                  <a:gd name="T90" fmla="*/ 469 w 510"/>
                  <a:gd name="T91" fmla="*/ 396 h 470"/>
                  <a:gd name="T92" fmla="*/ 482 w 510"/>
                  <a:gd name="T93" fmla="*/ 375 h 470"/>
                  <a:gd name="T94" fmla="*/ 492 w 510"/>
                  <a:gd name="T95" fmla="*/ 350 h 470"/>
                  <a:gd name="T96" fmla="*/ 499 w 510"/>
                  <a:gd name="T97" fmla="*/ 320 h 470"/>
                  <a:gd name="T98" fmla="*/ 504 w 510"/>
                  <a:gd name="T99" fmla="*/ 287 h 470"/>
                  <a:gd name="T100" fmla="*/ 509 w 510"/>
                  <a:gd name="T101" fmla="*/ 24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0" h="470">
                    <a:moveTo>
                      <a:pt x="510" y="229"/>
                    </a:moveTo>
                    <a:lnTo>
                      <a:pt x="509" y="215"/>
                    </a:lnTo>
                    <a:lnTo>
                      <a:pt x="507" y="201"/>
                    </a:lnTo>
                    <a:lnTo>
                      <a:pt x="504" y="189"/>
                    </a:lnTo>
                    <a:lnTo>
                      <a:pt x="501" y="175"/>
                    </a:lnTo>
                    <a:lnTo>
                      <a:pt x="497" y="164"/>
                    </a:lnTo>
                    <a:lnTo>
                      <a:pt x="493" y="152"/>
                    </a:lnTo>
                    <a:lnTo>
                      <a:pt x="487" y="141"/>
                    </a:lnTo>
                    <a:lnTo>
                      <a:pt x="481" y="130"/>
                    </a:lnTo>
                    <a:lnTo>
                      <a:pt x="474" y="119"/>
                    </a:lnTo>
                    <a:lnTo>
                      <a:pt x="465" y="110"/>
                    </a:lnTo>
                    <a:lnTo>
                      <a:pt x="457" y="99"/>
                    </a:lnTo>
                    <a:lnTo>
                      <a:pt x="449" y="90"/>
                    </a:lnTo>
                    <a:lnTo>
                      <a:pt x="440" y="82"/>
                    </a:lnTo>
                    <a:lnTo>
                      <a:pt x="429" y="74"/>
                    </a:lnTo>
                    <a:lnTo>
                      <a:pt x="419" y="66"/>
                    </a:lnTo>
                    <a:lnTo>
                      <a:pt x="408" y="58"/>
                    </a:lnTo>
                    <a:lnTo>
                      <a:pt x="398" y="51"/>
                    </a:lnTo>
                    <a:lnTo>
                      <a:pt x="385" y="45"/>
                    </a:lnTo>
                    <a:lnTo>
                      <a:pt x="374" y="39"/>
                    </a:lnTo>
                    <a:lnTo>
                      <a:pt x="362" y="33"/>
                    </a:lnTo>
                    <a:lnTo>
                      <a:pt x="337" y="22"/>
                    </a:lnTo>
                    <a:lnTo>
                      <a:pt x="312" y="14"/>
                    </a:lnTo>
                    <a:lnTo>
                      <a:pt x="287" y="8"/>
                    </a:lnTo>
                    <a:lnTo>
                      <a:pt x="261" y="3"/>
                    </a:lnTo>
                    <a:lnTo>
                      <a:pt x="236" y="0"/>
                    </a:lnTo>
                    <a:lnTo>
                      <a:pt x="212" y="0"/>
                    </a:lnTo>
                    <a:lnTo>
                      <a:pt x="196" y="0"/>
                    </a:lnTo>
                    <a:lnTo>
                      <a:pt x="180" y="3"/>
                    </a:lnTo>
                    <a:lnTo>
                      <a:pt x="163" y="6"/>
                    </a:lnTo>
                    <a:lnTo>
                      <a:pt x="146" y="11"/>
                    </a:lnTo>
                    <a:lnTo>
                      <a:pt x="127" y="17"/>
                    </a:lnTo>
                    <a:lnTo>
                      <a:pt x="110" y="25"/>
                    </a:lnTo>
                    <a:lnTo>
                      <a:pt x="92" y="34"/>
                    </a:lnTo>
                    <a:lnTo>
                      <a:pt x="76" y="43"/>
                    </a:lnTo>
                    <a:lnTo>
                      <a:pt x="60" y="54"/>
                    </a:lnTo>
                    <a:lnTo>
                      <a:pt x="46" y="66"/>
                    </a:lnTo>
                    <a:lnTo>
                      <a:pt x="33" y="78"/>
                    </a:lnTo>
                    <a:lnTo>
                      <a:pt x="21" y="91"/>
                    </a:lnTo>
                    <a:lnTo>
                      <a:pt x="16" y="97"/>
                    </a:lnTo>
                    <a:lnTo>
                      <a:pt x="12" y="105"/>
                    </a:lnTo>
                    <a:lnTo>
                      <a:pt x="8" y="112"/>
                    </a:lnTo>
                    <a:lnTo>
                      <a:pt x="5" y="118"/>
                    </a:lnTo>
                    <a:lnTo>
                      <a:pt x="3" y="126"/>
                    </a:lnTo>
                    <a:lnTo>
                      <a:pt x="1" y="133"/>
                    </a:lnTo>
                    <a:lnTo>
                      <a:pt x="0" y="141"/>
                    </a:lnTo>
                    <a:lnTo>
                      <a:pt x="0" y="148"/>
                    </a:lnTo>
                    <a:lnTo>
                      <a:pt x="0" y="183"/>
                    </a:lnTo>
                    <a:lnTo>
                      <a:pt x="1" y="217"/>
                    </a:lnTo>
                    <a:lnTo>
                      <a:pt x="4" y="248"/>
                    </a:lnTo>
                    <a:lnTo>
                      <a:pt x="8" y="279"/>
                    </a:lnTo>
                    <a:lnTo>
                      <a:pt x="11" y="294"/>
                    </a:lnTo>
                    <a:lnTo>
                      <a:pt x="14" y="308"/>
                    </a:lnTo>
                    <a:lnTo>
                      <a:pt x="17" y="321"/>
                    </a:lnTo>
                    <a:lnTo>
                      <a:pt x="21" y="334"/>
                    </a:lnTo>
                    <a:lnTo>
                      <a:pt x="26" y="347"/>
                    </a:lnTo>
                    <a:lnTo>
                      <a:pt x="31" y="358"/>
                    </a:lnTo>
                    <a:lnTo>
                      <a:pt x="37" y="370"/>
                    </a:lnTo>
                    <a:lnTo>
                      <a:pt x="43" y="381"/>
                    </a:lnTo>
                    <a:lnTo>
                      <a:pt x="49" y="391"/>
                    </a:lnTo>
                    <a:lnTo>
                      <a:pt x="56" y="401"/>
                    </a:lnTo>
                    <a:lnTo>
                      <a:pt x="65" y="410"/>
                    </a:lnTo>
                    <a:lnTo>
                      <a:pt x="73" y="419"/>
                    </a:lnTo>
                    <a:lnTo>
                      <a:pt x="82" y="426"/>
                    </a:lnTo>
                    <a:lnTo>
                      <a:pt x="92" y="434"/>
                    </a:lnTo>
                    <a:lnTo>
                      <a:pt x="103" y="441"/>
                    </a:lnTo>
                    <a:lnTo>
                      <a:pt x="115" y="447"/>
                    </a:lnTo>
                    <a:lnTo>
                      <a:pt x="127" y="452"/>
                    </a:lnTo>
                    <a:lnTo>
                      <a:pt x="140" y="457"/>
                    </a:lnTo>
                    <a:lnTo>
                      <a:pt x="154" y="461"/>
                    </a:lnTo>
                    <a:lnTo>
                      <a:pt x="168" y="464"/>
                    </a:lnTo>
                    <a:lnTo>
                      <a:pt x="184" y="466"/>
                    </a:lnTo>
                    <a:lnTo>
                      <a:pt x="200" y="468"/>
                    </a:lnTo>
                    <a:lnTo>
                      <a:pt x="218" y="469"/>
                    </a:lnTo>
                    <a:lnTo>
                      <a:pt x="236" y="470"/>
                    </a:lnTo>
                    <a:lnTo>
                      <a:pt x="266" y="469"/>
                    </a:lnTo>
                    <a:lnTo>
                      <a:pt x="295" y="469"/>
                    </a:lnTo>
                    <a:lnTo>
                      <a:pt x="321" y="467"/>
                    </a:lnTo>
                    <a:lnTo>
                      <a:pt x="347" y="464"/>
                    </a:lnTo>
                    <a:lnTo>
                      <a:pt x="360" y="462"/>
                    </a:lnTo>
                    <a:lnTo>
                      <a:pt x="371" y="460"/>
                    </a:lnTo>
                    <a:lnTo>
                      <a:pt x="382" y="457"/>
                    </a:lnTo>
                    <a:lnTo>
                      <a:pt x="392" y="454"/>
                    </a:lnTo>
                    <a:lnTo>
                      <a:pt x="404" y="450"/>
                    </a:lnTo>
                    <a:lnTo>
                      <a:pt x="413" y="446"/>
                    </a:lnTo>
                    <a:lnTo>
                      <a:pt x="422" y="441"/>
                    </a:lnTo>
                    <a:lnTo>
                      <a:pt x="431" y="435"/>
                    </a:lnTo>
                    <a:lnTo>
                      <a:pt x="441" y="429"/>
                    </a:lnTo>
                    <a:lnTo>
                      <a:pt x="449" y="422"/>
                    </a:lnTo>
                    <a:lnTo>
                      <a:pt x="456" y="414"/>
                    </a:lnTo>
                    <a:lnTo>
                      <a:pt x="463" y="406"/>
                    </a:lnTo>
                    <a:lnTo>
                      <a:pt x="469" y="396"/>
                    </a:lnTo>
                    <a:lnTo>
                      <a:pt x="476" y="386"/>
                    </a:lnTo>
                    <a:lnTo>
                      <a:pt x="482" y="375"/>
                    </a:lnTo>
                    <a:lnTo>
                      <a:pt x="487" y="363"/>
                    </a:lnTo>
                    <a:lnTo>
                      <a:pt x="492" y="350"/>
                    </a:lnTo>
                    <a:lnTo>
                      <a:pt x="496" y="336"/>
                    </a:lnTo>
                    <a:lnTo>
                      <a:pt x="499" y="320"/>
                    </a:lnTo>
                    <a:lnTo>
                      <a:pt x="502" y="305"/>
                    </a:lnTo>
                    <a:lnTo>
                      <a:pt x="504" y="287"/>
                    </a:lnTo>
                    <a:lnTo>
                      <a:pt x="506" y="269"/>
                    </a:lnTo>
                    <a:lnTo>
                      <a:pt x="509" y="249"/>
                    </a:lnTo>
                    <a:lnTo>
                      <a:pt x="510" y="229"/>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7" name="Freeform 14"/>
              <p:cNvSpPr/>
              <p:nvPr/>
            </p:nvSpPr>
            <p:spPr bwMode="auto">
              <a:xfrm>
                <a:off x="3781110" y="3651250"/>
                <a:ext cx="23812" cy="52388"/>
              </a:xfrm>
              <a:custGeom>
                <a:avLst/>
                <a:gdLst>
                  <a:gd name="T0" fmla="*/ 121 w 127"/>
                  <a:gd name="T1" fmla="*/ 0 h 292"/>
                  <a:gd name="T2" fmla="*/ 122 w 127"/>
                  <a:gd name="T3" fmla="*/ 50 h 292"/>
                  <a:gd name="T4" fmla="*/ 125 w 127"/>
                  <a:gd name="T5" fmla="*/ 107 h 292"/>
                  <a:gd name="T6" fmla="*/ 126 w 127"/>
                  <a:gd name="T7" fmla="*/ 136 h 292"/>
                  <a:gd name="T8" fmla="*/ 126 w 127"/>
                  <a:gd name="T9" fmla="*/ 164 h 292"/>
                  <a:gd name="T10" fmla="*/ 127 w 127"/>
                  <a:gd name="T11" fmla="*/ 192 h 292"/>
                  <a:gd name="T12" fmla="*/ 126 w 127"/>
                  <a:gd name="T13" fmla="*/ 217 h 292"/>
                  <a:gd name="T14" fmla="*/ 124 w 127"/>
                  <a:gd name="T15" fmla="*/ 241 h 292"/>
                  <a:gd name="T16" fmla="*/ 120 w 127"/>
                  <a:gd name="T17" fmla="*/ 260 h 292"/>
                  <a:gd name="T18" fmla="*/ 118 w 127"/>
                  <a:gd name="T19" fmla="*/ 268 h 292"/>
                  <a:gd name="T20" fmla="*/ 115 w 127"/>
                  <a:gd name="T21" fmla="*/ 275 h 292"/>
                  <a:gd name="T22" fmla="*/ 112 w 127"/>
                  <a:gd name="T23" fmla="*/ 282 h 292"/>
                  <a:gd name="T24" fmla="*/ 107 w 127"/>
                  <a:gd name="T25" fmla="*/ 286 h 292"/>
                  <a:gd name="T26" fmla="*/ 103 w 127"/>
                  <a:gd name="T27" fmla="*/ 290 h 292"/>
                  <a:gd name="T28" fmla="*/ 98 w 127"/>
                  <a:gd name="T29" fmla="*/ 292 h 292"/>
                  <a:gd name="T30" fmla="*/ 92 w 127"/>
                  <a:gd name="T31" fmla="*/ 292 h 292"/>
                  <a:gd name="T32" fmla="*/ 86 w 127"/>
                  <a:gd name="T33" fmla="*/ 291 h 292"/>
                  <a:gd name="T34" fmla="*/ 79 w 127"/>
                  <a:gd name="T35" fmla="*/ 288 h 292"/>
                  <a:gd name="T36" fmla="*/ 71 w 127"/>
                  <a:gd name="T37" fmla="*/ 283 h 292"/>
                  <a:gd name="T38" fmla="*/ 63 w 127"/>
                  <a:gd name="T39" fmla="*/ 275 h 292"/>
                  <a:gd name="T40" fmla="*/ 54 w 127"/>
                  <a:gd name="T41" fmla="*/ 267 h 292"/>
                  <a:gd name="T42" fmla="*/ 41 w 127"/>
                  <a:gd name="T43" fmla="*/ 253 h 292"/>
                  <a:gd name="T44" fmla="*/ 29 w 127"/>
                  <a:gd name="T45" fmla="*/ 241 h 292"/>
                  <a:gd name="T46" fmla="*/ 20 w 127"/>
                  <a:gd name="T47" fmla="*/ 228 h 292"/>
                  <a:gd name="T48" fmla="*/ 13 w 127"/>
                  <a:gd name="T49" fmla="*/ 217 h 292"/>
                  <a:gd name="T50" fmla="*/ 7 w 127"/>
                  <a:gd name="T51" fmla="*/ 208 h 292"/>
                  <a:gd name="T52" fmla="*/ 3 w 127"/>
                  <a:gd name="T53" fmla="*/ 198 h 292"/>
                  <a:gd name="T54" fmla="*/ 1 w 127"/>
                  <a:gd name="T55" fmla="*/ 189 h 292"/>
                  <a:gd name="T56" fmla="*/ 0 w 127"/>
                  <a:gd name="T57" fmla="*/ 182 h 292"/>
                  <a:gd name="T58" fmla="*/ 0 w 127"/>
                  <a:gd name="T59" fmla="*/ 175 h 292"/>
                  <a:gd name="T60" fmla="*/ 1 w 127"/>
                  <a:gd name="T61" fmla="*/ 168 h 292"/>
                  <a:gd name="T62" fmla="*/ 3 w 127"/>
                  <a:gd name="T63" fmla="*/ 161 h 292"/>
                  <a:gd name="T64" fmla="*/ 7 w 127"/>
                  <a:gd name="T65" fmla="*/ 155 h 292"/>
                  <a:gd name="T66" fmla="*/ 11 w 127"/>
                  <a:gd name="T67" fmla="*/ 150 h 292"/>
                  <a:gd name="T68" fmla="*/ 16 w 127"/>
                  <a:gd name="T69" fmla="*/ 144 h 292"/>
                  <a:gd name="T70" fmla="*/ 21 w 127"/>
                  <a:gd name="T71" fmla="*/ 139 h 292"/>
                  <a:gd name="T72" fmla="*/ 27 w 127"/>
                  <a:gd name="T73" fmla="*/ 134 h 292"/>
                  <a:gd name="T74" fmla="*/ 42 w 127"/>
                  <a:gd name="T75" fmla="*/ 123 h 292"/>
                  <a:gd name="T76" fmla="*/ 56 w 127"/>
                  <a:gd name="T77" fmla="*/ 112 h 292"/>
                  <a:gd name="T78" fmla="*/ 71 w 127"/>
                  <a:gd name="T79" fmla="*/ 100 h 292"/>
                  <a:gd name="T80" fmla="*/ 86 w 127"/>
                  <a:gd name="T81" fmla="*/ 85 h 292"/>
                  <a:gd name="T82" fmla="*/ 93 w 127"/>
                  <a:gd name="T83" fmla="*/ 78 h 292"/>
                  <a:gd name="T84" fmla="*/ 99 w 127"/>
                  <a:gd name="T85" fmla="*/ 69 h 292"/>
                  <a:gd name="T86" fmla="*/ 104 w 127"/>
                  <a:gd name="T87" fmla="*/ 60 h 292"/>
                  <a:gd name="T88" fmla="*/ 109 w 127"/>
                  <a:gd name="T89" fmla="*/ 50 h 292"/>
                  <a:gd name="T90" fmla="*/ 114 w 127"/>
                  <a:gd name="T91" fmla="*/ 39 h 292"/>
                  <a:gd name="T92" fmla="*/ 117 w 127"/>
                  <a:gd name="T93" fmla="*/ 28 h 292"/>
                  <a:gd name="T94" fmla="*/ 119 w 127"/>
                  <a:gd name="T95" fmla="*/ 14 h 292"/>
                  <a:gd name="T96" fmla="*/ 121 w 127"/>
                  <a:gd name="T9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292">
                    <a:moveTo>
                      <a:pt x="121" y="0"/>
                    </a:moveTo>
                    <a:lnTo>
                      <a:pt x="122" y="50"/>
                    </a:lnTo>
                    <a:lnTo>
                      <a:pt x="125" y="107"/>
                    </a:lnTo>
                    <a:lnTo>
                      <a:pt x="126" y="136"/>
                    </a:lnTo>
                    <a:lnTo>
                      <a:pt x="126" y="164"/>
                    </a:lnTo>
                    <a:lnTo>
                      <a:pt x="127" y="192"/>
                    </a:lnTo>
                    <a:lnTo>
                      <a:pt x="126" y="217"/>
                    </a:lnTo>
                    <a:lnTo>
                      <a:pt x="124" y="241"/>
                    </a:lnTo>
                    <a:lnTo>
                      <a:pt x="120" y="260"/>
                    </a:lnTo>
                    <a:lnTo>
                      <a:pt x="118" y="268"/>
                    </a:lnTo>
                    <a:lnTo>
                      <a:pt x="115" y="275"/>
                    </a:lnTo>
                    <a:lnTo>
                      <a:pt x="112" y="282"/>
                    </a:lnTo>
                    <a:lnTo>
                      <a:pt x="107" y="286"/>
                    </a:lnTo>
                    <a:lnTo>
                      <a:pt x="103" y="290"/>
                    </a:lnTo>
                    <a:lnTo>
                      <a:pt x="98" y="292"/>
                    </a:lnTo>
                    <a:lnTo>
                      <a:pt x="92" y="292"/>
                    </a:lnTo>
                    <a:lnTo>
                      <a:pt x="86" y="291"/>
                    </a:lnTo>
                    <a:lnTo>
                      <a:pt x="79" y="288"/>
                    </a:lnTo>
                    <a:lnTo>
                      <a:pt x="71" y="283"/>
                    </a:lnTo>
                    <a:lnTo>
                      <a:pt x="63" y="275"/>
                    </a:lnTo>
                    <a:lnTo>
                      <a:pt x="54" y="267"/>
                    </a:lnTo>
                    <a:lnTo>
                      <a:pt x="41" y="253"/>
                    </a:lnTo>
                    <a:lnTo>
                      <a:pt x="29" y="241"/>
                    </a:lnTo>
                    <a:lnTo>
                      <a:pt x="20" y="228"/>
                    </a:lnTo>
                    <a:lnTo>
                      <a:pt x="13" y="217"/>
                    </a:lnTo>
                    <a:lnTo>
                      <a:pt x="7" y="208"/>
                    </a:lnTo>
                    <a:lnTo>
                      <a:pt x="3" y="198"/>
                    </a:lnTo>
                    <a:lnTo>
                      <a:pt x="1" y="189"/>
                    </a:lnTo>
                    <a:lnTo>
                      <a:pt x="0" y="182"/>
                    </a:lnTo>
                    <a:lnTo>
                      <a:pt x="0" y="175"/>
                    </a:lnTo>
                    <a:lnTo>
                      <a:pt x="1" y="168"/>
                    </a:lnTo>
                    <a:lnTo>
                      <a:pt x="3" y="161"/>
                    </a:lnTo>
                    <a:lnTo>
                      <a:pt x="7" y="155"/>
                    </a:lnTo>
                    <a:lnTo>
                      <a:pt x="11" y="150"/>
                    </a:lnTo>
                    <a:lnTo>
                      <a:pt x="16" y="144"/>
                    </a:lnTo>
                    <a:lnTo>
                      <a:pt x="21" y="139"/>
                    </a:lnTo>
                    <a:lnTo>
                      <a:pt x="27" y="134"/>
                    </a:lnTo>
                    <a:lnTo>
                      <a:pt x="42" y="123"/>
                    </a:lnTo>
                    <a:lnTo>
                      <a:pt x="56" y="112"/>
                    </a:lnTo>
                    <a:lnTo>
                      <a:pt x="71" y="100"/>
                    </a:lnTo>
                    <a:lnTo>
                      <a:pt x="86" y="85"/>
                    </a:lnTo>
                    <a:lnTo>
                      <a:pt x="93" y="78"/>
                    </a:lnTo>
                    <a:lnTo>
                      <a:pt x="99" y="69"/>
                    </a:lnTo>
                    <a:lnTo>
                      <a:pt x="104" y="60"/>
                    </a:lnTo>
                    <a:lnTo>
                      <a:pt x="109" y="50"/>
                    </a:lnTo>
                    <a:lnTo>
                      <a:pt x="114" y="39"/>
                    </a:lnTo>
                    <a:lnTo>
                      <a:pt x="117" y="28"/>
                    </a:lnTo>
                    <a:lnTo>
                      <a:pt x="119" y="14"/>
                    </a:lnTo>
                    <a:lnTo>
                      <a:pt x="121" y="0"/>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8" name="Freeform 15"/>
              <p:cNvSpPr/>
              <p:nvPr/>
            </p:nvSpPr>
            <p:spPr bwMode="auto">
              <a:xfrm>
                <a:off x="3563622" y="3840163"/>
                <a:ext cx="220662" cy="176213"/>
              </a:xfrm>
              <a:custGeom>
                <a:avLst/>
                <a:gdLst>
                  <a:gd name="T0" fmla="*/ 1149 w 1253"/>
                  <a:gd name="T1" fmla="*/ 47 h 1003"/>
                  <a:gd name="T2" fmla="*/ 1160 w 1253"/>
                  <a:gd name="T3" fmla="*/ 114 h 1003"/>
                  <a:gd name="T4" fmla="*/ 1199 w 1253"/>
                  <a:gd name="T5" fmla="*/ 121 h 1003"/>
                  <a:gd name="T6" fmla="*/ 1211 w 1253"/>
                  <a:gd name="T7" fmla="*/ 65 h 1003"/>
                  <a:gd name="T8" fmla="*/ 1220 w 1253"/>
                  <a:gd name="T9" fmla="*/ 0 h 1003"/>
                  <a:gd name="T10" fmla="*/ 1233 w 1253"/>
                  <a:gd name="T11" fmla="*/ 30 h 1003"/>
                  <a:gd name="T12" fmla="*/ 1235 w 1253"/>
                  <a:gd name="T13" fmla="*/ 164 h 1003"/>
                  <a:gd name="T14" fmla="*/ 1207 w 1253"/>
                  <a:gd name="T15" fmla="*/ 373 h 1003"/>
                  <a:gd name="T16" fmla="*/ 1229 w 1253"/>
                  <a:gd name="T17" fmla="*/ 409 h 1003"/>
                  <a:gd name="T18" fmla="*/ 1253 w 1253"/>
                  <a:gd name="T19" fmla="*/ 442 h 1003"/>
                  <a:gd name="T20" fmla="*/ 1238 w 1253"/>
                  <a:gd name="T21" fmla="*/ 511 h 1003"/>
                  <a:gd name="T22" fmla="*/ 1142 w 1253"/>
                  <a:gd name="T23" fmla="*/ 612 h 1003"/>
                  <a:gd name="T24" fmla="*/ 1071 w 1253"/>
                  <a:gd name="T25" fmla="*/ 720 h 1003"/>
                  <a:gd name="T26" fmla="*/ 949 w 1253"/>
                  <a:gd name="T27" fmla="*/ 860 h 1003"/>
                  <a:gd name="T28" fmla="*/ 898 w 1253"/>
                  <a:gd name="T29" fmla="*/ 914 h 1003"/>
                  <a:gd name="T30" fmla="*/ 752 w 1253"/>
                  <a:gd name="T31" fmla="*/ 964 h 1003"/>
                  <a:gd name="T32" fmla="*/ 705 w 1253"/>
                  <a:gd name="T33" fmla="*/ 996 h 1003"/>
                  <a:gd name="T34" fmla="*/ 650 w 1253"/>
                  <a:gd name="T35" fmla="*/ 1001 h 1003"/>
                  <a:gd name="T36" fmla="*/ 536 w 1253"/>
                  <a:gd name="T37" fmla="*/ 959 h 1003"/>
                  <a:gd name="T38" fmla="*/ 458 w 1253"/>
                  <a:gd name="T39" fmla="*/ 898 h 1003"/>
                  <a:gd name="T40" fmla="*/ 303 w 1253"/>
                  <a:gd name="T41" fmla="*/ 810 h 1003"/>
                  <a:gd name="T42" fmla="*/ 77 w 1253"/>
                  <a:gd name="T43" fmla="*/ 628 h 1003"/>
                  <a:gd name="T44" fmla="*/ 9 w 1253"/>
                  <a:gd name="T45" fmla="*/ 531 h 1003"/>
                  <a:gd name="T46" fmla="*/ 41 w 1253"/>
                  <a:gd name="T47" fmla="*/ 394 h 1003"/>
                  <a:gd name="T48" fmla="*/ 24 w 1253"/>
                  <a:gd name="T49" fmla="*/ 170 h 1003"/>
                  <a:gd name="T50" fmla="*/ 0 w 1253"/>
                  <a:gd name="T51" fmla="*/ 73 h 1003"/>
                  <a:gd name="T52" fmla="*/ 6 w 1253"/>
                  <a:gd name="T53" fmla="*/ 85 h 1003"/>
                  <a:gd name="T54" fmla="*/ 46 w 1253"/>
                  <a:gd name="T55" fmla="*/ 168 h 1003"/>
                  <a:gd name="T56" fmla="*/ 112 w 1253"/>
                  <a:gd name="T57" fmla="*/ 197 h 1003"/>
                  <a:gd name="T58" fmla="*/ 132 w 1253"/>
                  <a:gd name="T59" fmla="*/ 252 h 1003"/>
                  <a:gd name="T60" fmla="*/ 128 w 1253"/>
                  <a:gd name="T61" fmla="*/ 393 h 1003"/>
                  <a:gd name="T62" fmla="*/ 155 w 1253"/>
                  <a:gd name="T63" fmla="*/ 448 h 1003"/>
                  <a:gd name="T64" fmla="*/ 174 w 1253"/>
                  <a:gd name="T65" fmla="*/ 519 h 1003"/>
                  <a:gd name="T66" fmla="*/ 215 w 1253"/>
                  <a:gd name="T67" fmla="*/ 585 h 1003"/>
                  <a:gd name="T68" fmla="*/ 303 w 1253"/>
                  <a:gd name="T69" fmla="*/ 639 h 1003"/>
                  <a:gd name="T70" fmla="*/ 362 w 1253"/>
                  <a:gd name="T71" fmla="*/ 670 h 1003"/>
                  <a:gd name="T72" fmla="*/ 501 w 1253"/>
                  <a:gd name="T73" fmla="*/ 740 h 1003"/>
                  <a:gd name="T74" fmla="*/ 513 w 1253"/>
                  <a:gd name="T75" fmla="*/ 756 h 1003"/>
                  <a:gd name="T76" fmla="*/ 549 w 1253"/>
                  <a:gd name="T77" fmla="*/ 738 h 1003"/>
                  <a:gd name="T78" fmla="*/ 579 w 1253"/>
                  <a:gd name="T79" fmla="*/ 770 h 1003"/>
                  <a:gd name="T80" fmla="*/ 615 w 1253"/>
                  <a:gd name="T81" fmla="*/ 761 h 1003"/>
                  <a:gd name="T82" fmla="*/ 635 w 1253"/>
                  <a:gd name="T83" fmla="*/ 739 h 1003"/>
                  <a:gd name="T84" fmla="*/ 722 w 1253"/>
                  <a:gd name="T85" fmla="*/ 773 h 1003"/>
                  <a:gd name="T86" fmla="*/ 734 w 1253"/>
                  <a:gd name="T87" fmla="*/ 758 h 1003"/>
                  <a:gd name="T88" fmla="*/ 766 w 1253"/>
                  <a:gd name="T89" fmla="*/ 723 h 1003"/>
                  <a:gd name="T90" fmla="*/ 858 w 1253"/>
                  <a:gd name="T91" fmla="*/ 690 h 1003"/>
                  <a:gd name="T92" fmla="*/ 921 w 1253"/>
                  <a:gd name="T93" fmla="*/ 684 h 1003"/>
                  <a:gd name="T94" fmla="*/ 925 w 1253"/>
                  <a:gd name="T95" fmla="*/ 667 h 1003"/>
                  <a:gd name="T96" fmla="*/ 988 w 1253"/>
                  <a:gd name="T97" fmla="*/ 625 h 1003"/>
                  <a:gd name="T98" fmla="*/ 1048 w 1253"/>
                  <a:gd name="T99" fmla="*/ 575 h 1003"/>
                  <a:gd name="T100" fmla="*/ 1080 w 1253"/>
                  <a:gd name="T101" fmla="*/ 517 h 1003"/>
                  <a:gd name="T102" fmla="*/ 1095 w 1253"/>
                  <a:gd name="T103" fmla="*/ 450 h 1003"/>
                  <a:gd name="T104" fmla="*/ 1090 w 1253"/>
                  <a:gd name="T105" fmla="*/ 339 h 1003"/>
                  <a:gd name="T106" fmla="*/ 1115 w 1253"/>
                  <a:gd name="T107" fmla="*/ 320 h 1003"/>
                  <a:gd name="T108" fmla="*/ 1119 w 1253"/>
                  <a:gd name="T109" fmla="*/ 203 h 1003"/>
                  <a:gd name="T110" fmla="*/ 1096 w 1253"/>
                  <a:gd name="T111" fmla="*/ 61 h 1003"/>
                  <a:gd name="T112" fmla="*/ 1128 w 1253"/>
                  <a:gd name="T113" fmla="*/ 16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3" h="1003">
                    <a:moveTo>
                      <a:pt x="1140" y="9"/>
                    </a:moveTo>
                    <a:lnTo>
                      <a:pt x="1143" y="11"/>
                    </a:lnTo>
                    <a:lnTo>
                      <a:pt x="1145" y="13"/>
                    </a:lnTo>
                    <a:lnTo>
                      <a:pt x="1146" y="17"/>
                    </a:lnTo>
                    <a:lnTo>
                      <a:pt x="1147" y="22"/>
                    </a:lnTo>
                    <a:lnTo>
                      <a:pt x="1149" y="34"/>
                    </a:lnTo>
                    <a:lnTo>
                      <a:pt x="1149" y="47"/>
                    </a:lnTo>
                    <a:lnTo>
                      <a:pt x="1148" y="75"/>
                    </a:lnTo>
                    <a:lnTo>
                      <a:pt x="1147" y="95"/>
                    </a:lnTo>
                    <a:lnTo>
                      <a:pt x="1148" y="99"/>
                    </a:lnTo>
                    <a:lnTo>
                      <a:pt x="1150" y="104"/>
                    </a:lnTo>
                    <a:lnTo>
                      <a:pt x="1152" y="108"/>
                    </a:lnTo>
                    <a:lnTo>
                      <a:pt x="1156" y="111"/>
                    </a:lnTo>
                    <a:lnTo>
                      <a:pt x="1160" y="114"/>
                    </a:lnTo>
                    <a:lnTo>
                      <a:pt x="1164" y="117"/>
                    </a:lnTo>
                    <a:lnTo>
                      <a:pt x="1170" y="119"/>
                    </a:lnTo>
                    <a:lnTo>
                      <a:pt x="1175" y="121"/>
                    </a:lnTo>
                    <a:lnTo>
                      <a:pt x="1184" y="123"/>
                    </a:lnTo>
                    <a:lnTo>
                      <a:pt x="1193" y="123"/>
                    </a:lnTo>
                    <a:lnTo>
                      <a:pt x="1196" y="122"/>
                    </a:lnTo>
                    <a:lnTo>
                      <a:pt x="1199" y="121"/>
                    </a:lnTo>
                    <a:lnTo>
                      <a:pt x="1200" y="119"/>
                    </a:lnTo>
                    <a:lnTo>
                      <a:pt x="1201" y="117"/>
                    </a:lnTo>
                    <a:lnTo>
                      <a:pt x="1202" y="107"/>
                    </a:lnTo>
                    <a:lnTo>
                      <a:pt x="1204" y="95"/>
                    </a:lnTo>
                    <a:lnTo>
                      <a:pt x="1206" y="85"/>
                    </a:lnTo>
                    <a:lnTo>
                      <a:pt x="1209" y="75"/>
                    </a:lnTo>
                    <a:lnTo>
                      <a:pt x="1211" y="65"/>
                    </a:lnTo>
                    <a:lnTo>
                      <a:pt x="1214" y="54"/>
                    </a:lnTo>
                    <a:lnTo>
                      <a:pt x="1215" y="45"/>
                    </a:lnTo>
                    <a:lnTo>
                      <a:pt x="1216" y="36"/>
                    </a:lnTo>
                    <a:lnTo>
                      <a:pt x="1216" y="21"/>
                    </a:lnTo>
                    <a:lnTo>
                      <a:pt x="1217" y="10"/>
                    </a:lnTo>
                    <a:lnTo>
                      <a:pt x="1218" y="4"/>
                    </a:lnTo>
                    <a:lnTo>
                      <a:pt x="1220" y="0"/>
                    </a:lnTo>
                    <a:lnTo>
                      <a:pt x="1221" y="0"/>
                    </a:lnTo>
                    <a:lnTo>
                      <a:pt x="1222" y="0"/>
                    </a:lnTo>
                    <a:lnTo>
                      <a:pt x="1223" y="0"/>
                    </a:lnTo>
                    <a:lnTo>
                      <a:pt x="1224" y="2"/>
                    </a:lnTo>
                    <a:lnTo>
                      <a:pt x="1226" y="6"/>
                    </a:lnTo>
                    <a:lnTo>
                      <a:pt x="1228" y="12"/>
                    </a:lnTo>
                    <a:lnTo>
                      <a:pt x="1233" y="30"/>
                    </a:lnTo>
                    <a:lnTo>
                      <a:pt x="1237" y="50"/>
                    </a:lnTo>
                    <a:lnTo>
                      <a:pt x="1241" y="73"/>
                    </a:lnTo>
                    <a:lnTo>
                      <a:pt x="1242" y="93"/>
                    </a:lnTo>
                    <a:lnTo>
                      <a:pt x="1241" y="111"/>
                    </a:lnTo>
                    <a:lnTo>
                      <a:pt x="1239" y="128"/>
                    </a:lnTo>
                    <a:lnTo>
                      <a:pt x="1238" y="146"/>
                    </a:lnTo>
                    <a:lnTo>
                      <a:pt x="1235" y="164"/>
                    </a:lnTo>
                    <a:lnTo>
                      <a:pt x="1230" y="200"/>
                    </a:lnTo>
                    <a:lnTo>
                      <a:pt x="1224" y="237"/>
                    </a:lnTo>
                    <a:lnTo>
                      <a:pt x="1217" y="274"/>
                    </a:lnTo>
                    <a:lnTo>
                      <a:pt x="1212" y="313"/>
                    </a:lnTo>
                    <a:lnTo>
                      <a:pt x="1210" y="333"/>
                    </a:lnTo>
                    <a:lnTo>
                      <a:pt x="1208" y="352"/>
                    </a:lnTo>
                    <a:lnTo>
                      <a:pt x="1207" y="373"/>
                    </a:lnTo>
                    <a:lnTo>
                      <a:pt x="1207" y="393"/>
                    </a:lnTo>
                    <a:lnTo>
                      <a:pt x="1207" y="396"/>
                    </a:lnTo>
                    <a:lnTo>
                      <a:pt x="1209" y="399"/>
                    </a:lnTo>
                    <a:lnTo>
                      <a:pt x="1211" y="402"/>
                    </a:lnTo>
                    <a:lnTo>
                      <a:pt x="1214" y="403"/>
                    </a:lnTo>
                    <a:lnTo>
                      <a:pt x="1221" y="406"/>
                    </a:lnTo>
                    <a:lnTo>
                      <a:pt x="1229" y="409"/>
                    </a:lnTo>
                    <a:lnTo>
                      <a:pt x="1238" y="411"/>
                    </a:lnTo>
                    <a:lnTo>
                      <a:pt x="1246" y="415"/>
                    </a:lnTo>
                    <a:lnTo>
                      <a:pt x="1249" y="418"/>
                    </a:lnTo>
                    <a:lnTo>
                      <a:pt x="1251" y="421"/>
                    </a:lnTo>
                    <a:lnTo>
                      <a:pt x="1253" y="424"/>
                    </a:lnTo>
                    <a:lnTo>
                      <a:pt x="1253" y="429"/>
                    </a:lnTo>
                    <a:lnTo>
                      <a:pt x="1253" y="442"/>
                    </a:lnTo>
                    <a:lnTo>
                      <a:pt x="1252" y="454"/>
                    </a:lnTo>
                    <a:lnTo>
                      <a:pt x="1251" y="465"/>
                    </a:lnTo>
                    <a:lnTo>
                      <a:pt x="1249" y="476"/>
                    </a:lnTo>
                    <a:lnTo>
                      <a:pt x="1247" y="486"/>
                    </a:lnTo>
                    <a:lnTo>
                      <a:pt x="1245" y="495"/>
                    </a:lnTo>
                    <a:lnTo>
                      <a:pt x="1242" y="503"/>
                    </a:lnTo>
                    <a:lnTo>
                      <a:pt x="1238" y="511"/>
                    </a:lnTo>
                    <a:lnTo>
                      <a:pt x="1230" y="525"/>
                    </a:lnTo>
                    <a:lnTo>
                      <a:pt x="1221" y="537"/>
                    </a:lnTo>
                    <a:lnTo>
                      <a:pt x="1212" y="549"/>
                    </a:lnTo>
                    <a:lnTo>
                      <a:pt x="1200" y="559"/>
                    </a:lnTo>
                    <a:lnTo>
                      <a:pt x="1178" y="578"/>
                    </a:lnTo>
                    <a:lnTo>
                      <a:pt x="1154" y="600"/>
                    </a:lnTo>
                    <a:lnTo>
                      <a:pt x="1142" y="612"/>
                    </a:lnTo>
                    <a:lnTo>
                      <a:pt x="1131" y="627"/>
                    </a:lnTo>
                    <a:lnTo>
                      <a:pt x="1120" y="643"/>
                    </a:lnTo>
                    <a:lnTo>
                      <a:pt x="1110" y="662"/>
                    </a:lnTo>
                    <a:lnTo>
                      <a:pt x="1102" y="677"/>
                    </a:lnTo>
                    <a:lnTo>
                      <a:pt x="1092" y="692"/>
                    </a:lnTo>
                    <a:lnTo>
                      <a:pt x="1082" y="707"/>
                    </a:lnTo>
                    <a:lnTo>
                      <a:pt x="1071" y="720"/>
                    </a:lnTo>
                    <a:lnTo>
                      <a:pt x="1048" y="746"/>
                    </a:lnTo>
                    <a:lnTo>
                      <a:pt x="1025" y="771"/>
                    </a:lnTo>
                    <a:lnTo>
                      <a:pt x="1000" y="795"/>
                    </a:lnTo>
                    <a:lnTo>
                      <a:pt x="977" y="820"/>
                    </a:lnTo>
                    <a:lnTo>
                      <a:pt x="967" y="833"/>
                    </a:lnTo>
                    <a:lnTo>
                      <a:pt x="958" y="847"/>
                    </a:lnTo>
                    <a:lnTo>
                      <a:pt x="949" y="860"/>
                    </a:lnTo>
                    <a:lnTo>
                      <a:pt x="940" y="875"/>
                    </a:lnTo>
                    <a:lnTo>
                      <a:pt x="937" y="882"/>
                    </a:lnTo>
                    <a:lnTo>
                      <a:pt x="933" y="888"/>
                    </a:lnTo>
                    <a:lnTo>
                      <a:pt x="928" y="893"/>
                    </a:lnTo>
                    <a:lnTo>
                      <a:pt x="923" y="898"/>
                    </a:lnTo>
                    <a:lnTo>
                      <a:pt x="912" y="907"/>
                    </a:lnTo>
                    <a:lnTo>
                      <a:pt x="898" y="914"/>
                    </a:lnTo>
                    <a:lnTo>
                      <a:pt x="884" y="922"/>
                    </a:lnTo>
                    <a:lnTo>
                      <a:pt x="869" y="928"/>
                    </a:lnTo>
                    <a:lnTo>
                      <a:pt x="852" y="933"/>
                    </a:lnTo>
                    <a:lnTo>
                      <a:pt x="835" y="938"/>
                    </a:lnTo>
                    <a:lnTo>
                      <a:pt x="801" y="947"/>
                    </a:lnTo>
                    <a:lnTo>
                      <a:pt x="767" y="958"/>
                    </a:lnTo>
                    <a:lnTo>
                      <a:pt x="752" y="964"/>
                    </a:lnTo>
                    <a:lnTo>
                      <a:pt x="738" y="971"/>
                    </a:lnTo>
                    <a:lnTo>
                      <a:pt x="732" y="975"/>
                    </a:lnTo>
                    <a:lnTo>
                      <a:pt x="726" y="979"/>
                    </a:lnTo>
                    <a:lnTo>
                      <a:pt x="720" y="983"/>
                    </a:lnTo>
                    <a:lnTo>
                      <a:pt x="714" y="988"/>
                    </a:lnTo>
                    <a:lnTo>
                      <a:pt x="710" y="993"/>
                    </a:lnTo>
                    <a:lnTo>
                      <a:pt x="705" y="996"/>
                    </a:lnTo>
                    <a:lnTo>
                      <a:pt x="700" y="998"/>
                    </a:lnTo>
                    <a:lnTo>
                      <a:pt x="694" y="1000"/>
                    </a:lnTo>
                    <a:lnTo>
                      <a:pt x="688" y="1002"/>
                    </a:lnTo>
                    <a:lnTo>
                      <a:pt x="680" y="1002"/>
                    </a:lnTo>
                    <a:lnTo>
                      <a:pt x="673" y="1003"/>
                    </a:lnTo>
                    <a:lnTo>
                      <a:pt x="666" y="1003"/>
                    </a:lnTo>
                    <a:lnTo>
                      <a:pt x="650" y="1001"/>
                    </a:lnTo>
                    <a:lnTo>
                      <a:pt x="633" y="998"/>
                    </a:lnTo>
                    <a:lnTo>
                      <a:pt x="617" y="993"/>
                    </a:lnTo>
                    <a:lnTo>
                      <a:pt x="599" y="987"/>
                    </a:lnTo>
                    <a:lnTo>
                      <a:pt x="582" y="980"/>
                    </a:lnTo>
                    <a:lnTo>
                      <a:pt x="565" y="973"/>
                    </a:lnTo>
                    <a:lnTo>
                      <a:pt x="550" y="966"/>
                    </a:lnTo>
                    <a:lnTo>
                      <a:pt x="536" y="959"/>
                    </a:lnTo>
                    <a:lnTo>
                      <a:pt x="523" y="950"/>
                    </a:lnTo>
                    <a:lnTo>
                      <a:pt x="512" y="943"/>
                    </a:lnTo>
                    <a:lnTo>
                      <a:pt x="503" y="936"/>
                    </a:lnTo>
                    <a:lnTo>
                      <a:pt x="497" y="931"/>
                    </a:lnTo>
                    <a:lnTo>
                      <a:pt x="484" y="919"/>
                    </a:lnTo>
                    <a:lnTo>
                      <a:pt x="471" y="908"/>
                    </a:lnTo>
                    <a:lnTo>
                      <a:pt x="458" y="898"/>
                    </a:lnTo>
                    <a:lnTo>
                      <a:pt x="445" y="889"/>
                    </a:lnTo>
                    <a:lnTo>
                      <a:pt x="417" y="871"/>
                    </a:lnTo>
                    <a:lnTo>
                      <a:pt x="389" y="856"/>
                    </a:lnTo>
                    <a:lnTo>
                      <a:pt x="360" y="840"/>
                    </a:lnTo>
                    <a:lnTo>
                      <a:pt x="331" y="825"/>
                    </a:lnTo>
                    <a:lnTo>
                      <a:pt x="318" y="818"/>
                    </a:lnTo>
                    <a:lnTo>
                      <a:pt x="303" y="810"/>
                    </a:lnTo>
                    <a:lnTo>
                      <a:pt x="290" y="800"/>
                    </a:lnTo>
                    <a:lnTo>
                      <a:pt x="278" y="791"/>
                    </a:lnTo>
                    <a:lnTo>
                      <a:pt x="157" y="703"/>
                    </a:lnTo>
                    <a:lnTo>
                      <a:pt x="140" y="688"/>
                    </a:lnTo>
                    <a:lnTo>
                      <a:pt x="120" y="671"/>
                    </a:lnTo>
                    <a:lnTo>
                      <a:pt x="99" y="650"/>
                    </a:lnTo>
                    <a:lnTo>
                      <a:pt x="77" y="628"/>
                    </a:lnTo>
                    <a:lnTo>
                      <a:pt x="57" y="604"/>
                    </a:lnTo>
                    <a:lnTo>
                      <a:pt x="38" y="580"/>
                    </a:lnTo>
                    <a:lnTo>
                      <a:pt x="30" y="569"/>
                    </a:lnTo>
                    <a:lnTo>
                      <a:pt x="23" y="559"/>
                    </a:lnTo>
                    <a:lnTo>
                      <a:pt x="17" y="549"/>
                    </a:lnTo>
                    <a:lnTo>
                      <a:pt x="11" y="539"/>
                    </a:lnTo>
                    <a:lnTo>
                      <a:pt x="9" y="531"/>
                    </a:lnTo>
                    <a:lnTo>
                      <a:pt x="8" y="521"/>
                    </a:lnTo>
                    <a:lnTo>
                      <a:pt x="8" y="511"/>
                    </a:lnTo>
                    <a:lnTo>
                      <a:pt x="10" y="498"/>
                    </a:lnTo>
                    <a:lnTo>
                      <a:pt x="16" y="473"/>
                    </a:lnTo>
                    <a:lnTo>
                      <a:pt x="25" y="445"/>
                    </a:lnTo>
                    <a:lnTo>
                      <a:pt x="33" y="418"/>
                    </a:lnTo>
                    <a:lnTo>
                      <a:pt x="41" y="394"/>
                    </a:lnTo>
                    <a:lnTo>
                      <a:pt x="45" y="383"/>
                    </a:lnTo>
                    <a:lnTo>
                      <a:pt x="47" y="374"/>
                    </a:lnTo>
                    <a:lnTo>
                      <a:pt x="49" y="366"/>
                    </a:lnTo>
                    <a:lnTo>
                      <a:pt x="49" y="359"/>
                    </a:lnTo>
                    <a:lnTo>
                      <a:pt x="28" y="189"/>
                    </a:lnTo>
                    <a:lnTo>
                      <a:pt x="27" y="181"/>
                    </a:lnTo>
                    <a:lnTo>
                      <a:pt x="24" y="170"/>
                    </a:lnTo>
                    <a:lnTo>
                      <a:pt x="20" y="160"/>
                    </a:lnTo>
                    <a:lnTo>
                      <a:pt x="15" y="150"/>
                    </a:lnTo>
                    <a:lnTo>
                      <a:pt x="8" y="139"/>
                    </a:lnTo>
                    <a:lnTo>
                      <a:pt x="4" y="128"/>
                    </a:lnTo>
                    <a:lnTo>
                      <a:pt x="1" y="119"/>
                    </a:lnTo>
                    <a:lnTo>
                      <a:pt x="0" y="110"/>
                    </a:lnTo>
                    <a:lnTo>
                      <a:pt x="0" y="73"/>
                    </a:lnTo>
                    <a:lnTo>
                      <a:pt x="0" y="53"/>
                    </a:lnTo>
                    <a:lnTo>
                      <a:pt x="0" y="48"/>
                    </a:lnTo>
                    <a:lnTo>
                      <a:pt x="0" y="47"/>
                    </a:lnTo>
                    <a:lnTo>
                      <a:pt x="0" y="48"/>
                    </a:lnTo>
                    <a:lnTo>
                      <a:pt x="1" y="52"/>
                    </a:lnTo>
                    <a:lnTo>
                      <a:pt x="3" y="66"/>
                    </a:lnTo>
                    <a:lnTo>
                      <a:pt x="6" y="85"/>
                    </a:lnTo>
                    <a:lnTo>
                      <a:pt x="10" y="107"/>
                    </a:lnTo>
                    <a:lnTo>
                      <a:pt x="17" y="129"/>
                    </a:lnTo>
                    <a:lnTo>
                      <a:pt x="21" y="141"/>
                    </a:lnTo>
                    <a:lnTo>
                      <a:pt x="26" y="150"/>
                    </a:lnTo>
                    <a:lnTo>
                      <a:pt x="32" y="158"/>
                    </a:lnTo>
                    <a:lnTo>
                      <a:pt x="39" y="164"/>
                    </a:lnTo>
                    <a:lnTo>
                      <a:pt x="46" y="168"/>
                    </a:lnTo>
                    <a:lnTo>
                      <a:pt x="54" y="172"/>
                    </a:lnTo>
                    <a:lnTo>
                      <a:pt x="62" y="176"/>
                    </a:lnTo>
                    <a:lnTo>
                      <a:pt x="69" y="178"/>
                    </a:lnTo>
                    <a:lnTo>
                      <a:pt x="85" y="183"/>
                    </a:lnTo>
                    <a:lnTo>
                      <a:pt x="100" y="188"/>
                    </a:lnTo>
                    <a:lnTo>
                      <a:pt x="106" y="192"/>
                    </a:lnTo>
                    <a:lnTo>
                      <a:pt x="112" y="197"/>
                    </a:lnTo>
                    <a:lnTo>
                      <a:pt x="117" y="203"/>
                    </a:lnTo>
                    <a:lnTo>
                      <a:pt x="122" y="210"/>
                    </a:lnTo>
                    <a:lnTo>
                      <a:pt x="125" y="217"/>
                    </a:lnTo>
                    <a:lnTo>
                      <a:pt x="128" y="224"/>
                    </a:lnTo>
                    <a:lnTo>
                      <a:pt x="129" y="230"/>
                    </a:lnTo>
                    <a:lnTo>
                      <a:pt x="131" y="237"/>
                    </a:lnTo>
                    <a:lnTo>
                      <a:pt x="132" y="252"/>
                    </a:lnTo>
                    <a:lnTo>
                      <a:pt x="132" y="266"/>
                    </a:lnTo>
                    <a:lnTo>
                      <a:pt x="129" y="297"/>
                    </a:lnTo>
                    <a:lnTo>
                      <a:pt x="126" y="329"/>
                    </a:lnTo>
                    <a:lnTo>
                      <a:pt x="125" y="345"/>
                    </a:lnTo>
                    <a:lnTo>
                      <a:pt x="125" y="361"/>
                    </a:lnTo>
                    <a:lnTo>
                      <a:pt x="126" y="377"/>
                    </a:lnTo>
                    <a:lnTo>
                      <a:pt x="128" y="393"/>
                    </a:lnTo>
                    <a:lnTo>
                      <a:pt x="130" y="402"/>
                    </a:lnTo>
                    <a:lnTo>
                      <a:pt x="133" y="409"/>
                    </a:lnTo>
                    <a:lnTo>
                      <a:pt x="136" y="417"/>
                    </a:lnTo>
                    <a:lnTo>
                      <a:pt x="140" y="425"/>
                    </a:lnTo>
                    <a:lnTo>
                      <a:pt x="144" y="432"/>
                    </a:lnTo>
                    <a:lnTo>
                      <a:pt x="149" y="441"/>
                    </a:lnTo>
                    <a:lnTo>
                      <a:pt x="155" y="448"/>
                    </a:lnTo>
                    <a:lnTo>
                      <a:pt x="163" y="455"/>
                    </a:lnTo>
                    <a:lnTo>
                      <a:pt x="167" y="461"/>
                    </a:lnTo>
                    <a:lnTo>
                      <a:pt x="170" y="468"/>
                    </a:lnTo>
                    <a:lnTo>
                      <a:pt x="172" y="476"/>
                    </a:lnTo>
                    <a:lnTo>
                      <a:pt x="174" y="484"/>
                    </a:lnTo>
                    <a:lnTo>
                      <a:pt x="174" y="501"/>
                    </a:lnTo>
                    <a:lnTo>
                      <a:pt x="174" y="519"/>
                    </a:lnTo>
                    <a:lnTo>
                      <a:pt x="173" y="536"/>
                    </a:lnTo>
                    <a:lnTo>
                      <a:pt x="174" y="552"/>
                    </a:lnTo>
                    <a:lnTo>
                      <a:pt x="176" y="559"/>
                    </a:lnTo>
                    <a:lnTo>
                      <a:pt x="179" y="564"/>
                    </a:lnTo>
                    <a:lnTo>
                      <a:pt x="183" y="569"/>
                    </a:lnTo>
                    <a:lnTo>
                      <a:pt x="188" y="573"/>
                    </a:lnTo>
                    <a:lnTo>
                      <a:pt x="215" y="585"/>
                    </a:lnTo>
                    <a:lnTo>
                      <a:pt x="240" y="594"/>
                    </a:lnTo>
                    <a:lnTo>
                      <a:pt x="252" y="598"/>
                    </a:lnTo>
                    <a:lnTo>
                      <a:pt x="263" y="604"/>
                    </a:lnTo>
                    <a:lnTo>
                      <a:pt x="274" y="611"/>
                    </a:lnTo>
                    <a:lnTo>
                      <a:pt x="285" y="621"/>
                    </a:lnTo>
                    <a:lnTo>
                      <a:pt x="294" y="631"/>
                    </a:lnTo>
                    <a:lnTo>
                      <a:pt x="303" y="639"/>
                    </a:lnTo>
                    <a:lnTo>
                      <a:pt x="313" y="646"/>
                    </a:lnTo>
                    <a:lnTo>
                      <a:pt x="320" y="651"/>
                    </a:lnTo>
                    <a:lnTo>
                      <a:pt x="328" y="657"/>
                    </a:lnTo>
                    <a:lnTo>
                      <a:pt x="335" y="661"/>
                    </a:lnTo>
                    <a:lnTo>
                      <a:pt x="341" y="663"/>
                    </a:lnTo>
                    <a:lnTo>
                      <a:pt x="349" y="666"/>
                    </a:lnTo>
                    <a:lnTo>
                      <a:pt x="362" y="670"/>
                    </a:lnTo>
                    <a:lnTo>
                      <a:pt x="376" y="675"/>
                    </a:lnTo>
                    <a:lnTo>
                      <a:pt x="394" y="681"/>
                    </a:lnTo>
                    <a:lnTo>
                      <a:pt x="413" y="690"/>
                    </a:lnTo>
                    <a:lnTo>
                      <a:pt x="486" y="729"/>
                    </a:lnTo>
                    <a:lnTo>
                      <a:pt x="492" y="733"/>
                    </a:lnTo>
                    <a:lnTo>
                      <a:pt x="498" y="737"/>
                    </a:lnTo>
                    <a:lnTo>
                      <a:pt x="501" y="740"/>
                    </a:lnTo>
                    <a:lnTo>
                      <a:pt x="504" y="744"/>
                    </a:lnTo>
                    <a:lnTo>
                      <a:pt x="507" y="750"/>
                    </a:lnTo>
                    <a:lnTo>
                      <a:pt x="509" y="755"/>
                    </a:lnTo>
                    <a:lnTo>
                      <a:pt x="510" y="756"/>
                    </a:lnTo>
                    <a:lnTo>
                      <a:pt x="511" y="757"/>
                    </a:lnTo>
                    <a:lnTo>
                      <a:pt x="512" y="757"/>
                    </a:lnTo>
                    <a:lnTo>
                      <a:pt x="513" y="756"/>
                    </a:lnTo>
                    <a:lnTo>
                      <a:pt x="519" y="751"/>
                    </a:lnTo>
                    <a:lnTo>
                      <a:pt x="529" y="741"/>
                    </a:lnTo>
                    <a:lnTo>
                      <a:pt x="534" y="738"/>
                    </a:lnTo>
                    <a:lnTo>
                      <a:pt x="538" y="736"/>
                    </a:lnTo>
                    <a:lnTo>
                      <a:pt x="542" y="735"/>
                    </a:lnTo>
                    <a:lnTo>
                      <a:pt x="546" y="736"/>
                    </a:lnTo>
                    <a:lnTo>
                      <a:pt x="549" y="738"/>
                    </a:lnTo>
                    <a:lnTo>
                      <a:pt x="553" y="741"/>
                    </a:lnTo>
                    <a:lnTo>
                      <a:pt x="556" y="744"/>
                    </a:lnTo>
                    <a:lnTo>
                      <a:pt x="560" y="748"/>
                    </a:lnTo>
                    <a:lnTo>
                      <a:pt x="566" y="756"/>
                    </a:lnTo>
                    <a:lnTo>
                      <a:pt x="573" y="764"/>
                    </a:lnTo>
                    <a:lnTo>
                      <a:pt x="576" y="767"/>
                    </a:lnTo>
                    <a:lnTo>
                      <a:pt x="579" y="770"/>
                    </a:lnTo>
                    <a:lnTo>
                      <a:pt x="582" y="772"/>
                    </a:lnTo>
                    <a:lnTo>
                      <a:pt x="585" y="773"/>
                    </a:lnTo>
                    <a:lnTo>
                      <a:pt x="592" y="772"/>
                    </a:lnTo>
                    <a:lnTo>
                      <a:pt x="598" y="771"/>
                    </a:lnTo>
                    <a:lnTo>
                      <a:pt x="603" y="770"/>
                    </a:lnTo>
                    <a:lnTo>
                      <a:pt x="607" y="766"/>
                    </a:lnTo>
                    <a:lnTo>
                      <a:pt x="615" y="761"/>
                    </a:lnTo>
                    <a:lnTo>
                      <a:pt x="619" y="755"/>
                    </a:lnTo>
                    <a:lnTo>
                      <a:pt x="623" y="749"/>
                    </a:lnTo>
                    <a:lnTo>
                      <a:pt x="626" y="744"/>
                    </a:lnTo>
                    <a:lnTo>
                      <a:pt x="627" y="742"/>
                    </a:lnTo>
                    <a:lnTo>
                      <a:pt x="629" y="740"/>
                    </a:lnTo>
                    <a:lnTo>
                      <a:pt x="632" y="739"/>
                    </a:lnTo>
                    <a:lnTo>
                      <a:pt x="635" y="739"/>
                    </a:lnTo>
                    <a:lnTo>
                      <a:pt x="652" y="748"/>
                    </a:lnTo>
                    <a:lnTo>
                      <a:pt x="686" y="764"/>
                    </a:lnTo>
                    <a:lnTo>
                      <a:pt x="695" y="767"/>
                    </a:lnTo>
                    <a:lnTo>
                      <a:pt x="703" y="771"/>
                    </a:lnTo>
                    <a:lnTo>
                      <a:pt x="711" y="773"/>
                    </a:lnTo>
                    <a:lnTo>
                      <a:pt x="718" y="773"/>
                    </a:lnTo>
                    <a:lnTo>
                      <a:pt x="722" y="773"/>
                    </a:lnTo>
                    <a:lnTo>
                      <a:pt x="725" y="772"/>
                    </a:lnTo>
                    <a:lnTo>
                      <a:pt x="728" y="771"/>
                    </a:lnTo>
                    <a:lnTo>
                      <a:pt x="730" y="770"/>
                    </a:lnTo>
                    <a:lnTo>
                      <a:pt x="731" y="767"/>
                    </a:lnTo>
                    <a:lnTo>
                      <a:pt x="733" y="764"/>
                    </a:lnTo>
                    <a:lnTo>
                      <a:pt x="733" y="761"/>
                    </a:lnTo>
                    <a:lnTo>
                      <a:pt x="734" y="758"/>
                    </a:lnTo>
                    <a:lnTo>
                      <a:pt x="734" y="750"/>
                    </a:lnTo>
                    <a:lnTo>
                      <a:pt x="737" y="744"/>
                    </a:lnTo>
                    <a:lnTo>
                      <a:pt x="740" y="738"/>
                    </a:lnTo>
                    <a:lnTo>
                      <a:pt x="745" y="734"/>
                    </a:lnTo>
                    <a:lnTo>
                      <a:pt x="751" y="729"/>
                    </a:lnTo>
                    <a:lnTo>
                      <a:pt x="759" y="726"/>
                    </a:lnTo>
                    <a:lnTo>
                      <a:pt x="766" y="723"/>
                    </a:lnTo>
                    <a:lnTo>
                      <a:pt x="774" y="720"/>
                    </a:lnTo>
                    <a:lnTo>
                      <a:pt x="790" y="717"/>
                    </a:lnTo>
                    <a:lnTo>
                      <a:pt x="807" y="713"/>
                    </a:lnTo>
                    <a:lnTo>
                      <a:pt x="822" y="710"/>
                    </a:lnTo>
                    <a:lnTo>
                      <a:pt x="835" y="705"/>
                    </a:lnTo>
                    <a:lnTo>
                      <a:pt x="846" y="699"/>
                    </a:lnTo>
                    <a:lnTo>
                      <a:pt x="858" y="690"/>
                    </a:lnTo>
                    <a:lnTo>
                      <a:pt x="865" y="686"/>
                    </a:lnTo>
                    <a:lnTo>
                      <a:pt x="873" y="684"/>
                    </a:lnTo>
                    <a:lnTo>
                      <a:pt x="880" y="682"/>
                    </a:lnTo>
                    <a:lnTo>
                      <a:pt x="886" y="681"/>
                    </a:lnTo>
                    <a:lnTo>
                      <a:pt x="907" y="682"/>
                    </a:lnTo>
                    <a:lnTo>
                      <a:pt x="918" y="683"/>
                    </a:lnTo>
                    <a:lnTo>
                      <a:pt x="921" y="684"/>
                    </a:lnTo>
                    <a:lnTo>
                      <a:pt x="921" y="684"/>
                    </a:lnTo>
                    <a:lnTo>
                      <a:pt x="920" y="684"/>
                    </a:lnTo>
                    <a:lnTo>
                      <a:pt x="920" y="682"/>
                    </a:lnTo>
                    <a:lnTo>
                      <a:pt x="920" y="680"/>
                    </a:lnTo>
                    <a:lnTo>
                      <a:pt x="920" y="677"/>
                    </a:lnTo>
                    <a:lnTo>
                      <a:pt x="922" y="673"/>
                    </a:lnTo>
                    <a:lnTo>
                      <a:pt x="925" y="667"/>
                    </a:lnTo>
                    <a:lnTo>
                      <a:pt x="930" y="661"/>
                    </a:lnTo>
                    <a:lnTo>
                      <a:pt x="938" y="652"/>
                    </a:lnTo>
                    <a:lnTo>
                      <a:pt x="946" y="645"/>
                    </a:lnTo>
                    <a:lnTo>
                      <a:pt x="953" y="640"/>
                    </a:lnTo>
                    <a:lnTo>
                      <a:pt x="961" y="635"/>
                    </a:lnTo>
                    <a:lnTo>
                      <a:pt x="970" y="632"/>
                    </a:lnTo>
                    <a:lnTo>
                      <a:pt x="988" y="625"/>
                    </a:lnTo>
                    <a:lnTo>
                      <a:pt x="1004" y="616"/>
                    </a:lnTo>
                    <a:lnTo>
                      <a:pt x="1013" y="612"/>
                    </a:lnTo>
                    <a:lnTo>
                      <a:pt x="1022" y="607"/>
                    </a:lnTo>
                    <a:lnTo>
                      <a:pt x="1029" y="601"/>
                    </a:lnTo>
                    <a:lnTo>
                      <a:pt x="1036" y="594"/>
                    </a:lnTo>
                    <a:lnTo>
                      <a:pt x="1043" y="586"/>
                    </a:lnTo>
                    <a:lnTo>
                      <a:pt x="1048" y="575"/>
                    </a:lnTo>
                    <a:lnTo>
                      <a:pt x="1053" y="563"/>
                    </a:lnTo>
                    <a:lnTo>
                      <a:pt x="1058" y="549"/>
                    </a:lnTo>
                    <a:lnTo>
                      <a:pt x="1061" y="542"/>
                    </a:lnTo>
                    <a:lnTo>
                      <a:pt x="1064" y="536"/>
                    </a:lnTo>
                    <a:lnTo>
                      <a:pt x="1067" y="531"/>
                    </a:lnTo>
                    <a:lnTo>
                      <a:pt x="1071" y="526"/>
                    </a:lnTo>
                    <a:lnTo>
                      <a:pt x="1080" y="517"/>
                    </a:lnTo>
                    <a:lnTo>
                      <a:pt x="1088" y="506"/>
                    </a:lnTo>
                    <a:lnTo>
                      <a:pt x="1092" y="500"/>
                    </a:lnTo>
                    <a:lnTo>
                      <a:pt x="1095" y="493"/>
                    </a:lnTo>
                    <a:lnTo>
                      <a:pt x="1097" y="485"/>
                    </a:lnTo>
                    <a:lnTo>
                      <a:pt x="1097" y="475"/>
                    </a:lnTo>
                    <a:lnTo>
                      <a:pt x="1097" y="463"/>
                    </a:lnTo>
                    <a:lnTo>
                      <a:pt x="1095" y="450"/>
                    </a:lnTo>
                    <a:lnTo>
                      <a:pt x="1092" y="435"/>
                    </a:lnTo>
                    <a:lnTo>
                      <a:pt x="1086" y="417"/>
                    </a:lnTo>
                    <a:lnTo>
                      <a:pt x="1086" y="357"/>
                    </a:lnTo>
                    <a:lnTo>
                      <a:pt x="1086" y="350"/>
                    </a:lnTo>
                    <a:lnTo>
                      <a:pt x="1087" y="345"/>
                    </a:lnTo>
                    <a:lnTo>
                      <a:pt x="1088" y="341"/>
                    </a:lnTo>
                    <a:lnTo>
                      <a:pt x="1090" y="339"/>
                    </a:lnTo>
                    <a:lnTo>
                      <a:pt x="1095" y="336"/>
                    </a:lnTo>
                    <a:lnTo>
                      <a:pt x="1100" y="336"/>
                    </a:lnTo>
                    <a:lnTo>
                      <a:pt x="1105" y="335"/>
                    </a:lnTo>
                    <a:lnTo>
                      <a:pt x="1110" y="332"/>
                    </a:lnTo>
                    <a:lnTo>
                      <a:pt x="1112" y="330"/>
                    </a:lnTo>
                    <a:lnTo>
                      <a:pt x="1114" y="326"/>
                    </a:lnTo>
                    <a:lnTo>
                      <a:pt x="1115" y="320"/>
                    </a:lnTo>
                    <a:lnTo>
                      <a:pt x="1117" y="314"/>
                    </a:lnTo>
                    <a:lnTo>
                      <a:pt x="1119" y="297"/>
                    </a:lnTo>
                    <a:lnTo>
                      <a:pt x="1120" y="279"/>
                    </a:lnTo>
                    <a:lnTo>
                      <a:pt x="1122" y="262"/>
                    </a:lnTo>
                    <a:lnTo>
                      <a:pt x="1122" y="242"/>
                    </a:lnTo>
                    <a:lnTo>
                      <a:pt x="1122" y="224"/>
                    </a:lnTo>
                    <a:lnTo>
                      <a:pt x="1119" y="203"/>
                    </a:lnTo>
                    <a:lnTo>
                      <a:pt x="1116" y="183"/>
                    </a:lnTo>
                    <a:lnTo>
                      <a:pt x="1110" y="160"/>
                    </a:lnTo>
                    <a:lnTo>
                      <a:pt x="1104" y="139"/>
                    </a:lnTo>
                    <a:lnTo>
                      <a:pt x="1100" y="116"/>
                    </a:lnTo>
                    <a:lnTo>
                      <a:pt x="1097" y="92"/>
                    </a:lnTo>
                    <a:lnTo>
                      <a:pt x="1096" y="67"/>
                    </a:lnTo>
                    <a:lnTo>
                      <a:pt x="1096" y="61"/>
                    </a:lnTo>
                    <a:lnTo>
                      <a:pt x="1097" y="55"/>
                    </a:lnTo>
                    <a:lnTo>
                      <a:pt x="1099" y="50"/>
                    </a:lnTo>
                    <a:lnTo>
                      <a:pt x="1101" y="45"/>
                    </a:lnTo>
                    <a:lnTo>
                      <a:pt x="1107" y="36"/>
                    </a:lnTo>
                    <a:lnTo>
                      <a:pt x="1113" y="28"/>
                    </a:lnTo>
                    <a:lnTo>
                      <a:pt x="1121" y="21"/>
                    </a:lnTo>
                    <a:lnTo>
                      <a:pt x="1128" y="16"/>
                    </a:lnTo>
                    <a:lnTo>
                      <a:pt x="1135" y="12"/>
                    </a:lnTo>
                    <a:lnTo>
                      <a:pt x="1140" y="9"/>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9" name="Freeform 16"/>
              <p:cNvSpPr/>
              <p:nvPr/>
            </p:nvSpPr>
            <p:spPr bwMode="auto">
              <a:xfrm>
                <a:off x="3743010" y="3911600"/>
                <a:ext cx="11112" cy="14288"/>
              </a:xfrm>
              <a:custGeom>
                <a:avLst/>
                <a:gdLst>
                  <a:gd name="T0" fmla="*/ 60 w 60"/>
                  <a:gd name="T1" fmla="*/ 73 h 80"/>
                  <a:gd name="T2" fmla="*/ 55 w 60"/>
                  <a:gd name="T3" fmla="*/ 63 h 80"/>
                  <a:gd name="T4" fmla="*/ 47 w 60"/>
                  <a:gd name="T5" fmla="*/ 49 h 80"/>
                  <a:gd name="T6" fmla="*/ 37 w 60"/>
                  <a:gd name="T7" fmla="*/ 35 h 80"/>
                  <a:gd name="T8" fmla="*/ 26 w 60"/>
                  <a:gd name="T9" fmla="*/ 20 h 80"/>
                  <a:gd name="T10" fmla="*/ 21 w 60"/>
                  <a:gd name="T11" fmla="*/ 13 h 80"/>
                  <a:gd name="T12" fmla="*/ 16 w 60"/>
                  <a:gd name="T13" fmla="*/ 8 h 80"/>
                  <a:gd name="T14" fmla="*/ 12 w 60"/>
                  <a:gd name="T15" fmla="*/ 4 h 80"/>
                  <a:gd name="T16" fmla="*/ 8 w 60"/>
                  <a:gd name="T17" fmla="*/ 1 h 80"/>
                  <a:gd name="T18" fmla="*/ 4 w 60"/>
                  <a:gd name="T19" fmla="*/ 0 h 80"/>
                  <a:gd name="T20" fmla="*/ 2 w 60"/>
                  <a:gd name="T21" fmla="*/ 1 h 80"/>
                  <a:gd name="T22" fmla="*/ 0 w 60"/>
                  <a:gd name="T23" fmla="*/ 5 h 80"/>
                  <a:gd name="T24" fmla="*/ 0 w 60"/>
                  <a:gd name="T25" fmla="*/ 10 h 80"/>
                  <a:gd name="T26" fmla="*/ 0 w 60"/>
                  <a:gd name="T27" fmla="*/ 19 h 80"/>
                  <a:gd name="T28" fmla="*/ 0 w 60"/>
                  <a:gd name="T29" fmla="*/ 27 h 80"/>
                  <a:gd name="T30" fmla="*/ 1 w 60"/>
                  <a:gd name="T31" fmla="*/ 35 h 80"/>
                  <a:gd name="T32" fmla="*/ 3 w 60"/>
                  <a:gd name="T33" fmla="*/ 41 h 80"/>
                  <a:gd name="T34" fmla="*/ 5 w 60"/>
                  <a:gd name="T35" fmla="*/ 47 h 80"/>
                  <a:gd name="T36" fmla="*/ 8 w 60"/>
                  <a:gd name="T37" fmla="*/ 52 h 80"/>
                  <a:gd name="T38" fmla="*/ 11 w 60"/>
                  <a:gd name="T39" fmla="*/ 58 h 80"/>
                  <a:gd name="T40" fmla="*/ 16 w 60"/>
                  <a:gd name="T41" fmla="*/ 63 h 80"/>
                  <a:gd name="T42" fmla="*/ 18 w 60"/>
                  <a:gd name="T43" fmla="*/ 67 h 80"/>
                  <a:gd name="T44" fmla="*/ 20 w 60"/>
                  <a:gd name="T45" fmla="*/ 74 h 80"/>
                  <a:gd name="T46" fmla="*/ 21 w 60"/>
                  <a:gd name="T47" fmla="*/ 76 h 80"/>
                  <a:gd name="T48" fmla="*/ 23 w 60"/>
                  <a:gd name="T49" fmla="*/ 78 h 80"/>
                  <a:gd name="T50" fmla="*/ 26 w 60"/>
                  <a:gd name="T51" fmla="*/ 80 h 80"/>
                  <a:gd name="T52" fmla="*/ 30 w 60"/>
                  <a:gd name="T53" fmla="*/ 80 h 80"/>
                  <a:gd name="T54" fmla="*/ 60 w 60"/>
                  <a:gd name="T55"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80">
                    <a:moveTo>
                      <a:pt x="60" y="73"/>
                    </a:moveTo>
                    <a:lnTo>
                      <a:pt x="55" y="63"/>
                    </a:lnTo>
                    <a:lnTo>
                      <a:pt x="47" y="49"/>
                    </a:lnTo>
                    <a:lnTo>
                      <a:pt x="37" y="35"/>
                    </a:lnTo>
                    <a:lnTo>
                      <a:pt x="26" y="20"/>
                    </a:lnTo>
                    <a:lnTo>
                      <a:pt x="21" y="13"/>
                    </a:lnTo>
                    <a:lnTo>
                      <a:pt x="16" y="8"/>
                    </a:lnTo>
                    <a:lnTo>
                      <a:pt x="12" y="4"/>
                    </a:lnTo>
                    <a:lnTo>
                      <a:pt x="8" y="1"/>
                    </a:lnTo>
                    <a:lnTo>
                      <a:pt x="4" y="0"/>
                    </a:lnTo>
                    <a:lnTo>
                      <a:pt x="2" y="1"/>
                    </a:lnTo>
                    <a:lnTo>
                      <a:pt x="0" y="5"/>
                    </a:lnTo>
                    <a:lnTo>
                      <a:pt x="0" y="10"/>
                    </a:lnTo>
                    <a:lnTo>
                      <a:pt x="0" y="19"/>
                    </a:lnTo>
                    <a:lnTo>
                      <a:pt x="0" y="27"/>
                    </a:lnTo>
                    <a:lnTo>
                      <a:pt x="1" y="35"/>
                    </a:lnTo>
                    <a:lnTo>
                      <a:pt x="3" y="41"/>
                    </a:lnTo>
                    <a:lnTo>
                      <a:pt x="5" y="47"/>
                    </a:lnTo>
                    <a:lnTo>
                      <a:pt x="8" y="52"/>
                    </a:lnTo>
                    <a:lnTo>
                      <a:pt x="11" y="58"/>
                    </a:lnTo>
                    <a:lnTo>
                      <a:pt x="16" y="63"/>
                    </a:lnTo>
                    <a:lnTo>
                      <a:pt x="18" y="67"/>
                    </a:lnTo>
                    <a:lnTo>
                      <a:pt x="20" y="74"/>
                    </a:lnTo>
                    <a:lnTo>
                      <a:pt x="21" y="76"/>
                    </a:lnTo>
                    <a:lnTo>
                      <a:pt x="23" y="78"/>
                    </a:lnTo>
                    <a:lnTo>
                      <a:pt x="26" y="80"/>
                    </a:lnTo>
                    <a:lnTo>
                      <a:pt x="30" y="80"/>
                    </a:lnTo>
                    <a:lnTo>
                      <a:pt x="60" y="73"/>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0" name="Freeform 17"/>
              <p:cNvSpPr/>
              <p:nvPr/>
            </p:nvSpPr>
            <p:spPr bwMode="auto">
              <a:xfrm>
                <a:off x="3733485" y="3924300"/>
                <a:ext cx="11112" cy="12700"/>
              </a:xfrm>
              <a:custGeom>
                <a:avLst/>
                <a:gdLst>
                  <a:gd name="T0" fmla="*/ 61 w 64"/>
                  <a:gd name="T1" fmla="*/ 73 h 78"/>
                  <a:gd name="T2" fmla="*/ 64 w 64"/>
                  <a:gd name="T3" fmla="*/ 58 h 78"/>
                  <a:gd name="T4" fmla="*/ 58 w 64"/>
                  <a:gd name="T5" fmla="*/ 50 h 78"/>
                  <a:gd name="T6" fmla="*/ 49 w 64"/>
                  <a:gd name="T7" fmla="*/ 39 h 78"/>
                  <a:gd name="T8" fmla="*/ 39 w 64"/>
                  <a:gd name="T9" fmla="*/ 25 h 78"/>
                  <a:gd name="T10" fmla="*/ 28 w 64"/>
                  <a:gd name="T11" fmla="*/ 13 h 78"/>
                  <a:gd name="T12" fmla="*/ 23 w 64"/>
                  <a:gd name="T13" fmla="*/ 8 h 78"/>
                  <a:gd name="T14" fmla="*/ 18 w 64"/>
                  <a:gd name="T15" fmla="*/ 4 h 78"/>
                  <a:gd name="T16" fmla="*/ 12 w 64"/>
                  <a:gd name="T17" fmla="*/ 1 h 78"/>
                  <a:gd name="T18" fmla="*/ 8 w 64"/>
                  <a:gd name="T19" fmla="*/ 0 h 78"/>
                  <a:gd name="T20" fmla="*/ 6 w 64"/>
                  <a:gd name="T21" fmla="*/ 0 h 78"/>
                  <a:gd name="T22" fmla="*/ 5 w 64"/>
                  <a:gd name="T23" fmla="*/ 0 h 78"/>
                  <a:gd name="T24" fmla="*/ 3 w 64"/>
                  <a:gd name="T25" fmla="*/ 1 h 78"/>
                  <a:gd name="T26" fmla="*/ 2 w 64"/>
                  <a:gd name="T27" fmla="*/ 3 h 78"/>
                  <a:gd name="T28" fmla="*/ 0 w 64"/>
                  <a:gd name="T29" fmla="*/ 8 h 78"/>
                  <a:gd name="T30" fmla="*/ 0 w 64"/>
                  <a:gd name="T31" fmla="*/ 15 h 78"/>
                  <a:gd name="T32" fmla="*/ 1 w 64"/>
                  <a:gd name="T33" fmla="*/ 22 h 78"/>
                  <a:gd name="T34" fmla="*/ 2 w 64"/>
                  <a:gd name="T35" fmla="*/ 29 h 78"/>
                  <a:gd name="T36" fmla="*/ 5 w 64"/>
                  <a:gd name="T37" fmla="*/ 37 h 78"/>
                  <a:gd name="T38" fmla="*/ 9 w 64"/>
                  <a:gd name="T39" fmla="*/ 43 h 78"/>
                  <a:gd name="T40" fmla="*/ 14 w 64"/>
                  <a:gd name="T41" fmla="*/ 49 h 78"/>
                  <a:gd name="T42" fmla="*/ 20 w 64"/>
                  <a:gd name="T43" fmla="*/ 55 h 78"/>
                  <a:gd name="T44" fmla="*/ 25 w 64"/>
                  <a:gd name="T45" fmla="*/ 60 h 78"/>
                  <a:gd name="T46" fmla="*/ 31 w 64"/>
                  <a:gd name="T47" fmla="*/ 65 h 78"/>
                  <a:gd name="T48" fmla="*/ 36 w 64"/>
                  <a:gd name="T49" fmla="*/ 69 h 78"/>
                  <a:gd name="T50" fmla="*/ 42 w 64"/>
                  <a:gd name="T51" fmla="*/ 73 h 78"/>
                  <a:gd name="T52" fmla="*/ 47 w 64"/>
                  <a:gd name="T53" fmla="*/ 76 h 78"/>
                  <a:gd name="T54" fmla="*/ 51 w 64"/>
                  <a:gd name="T55" fmla="*/ 77 h 78"/>
                  <a:gd name="T56" fmla="*/ 56 w 64"/>
                  <a:gd name="T57" fmla="*/ 78 h 78"/>
                  <a:gd name="T58" fmla="*/ 59 w 64"/>
                  <a:gd name="T59" fmla="*/ 78 h 78"/>
                  <a:gd name="T60" fmla="*/ 61 w 64"/>
                  <a:gd name="T61" fmla="*/ 76 h 78"/>
                  <a:gd name="T62" fmla="*/ 61 w 64"/>
                  <a:gd name="T63"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8">
                    <a:moveTo>
                      <a:pt x="61" y="73"/>
                    </a:moveTo>
                    <a:lnTo>
                      <a:pt x="64" y="58"/>
                    </a:lnTo>
                    <a:lnTo>
                      <a:pt x="58" y="50"/>
                    </a:lnTo>
                    <a:lnTo>
                      <a:pt x="49" y="39"/>
                    </a:lnTo>
                    <a:lnTo>
                      <a:pt x="39" y="25"/>
                    </a:lnTo>
                    <a:lnTo>
                      <a:pt x="28" y="13"/>
                    </a:lnTo>
                    <a:lnTo>
                      <a:pt x="23" y="8"/>
                    </a:lnTo>
                    <a:lnTo>
                      <a:pt x="18" y="4"/>
                    </a:lnTo>
                    <a:lnTo>
                      <a:pt x="12" y="1"/>
                    </a:lnTo>
                    <a:lnTo>
                      <a:pt x="8" y="0"/>
                    </a:lnTo>
                    <a:lnTo>
                      <a:pt x="6" y="0"/>
                    </a:lnTo>
                    <a:lnTo>
                      <a:pt x="5" y="0"/>
                    </a:lnTo>
                    <a:lnTo>
                      <a:pt x="3" y="1"/>
                    </a:lnTo>
                    <a:lnTo>
                      <a:pt x="2" y="3"/>
                    </a:lnTo>
                    <a:lnTo>
                      <a:pt x="0" y="8"/>
                    </a:lnTo>
                    <a:lnTo>
                      <a:pt x="0" y="15"/>
                    </a:lnTo>
                    <a:lnTo>
                      <a:pt x="1" y="22"/>
                    </a:lnTo>
                    <a:lnTo>
                      <a:pt x="2" y="29"/>
                    </a:lnTo>
                    <a:lnTo>
                      <a:pt x="5" y="37"/>
                    </a:lnTo>
                    <a:lnTo>
                      <a:pt x="9" y="43"/>
                    </a:lnTo>
                    <a:lnTo>
                      <a:pt x="14" y="49"/>
                    </a:lnTo>
                    <a:lnTo>
                      <a:pt x="20" y="55"/>
                    </a:lnTo>
                    <a:lnTo>
                      <a:pt x="25" y="60"/>
                    </a:lnTo>
                    <a:lnTo>
                      <a:pt x="31" y="65"/>
                    </a:lnTo>
                    <a:lnTo>
                      <a:pt x="36" y="69"/>
                    </a:lnTo>
                    <a:lnTo>
                      <a:pt x="42" y="73"/>
                    </a:lnTo>
                    <a:lnTo>
                      <a:pt x="47" y="76"/>
                    </a:lnTo>
                    <a:lnTo>
                      <a:pt x="51" y="77"/>
                    </a:lnTo>
                    <a:lnTo>
                      <a:pt x="56" y="78"/>
                    </a:lnTo>
                    <a:lnTo>
                      <a:pt x="59" y="78"/>
                    </a:lnTo>
                    <a:lnTo>
                      <a:pt x="61" y="76"/>
                    </a:lnTo>
                    <a:lnTo>
                      <a:pt x="61" y="73"/>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1" name="Freeform 18"/>
              <p:cNvSpPr/>
              <p:nvPr/>
            </p:nvSpPr>
            <p:spPr bwMode="auto">
              <a:xfrm>
                <a:off x="3719197" y="3925888"/>
                <a:ext cx="12700" cy="23813"/>
              </a:xfrm>
              <a:custGeom>
                <a:avLst/>
                <a:gdLst>
                  <a:gd name="T0" fmla="*/ 67 w 71"/>
                  <a:gd name="T1" fmla="*/ 130 h 136"/>
                  <a:gd name="T2" fmla="*/ 71 w 71"/>
                  <a:gd name="T3" fmla="*/ 111 h 136"/>
                  <a:gd name="T4" fmla="*/ 71 w 71"/>
                  <a:gd name="T5" fmla="*/ 104 h 136"/>
                  <a:gd name="T6" fmla="*/ 70 w 71"/>
                  <a:gd name="T7" fmla="*/ 95 h 136"/>
                  <a:gd name="T8" fmla="*/ 68 w 71"/>
                  <a:gd name="T9" fmla="*/ 84 h 136"/>
                  <a:gd name="T10" fmla="*/ 65 w 71"/>
                  <a:gd name="T11" fmla="*/ 73 h 136"/>
                  <a:gd name="T12" fmla="*/ 62 w 71"/>
                  <a:gd name="T13" fmla="*/ 62 h 136"/>
                  <a:gd name="T14" fmla="*/ 58 w 71"/>
                  <a:gd name="T15" fmla="*/ 49 h 136"/>
                  <a:gd name="T16" fmla="*/ 53 w 71"/>
                  <a:gd name="T17" fmla="*/ 38 h 136"/>
                  <a:gd name="T18" fmla="*/ 48 w 71"/>
                  <a:gd name="T19" fmla="*/ 28 h 136"/>
                  <a:gd name="T20" fmla="*/ 43 w 71"/>
                  <a:gd name="T21" fmla="*/ 18 h 136"/>
                  <a:gd name="T22" fmla="*/ 38 w 71"/>
                  <a:gd name="T23" fmla="*/ 10 h 136"/>
                  <a:gd name="T24" fmla="*/ 33 w 71"/>
                  <a:gd name="T25" fmla="*/ 5 h 136"/>
                  <a:gd name="T26" fmla="*/ 27 w 71"/>
                  <a:gd name="T27" fmla="*/ 1 h 136"/>
                  <a:gd name="T28" fmla="*/ 24 w 71"/>
                  <a:gd name="T29" fmla="*/ 0 h 136"/>
                  <a:gd name="T30" fmla="*/ 21 w 71"/>
                  <a:gd name="T31" fmla="*/ 0 h 136"/>
                  <a:gd name="T32" fmla="*/ 18 w 71"/>
                  <a:gd name="T33" fmla="*/ 1 h 136"/>
                  <a:gd name="T34" fmla="*/ 14 w 71"/>
                  <a:gd name="T35" fmla="*/ 2 h 136"/>
                  <a:gd name="T36" fmla="*/ 11 w 71"/>
                  <a:gd name="T37" fmla="*/ 5 h 136"/>
                  <a:gd name="T38" fmla="*/ 9 w 71"/>
                  <a:gd name="T39" fmla="*/ 8 h 136"/>
                  <a:gd name="T40" fmla="*/ 6 w 71"/>
                  <a:gd name="T41" fmla="*/ 12 h 136"/>
                  <a:gd name="T42" fmla="*/ 3 w 71"/>
                  <a:gd name="T43" fmla="*/ 17 h 136"/>
                  <a:gd name="T44" fmla="*/ 2 w 71"/>
                  <a:gd name="T45" fmla="*/ 22 h 136"/>
                  <a:gd name="T46" fmla="*/ 1 w 71"/>
                  <a:gd name="T47" fmla="*/ 27 h 136"/>
                  <a:gd name="T48" fmla="*/ 0 w 71"/>
                  <a:gd name="T49" fmla="*/ 32 h 136"/>
                  <a:gd name="T50" fmla="*/ 1 w 71"/>
                  <a:gd name="T51" fmla="*/ 37 h 136"/>
                  <a:gd name="T52" fmla="*/ 3 w 71"/>
                  <a:gd name="T53" fmla="*/ 48 h 136"/>
                  <a:gd name="T54" fmla="*/ 6 w 71"/>
                  <a:gd name="T55" fmla="*/ 61 h 136"/>
                  <a:gd name="T56" fmla="*/ 10 w 71"/>
                  <a:gd name="T57" fmla="*/ 72 h 136"/>
                  <a:gd name="T58" fmla="*/ 15 w 71"/>
                  <a:gd name="T59" fmla="*/ 82 h 136"/>
                  <a:gd name="T60" fmla="*/ 19 w 71"/>
                  <a:gd name="T61" fmla="*/ 86 h 136"/>
                  <a:gd name="T62" fmla="*/ 22 w 71"/>
                  <a:gd name="T63" fmla="*/ 90 h 136"/>
                  <a:gd name="T64" fmla="*/ 24 w 71"/>
                  <a:gd name="T65" fmla="*/ 92 h 136"/>
                  <a:gd name="T66" fmla="*/ 27 w 71"/>
                  <a:gd name="T67" fmla="*/ 95 h 136"/>
                  <a:gd name="T68" fmla="*/ 35 w 71"/>
                  <a:gd name="T69" fmla="*/ 106 h 136"/>
                  <a:gd name="T70" fmla="*/ 43 w 71"/>
                  <a:gd name="T71" fmla="*/ 121 h 136"/>
                  <a:gd name="T72" fmla="*/ 47 w 71"/>
                  <a:gd name="T73" fmla="*/ 126 h 136"/>
                  <a:gd name="T74" fmla="*/ 56 w 71"/>
                  <a:gd name="T75" fmla="*/ 133 h 136"/>
                  <a:gd name="T76" fmla="*/ 60 w 71"/>
                  <a:gd name="T77" fmla="*/ 136 h 136"/>
                  <a:gd name="T78" fmla="*/ 63 w 71"/>
                  <a:gd name="T79" fmla="*/ 136 h 136"/>
                  <a:gd name="T80" fmla="*/ 65 w 71"/>
                  <a:gd name="T81" fmla="*/ 136 h 136"/>
                  <a:gd name="T82" fmla="*/ 66 w 71"/>
                  <a:gd name="T83" fmla="*/ 135 h 136"/>
                  <a:gd name="T84" fmla="*/ 66 w 71"/>
                  <a:gd name="T85" fmla="*/ 133 h 136"/>
                  <a:gd name="T86" fmla="*/ 67 w 71"/>
                  <a:gd name="T87" fmla="*/ 1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136">
                    <a:moveTo>
                      <a:pt x="67" y="130"/>
                    </a:moveTo>
                    <a:lnTo>
                      <a:pt x="71" y="111"/>
                    </a:lnTo>
                    <a:lnTo>
                      <a:pt x="71" y="104"/>
                    </a:lnTo>
                    <a:lnTo>
                      <a:pt x="70" y="95"/>
                    </a:lnTo>
                    <a:lnTo>
                      <a:pt x="68" y="84"/>
                    </a:lnTo>
                    <a:lnTo>
                      <a:pt x="65" y="73"/>
                    </a:lnTo>
                    <a:lnTo>
                      <a:pt x="62" y="62"/>
                    </a:lnTo>
                    <a:lnTo>
                      <a:pt x="58" y="49"/>
                    </a:lnTo>
                    <a:lnTo>
                      <a:pt x="53" y="38"/>
                    </a:lnTo>
                    <a:lnTo>
                      <a:pt x="48" y="28"/>
                    </a:lnTo>
                    <a:lnTo>
                      <a:pt x="43" y="18"/>
                    </a:lnTo>
                    <a:lnTo>
                      <a:pt x="38" y="10"/>
                    </a:lnTo>
                    <a:lnTo>
                      <a:pt x="33" y="5"/>
                    </a:lnTo>
                    <a:lnTo>
                      <a:pt x="27" y="1"/>
                    </a:lnTo>
                    <a:lnTo>
                      <a:pt x="24" y="0"/>
                    </a:lnTo>
                    <a:lnTo>
                      <a:pt x="21" y="0"/>
                    </a:lnTo>
                    <a:lnTo>
                      <a:pt x="18" y="1"/>
                    </a:lnTo>
                    <a:lnTo>
                      <a:pt x="14" y="2"/>
                    </a:lnTo>
                    <a:lnTo>
                      <a:pt x="11" y="5"/>
                    </a:lnTo>
                    <a:lnTo>
                      <a:pt x="9" y="8"/>
                    </a:lnTo>
                    <a:lnTo>
                      <a:pt x="6" y="12"/>
                    </a:lnTo>
                    <a:lnTo>
                      <a:pt x="3" y="17"/>
                    </a:lnTo>
                    <a:lnTo>
                      <a:pt x="2" y="22"/>
                    </a:lnTo>
                    <a:lnTo>
                      <a:pt x="1" y="27"/>
                    </a:lnTo>
                    <a:lnTo>
                      <a:pt x="0" y="32"/>
                    </a:lnTo>
                    <a:lnTo>
                      <a:pt x="1" y="37"/>
                    </a:lnTo>
                    <a:lnTo>
                      <a:pt x="3" y="48"/>
                    </a:lnTo>
                    <a:lnTo>
                      <a:pt x="6" y="61"/>
                    </a:lnTo>
                    <a:lnTo>
                      <a:pt x="10" y="72"/>
                    </a:lnTo>
                    <a:lnTo>
                      <a:pt x="15" y="82"/>
                    </a:lnTo>
                    <a:lnTo>
                      <a:pt x="19" y="86"/>
                    </a:lnTo>
                    <a:lnTo>
                      <a:pt x="22" y="90"/>
                    </a:lnTo>
                    <a:lnTo>
                      <a:pt x="24" y="92"/>
                    </a:lnTo>
                    <a:lnTo>
                      <a:pt x="27" y="95"/>
                    </a:lnTo>
                    <a:lnTo>
                      <a:pt x="35" y="106"/>
                    </a:lnTo>
                    <a:lnTo>
                      <a:pt x="43" y="121"/>
                    </a:lnTo>
                    <a:lnTo>
                      <a:pt x="47" y="126"/>
                    </a:lnTo>
                    <a:lnTo>
                      <a:pt x="56" y="133"/>
                    </a:lnTo>
                    <a:lnTo>
                      <a:pt x="60" y="136"/>
                    </a:lnTo>
                    <a:lnTo>
                      <a:pt x="63" y="136"/>
                    </a:lnTo>
                    <a:lnTo>
                      <a:pt x="65" y="136"/>
                    </a:lnTo>
                    <a:lnTo>
                      <a:pt x="66" y="135"/>
                    </a:lnTo>
                    <a:lnTo>
                      <a:pt x="66" y="133"/>
                    </a:lnTo>
                    <a:lnTo>
                      <a:pt x="67" y="130"/>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2" name="Freeform 19"/>
              <p:cNvSpPr/>
              <p:nvPr/>
            </p:nvSpPr>
            <p:spPr bwMode="auto">
              <a:xfrm>
                <a:off x="3703322" y="3935413"/>
                <a:ext cx="12700" cy="19050"/>
              </a:xfrm>
              <a:custGeom>
                <a:avLst/>
                <a:gdLst>
                  <a:gd name="T0" fmla="*/ 63 w 69"/>
                  <a:gd name="T1" fmla="*/ 109 h 110"/>
                  <a:gd name="T2" fmla="*/ 63 w 69"/>
                  <a:gd name="T3" fmla="*/ 99 h 110"/>
                  <a:gd name="T4" fmla="*/ 66 w 69"/>
                  <a:gd name="T5" fmla="*/ 82 h 110"/>
                  <a:gd name="T6" fmla="*/ 68 w 69"/>
                  <a:gd name="T7" fmla="*/ 61 h 110"/>
                  <a:gd name="T8" fmla="*/ 69 w 69"/>
                  <a:gd name="T9" fmla="*/ 39 h 110"/>
                  <a:gd name="T10" fmla="*/ 68 w 69"/>
                  <a:gd name="T11" fmla="*/ 29 h 110"/>
                  <a:gd name="T12" fmla="*/ 66 w 69"/>
                  <a:gd name="T13" fmla="*/ 20 h 110"/>
                  <a:gd name="T14" fmla="*/ 64 w 69"/>
                  <a:gd name="T15" fmla="*/ 12 h 110"/>
                  <a:gd name="T16" fmla="*/ 60 w 69"/>
                  <a:gd name="T17" fmla="*/ 5 h 110"/>
                  <a:gd name="T18" fmla="*/ 57 w 69"/>
                  <a:gd name="T19" fmla="*/ 3 h 110"/>
                  <a:gd name="T20" fmla="*/ 54 w 69"/>
                  <a:gd name="T21" fmla="*/ 1 h 110"/>
                  <a:gd name="T22" fmla="*/ 51 w 69"/>
                  <a:gd name="T23" fmla="*/ 0 h 110"/>
                  <a:gd name="T24" fmla="*/ 47 w 69"/>
                  <a:gd name="T25" fmla="*/ 0 h 110"/>
                  <a:gd name="T26" fmla="*/ 42 w 69"/>
                  <a:gd name="T27" fmla="*/ 0 h 110"/>
                  <a:gd name="T28" fmla="*/ 38 w 69"/>
                  <a:gd name="T29" fmla="*/ 1 h 110"/>
                  <a:gd name="T30" fmla="*/ 31 w 69"/>
                  <a:gd name="T31" fmla="*/ 3 h 110"/>
                  <a:gd name="T32" fmla="*/ 25 w 69"/>
                  <a:gd name="T33" fmla="*/ 6 h 110"/>
                  <a:gd name="T34" fmla="*/ 18 w 69"/>
                  <a:gd name="T35" fmla="*/ 11 h 110"/>
                  <a:gd name="T36" fmla="*/ 12 w 69"/>
                  <a:gd name="T37" fmla="*/ 17 h 110"/>
                  <a:gd name="T38" fmla="*/ 7 w 69"/>
                  <a:gd name="T39" fmla="*/ 24 h 110"/>
                  <a:gd name="T40" fmla="*/ 3 w 69"/>
                  <a:gd name="T41" fmla="*/ 32 h 110"/>
                  <a:gd name="T42" fmla="*/ 1 w 69"/>
                  <a:gd name="T43" fmla="*/ 41 h 110"/>
                  <a:gd name="T44" fmla="*/ 0 w 69"/>
                  <a:gd name="T45" fmla="*/ 51 h 110"/>
                  <a:gd name="T46" fmla="*/ 1 w 69"/>
                  <a:gd name="T47" fmla="*/ 60 h 110"/>
                  <a:gd name="T48" fmla="*/ 2 w 69"/>
                  <a:gd name="T49" fmla="*/ 68 h 110"/>
                  <a:gd name="T50" fmla="*/ 5 w 69"/>
                  <a:gd name="T51" fmla="*/ 77 h 110"/>
                  <a:gd name="T52" fmla="*/ 10 w 69"/>
                  <a:gd name="T53" fmla="*/ 86 h 110"/>
                  <a:gd name="T54" fmla="*/ 15 w 69"/>
                  <a:gd name="T55" fmla="*/ 93 h 110"/>
                  <a:gd name="T56" fmla="*/ 22 w 69"/>
                  <a:gd name="T57" fmla="*/ 99 h 110"/>
                  <a:gd name="T58" fmla="*/ 30 w 69"/>
                  <a:gd name="T59" fmla="*/ 104 h 110"/>
                  <a:gd name="T60" fmla="*/ 41 w 69"/>
                  <a:gd name="T61" fmla="*/ 108 h 110"/>
                  <a:gd name="T62" fmla="*/ 46 w 69"/>
                  <a:gd name="T63" fmla="*/ 109 h 110"/>
                  <a:gd name="T64" fmla="*/ 51 w 69"/>
                  <a:gd name="T65" fmla="*/ 109 h 110"/>
                  <a:gd name="T66" fmla="*/ 57 w 69"/>
                  <a:gd name="T67" fmla="*/ 110 h 110"/>
                  <a:gd name="T68" fmla="*/ 63 w 69"/>
                  <a:gd name="T69"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110">
                    <a:moveTo>
                      <a:pt x="63" y="109"/>
                    </a:moveTo>
                    <a:lnTo>
                      <a:pt x="63" y="99"/>
                    </a:lnTo>
                    <a:lnTo>
                      <a:pt x="66" y="82"/>
                    </a:lnTo>
                    <a:lnTo>
                      <a:pt x="68" y="61"/>
                    </a:lnTo>
                    <a:lnTo>
                      <a:pt x="69" y="39"/>
                    </a:lnTo>
                    <a:lnTo>
                      <a:pt x="68" y="29"/>
                    </a:lnTo>
                    <a:lnTo>
                      <a:pt x="66" y="20"/>
                    </a:lnTo>
                    <a:lnTo>
                      <a:pt x="64" y="12"/>
                    </a:lnTo>
                    <a:lnTo>
                      <a:pt x="60" y="5"/>
                    </a:lnTo>
                    <a:lnTo>
                      <a:pt x="57" y="3"/>
                    </a:lnTo>
                    <a:lnTo>
                      <a:pt x="54" y="1"/>
                    </a:lnTo>
                    <a:lnTo>
                      <a:pt x="51" y="0"/>
                    </a:lnTo>
                    <a:lnTo>
                      <a:pt x="47" y="0"/>
                    </a:lnTo>
                    <a:lnTo>
                      <a:pt x="42" y="0"/>
                    </a:lnTo>
                    <a:lnTo>
                      <a:pt x="38" y="1"/>
                    </a:lnTo>
                    <a:lnTo>
                      <a:pt x="31" y="3"/>
                    </a:lnTo>
                    <a:lnTo>
                      <a:pt x="25" y="6"/>
                    </a:lnTo>
                    <a:lnTo>
                      <a:pt x="18" y="11"/>
                    </a:lnTo>
                    <a:lnTo>
                      <a:pt x="12" y="17"/>
                    </a:lnTo>
                    <a:lnTo>
                      <a:pt x="7" y="24"/>
                    </a:lnTo>
                    <a:lnTo>
                      <a:pt x="3" y="32"/>
                    </a:lnTo>
                    <a:lnTo>
                      <a:pt x="1" y="41"/>
                    </a:lnTo>
                    <a:lnTo>
                      <a:pt x="0" y="51"/>
                    </a:lnTo>
                    <a:lnTo>
                      <a:pt x="1" y="60"/>
                    </a:lnTo>
                    <a:lnTo>
                      <a:pt x="2" y="68"/>
                    </a:lnTo>
                    <a:lnTo>
                      <a:pt x="5" y="77"/>
                    </a:lnTo>
                    <a:lnTo>
                      <a:pt x="10" y="86"/>
                    </a:lnTo>
                    <a:lnTo>
                      <a:pt x="15" y="93"/>
                    </a:lnTo>
                    <a:lnTo>
                      <a:pt x="22" y="99"/>
                    </a:lnTo>
                    <a:lnTo>
                      <a:pt x="30" y="104"/>
                    </a:lnTo>
                    <a:lnTo>
                      <a:pt x="41" y="108"/>
                    </a:lnTo>
                    <a:lnTo>
                      <a:pt x="46" y="109"/>
                    </a:lnTo>
                    <a:lnTo>
                      <a:pt x="51" y="109"/>
                    </a:lnTo>
                    <a:lnTo>
                      <a:pt x="57" y="110"/>
                    </a:lnTo>
                    <a:lnTo>
                      <a:pt x="63" y="109"/>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3" name="Freeform 20"/>
              <p:cNvSpPr/>
              <p:nvPr/>
            </p:nvSpPr>
            <p:spPr bwMode="auto">
              <a:xfrm>
                <a:off x="3689035" y="3940175"/>
                <a:ext cx="12700" cy="25400"/>
              </a:xfrm>
              <a:custGeom>
                <a:avLst/>
                <a:gdLst>
                  <a:gd name="T0" fmla="*/ 63 w 74"/>
                  <a:gd name="T1" fmla="*/ 135 h 147"/>
                  <a:gd name="T2" fmla="*/ 74 w 74"/>
                  <a:gd name="T3" fmla="*/ 147 h 147"/>
                  <a:gd name="T4" fmla="*/ 74 w 74"/>
                  <a:gd name="T5" fmla="*/ 119 h 147"/>
                  <a:gd name="T6" fmla="*/ 73 w 74"/>
                  <a:gd name="T7" fmla="*/ 94 h 147"/>
                  <a:gd name="T8" fmla="*/ 72 w 74"/>
                  <a:gd name="T9" fmla="*/ 80 h 147"/>
                  <a:gd name="T10" fmla="*/ 71 w 74"/>
                  <a:gd name="T11" fmla="*/ 69 h 147"/>
                  <a:gd name="T12" fmla="*/ 69 w 74"/>
                  <a:gd name="T13" fmla="*/ 58 h 147"/>
                  <a:gd name="T14" fmla="*/ 67 w 74"/>
                  <a:gd name="T15" fmla="*/ 46 h 147"/>
                  <a:gd name="T16" fmla="*/ 64 w 74"/>
                  <a:gd name="T17" fmla="*/ 36 h 147"/>
                  <a:gd name="T18" fmla="*/ 60 w 74"/>
                  <a:gd name="T19" fmla="*/ 28 h 147"/>
                  <a:gd name="T20" fmla="*/ 55 w 74"/>
                  <a:gd name="T21" fmla="*/ 20 h 147"/>
                  <a:gd name="T22" fmla="*/ 50 w 74"/>
                  <a:gd name="T23" fmla="*/ 13 h 147"/>
                  <a:gd name="T24" fmla="*/ 42 w 74"/>
                  <a:gd name="T25" fmla="*/ 7 h 147"/>
                  <a:gd name="T26" fmla="*/ 35 w 74"/>
                  <a:gd name="T27" fmla="*/ 3 h 147"/>
                  <a:gd name="T28" fmla="*/ 26 w 74"/>
                  <a:gd name="T29" fmla="*/ 1 h 147"/>
                  <a:gd name="T30" fmla="*/ 16 w 74"/>
                  <a:gd name="T31" fmla="*/ 0 h 147"/>
                  <a:gd name="T32" fmla="*/ 12 w 74"/>
                  <a:gd name="T33" fmla="*/ 1 h 147"/>
                  <a:gd name="T34" fmla="*/ 9 w 74"/>
                  <a:gd name="T35" fmla="*/ 3 h 147"/>
                  <a:gd name="T36" fmla="*/ 5 w 74"/>
                  <a:gd name="T37" fmla="*/ 6 h 147"/>
                  <a:gd name="T38" fmla="*/ 3 w 74"/>
                  <a:gd name="T39" fmla="*/ 11 h 147"/>
                  <a:gd name="T40" fmla="*/ 1 w 74"/>
                  <a:gd name="T41" fmla="*/ 23 h 147"/>
                  <a:gd name="T42" fmla="*/ 0 w 74"/>
                  <a:gd name="T43" fmla="*/ 36 h 147"/>
                  <a:gd name="T44" fmla="*/ 2 w 74"/>
                  <a:gd name="T45" fmla="*/ 66 h 147"/>
                  <a:gd name="T46" fmla="*/ 3 w 74"/>
                  <a:gd name="T47" fmla="*/ 89 h 147"/>
                  <a:gd name="T48" fmla="*/ 4 w 74"/>
                  <a:gd name="T49" fmla="*/ 99 h 147"/>
                  <a:gd name="T50" fmla="*/ 4 w 74"/>
                  <a:gd name="T51" fmla="*/ 107 h 147"/>
                  <a:gd name="T52" fmla="*/ 5 w 74"/>
                  <a:gd name="T53" fmla="*/ 113 h 147"/>
                  <a:gd name="T54" fmla="*/ 7 w 74"/>
                  <a:gd name="T55" fmla="*/ 117 h 147"/>
                  <a:gd name="T56" fmla="*/ 10 w 74"/>
                  <a:gd name="T57" fmla="*/ 121 h 147"/>
                  <a:gd name="T58" fmla="*/ 13 w 74"/>
                  <a:gd name="T59" fmla="*/ 123 h 147"/>
                  <a:gd name="T60" fmla="*/ 16 w 74"/>
                  <a:gd name="T61" fmla="*/ 125 h 147"/>
                  <a:gd name="T62" fmla="*/ 19 w 74"/>
                  <a:gd name="T63" fmla="*/ 127 h 147"/>
                  <a:gd name="T64" fmla="*/ 27 w 74"/>
                  <a:gd name="T65" fmla="*/ 127 h 147"/>
                  <a:gd name="T66" fmla="*/ 37 w 74"/>
                  <a:gd name="T67" fmla="*/ 128 h 147"/>
                  <a:gd name="T68" fmla="*/ 43 w 74"/>
                  <a:gd name="T69" fmla="*/ 129 h 147"/>
                  <a:gd name="T70" fmla="*/ 50 w 74"/>
                  <a:gd name="T71" fmla="*/ 130 h 147"/>
                  <a:gd name="T72" fmla="*/ 56 w 74"/>
                  <a:gd name="T73" fmla="*/ 132 h 147"/>
                  <a:gd name="T74" fmla="*/ 63 w 74"/>
                  <a:gd name="T75" fmla="*/ 13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147">
                    <a:moveTo>
                      <a:pt x="63" y="135"/>
                    </a:moveTo>
                    <a:lnTo>
                      <a:pt x="74" y="147"/>
                    </a:lnTo>
                    <a:lnTo>
                      <a:pt x="74" y="119"/>
                    </a:lnTo>
                    <a:lnTo>
                      <a:pt x="73" y="94"/>
                    </a:lnTo>
                    <a:lnTo>
                      <a:pt x="72" y="80"/>
                    </a:lnTo>
                    <a:lnTo>
                      <a:pt x="71" y="69"/>
                    </a:lnTo>
                    <a:lnTo>
                      <a:pt x="69" y="58"/>
                    </a:lnTo>
                    <a:lnTo>
                      <a:pt x="67" y="46"/>
                    </a:lnTo>
                    <a:lnTo>
                      <a:pt x="64" y="36"/>
                    </a:lnTo>
                    <a:lnTo>
                      <a:pt x="60" y="28"/>
                    </a:lnTo>
                    <a:lnTo>
                      <a:pt x="55" y="20"/>
                    </a:lnTo>
                    <a:lnTo>
                      <a:pt x="50" y="13"/>
                    </a:lnTo>
                    <a:lnTo>
                      <a:pt x="42" y="7"/>
                    </a:lnTo>
                    <a:lnTo>
                      <a:pt x="35" y="3"/>
                    </a:lnTo>
                    <a:lnTo>
                      <a:pt x="26" y="1"/>
                    </a:lnTo>
                    <a:lnTo>
                      <a:pt x="16" y="0"/>
                    </a:lnTo>
                    <a:lnTo>
                      <a:pt x="12" y="1"/>
                    </a:lnTo>
                    <a:lnTo>
                      <a:pt x="9" y="3"/>
                    </a:lnTo>
                    <a:lnTo>
                      <a:pt x="5" y="6"/>
                    </a:lnTo>
                    <a:lnTo>
                      <a:pt x="3" y="11"/>
                    </a:lnTo>
                    <a:lnTo>
                      <a:pt x="1" y="23"/>
                    </a:lnTo>
                    <a:lnTo>
                      <a:pt x="0" y="36"/>
                    </a:lnTo>
                    <a:lnTo>
                      <a:pt x="2" y="66"/>
                    </a:lnTo>
                    <a:lnTo>
                      <a:pt x="3" y="89"/>
                    </a:lnTo>
                    <a:lnTo>
                      <a:pt x="4" y="99"/>
                    </a:lnTo>
                    <a:lnTo>
                      <a:pt x="4" y="107"/>
                    </a:lnTo>
                    <a:lnTo>
                      <a:pt x="5" y="113"/>
                    </a:lnTo>
                    <a:lnTo>
                      <a:pt x="7" y="117"/>
                    </a:lnTo>
                    <a:lnTo>
                      <a:pt x="10" y="121"/>
                    </a:lnTo>
                    <a:lnTo>
                      <a:pt x="13" y="123"/>
                    </a:lnTo>
                    <a:lnTo>
                      <a:pt x="16" y="125"/>
                    </a:lnTo>
                    <a:lnTo>
                      <a:pt x="19" y="127"/>
                    </a:lnTo>
                    <a:lnTo>
                      <a:pt x="27" y="127"/>
                    </a:lnTo>
                    <a:lnTo>
                      <a:pt x="37" y="128"/>
                    </a:lnTo>
                    <a:lnTo>
                      <a:pt x="43" y="129"/>
                    </a:lnTo>
                    <a:lnTo>
                      <a:pt x="50" y="130"/>
                    </a:lnTo>
                    <a:lnTo>
                      <a:pt x="56" y="132"/>
                    </a:lnTo>
                    <a:lnTo>
                      <a:pt x="63" y="135"/>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4" name="Freeform 21"/>
              <p:cNvSpPr/>
              <p:nvPr/>
            </p:nvSpPr>
            <p:spPr bwMode="auto">
              <a:xfrm>
                <a:off x="3674747" y="3943350"/>
                <a:ext cx="9525" cy="22225"/>
              </a:xfrm>
              <a:custGeom>
                <a:avLst/>
                <a:gdLst>
                  <a:gd name="T0" fmla="*/ 21 w 60"/>
                  <a:gd name="T1" fmla="*/ 122 h 122"/>
                  <a:gd name="T2" fmla="*/ 37 w 60"/>
                  <a:gd name="T3" fmla="*/ 119 h 122"/>
                  <a:gd name="T4" fmla="*/ 44 w 60"/>
                  <a:gd name="T5" fmla="*/ 112 h 122"/>
                  <a:gd name="T6" fmla="*/ 50 w 60"/>
                  <a:gd name="T7" fmla="*/ 103 h 122"/>
                  <a:gd name="T8" fmla="*/ 55 w 60"/>
                  <a:gd name="T9" fmla="*/ 95 h 122"/>
                  <a:gd name="T10" fmla="*/ 58 w 60"/>
                  <a:gd name="T11" fmla="*/ 87 h 122"/>
                  <a:gd name="T12" fmla="*/ 60 w 60"/>
                  <a:gd name="T13" fmla="*/ 79 h 122"/>
                  <a:gd name="T14" fmla="*/ 60 w 60"/>
                  <a:gd name="T15" fmla="*/ 71 h 122"/>
                  <a:gd name="T16" fmla="*/ 60 w 60"/>
                  <a:gd name="T17" fmla="*/ 61 h 122"/>
                  <a:gd name="T18" fmla="*/ 58 w 60"/>
                  <a:gd name="T19" fmla="*/ 53 h 122"/>
                  <a:gd name="T20" fmla="*/ 56 w 60"/>
                  <a:gd name="T21" fmla="*/ 45 h 122"/>
                  <a:gd name="T22" fmla="*/ 52 w 60"/>
                  <a:gd name="T23" fmla="*/ 37 h 122"/>
                  <a:gd name="T24" fmla="*/ 47 w 60"/>
                  <a:gd name="T25" fmla="*/ 29 h 122"/>
                  <a:gd name="T26" fmla="*/ 42 w 60"/>
                  <a:gd name="T27" fmla="*/ 22 h 122"/>
                  <a:gd name="T28" fmla="*/ 36 w 60"/>
                  <a:gd name="T29" fmla="*/ 16 h 122"/>
                  <a:gd name="T30" fmla="*/ 30 w 60"/>
                  <a:gd name="T31" fmla="*/ 11 h 122"/>
                  <a:gd name="T32" fmla="*/ 23 w 60"/>
                  <a:gd name="T33" fmla="*/ 6 h 122"/>
                  <a:gd name="T34" fmla="*/ 16 w 60"/>
                  <a:gd name="T35" fmla="*/ 2 h 122"/>
                  <a:gd name="T36" fmla="*/ 12 w 60"/>
                  <a:gd name="T37" fmla="*/ 0 h 122"/>
                  <a:gd name="T38" fmla="*/ 9 w 60"/>
                  <a:gd name="T39" fmla="*/ 0 h 122"/>
                  <a:gd name="T40" fmla="*/ 7 w 60"/>
                  <a:gd name="T41" fmla="*/ 0 h 122"/>
                  <a:gd name="T42" fmla="*/ 5 w 60"/>
                  <a:gd name="T43" fmla="*/ 1 h 122"/>
                  <a:gd name="T44" fmla="*/ 3 w 60"/>
                  <a:gd name="T45" fmla="*/ 3 h 122"/>
                  <a:gd name="T46" fmla="*/ 2 w 60"/>
                  <a:gd name="T47" fmla="*/ 5 h 122"/>
                  <a:gd name="T48" fmla="*/ 1 w 60"/>
                  <a:gd name="T49" fmla="*/ 8 h 122"/>
                  <a:gd name="T50" fmla="*/ 0 w 60"/>
                  <a:gd name="T51" fmla="*/ 12 h 122"/>
                  <a:gd name="T52" fmla="*/ 0 w 60"/>
                  <a:gd name="T53" fmla="*/ 20 h 122"/>
                  <a:gd name="T54" fmla="*/ 0 w 60"/>
                  <a:gd name="T55" fmla="*/ 30 h 122"/>
                  <a:gd name="T56" fmla="*/ 2 w 60"/>
                  <a:gd name="T57" fmla="*/ 42 h 122"/>
                  <a:gd name="T58" fmla="*/ 4 w 60"/>
                  <a:gd name="T59" fmla="*/ 53 h 122"/>
                  <a:gd name="T60" fmla="*/ 8 w 60"/>
                  <a:gd name="T61" fmla="*/ 78 h 122"/>
                  <a:gd name="T62" fmla="*/ 15 w 60"/>
                  <a:gd name="T63" fmla="*/ 99 h 122"/>
                  <a:gd name="T64" fmla="*/ 19 w 60"/>
                  <a:gd name="T65" fmla="*/ 115 h 122"/>
                  <a:gd name="T66" fmla="*/ 21 w 60"/>
                  <a:gd name="T6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122">
                    <a:moveTo>
                      <a:pt x="21" y="122"/>
                    </a:moveTo>
                    <a:lnTo>
                      <a:pt x="37" y="119"/>
                    </a:lnTo>
                    <a:lnTo>
                      <a:pt x="44" y="112"/>
                    </a:lnTo>
                    <a:lnTo>
                      <a:pt x="50" y="103"/>
                    </a:lnTo>
                    <a:lnTo>
                      <a:pt x="55" y="95"/>
                    </a:lnTo>
                    <a:lnTo>
                      <a:pt x="58" y="87"/>
                    </a:lnTo>
                    <a:lnTo>
                      <a:pt x="60" y="79"/>
                    </a:lnTo>
                    <a:lnTo>
                      <a:pt x="60" y="71"/>
                    </a:lnTo>
                    <a:lnTo>
                      <a:pt x="60" y="61"/>
                    </a:lnTo>
                    <a:lnTo>
                      <a:pt x="58" y="53"/>
                    </a:lnTo>
                    <a:lnTo>
                      <a:pt x="56" y="45"/>
                    </a:lnTo>
                    <a:lnTo>
                      <a:pt x="52" y="37"/>
                    </a:lnTo>
                    <a:lnTo>
                      <a:pt x="47" y="29"/>
                    </a:lnTo>
                    <a:lnTo>
                      <a:pt x="42" y="22"/>
                    </a:lnTo>
                    <a:lnTo>
                      <a:pt x="36" y="16"/>
                    </a:lnTo>
                    <a:lnTo>
                      <a:pt x="30" y="11"/>
                    </a:lnTo>
                    <a:lnTo>
                      <a:pt x="23" y="6"/>
                    </a:lnTo>
                    <a:lnTo>
                      <a:pt x="16" y="2"/>
                    </a:lnTo>
                    <a:lnTo>
                      <a:pt x="12" y="0"/>
                    </a:lnTo>
                    <a:lnTo>
                      <a:pt x="9" y="0"/>
                    </a:lnTo>
                    <a:lnTo>
                      <a:pt x="7" y="0"/>
                    </a:lnTo>
                    <a:lnTo>
                      <a:pt x="5" y="1"/>
                    </a:lnTo>
                    <a:lnTo>
                      <a:pt x="3" y="3"/>
                    </a:lnTo>
                    <a:lnTo>
                      <a:pt x="2" y="5"/>
                    </a:lnTo>
                    <a:lnTo>
                      <a:pt x="1" y="8"/>
                    </a:lnTo>
                    <a:lnTo>
                      <a:pt x="0" y="12"/>
                    </a:lnTo>
                    <a:lnTo>
                      <a:pt x="0" y="20"/>
                    </a:lnTo>
                    <a:lnTo>
                      <a:pt x="0" y="30"/>
                    </a:lnTo>
                    <a:lnTo>
                      <a:pt x="2" y="42"/>
                    </a:lnTo>
                    <a:lnTo>
                      <a:pt x="4" y="53"/>
                    </a:lnTo>
                    <a:lnTo>
                      <a:pt x="8" y="78"/>
                    </a:lnTo>
                    <a:lnTo>
                      <a:pt x="15" y="99"/>
                    </a:lnTo>
                    <a:lnTo>
                      <a:pt x="19" y="115"/>
                    </a:lnTo>
                    <a:lnTo>
                      <a:pt x="21" y="122"/>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5" name="Freeform 22"/>
              <p:cNvSpPr/>
              <p:nvPr/>
            </p:nvSpPr>
            <p:spPr bwMode="auto">
              <a:xfrm>
                <a:off x="3660460" y="3944938"/>
                <a:ext cx="11112" cy="22225"/>
              </a:xfrm>
              <a:custGeom>
                <a:avLst/>
                <a:gdLst>
                  <a:gd name="T0" fmla="*/ 43 w 63"/>
                  <a:gd name="T1" fmla="*/ 128 h 128"/>
                  <a:gd name="T2" fmla="*/ 63 w 63"/>
                  <a:gd name="T3" fmla="*/ 111 h 128"/>
                  <a:gd name="T4" fmla="*/ 62 w 63"/>
                  <a:gd name="T5" fmla="*/ 96 h 128"/>
                  <a:gd name="T6" fmla="*/ 58 w 63"/>
                  <a:gd name="T7" fmla="*/ 76 h 128"/>
                  <a:gd name="T8" fmla="*/ 54 w 63"/>
                  <a:gd name="T9" fmla="*/ 54 h 128"/>
                  <a:gd name="T10" fmla="*/ 48 w 63"/>
                  <a:gd name="T11" fmla="*/ 34 h 128"/>
                  <a:gd name="T12" fmla="*/ 44 w 63"/>
                  <a:gd name="T13" fmla="*/ 23 h 128"/>
                  <a:gd name="T14" fmla="*/ 40 w 63"/>
                  <a:gd name="T15" fmla="*/ 15 h 128"/>
                  <a:gd name="T16" fmla="*/ 36 w 63"/>
                  <a:gd name="T17" fmla="*/ 8 h 128"/>
                  <a:gd name="T18" fmla="*/ 31 w 63"/>
                  <a:gd name="T19" fmla="*/ 3 h 128"/>
                  <a:gd name="T20" fmla="*/ 28 w 63"/>
                  <a:gd name="T21" fmla="*/ 2 h 128"/>
                  <a:gd name="T22" fmla="*/ 25 w 63"/>
                  <a:gd name="T23" fmla="*/ 1 h 128"/>
                  <a:gd name="T24" fmla="*/ 23 w 63"/>
                  <a:gd name="T25" fmla="*/ 0 h 128"/>
                  <a:gd name="T26" fmla="*/ 19 w 63"/>
                  <a:gd name="T27" fmla="*/ 0 h 128"/>
                  <a:gd name="T28" fmla="*/ 16 w 63"/>
                  <a:gd name="T29" fmla="*/ 1 h 128"/>
                  <a:gd name="T30" fmla="*/ 12 w 63"/>
                  <a:gd name="T31" fmla="*/ 2 h 128"/>
                  <a:gd name="T32" fmla="*/ 9 w 63"/>
                  <a:gd name="T33" fmla="*/ 5 h 128"/>
                  <a:gd name="T34" fmla="*/ 6 w 63"/>
                  <a:gd name="T35" fmla="*/ 8 h 128"/>
                  <a:gd name="T36" fmla="*/ 4 w 63"/>
                  <a:gd name="T37" fmla="*/ 10 h 128"/>
                  <a:gd name="T38" fmla="*/ 2 w 63"/>
                  <a:gd name="T39" fmla="*/ 13 h 128"/>
                  <a:gd name="T40" fmla="*/ 1 w 63"/>
                  <a:gd name="T41" fmla="*/ 16 h 128"/>
                  <a:gd name="T42" fmla="*/ 0 w 63"/>
                  <a:gd name="T43" fmla="*/ 20 h 128"/>
                  <a:gd name="T44" fmla="*/ 0 w 63"/>
                  <a:gd name="T45" fmla="*/ 28 h 128"/>
                  <a:gd name="T46" fmla="*/ 1 w 63"/>
                  <a:gd name="T47" fmla="*/ 37 h 128"/>
                  <a:gd name="T48" fmla="*/ 2 w 63"/>
                  <a:gd name="T49" fmla="*/ 46 h 128"/>
                  <a:gd name="T50" fmla="*/ 5 w 63"/>
                  <a:gd name="T51" fmla="*/ 56 h 128"/>
                  <a:gd name="T52" fmla="*/ 8 w 63"/>
                  <a:gd name="T53" fmla="*/ 67 h 128"/>
                  <a:gd name="T54" fmla="*/ 12 w 63"/>
                  <a:gd name="T55" fmla="*/ 77 h 128"/>
                  <a:gd name="T56" fmla="*/ 21 w 63"/>
                  <a:gd name="T57" fmla="*/ 96 h 128"/>
                  <a:gd name="T58" fmla="*/ 31 w 63"/>
                  <a:gd name="T59" fmla="*/ 113 h 128"/>
                  <a:gd name="T60" fmla="*/ 35 w 63"/>
                  <a:gd name="T61" fmla="*/ 119 h 128"/>
                  <a:gd name="T62" fmla="*/ 38 w 63"/>
                  <a:gd name="T63" fmla="*/ 123 h 128"/>
                  <a:gd name="T64" fmla="*/ 41 w 63"/>
                  <a:gd name="T65" fmla="*/ 127 h 128"/>
                  <a:gd name="T66" fmla="*/ 43 w 63"/>
                  <a:gd name="T6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128">
                    <a:moveTo>
                      <a:pt x="43" y="128"/>
                    </a:moveTo>
                    <a:lnTo>
                      <a:pt x="63" y="111"/>
                    </a:lnTo>
                    <a:lnTo>
                      <a:pt x="62" y="96"/>
                    </a:lnTo>
                    <a:lnTo>
                      <a:pt x="58" y="76"/>
                    </a:lnTo>
                    <a:lnTo>
                      <a:pt x="54" y="54"/>
                    </a:lnTo>
                    <a:lnTo>
                      <a:pt x="48" y="34"/>
                    </a:lnTo>
                    <a:lnTo>
                      <a:pt x="44" y="23"/>
                    </a:lnTo>
                    <a:lnTo>
                      <a:pt x="40" y="15"/>
                    </a:lnTo>
                    <a:lnTo>
                      <a:pt x="36" y="8"/>
                    </a:lnTo>
                    <a:lnTo>
                      <a:pt x="31" y="3"/>
                    </a:lnTo>
                    <a:lnTo>
                      <a:pt x="28" y="2"/>
                    </a:lnTo>
                    <a:lnTo>
                      <a:pt x="25" y="1"/>
                    </a:lnTo>
                    <a:lnTo>
                      <a:pt x="23" y="0"/>
                    </a:lnTo>
                    <a:lnTo>
                      <a:pt x="19" y="0"/>
                    </a:lnTo>
                    <a:lnTo>
                      <a:pt x="16" y="1"/>
                    </a:lnTo>
                    <a:lnTo>
                      <a:pt x="12" y="2"/>
                    </a:lnTo>
                    <a:lnTo>
                      <a:pt x="9" y="5"/>
                    </a:lnTo>
                    <a:lnTo>
                      <a:pt x="6" y="8"/>
                    </a:lnTo>
                    <a:lnTo>
                      <a:pt x="4" y="10"/>
                    </a:lnTo>
                    <a:lnTo>
                      <a:pt x="2" y="13"/>
                    </a:lnTo>
                    <a:lnTo>
                      <a:pt x="1" y="16"/>
                    </a:lnTo>
                    <a:lnTo>
                      <a:pt x="0" y="20"/>
                    </a:lnTo>
                    <a:lnTo>
                      <a:pt x="0" y="28"/>
                    </a:lnTo>
                    <a:lnTo>
                      <a:pt x="1" y="37"/>
                    </a:lnTo>
                    <a:lnTo>
                      <a:pt x="2" y="46"/>
                    </a:lnTo>
                    <a:lnTo>
                      <a:pt x="5" y="56"/>
                    </a:lnTo>
                    <a:lnTo>
                      <a:pt x="8" y="67"/>
                    </a:lnTo>
                    <a:lnTo>
                      <a:pt x="12" y="77"/>
                    </a:lnTo>
                    <a:lnTo>
                      <a:pt x="21" y="96"/>
                    </a:lnTo>
                    <a:lnTo>
                      <a:pt x="31" y="113"/>
                    </a:lnTo>
                    <a:lnTo>
                      <a:pt x="35" y="119"/>
                    </a:lnTo>
                    <a:lnTo>
                      <a:pt x="38" y="123"/>
                    </a:lnTo>
                    <a:lnTo>
                      <a:pt x="41" y="127"/>
                    </a:lnTo>
                    <a:lnTo>
                      <a:pt x="43" y="128"/>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6" name="Freeform 23"/>
              <p:cNvSpPr/>
              <p:nvPr/>
            </p:nvSpPr>
            <p:spPr bwMode="auto">
              <a:xfrm>
                <a:off x="3641410" y="3941763"/>
                <a:ext cx="9525" cy="22225"/>
              </a:xfrm>
              <a:custGeom>
                <a:avLst/>
                <a:gdLst>
                  <a:gd name="T0" fmla="*/ 24 w 53"/>
                  <a:gd name="T1" fmla="*/ 128 h 128"/>
                  <a:gd name="T2" fmla="*/ 40 w 53"/>
                  <a:gd name="T3" fmla="*/ 123 h 128"/>
                  <a:gd name="T4" fmla="*/ 44 w 53"/>
                  <a:gd name="T5" fmla="*/ 107 h 128"/>
                  <a:gd name="T6" fmla="*/ 48 w 53"/>
                  <a:gd name="T7" fmla="*/ 85 h 128"/>
                  <a:gd name="T8" fmla="*/ 51 w 53"/>
                  <a:gd name="T9" fmla="*/ 60 h 128"/>
                  <a:gd name="T10" fmla="*/ 53 w 53"/>
                  <a:gd name="T11" fmla="*/ 36 h 128"/>
                  <a:gd name="T12" fmla="*/ 53 w 53"/>
                  <a:gd name="T13" fmla="*/ 25 h 128"/>
                  <a:gd name="T14" fmla="*/ 52 w 53"/>
                  <a:gd name="T15" fmla="*/ 16 h 128"/>
                  <a:gd name="T16" fmla="*/ 50 w 53"/>
                  <a:gd name="T17" fmla="*/ 9 h 128"/>
                  <a:gd name="T18" fmla="*/ 47 w 53"/>
                  <a:gd name="T19" fmla="*/ 3 h 128"/>
                  <a:gd name="T20" fmla="*/ 45 w 53"/>
                  <a:gd name="T21" fmla="*/ 1 h 128"/>
                  <a:gd name="T22" fmla="*/ 43 w 53"/>
                  <a:gd name="T23" fmla="*/ 0 h 128"/>
                  <a:gd name="T24" fmla="*/ 40 w 53"/>
                  <a:gd name="T25" fmla="*/ 0 h 128"/>
                  <a:gd name="T26" fmla="*/ 37 w 53"/>
                  <a:gd name="T27" fmla="*/ 0 h 128"/>
                  <a:gd name="T28" fmla="*/ 34 w 53"/>
                  <a:gd name="T29" fmla="*/ 2 h 128"/>
                  <a:gd name="T30" fmla="*/ 30 w 53"/>
                  <a:gd name="T31" fmla="*/ 4 h 128"/>
                  <a:gd name="T32" fmla="*/ 26 w 53"/>
                  <a:gd name="T33" fmla="*/ 8 h 128"/>
                  <a:gd name="T34" fmla="*/ 22 w 53"/>
                  <a:gd name="T35" fmla="*/ 13 h 128"/>
                  <a:gd name="T36" fmla="*/ 15 w 53"/>
                  <a:gd name="T37" fmla="*/ 19 h 128"/>
                  <a:gd name="T38" fmla="*/ 11 w 53"/>
                  <a:gd name="T39" fmla="*/ 26 h 128"/>
                  <a:gd name="T40" fmla="*/ 7 w 53"/>
                  <a:gd name="T41" fmla="*/ 34 h 128"/>
                  <a:gd name="T42" fmla="*/ 4 w 53"/>
                  <a:gd name="T43" fmla="*/ 42 h 128"/>
                  <a:gd name="T44" fmla="*/ 2 w 53"/>
                  <a:gd name="T45" fmla="*/ 52 h 128"/>
                  <a:gd name="T46" fmla="*/ 1 w 53"/>
                  <a:gd name="T47" fmla="*/ 61 h 128"/>
                  <a:gd name="T48" fmla="*/ 0 w 53"/>
                  <a:gd name="T49" fmla="*/ 71 h 128"/>
                  <a:gd name="T50" fmla="*/ 0 w 53"/>
                  <a:gd name="T51" fmla="*/ 82 h 128"/>
                  <a:gd name="T52" fmla="*/ 1 w 53"/>
                  <a:gd name="T53" fmla="*/ 91 h 128"/>
                  <a:gd name="T54" fmla="*/ 3 w 53"/>
                  <a:gd name="T55" fmla="*/ 99 h 128"/>
                  <a:gd name="T56" fmla="*/ 7 w 53"/>
                  <a:gd name="T57" fmla="*/ 107 h 128"/>
                  <a:gd name="T58" fmla="*/ 11 w 53"/>
                  <a:gd name="T59" fmla="*/ 114 h 128"/>
                  <a:gd name="T60" fmla="*/ 16 w 53"/>
                  <a:gd name="T61" fmla="*/ 121 h 128"/>
                  <a:gd name="T62" fmla="*/ 20 w 53"/>
                  <a:gd name="T63" fmla="*/ 126 h 128"/>
                  <a:gd name="T64" fmla="*/ 23 w 53"/>
                  <a:gd name="T65" fmla="*/ 128 h 128"/>
                  <a:gd name="T66" fmla="*/ 24 w 53"/>
                  <a:gd name="T6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128">
                    <a:moveTo>
                      <a:pt x="24" y="128"/>
                    </a:moveTo>
                    <a:lnTo>
                      <a:pt x="40" y="123"/>
                    </a:lnTo>
                    <a:lnTo>
                      <a:pt x="44" y="107"/>
                    </a:lnTo>
                    <a:lnTo>
                      <a:pt x="48" y="85"/>
                    </a:lnTo>
                    <a:lnTo>
                      <a:pt x="51" y="60"/>
                    </a:lnTo>
                    <a:lnTo>
                      <a:pt x="53" y="36"/>
                    </a:lnTo>
                    <a:lnTo>
                      <a:pt x="53" y="25"/>
                    </a:lnTo>
                    <a:lnTo>
                      <a:pt x="52" y="16"/>
                    </a:lnTo>
                    <a:lnTo>
                      <a:pt x="50" y="9"/>
                    </a:lnTo>
                    <a:lnTo>
                      <a:pt x="47" y="3"/>
                    </a:lnTo>
                    <a:lnTo>
                      <a:pt x="45" y="1"/>
                    </a:lnTo>
                    <a:lnTo>
                      <a:pt x="43" y="0"/>
                    </a:lnTo>
                    <a:lnTo>
                      <a:pt x="40" y="0"/>
                    </a:lnTo>
                    <a:lnTo>
                      <a:pt x="37" y="0"/>
                    </a:lnTo>
                    <a:lnTo>
                      <a:pt x="34" y="2"/>
                    </a:lnTo>
                    <a:lnTo>
                      <a:pt x="30" y="4"/>
                    </a:lnTo>
                    <a:lnTo>
                      <a:pt x="26" y="8"/>
                    </a:lnTo>
                    <a:lnTo>
                      <a:pt x="22" y="13"/>
                    </a:lnTo>
                    <a:lnTo>
                      <a:pt x="15" y="19"/>
                    </a:lnTo>
                    <a:lnTo>
                      <a:pt x="11" y="26"/>
                    </a:lnTo>
                    <a:lnTo>
                      <a:pt x="7" y="34"/>
                    </a:lnTo>
                    <a:lnTo>
                      <a:pt x="4" y="42"/>
                    </a:lnTo>
                    <a:lnTo>
                      <a:pt x="2" y="52"/>
                    </a:lnTo>
                    <a:lnTo>
                      <a:pt x="1" y="61"/>
                    </a:lnTo>
                    <a:lnTo>
                      <a:pt x="0" y="71"/>
                    </a:lnTo>
                    <a:lnTo>
                      <a:pt x="0" y="82"/>
                    </a:lnTo>
                    <a:lnTo>
                      <a:pt x="1" y="91"/>
                    </a:lnTo>
                    <a:lnTo>
                      <a:pt x="3" y="99"/>
                    </a:lnTo>
                    <a:lnTo>
                      <a:pt x="7" y="107"/>
                    </a:lnTo>
                    <a:lnTo>
                      <a:pt x="11" y="114"/>
                    </a:lnTo>
                    <a:lnTo>
                      <a:pt x="16" y="121"/>
                    </a:lnTo>
                    <a:lnTo>
                      <a:pt x="20" y="126"/>
                    </a:lnTo>
                    <a:lnTo>
                      <a:pt x="23" y="128"/>
                    </a:lnTo>
                    <a:lnTo>
                      <a:pt x="24" y="128"/>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7" name="Freeform 24"/>
              <p:cNvSpPr/>
              <p:nvPr/>
            </p:nvSpPr>
            <p:spPr bwMode="auto">
              <a:xfrm>
                <a:off x="3623947" y="3937000"/>
                <a:ext cx="9525" cy="14288"/>
              </a:xfrm>
              <a:custGeom>
                <a:avLst/>
                <a:gdLst>
                  <a:gd name="T0" fmla="*/ 43 w 46"/>
                  <a:gd name="T1" fmla="*/ 68 h 83"/>
                  <a:gd name="T2" fmla="*/ 45 w 46"/>
                  <a:gd name="T3" fmla="*/ 57 h 83"/>
                  <a:gd name="T4" fmla="*/ 46 w 46"/>
                  <a:gd name="T5" fmla="*/ 44 h 83"/>
                  <a:gd name="T6" fmla="*/ 46 w 46"/>
                  <a:gd name="T7" fmla="*/ 37 h 83"/>
                  <a:gd name="T8" fmla="*/ 45 w 46"/>
                  <a:gd name="T9" fmla="*/ 28 h 83"/>
                  <a:gd name="T10" fmla="*/ 44 w 46"/>
                  <a:gd name="T11" fmla="*/ 22 h 83"/>
                  <a:gd name="T12" fmla="*/ 43 w 46"/>
                  <a:gd name="T13" fmla="*/ 15 h 83"/>
                  <a:gd name="T14" fmla="*/ 40 w 46"/>
                  <a:gd name="T15" fmla="*/ 10 h 83"/>
                  <a:gd name="T16" fmla="*/ 38 w 46"/>
                  <a:gd name="T17" fmla="*/ 5 h 83"/>
                  <a:gd name="T18" fmla="*/ 33 w 46"/>
                  <a:gd name="T19" fmla="*/ 2 h 83"/>
                  <a:gd name="T20" fmla="*/ 29 w 46"/>
                  <a:gd name="T21" fmla="*/ 0 h 83"/>
                  <a:gd name="T22" fmla="*/ 25 w 46"/>
                  <a:gd name="T23" fmla="*/ 0 h 83"/>
                  <a:gd name="T24" fmla="*/ 19 w 46"/>
                  <a:gd name="T25" fmla="*/ 2 h 83"/>
                  <a:gd name="T26" fmla="*/ 13 w 46"/>
                  <a:gd name="T27" fmla="*/ 7 h 83"/>
                  <a:gd name="T28" fmla="*/ 5 w 46"/>
                  <a:gd name="T29" fmla="*/ 13 h 83"/>
                  <a:gd name="T30" fmla="*/ 2 w 46"/>
                  <a:gd name="T31" fmla="*/ 18 h 83"/>
                  <a:gd name="T32" fmla="*/ 1 w 46"/>
                  <a:gd name="T33" fmla="*/ 23 h 83"/>
                  <a:gd name="T34" fmla="*/ 0 w 46"/>
                  <a:gd name="T35" fmla="*/ 30 h 83"/>
                  <a:gd name="T36" fmla="*/ 0 w 46"/>
                  <a:gd name="T37" fmla="*/ 39 h 83"/>
                  <a:gd name="T38" fmla="*/ 0 w 46"/>
                  <a:gd name="T39" fmla="*/ 54 h 83"/>
                  <a:gd name="T40" fmla="*/ 1 w 46"/>
                  <a:gd name="T41" fmla="*/ 65 h 83"/>
                  <a:gd name="T42" fmla="*/ 1 w 46"/>
                  <a:gd name="T43" fmla="*/ 73 h 83"/>
                  <a:gd name="T44" fmla="*/ 1 w 46"/>
                  <a:gd name="T45" fmla="*/ 78 h 83"/>
                  <a:gd name="T46" fmla="*/ 2 w 46"/>
                  <a:gd name="T47" fmla="*/ 80 h 83"/>
                  <a:gd name="T48" fmla="*/ 4 w 46"/>
                  <a:gd name="T49" fmla="*/ 82 h 83"/>
                  <a:gd name="T50" fmla="*/ 6 w 46"/>
                  <a:gd name="T51" fmla="*/ 83 h 83"/>
                  <a:gd name="T52" fmla="*/ 10 w 46"/>
                  <a:gd name="T53" fmla="*/ 83 h 83"/>
                  <a:gd name="T54" fmla="*/ 16 w 46"/>
                  <a:gd name="T55" fmla="*/ 83 h 83"/>
                  <a:gd name="T56" fmla="*/ 26 w 46"/>
                  <a:gd name="T57" fmla="*/ 81 h 83"/>
                  <a:gd name="T58" fmla="*/ 31 w 46"/>
                  <a:gd name="T59" fmla="*/ 79 h 83"/>
                  <a:gd name="T60" fmla="*/ 37 w 46"/>
                  <a:gd name="T61" fmla="*/ 77 h 83"/>
                  <a:gd name="T62" fmla="*/ 40 w 46"/>
                  <a:gd name="T63" fmla="*/ 73 h 83"/>
                  <a:gd name="T64" fmla="*/ 43 w 46"/>
                  <a:gd name="T65" fmla="*/ 6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83">
                    <a:moveTo>
                      <a:pt x="43" y="68"/>
                    </a:moveTo>
                    <a:lnTo>
                      <a:pt x="45" y="57"/>
                    </a:lnTo>
                    <a:lnTo>
                      <a:pt x="46" y="44"/>
                    </a:lnTo>
                    <a:lnTo>
                      <a:pt x="46" y="37"/>
                    </a:lnTo>
                    <a:lnTo>
                      <a:pt x="45" y="28"/>
                    </a:lnTo>
                    <a:lnTo>
                      <a:pt x="44" y="22"/>
                    </a:lnTo>
                    <a:lnTo>
                      <a:pt x="43" y="15"/>
                    </a:lnTo>
                    <a:lnTo>
                      <a:pt x="40" y="10"/>
                    </a:lnTo>
                    <a:lnTo>
                      <a:pt x="38" y="5"/>
                    </a:lnTo>
                    <a:lnTo>
                      <a:pt x="33" y="2"/>
                    </a:lnTo>
                    <a:lnTo>
                      <a:pt x="29" y="0"/>
                    </a:lnTo>
                    <a:lnTo>
                      <a:pt x="25" y="0"/>
                    </a:lnTo>
                    <a:lnTo>
                      <a:pt x="19" y="2"/>
                    </a:lnTo>
                    <a:lnTo>
                      <a:pt x="13" y="7"/>
                    </a:lnTo>
                    <a:lnTo>
                      <a:pt x="5" y="13"/>
                    </a:lnTo>
                    <a:lnTo>
                      <a:pt x="2" y="18"/>
                    </a:lnTo>
                    <a:lnTo>
                      <a:pt x="1" y="23"/>
                    </a:lnTo>
                    <a:lnTo>
                      <a:pt x="0" y="30"/>
                    </a:lnTo>
                    <a:lnTo>
                      <a:pt x="0" y="39"/>
                    </a:lnTo>
                    <a:lnTo>
                      <a:pt x="0" y="54"/>
                    </a:lnTo>
                    <a:lnTo>
                      <a:pt x="1" y="65"/>
                    </a:lnTo>
                    <a:lnTo>
                      <a:pt x="1" y="73"/>
                    </a:lnTo>
                    <a:lnTo>
                      <a:pt x="1" y="78"/>
                    </a:lnTo>
                    <a:lnTo>
                      <a:pt x="2" y="80"/>
                    </a:lnTo>
                    <a:lnTo>
                      <a:pt x="4" y="82"/>
                    </a:lnTo>
                    <a:lnTo>
                      <a:pt x="6" y="83"/>
                    </a:lnTo>
                    <a:lnTo>
                      <a:pt x="10" y="83"/>
                    </a:lnTo>
                    <a:lnTo>
                      <a:pt x="16" y="83"/>
                    </a:lnTo>
                    <a:lnTo>
                      <a:pt x="26" y="81"/>
                    </a:lnTo>
                    <a:lnTo>
                      <a:pt x="31" y="79"/>
                    </a:lnTo>
                    <a:lnTo>
                      <a:pt x="37" y="77"/>
                    </a:lnTo>
                    <a:lnTo>
                      <a:pt x="40" y="73"/>
                    </a:lnTo>
                    <a:lnTo>
                      <a:pt x="43" y="68"/>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8" name="Freeform 25"/>
              <p:cNvSpPr/>
              <p:nvPr/>
            </p:nvSpPr>
            <p:spPr bwMode="auto">
              <a:xfrm>
                <a:off x="3608072" y="3930650"/>
                <a:ext cx="7937" cy="15875"/>
              </a:xfrm>
              <a:custGeom>
                <a:avLst/>
                <a:gdLst>
                  <a:gd name="T0" fmla="*/ 37 w 48"/>
                  <a:gd name="T1" fmla="*/ 90 h 90"/>
                  <a:gd name="T2" fmla="*/ 48 w 48"/>
                  <a:gd name="T3" fmla="*/ 61 h 90"/>
                  <a:gd name="T4" fmla="*/ 48 w 48"/>
                  <a:gd name="T5" fmla="*/ 48 h 90"/>
                  <a:gd name="T6" fmla="*/ 47 w 48"/>
                  <a:gd name="T7" fmla="*/ 36 h 90"/>
                  <a:gd name="T8" fmla="*/ 46 w 48"/>
                  <a:gd name="T9" fmla="*/ 26 h 90"/>
                  <a:gd name="T10" fmla="*/ 44 w 48"/>
                  <a:gd name="T11" fmla="*/ 18 h 90"/>
                  <a:gd name="T12" fmla="*/ 42 w 48"/>
                  <a:gd name="T13" fmla="*/ 12 h 90"/>
                  <a:gd name="T14" fmla="*/ 40 w 48"/>
                  <a:gd name="T15" fmla="*/ 7 h 90"/>
                  <a:gd name="T16" fmla="*/ 37 w 48"/>
                  <a:gd name="T17" fmla="*/ 3 h 90"/>
                  <a:gd name="T18" fmla="*/ 34 w 48"/>
                  <a:gd name="T19" fmla="*/ 1 h 90"/>
                  <a:gd name="T20" fmla="*/ 31 w 48"/>
                  <a:gd name="T21" fmla="*/ 0 h 90"/>
                  <a:gd name="T22" fmla="*/ 28 w 48"/>
                  <a:gd name="T23" fmla="*/ 0 h 90"/>
                  <a:gd name="T24" fmla="*/ 25 w 48"/>
                  <a:gd name="T25" fmla="*/ 1 h 90"/>
                  <a:gd name="T26" fmla="*/ 22 w 48"/>
                  <a:gd name="T27" fmla="*/ 3 h 90"/>
                  <a:gd name="T28" fmla="*/ 19 w 48"/>
                  <a:gd name="T29" fmla="*/ 6 h 90"/>
                  <a:gd name="T30" fmla="*/ 14 w 48"/>
                  <a:gd name="T31" fmla="*/ 9 h 90"/>
                  <a:gd name="T32" fmla="*/ 12 w 48"/>
                  <a:gd name="T33" fmla="*/ 13 h 90"/>
                  <a:gd name="T34" fmla="*/ 9 w 48"/>
                  <a:gd name="T35" fmla="*/ 18 h 90"/>
                  <a:gd name="T36" fmla="*/ 4 w 48"/>
                  <a:gd name="T37" fmla="*/ 28 h 90"/>
                  <a:gd name="T38" fmla="*/ 1 w 48"/>
                  <a:gd name="T39" fmla="*/ 41 h 90"/>
                  <a:gd name="T40" fmla="*/ 0 w 48"/>
                  <a:gd name="T41" fmla="*/ 46 h 90"/>
                  <a:gd name="T42" fmla="*/ 0 w 48"/>
                  <a:gd name="T43" fmla="*/ 52 h 90"/>
                  <a:gd name="T44" fmla="*/ 0 w 48"/>
                  <a:gd name="T45" fmla="*/ 58 h 90"/>
                  <a:gd name="T46" fmla="*/ 1 w 48"/>
                  <a:gd name="T47" fmla="*/ 63 h 90"/>
                  <a:gd name="T48" fmla="*/ 2 w 48"/>
                  <a:gd name="T49" fmla="*/ 69 h 90"/>
                  <a:gd name="T50" fmla="*/ 5 w 48"/>
                  <a:gd name="T51" fmla="*/ 74 h 90"/>
                  <a:gd name="T52" fmla="*/ 8 w 48"/>
                  <a:gd name="T53" fmla="*/ 79 h 90"/>
                  <a:gd name="T54" fmla="*/ 11 w 48"/>
                  <a:gd name="T55" fmla="*/ 82 h 90"/>
                  <a:gd name="T56" fmla="*/ 17 w 48"/>
                  <a:gd name="T57" fmla="*/ 86 h 90"/>
                  <a:gd name="T58" fmla="*/ 23 w 48"/>
                  <a:gd name="T59" fmla="*/ 88 h 90"/>
                  <a:gd name="T60" fmla="*/ 29 w 48"/>
                  <a:gd name="T61" fmla="*/ 89 h 90"/>
                  <a:gd name="T62" fmla="*/ 37 w 48"/>
                  <a:gd name="T6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90">
                    <a:moveTo>
                      <a:pt x="37" y="90"/>
                    </a:moveTo>
                    <a:lnTo>
                      <a:pt x="48" y="61"/>
                    </a:lnTo>
                    <a:lnTo>
                      <a:pt x="48" y="48"/>
                    </a:lnTo>
                    <a:lnTo>
                      <a:pt x="47" y="36"/>
                    </a:lnTo>
                    <a:lnTo>
                      <a:pt x="46" y="26"/>
                    </a:lnTo>
                    <a:lnTo>
                      <a:pt x="44" y="18"/>
                    </a:lnTo>
                    <a:lnTo>
                      <a:pt x="42" y="12"/>
                    </a:lnTo>
                    <a:lnTo>
                      <a:pt x="40" y="7"/>
                    </a:lnTo>
                    <a:lnTo>
                      <a:pt x="37" y="3"/>
                    </a:lnTo>
                    <a:lnTo>
                      <a:pt x="34" y="1"/>
                    </a:lnTo>
                    <a:lnTo>
                      <a:pt x="31" y="0"/>
                    </a:lnTo>
                    <a:lnTo>
                      <a:pt x="28" y="0"/>
                    </a:lnTo>
                    <a:lnTo>
                      <a:pt x="25" y="1"/>
                    </a:lnTo>
                    <a:lnTo>
                      <a:pt x="22" y="3"/>
                    </a:lnTo>
                    <a:lnTo>
                      <a:pt x="19" y="6"/>
                    </a:lnTo>
                    <a:lnTo>
                      <a:pt x="14" y="9"/>
                    </a:lnTo>
                    <a:lnTo>
                      <a:pt x="12" y="13"/>
                    </a:lnTo>
                    <a:lnTo>
                      <a:pt x="9" y="18"/>
                    </a:lnTo>
                    <a:lnTo>
                      <a:pt x="4" y="28"/>
                    </a:lnTo>
                    <a:lnTo>
                      <a:pt x="1" y="41"/>
                    </a:lnTo>
                    <a:lnTo>
                      <a:pt x="0" y="46"/>
                    </a:lnTo>
                    <a:lnTo>
                      <a:pt x="0" y="52"/>
                    </a:lnTo>
                    <a:lnTo>
                      <a:pt x="0" y="58"/>
                    </a:lnTo>
                    <a:lnTo>
                      <a:pt x="1" y="63"/>
                    </a:lnTo>
                    <a:lnTo>
                      <a:pt x="2" y="69"/>
                    </a:lnTo>
                    <a:lnTo>
                      <a:pt x="5" y="74"/>
                    </a:lnTo>
                    <a:lnTo>
                      <a:pt x="8" y="79"/>
                    </a:lnTo>
                    <a:lnTo>
                      <a:pt x="11" y="82"/>
                    </a:lnTo>
                    <a:lnTo>
                      <a:pt x="17" y="86"/>
                    </a:lnTo>
                    <a:lnTo>
                      <a:pt x="23" y="88"/>
                    </a:lnTo>
                    <a:lnTo>
                      <a:pt x="29" y="89"/>
                    </a:lnTo>
                    <a:lnTo>
                      <a:pt x="37" y="90"/>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39" name="Freeform 26"/>
              <p:cNvSpPr/>
              <p:nvPr/>
            </p:nvSpPr>
            <p:spPr bwMode="auto">
              <a:xfrm>
                <a:off x="3596960" y="3916363"/>
                <a:ext cx="7937" cy="9525"/>
              </a:xfrm>
              <a:custGeom>
                <a:avLst/>
                <a:gdLst>
                  <a:gd name="T0" fmla="*/ 46 w 48"/>
                  <a:gd name="T1" fmla="*/ 53 h 53"/>
                  <a:gd name="T2" fmla="*/ 48 w 48"/>
                  <a:gd name="T3" fmla="*/ 33 h 53"/>
                  <a:gd name="T4" fmla="*/ 40 w 48"/>
                  <a:gd name="T5" fmla="*/ 20 h 53"/>
                  <a:gd name="T6" fmla="*/ 33 w 48"/>
                  <a:gd name="T7" fmla="*/ 11 h 53"/>
                  <a:gd name="T8" fmla="*/ 30 w 48"/>
                  <a:gd name="T9" fmla="*/ 7 h 53"/>
                  <a:gd name="T10" fmla="*/ 26 w 48"/>
                  <a:gd name="T11" fmla="*/ 4 h 53"/>
                  <a:gd name="T12" fmla="*/ 23 w 48"/>
                  <a:gd name="T13" fmla="*/ 2 h 53"/>
                  <a:gd name="T14" fmla="*/ 20 w 48"/>
                  <a:gd name="T15" fmla="*/ 1 h 53"/>
                  <a:gd name="T16" fmla="*/ 17 w 48"/>
                  <a:gd name="T17" fmla="*/ 0 h 53"/>
                  <a:gd name="T18" fmla="*/ 14 w 48"/>
                  <a:gd name="T19" fmla="*/ 0 h 53"/>
                  <a:gd name="T20" fmla="*/ 11 w 48"/>
                  <a:gd name="T21" fmla="*/ 1 h 53"/>
                  <a:gd name="T22" fmla="*/ 9 w 48"/>
                  <a:gd name="T23" fmla="*/ 2 h 53"/>
                  <a:gd name="T24" fmla="*/ 4 w 48"/>
                  <a:gd name="T25" fmla="*/ 7 h 53"/>
                  <a:gd name="T26" fmla="*/ 2 w 48"/>
                  <a:gd name="T27" fmla="*/ 12 h 53"/>
                  <a:gd name="T28" fmla="*/ 0 w 48"/>
                  <a:gd name="T29" fmla="*/ 18 h 53"/>
                  <a:gd name="T30" fmla="*/ 0 w 48"/>
                  <a:gd name="T31" fmla="*/ 25 h 53"/>
                  <a:gd name="T32" fmla="*/ 2 w 48"/>
                  <a:gd name="T33" fmla="*/ 31 h 53"/>
                  <a:gd name="T34" fmla="*/ 7 w 48"/>
                  <a:gd name="T35" fmla="*/ 38 h 53"/>
                  <a:gd name="T36" fmla="*/ 10 w 48"/>
                  <a:gd name="T37" fmla="*/ 41 h 53"/>
                  <a:gd name="T38" fmla="*/ 13 w 48"/>
                  <a:gd name="T39" fmla="*/ 44 h 53"/>
                  <a:gd name="T40" fmla="*/ 17 w 48"/>
                  <a:gd name="T41" fmla="*/ 47 h 53"/>
                  <a:gd name="T42" fmla="*/ 21 w 48"/>
                  <a:gd name="T43" fmla="*/ 49 h 53"/>
                  <a:gd name="T44" fmla="*/ 26 w 48"/>
                  <a:gd name="T45" fmla="*/ 51 h 53"/>
                  <a:gd name="T46" fmla="*/ 32 w 48"/>
                  <a:gd name="T47" fmla="*/ 52 h 53"/>
                  <a:gd name="T48" fmla="*/ 38 w 48"/>
                  <a:gd name="T49" fmla="*/ 53 h 53"/>
                  <a:gd name="T50" fmla="*/ 46 w 48"/>
                  <a:gd name="T5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53">
                    <a:moveTo>
                      <a:pt x="46" y="53"/>
                    </a:moveTo>
                    <a:lnTo>
                      <a:pt x="48" y="33"/>
                    </a:lnTo>
                    <a:lnTo>
                      <a:pt x="40" y="20"/>
                    </a:lnTo>
                    <a:lnTo>
                      <a:pt x="33" y="11"/>
                    </a:lnTo>
                    <a:lnTo>
                      <a:pt x="30" y="7"/>
                    </a:lnTo>
                    <a:lnTo>
                      <a:pt x="26" y="4"/>
                    </a:lnTo>
                    <a:lnTo>
                      <a:pt x="23" y="2"/>
                    </a:lnTo>
                    <a:lnTo>
                      <a:pt x="20" y="1"/>
                    </a:lnTo>
                    <a:lnTo>
                      <a:pt x="17" y="0"/>
                    </a:lnTo>
                    <a:lnTo>
                      <a:pt x="14" y="0"/>
                    </a:lnTo>
                    <a:lnTo>
                      <a:pt x="11" y="1"/>
                    </a:lnTo>
                    <a:lnTo>
                      <a:pt x="9" y="2"/>
                    </a:lnTo>
                    <a:lnTo>
                      <a:pt x="4" y="7"/>
                    </a:lnTo>
                    <a:lnTo>
                      <a:pt x="2" y="12"/>
                    </a:lnTo>
                    <a:lnTo>
                      <a:pt x="0" y="18"/>
                    </a:lnTo>
                    <a:lnTo>
                      <a:pt x="0" y="25"/>
                    </a:lnTo>
                    <a:lnTo>
                      <a:pt x="2" y="31"/>
                    </a:lnTo>
                    <a:lnTo>
                      <a:pt x="7" y="38"/>
                    </a:lnTo>
                    <a:lnTo>
                      <a:pt x="10" y="41"/>
                    </a:lnTo>
                    <a:lnTo>
                      <a:pt x="13" y="44"/>
                    </a:lnTo>
                    <a:lnTo>
                      <a:pt x="17" y="47"/>
                    </a:lnTo>
                    <a:lnTo>
                      <a:pt x="21" y="49"/>
                    </a:lnTo>
                    <a:lnTo>
                      <a:pt x="26" y="51"/>
                    </a:lnTo>
                    <a:lnTo>
                      <a:pt x="32" y="52"/>
                    </a:lnTo>
                    <a:lnTo>
                      <a:pt x="38" y="53"/>
                    </a:lnTo>
                    <a:lnTo>
                      <a:pt x="46" y="53"/>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0" name="Freeform 27"/>
              <p:cNvSpPr/>
              <p:nvPr/>
            </p:nvSpPr>
            <p:spPr bwMode="auto">
              <a:xfrm>
                <a:off x="3720785" y="3884613"/>
                <a:ext cx="9525" cy="12700"/>
              </a:xfrm>
              <a:custGeom>
                <a:avLst/>
                <a:gdLst>
                  <a:gd name="T0" fmla="*/ 38 w 56"/>
                  <a:gd name="T1" fmla="*/ 3 h 70"/>
                  <a:gd name="T2" fmla="*/ 55 w 56"/>
                  <a:gd name="T3" fmla="*/ 0 h 70"/>
                  <a:gd name="T4" fmla="*/ 56 w 56"/>
                  <a:gd name="T5" fmla="*/ 35 h 70"/>
                  <a:gd name="T6" fmla="*/ 55 w 56"/>
                  <a:gd name="T7" fmla="*/ 56 h 70"/>
                  <a:gd name="T8" fmla="*/ 54 w 56"/>
                  <a:gd name="T9" fmla="*/ 59 h 70"/>
                  <a:gd name="T10" fmla="*/ 51 w 56"/>
                  <a:gd name="T11" fmla="*/ 62 h 70"/>
                  <a:gd name="T12" fmla="*/ 48 w 56"/>
                  <a:gd name="T13" fmla="*/ 65 h 70"/>
                  <a:gd name="T14" fmla="*/ 45 w 56"/>
                  <a:gd name="T15" fmla="*/ 66 h 70"/>
                  <a:gd name="T16" fmla="*/ 35 w 56"/>
                  <a:gd name="T17" fmla="*/ 69 h 70"/>
                  <a:gd name="T18" fmla="*/ 22 w 56"/>
                  <a:gd name="T19" fmla="*/ 70 h 70"/>
                  <a:gd name="T20" fmla="*/ 15 w 56"/>
                  <a:gd name="T21" fmla="*/ 69 h 70"/>
                  <a:gd name="T22" fmla="*/ 9 w 56"/>
                  <a:gd name="T23" fmla="*/ 66 h 70"/>
                  <a:gd name="T24" fmla="*/ 5 w 56"/>
                  <a:gd name="T25" fmla="*/ 63 h 70"/>
                  <a:gd name="T26" fmla="*/ 2 w 56"/>
                  <a:gd name="T27" fmla="*/ 59 h 70"/>
                  <a:gd name="T28" fmla="*/ 1 w 56"/>
                  <a:gd name="T29" fmla="*/ 54 h 70"/>
                  <a:gd name="T30" fmla="*/ 0 w 56"/>
                  <a:gd name="T31" fmla="*/ 48 h 70"/>
                  <a:gd name="T32" fmla="*/ 0 w 56"/>
                  <a:gd name="T33" fmla="*/ 42 h 70"/>
                  <a:gd name="T34" fmla="*/ 1 w 56"/>
                  <a:gd name="T35" fmla="*/ 36 h 70"/>
                  <a:gd name="T36" fmla="*/ 3 w 56"/>
                  <a:gd name="T37" fmla="*/ 29 h 70"/>
                  <a:gd name="T38" fmla="*/ 6 w 56"/>
                  <a:gd name="T39" fmla="*/ 23 h 70"/>
                  <a:gd name="T40" fmla="*/ 9 w 56"/>
                  <a:gd name="T41" fmla="*/ 18 h 70"/>
                  <a:gd name="T42" fmla="*/ 13 w 56"/>
                  <a:gd name="T43" fmla="*/ 13 h 70"/>
                  <a:gd name="T44" fmla="*/ 19 w 56"/>
                  <a:gd name="T45" fmla="*/ 9 h 70"/>
                  <a:gd name="T46" fmla="*/ 25 w 56"/>
                  <a:gd name="T47" fmla="*/ 5 h 70"/>
                  <a:gd name="T48" fmla="*/ 31 w 56"/>
                  <a:gd name="T49" fmla="*/ 3 h 70"/>
                  <a:gd name="T50" fmla="*/ 38 w 56"/>
                  <a:gd name="T51"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70">
                    <a:moveTo>
                      <a:pt x="38" y="3"/>
                    </a:moveTo>
                    <a:lnTo>
                      <a:pt x="55" y="0"/>
                    </a:lnTo>
                    <a:lnTo>
                      <a:pt x="56" y="35"/>
                    </a:lnTo>
                    <a:lnTo>
                      <a:pt x="55" y="56"/>
                    </a:lnTo>
                    <a:lnTo>
                      <a:pt x="54" y="59"/>
                    </a:lnTo>
                    <a:lnTo>
                      <a:pt x="51" y="62"/>
                    </a:lnTo>
                    <a:lnTo>
                      <a:pt x="48" y="65"/>
                    </a:lnTo>
                    <a:lnTo>
                      <a:pt x="45" y="66"/>
                    </a:lnTo>
                    <a:lnTo>
                      <a:pt x="35" y="69"/>
                    </a:lnTo>
                    <a:lnTo>
                      <a:pt x="22" y="70"/>
                    </a:lnTo>
                    <a:lnTo>
                      <a:pt x="15" y="69"/>
                    </a:lnTo>
                    <a:lnTo>
                      <a:pt x="9" y="66"/>
                    </a:lnTo>
                    <a:lnTo>
                      <a:pt x="5" y="63"/>
                    </a:lnTo>
                    <a:lnTo>
                      <a:pt x="2" y="59"/>
                    </a:lnTo>
                    <a:lnTo>
                      <a:pt x="1" y="54"/>
                    </a:lnTo>
                    <a:lnTo>
                      <a:pt x="0" y="48"/>
                    </a:lnTo>
                    <a:lnTo>
                      <a:pt x="0" y="42"/>
                    </a:lnTo>
                    <a:lnTo>
                      <a:pt x="1" y="36"/>
                    </a:lnTo>
                    <a:lnTo>
                      <a:pt x="3" y="29"/>
                    </a:lnTo>
                    <a:lnTo>
                      <a:pt x="6" y="23"/>
                    </a:lnTo>
                    <a:lnTo>
                      <a:pt x="9" y="18"/>
                    </a:lnTo>
                    <a:lnTo>
                      <a:pt x="13" y="13"/>
                    </a:lnTo>
                    <a:lnTo>
                      <a:pt x="19" y="9"/>
                    </a:lnTo>
                    <a:lnTo>
                      <a:pt x="25" y="5"/>
                    </a:lnTo>
                    <a:lnTo>
                      <a:pt x="31" y="3"/>
                    </a:lnTo>
                    <a:lnTo>
                      <a:pt x="38" y="3"/>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1" name="Freeform 28"/>
              <p:cNvSpPr/>
              <p:nvPr/>
            </p:nvSpPr>
            <p:spPr bwMode="auto">
              <a:xfrm>
                <a:off x="3706497" y="3890963"/>
                <a:ext cx="11112" cy="14288"/>
              </a:xfrm>
              <a:custGeom>
                <a:avLst/>
                <a:gdLst>
                  <a:gd name="T0" fmla="*/ 22 w 70"/>
                  <a:gd name="T1" fmla="*/ 85 h 85"/>
                  <a:gd name="T2" fmla="*/ 40 w 70"/>
                  <a:gd name="T3" fmla="*/ 80 h 85"/>
                  <a:gd name="T4" fmla="*/ 50 w 70"/>
                  <a:gd name="T5" fmla="*/ 76 h 85"/>
                  <a:gd name="T6" fmla="*/ 58 w 70"/>
                  <a:gd name="T7" fmla="*/ 71 h 85"/>
                  <a:gd name="T8" fmla="*/ 63 w 70"/>
                  <a:gd name="T9" fmla="*/ 67 h 85"/>
                  <a:gd name="T10" fmla="*/ 67 w 70"/>
                  <a:gd name="T11" fmla="*/ 62 h 85"/>
                  <a:gd name="T12" fmla="*/ 69 w 70"/>
                  <a:gd name="T13" fmla="*/ 57 h 85"/>
                  <a:gd name="T14" fmla="*/ 70 w 70"/>
                  <a:gd name="T15" fmla="*/ 51 h 85"/>
                  <a:gd name="T16" fmla="*/ 69 w 70"/>
                  <a:gd name="T17" fmla="*/ 46 h 85"/>
                  <a:gd name="T18" fmla="*/ 67 w 70"/>
                  <a:gd name="T19" fmla="*/ 40 h 85"/>
                  <a:gd name="T20" fmla="*/ 64 w 70"/>
                  <a:gd name="T21" fmla="*/ 34 h 85"/>
                  <a:gd name="T22" fmla="*/ 61 w 70"/>
                  <a:gd name="T23" fmla="*/ 29 h 85"/>
                  <a:gd name="T24" fmla="*/ 56 w 70"/>
                  <a:gd name="T25" fmla="*/ 23 h 85"/>
                  <a:gd name="T26" fmla="*/ 52 w 70"/>
                  <a:gd name="T27" fmla="*/ 18 h 85"/>
                  <a:gd name="T28" fmla="*/ 43 w 70"/>
                  <a:gd name="T29" fmla="*/ 9 h 85"/>
                  <a:gd name="T30" fmla="*/ 35 w 70"/>
                  <a:gd name="T31" fmla="*/ 1 h 85"/>
                  <a:gd name="T32" fmla="*/ 33 w 70"/>
                  <a:gd name="T33" fmla="*/ 0 h 85"/>
                  <a:gd name="T34" fmla="*/ 30 w 70"/>
                  <a:gd name="T35" fmla="*/ 0 h 85"/>
                  <a:gd name="T36" fmla="*/ 26 w 70"/>
                  <a:gd name="T37" fmla="*/ 2 h 85"/>
                  <a:gd name="T38" fmla="*/ 22 w 70"/>
                  <a:gd name="T39" fmla="*/ 5 h 85"/>
                  <a:gd name="T40" fmla="*/ 17 w 70"/>
                  <a:gd name="T41" fmla="*/ 10 h 85"/>
                  <a:gd name="T42" fmla="*/ 12 w 70"/>
                  <a:gd name="T43" fmla="*/ 15 h 85"/>
                  <a:gd name="T44" fmla="*/ 9 w 70"/>
                  <a:gd name="T45" fmla="*/ 22 h 85"/>
                  <a:gd name="T46" fmla="*/ 5 w 70"/>
                  <a:gd name="T47" fmla="*/ 29 h 85"/>
                  <a:gd name="T48" fmla="*/ 3 w 70"/>
                  <a:gd name="T49" fmla="*/ 37 h 85"/>
                  <a:gd name="T50" fmla="*/ 1 w 70"/>
                  <a:gd name="T51" fmla="*/ 44 h 85"/>
                  <a:gd name="T52" fmla="*/ 0 w 70"/>
                  <a:gd name="T53" fmla="*/ 52 h 85"/>
                  <a:gd name="T54" fmla="*/ 1 w 70"/>
                  <a:gd name="T55" fmla="*/ 59 h 85"/>
                  <a:gd name="T56" fmla="*/ 3 w 70"/>
                  <a:gd name="T57" fmla="*/ 66 h 85"/>
                  <a:gd name="T58" fmla="*/ 7 w 70"/>
                  <a:gd name="T59" fmla="*/ 74 h 85"/>
                  <a:gd name="T60" fmla="*/ 10 w 70"/>
                  <a:gd name="T61" fmla="*/ 77 h 85"/>
                  <a:gd name="T62" fmla="*/ 13 w 70"/>
                  <a:gd name="T63" fmla="*/ 80 h 85"/>
                  <a:gd name="T64" fmla="*/ 17 w 70"/>
                  <a:gd name="T65" fmla="*/ 82 h 85"/>
                  <a:gd name="T66" fmla="*/ 22 w 70"/>
                  <a:gd name="T6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85">
                    <a:moveTo>
                      <a:pt x="22" y="85"/>
                    </a:moveTo>
                    <a:lnTo>
                      <a:pt x="40" y="80"/>
                    </a:lnTo>
                    <a:lnTo>
                      <a:pt x="50" y="76"/>
                    </a:lnTo>
                    <a:lnTo>
                      <a:pt x="58" y="71"/>
                    </a:lnTo>
                    <a:lnTo>
                      <a:pt x="63" y="67"/>
                    </a:lnTo>
                    <a:lnTo>
                      <a:pt x="67" y="62"/>
                    </a:lnTo>
                    <a:lnTo>
                      <a:pt x="69" y="57"/>
                    </a:lnTo>
                    <a:lnTo>
                      <a:pt x="70" y="51"/>
                    </a:lnTo>
                    <a:lnTo>
                      <a:pt x="69" y="46"/>
                    </a:lnTo>
                    <a:lnTo>
                      <a:pt x="67" y="40"/>
                    </a:lnTo>
                    <a:lnTo>
                      <a:pt x="64" y="34"/>
                    </a:lnTo>
                    <a:lnTo>
                      <a:pt x="61" y="29"/>
                    </a:lnTo>
                    <a:lnTo>
                      <a:pt x="56" y="23"/>
                    </a:lnTo>
                    <a:lnTo>
                      <a:pt x="52" y="18"/>
                    </a:lnTo>
                    <a:lnTo>
                      <a:pt x="43" y="9"/>
                    </a:lnTo>
                    <a:lnTo>
                      <a:pt x="35" y="1"/>
                    </a:lnTo>
                    <a:lnTo>
                      <a:pt x="33" y="0"/>
                    </a:lnTo>
                    <a:lnTo>
                      <a:pt x="30" y="0"/>
                    </a:lnTo>
                    <a:lnTo>
                      <a:pt x="26" y="2"/>
                    </a:lnTo>
                    <a:lnTo>
                      <a:pt x="22" y="5"/>
                    </a:lnTo>
                    <a:lnTo>
                      <a:pt x="17" y="10"/>
                    </a:lnTo>
                    <a:lnTo>
                      <a:pt x="12" y="15"/>
                    </a:lnTo>
                    <a:lnTo>
                      <a:pt x="9" y="22"/>
                    </a:lnTo>
                    <a:lnTo>
                      <a:pt x="5" y="29"/>
                    </a:lnTo>
                    <a:lnTo>
                      <a:pt x="3" y="37"/>
                    </a:lnTo>
                    <a:lnTo>
                      <a:pt x="1" y="44"/>
                    </a:lnTo>
                    <a:lnTo>
                      <a:pt x="0" y="52"/>
                    </a:lnTo>
                    <a:lnTo>
                      <a:pt x="1" y="59"/>
                    </a:lnTo>
                    <a:lnTo>
                      <a:pt x="3" y="66"/>
                    </a:lnTo>
                    <a:lnTo>
                      <a:pt x="7" y="74"/>
                    </a:lnTo>
                    <a:lnTo>
                      <a:pt x="10" y="77"/>
                    </a:lnTo>
                    <a:lnTo>
                      <a:pt x="13" y="80"/>
                    </a:lnTo>
                    <a:lnTo>
                      <a:pt x="17" y="82"/>
                    </a:lnTo>
                    <a:lnTo>
                      <a:pt x="22" y="85"/>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42" name="Freeform 29"/>
              <p:cNvSpPr/>
              <p:nvPr/>
            </p:nvSpPr>
            <p:spPr bwMode="auto">
              <a:xfrm>
                <a:off x="3623947" y="3889375"/>
                <a:ext cx="6350" cy="12700"/>
              </a:xfrm>
              <a:custGeom>
                <a:avLst/>
                <a:gdLst>
                  <a:gd name="T0" fmla="*/ 25 w 32"/>
                  <a:gd name="T1" fmla="*/ 0 h 66"/>
                  <a:gd name="T2" fmla="*/ 32 w 32"/>
                  <a:gd name="T3" fmla="*/ 15 h 66"/>
                  <a:gd name="T4" fmla="*/ 31 w 32"/>
                  <a:gd name="T5" fmla="*/ 35 h 66"/>
                  <a:gd name="T6" fmla="*/ 29 w 32"/>
                  <a:gd name="T7" fmla="*/ 50 h 66"/>
                  <a:gd name="T8" fmla="*/ 28 w 32"/>
                  <a:gd name="T9" fmla="*/ 55 h 66"/>
                  <a:gd name="T10" fmla="*/ 26 w 32"/>
                  <a:gd name="T11" fmla="*/ 59 h 66"/>
                  <a:gd name="T12" fmla="*/ 25 w 32"/>
                  <a:gd name="T13" fmla="*/ 62 h 66"/>
                  <a:gd name="T14" fmla="*/ 23 w 32"/>
                  <a:gd name="T15" fmla="*/ 64 h 66"/>
                  <a:gd name="T16" fmla="*/ 21 w 32"/>
                  <a:gd name="T17" fmla="*/ 65 h 66"/>
                  <a:gd name="T18" fmla="*/ 19 w 32"/>
                  <a:gd name="T19" fmla="*/ 66 h 66"/>
                  <a:gd name="T20" fmla="*/ 16 w 32"/>
                  <a:gd name="T21" fmla="*/ 65 h 66"/>
                  <a:gd name="T22" fmla="*/ 14 w 32"/>
                  <a:gd name="T23" fmla="*/ 64 h 66"/>
                  <a:gd name="T24" fmla="*/ 10 w 32"/>
                  <a:gd name="T25" fmla="*/ 60 h 66"/>
                  <a:gd name="T26" fmla="*/ 6 w 32"/>
                  <a:gd name="T27" fmla="*/ 54 h 66"/>
                  <a:gd name="T28" fmla="*/ 3 w 32"/>
                  <a:gd name="T29" fmla="*/ 46 h 66"/>
                  <a:gd name="T30" fmla="*/ 0 w 32"/>
                  <a:gd name="T31" fmla="*/ 37 h 66"/>
                  <a:gd name="T32" fmla="*/ 0 w 32"/>
                  <a:gd name="T33" fmla="*/ 28 h 66"/>
                  <a:gd name="T34" fmla="*/ 0 w 32"/>
                  <a:gd name="T35" fmla="*/ 20 h 66"/>
                  <a:gd name="T36" fmla="*/ 1 w 32"/>
                  <a:gd name="T37" fmla="*/ 16 h 66"/>
                  <a:gd name="T38" fmla="*/ 4 w 32"/>
                  <a:gd name="T39" fmla="*/ 13 h 66"/>
                  <a:gd name="T40" fmla="*/ 6 w 32"/>
                  <a:gd name="T41" fmla="*/ 10 h 66"/>
                  <a:gd name="T42" fmla="*/ 9 w 32"/>
                  <a:gd name="T43" fmla="*/ 7 h 66"/>
                  <a:gd name="T44" fmla="*/ 12 w 32"/>
                  <a:gd name="T45" fmla="*/ 4 h 66"/>
                  <a:gd name="T46" fmla="*/ 16 w 32"/>
                  <a:gd name="T47" fmla="*/ 2 h 66"/>
                  <a:gd name="T48" fmla="*/ 20 w 32"/>
                  <a:gd name="T49" fmla="*/ 1 h 66"/>
                  <a:gd name="T50" fmla="*/ 25 w 32"/>
                  <a:gd name="T5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66">
                    <a:moveTo>
                      <a:pt x="25" y="0"/>
                    </a:moveTo>
                    <a:lnTo>
                      <a:pt x="32" y="15"/>
                    </a:lnTo>
                    <a:lnTo>
                      <a:pt x="31" y="35"/>
                    </a:lnTo>
                    <a:lnTo>
                      <a:pt x="29" y="50"/>
                    </a:lnTo>
                    <a:lnTo>
                      <a:pt x="28" y="55"/>
                    </a:lnTo>
                    <a:lnTo>
                      <a:pt x="26" y="59"/>
                    </a:lnTo>
                    <a:lnTo>
                      <a:pt x="25" y="62"/>
                    </a:lnTo>
                    <a:lnTo>
                      <a:pt x="23" y="64"/>
                    </a:lnTo>
                    <a:lnTo>
                      <a:pt x="21" y="65"/>
                    </a:lnTo>
                    <a:lnTo>
                      <a:pt x="19" y="66"/>
                    </a:lnTo>
                    <a:lnTo>
                      <a:pt x="16" y="65"/>
                    </a:lnTo>
                    <a:lnTo>
                      <a:pt x="14" y="64"/>
                    </a:lnTo>
                    <a:lnTo>
                      <a:pt x="10" y="60"/>
                    </a:lnTo>
                    <a:lnTo>
                      <a:pt x="6" y="54"/>
                    </a:lnTo>
                    <a:lnTo>
                      <a:pt x="3" y="46"/>
                    </a:lnTo>
                    <a:lnTo>
                      <a:pt x="0" y="37"/>
                    </a:lnTo>
                    <a:lnTo>
                      <a:pt x="0" y="28"/>
                    </a:lnTo>
                    <a:lnTo>
                      <a:pt x="0" y="20"/>
                    </a:lnTo>
                    <a:lnTo>
                      <a:pt x="1" y="16"/>
                    </a:lnTo>
                    <a:lnTo>
                      <a:pt x="4" y="13"/>
                    </a:lnTo>
                    <a:lnTo>
                      <a:pt x="6" y="10"/>
                    </a:lnTo>
                    <a:lnTo>
                      <a:pt x="9" y="7"/>
                    </a:lnTo>
                    <a:lnTo>
                      <a:pt x="12" y="4"/>
                    </a:lnTo>
                    <a:lnTo>
                      <a:pt x="16" y="2"/>
                    </a:lnTo>
                    <a:lnTo>
                      <a:pt x="20" y="1"/>
                    </a:lnTo>
                    <a:lnTo>
                      <a:pt x="25" y="0"/>
                    </a:lnTo>
                    <a:close/>
                  </a:path>
                </a:pathLst>
              </a:custGeom>
              <a:noFill/>
              <a:ln w="3">
                <a:solidFill>
                  <a:srgbClr val="0093D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grpSp>
      </p:grpSp>
      <p:sp>
        <p:nvSpPr>
          <p:cNvPr id="51" name="Rectangle 12"/>
          <p:cNvSpPr>
            <a:spLocks noChangeArrowheads="1"/>
          </p:cNvSpPr>
          <p:nvPr/>
        </p:nvSpPr>
        <p:spPr bwMode="auto">
          <a:xfrm>
            <a:off x="11066933" y="2060575"/>
            <a:ext cx="1131417" cy="2573320"/>
          </a:xfrm>
          <a:prstGeom prst="rect">
            <a:avLst/>
          </a:pr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52" name="Freeform 19"/>
          <p:cNvSpPr/>
          <p:nvPr/>
        </p:nvSpPr>
        <p:spPr bwMode="auto">
          <a:xfrm>
            <a:off x="4428248" y="1056290"/>
            <a:ext cx="919628" cy="4878870"/>
          </a:xfrm>
          <a:custGeom>
            <a:avLst/>
            <a:gdLst>
              <a:gd name="T0" fmla="*/ 0 w 1703"/>
              <a:gd name="T1" fmla="*/ 0 h 9079"/>
              <a:gd name="T2" fmla="*/ 1703 w 1703"/>
              <a:gd name="T3" fmla="*/ 4539 h 9079"/>
              <a:gd name="T4" fmla="*/ 0 w 1703"/>
              <a:gd name="T5" fmla="*/ 9079 h 9079"/>
            </a:gdLst>
            <a:ahLst/>
            <a:cxnLst>
              <a:cxn ang="0">
                <a:pos x="T0" y="T1"/>
              </a:cxn>
              <a:cxn ang="0">
                <a:pos x="T2" y="T3"/>
              </a:cxn>
              <a:cxn ang="0">
                <a:pos x="T4" y="T5"/>
              </a:cxn>
            </a:cxnLst>
            <a:rect l="0" t="0" r="r" b="b"/>
            <a:pathLst>
              <a:path w="1703" h="9079">
                <a:moveTo>
                  <a:pt x="0" y="0"/>
                </a:moveTo>
                <a:cubicBezTo>
                  <a:pt x="1060" y="1213"/>
                  <a:pt x="1703" y="2801"/>
                  <a:pt x="1703" y="4539"/>
                </a:cubicBezTo>
                <a:cubicBezTo>
                  <a:pt x="1703" y="6277"/>
                  <a:pt x="1060" y="7865"/>
                  <a:pt x="0" y="9079"/>
                </a:cubicBezTo>
              </a:path>
            </a:pathLst>
          </a:custGeom>
          <a:noFill/>
          <a:ln w="8" cap="flat">
            <a:solidFill>
              <a:schemeClr val="tx2"/>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53" name="椭圆 52"/>
          <p:cNvSpPr>
            <a:spLocks noChangeAspect="1"/>
          </p:cNvSpPr>
          <p:nvPr>
            <p:custDataLst>
              <p:tags r:id="rId2"/>
            </p:custDataLst>
          </p:nvPr>
        </p:nvSpPr>
        <p:spPr bwMode="auto">
          <a:xfrm>
            <a:off x="4764303" y="1648500"/>
            <a:ext cx="576000" cy="57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54" name="椭圆 53"/>
          <p:cNvSpPr>
            <a:spLocks noChangeAspect="1"/>
          </p:cNvSpPr>
          <p:nvPr>
            <p:custDataLst>
              <p:tags r:id="rId3"/>
            </p:custDataLst>
          </p:nvPr>
        </p:nvSpPr>
        <p:spPr bwMode="auto">
          <a:xfrm>
            <a:off x="4993541" y="2605828"/>
            <a:ext cx="576000" cy="57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55" name="椭圆 54"/>
          <p:cNvSpPr>
            <a:spLocks noChangeAspect="1"/>
          </p:cNvSpPr>
          <p:nvPr>
            <p:custDataLst>
              <p:tags r:id="rId4"/>
            </p:custDataLst>
          </p:nvPr>
        </p:nvSpPr>
        <p:spPr bwMode="auto">
          <a:xfrm>
            <a:off x="5005972" y="3617206"/>
            <a:ext cx="576000" cy="57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59" name="圆角矩形 58"/>
          <p:cNvSpPr/>
          <p:nvPr>
            <p:custDataLst>
              <p:tags r:id="rId5"/>
            </p:custDataLst>
          </p:nvPr>
        </p:nvSpPr>
        <p:spPr bwMode="auto">
          <a:xfrm>
            <a:off x="5455192" y="1694093"/>
            <a:ext cx="4525296" cy="480426"/>
          </a:xfrm>
          <a:prstGeom prst="roundRect">
            <a:avLst>
              <a:gd name="adj" fmla="val 50000"/>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60" name="圆角矩形 59"/>
          <p:cNvSpPr/>
          <p:nvPr>
            <p:custDataLst>
              <p:tags r:id="rId6"/>
            </p:custDataLst>
          </p:nvPr>
        </p:nvSpPr>
        <p:spPr bwMode="auto">
          <a:xfrm>
            <a:off x="5671955" y="2651689"/>
            <a:ext cx="4525296" cy="480426"/>
          </a:xfrm>
          <a:prstGeom prst="roundRect">
            <a:avLst>
              <a:gd name="adj" fmla="val 50000"/>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61" name="圆角矩形 60"/>
          <p:cNvSpPr/>
          <p:nvPr>
            <p:custDataLst>
              <p:tags r:id="rId7"/>
            </p:custDataLst>
          </p:nvPr>
        </p:nvSpPr>
        <p:spPr bwMode="auto">
          <a:xfrm>
            <a:off x="5695019" y="3661862"/>
            <a:ext cx="4525296" cy="480426"/>
          </a:xfrm>
          <a:prstGeom prst="roundRect">
            <a:avLst>
              <a:gd name="adj" fmla="val 50000"/>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
        <p:nvSpPr>
          <p:cNvPr id="65" name="TextBox 64"/>
          <p:cNvSpPr txBox="1"/>
          <p:nvPr>
            <p:custDataLst>
              <p:tags r:id="rId8"/>
            </p:custDataLst>
          </p:nvPr>
        </p:nvSpPr>
        <p:spPr>
          <a:xfrm>
            <a:off x="5695019" y="1712854"/>
            <a:ext cx="3208020" cy="491490"/>
          </a:xfrm>
          <a:prstGeom prst="rect">
            <a:avLst/>
          </a:prstGeom>
          <a:noFill/>
        </p:spPr>
        <p:txBody>
          <a:bodyPr wrap="none" rtlCol="0">
            <a:spAutoFit/>
          </a:bodyPr>
          <a:lstStyle/>
          <a:p>
            <a:r>
              <a:rPr lang="zh-CN" altLang="en-US" sz="2600" dirty="0">
                <a:solidFill>
                  <a:schemeClr val="tx2"/>
                </a:solidFill>
                <a:latin typeface="+mn-ea"/>
                <a:ea typeface="+mn-ea"/>
                <a:cs typeface="微软雅黑" panose="020B0503020204020204" pitchFamily="34" charset="-122"/>
              </a:rPr>
              <a:t>认识新型毒品</a:t>
            </a:r>
            <a:r>
              <a:rPr lang="en-US" altLang="zh-CN" sz="2600" dirty="0">
                <a:solidFill>
                  <a:schemeClr val="tx2"/>
                </a:solidFill>
                <a:latin typeface="+mn-ea"/>
                <a:ea typeface="+mn-ea"/>
                <a:cs typeface="微软雅黑" panose="020B0503020204020204" pitchFamily="34" charset="-122"/>
              </a:rPr>
              <a:t>——</a:t>
            </a:r>
            <a:r>
              <a:rPr lang="zh-CN" altLang="en-US" sz="2600" dirty="0">
                <a:solidFill>
                  <a:schemeClr val="tx2"/>
                </a:solidFill>
                <a:latin typeface="+mn-ea"/>
                <a:ea typeface="+mn-ea"/>
                <a:cs typeface="微软雅黑" panose="020B0503020204020204" pitchFamily="34" charset="-122"/>
              </a:rPr>
              <a:t>识</a:t>
            </a:r>
            <a:endParaRPr lang="zh-CN" altLang="en-US" sz="2600" dirty="0">
              <a:solidFill>
                <a:schemeClr val="tx2"/>
              </a:solidFill>
              <a:latin typeface="+mn-ea"/>
              <a:ea typeface="+mn-ea"/>
              <a:cs typeface="微软雅黑" panose="020B0503020204020204" pitchFamily="34" charset="-122"/>
            </a:endParaRPr>
          </a:p>
        </p:txBody>
      </p:sp>
      <p:sp>
        <p:nvSpPr>
          <p:cNvPr id="66" name="TextBox 65"/>
          <p:cNvSpPr txBox="1"/>
          <p:nvPr>
            <p:custDataLst>
              <p:tags r:id="rId9"/>
            </p:custDataLst>
          </p:nvPr>
        </p:nvSpPr>
        <p:spPr>
          <a:xfrm>
            <a:off x="5927136" y="2659818"/>
            <a:ext cx="3208020" cy="491490"/>
          </a:xfrm>
          <a:prstGeom prst="rect">
            <a:avLst/>
          </a:prstGeom>
          <a:noFill/>
        </p:spPr>
        <p:txBody>
          <a:bodyPr wrap="none" rtlCol="0">
            <a:spAutoFit/>
          </a:bodyPr>
          <a:lstStyle/>
          <a:p>
            <a:r>
              <a:rPr lang="zh-CN" altLang="en-US" sz="2600" dirty="0">
                <a:solidFill>
                  <a:schemeClr val="tx2"/>
                </a:solidFill>
                <a:latin typeface="+mj-ea"/>
                <a:ea typeface="+mj-ea"/>
                <a:cs typeface="微软雅黑" panose="020B0503020204020204" pitchFamily="34" charset="-122"/>
              </a:rPr>
              <a:t>新型毒品分类</a:t>
            </a:r>
            <a:r>
              <a:rPr lang="en-US" altLang="zh-CN" sz="2600" dirty="0">
                <a:solidFill>
                  <a:schemeClr val="tx2"/>
                </a:solidFill>
                <a:latin typeface="+mj-ea"/>
                <a:ea typeface="+mj-ea"/>
                <a:cs typeface="微软雅黑" panose="020B0503020204020204" pitchFamily="34" charset="-122"/>
              </a:rPr>
              <a:t>——</a:t>
            </a:r>
            <a:r>
              <a:rPr lang="zh-CN" altLang="en-US" sz="2600" dirty="0">
                <a:solidFill>
                  <a:schemeClr val="tx2"/>
                </a:solidFill>
                <a:latin typeface="+mj-ea"/>
                <a:ea typeface="+mj-ea"/>
                <a:cs typeface="微软雅黑" panose="020B0503020204020204" pitchFamily="34" charset="-122"/>
              </a:rPr>
              <a:t>辨</a:t>
            </a:r>
            <a:endParaRPr lang="zh-CN" altLang="en-US" sz="2600" dirty="0">
              <a:solidFill>
                <a:schemeClr val="tx2"/>
              </a:solidFill>
              <a:latin typeface="+mj-ea"/>
              <a:ea typeface="+mj-ea"/>
              <a:cs typeface="微软雅黑" panose="020B0503020204020204" pitchFamily="34" charset="-122"/>
            </a:endParaRPr>
          </a:p>
        </p:txBody>
      </p:sp>
      <p:sp>
        <p:nvSpPr>
          <p:cNvPr id="67" name="TextBox 66"/>
          <p:cNvSpPr txBox="1"/>
          <p:nvPr>
            <p:custDataLst>
              <p:tags r:id="rId10"/>
            </p:custDataLst>
          </p:nvPr>
        </p:nvSpPr>
        <p:spPr>
          <a:xfrm>
            <a:off x="6037978" y="3684758"/>
            <a:ext cx="3208020" cy="491490"/>
          </a:xfrm>
          <a:prstGeom prst="rect">
            <a:avLst/>
          </a:prstGeom>
          <a:noFill/>
        </p:spPr>
        <p:txBody>
          <a:bodyPr wrap="none" rtlCol="0">
            <a:spAutoFit/>
          </a:bodyPr>
          <a:lstStyle/>
          <a:p>
            <a:r>
              <a:rPr lang="zh-CN" altLang="en-US" sz="2600" dirty="0">
                <a:solidFill>
                  <a:schemeClr val="tx2"/>
                </a:solidFill>
                <a:latin typeface="+mn-ea"/>
                <a:ea typeface="+mn-ea"/>
                <a:cs typeface="微软雅黑" panose="020B0503020204020204" pitchFamily="34" charset="-122"/>
              </a:rPr>
              <a:t>拒绝新型毒品</a:t>
            </a:r>
            <a:r>
              <a:rPr lang="en-US" altLang="zh-CN" sz="2600" dirty="0">
                <a:solidFill>
                  <a:schemeClr val="tx2"/>
                </a:solidFill>
                <a:latin typeface="+mn-ea"/>
                <a:ea typeface="+mn-ea"/>
                <a:cs typeface="微软雅黑" panose="020B0503020204020204" pitchFamily="34" charset="-122"/>
              </a:rPr>
              <a:t>——</a:t>
            </a:r>
            <a:r>
              <a:rPr lang="zh-CN" altLang="en-US" sz="2600" dirty="0">
                <a:solidFill>
                  <a:schemeClr val="tx2"/>
                </a:solidFill>
                <a:latin typeface="+mn-ea"/>
                <a:ea typeface="+mn-ea"/>
                <a:cs typeface="微软雅黑" panose="020B0503020204020204" pitchFamily="34" charset="-122"/>
              </a:rPr>
              <a:t>防</a:t>
            </a:r>
            <a:endParaRPr lang="zh-CN" altLang="en-US" sz="2600" dirty="0">
              <a:solidFill>
                <a:schemeClr val="tx2"/>
              </a:solidFill>
              <a:latin typeface="+mn-ea"/>
              <a:ea typeface="+mn-ea"/>
              <a:cs typeface="微软雅黑" panose="020B0503020204020204" pitchFamily="34" charset="-122"/>
            </a:endParaRPr>
          </a:p>
        </p:txBody>
      </p:sp>
      <p:sp>
        <p:nvSpPr>
          <p:cNvPr id="71" name="TextBox 70"/>
          <p:cNvSpPr txBox="1"/>
          <p:nvPr>
            <p:custDataLst>
              <p:tags r:id="rId11"/>
            </p:custDataLst>
          </p:nvPr>
        </p:nvSpPr>
        <p:spPr>
          <a:xfrm>
            <a:off x="4841348" y="1659501"/>
            <a:ext cx="421910" cy="553998"/>
          </a:xfrm>
          <a:prstGeom prst="rect">
            <a:avLst/>
          </a:prstGeom>
          <a:noFill/>
        </p:spPr>
        <p:txBody>
          <a:bodyPr wrap="none" rtlCol="0">
            <a:spAutoFit/>
          </a:bodyPr>
          <a:lstStyle/>
          <a:p>
            <a:r>
              <a:rPr lang="en-US" altLang="zh-CN" sz="3000" b="1" dirty="0">
                <a:solidFill>
                  <a:srgbClr val="F8F8F8"/>
                </a:solidFill>
                <a:latin typeface="+mn-ea"/>
                <a:ea typeface="+mn-ea"/>
                <a:cs typeface="微软雅黑" panose="020B0503020204020204" pitchFamily="34" charset="-122"/>
              </a:rPr>
              <a:t>1</a:t>
            </a:r>
            <a:endParaRPr lang="zh-CN" altLang="en-US" sz="3000" b="1" dirty="0">
              <a:solidFill>
                <a:srgbClr val="F8F8F8"/>
              </a:solidFill>
              <a:latin typeface="+mn-ea"/>
              <a:ea typeface="+mn-ea"/>
              <a:cs typeface="微软雅黑" panose="020B0503020204020204" pitchFamily="34" charset="-122"/>
            </a:endParaRPr>
          </a:p>
        </p:txBody>
      </p:sp>
      <p:sp>
        <p:nvSpPr>
          <p:cNvPr id="72" name="TextBox 71"/>
          <p:cNvSpPr txBox="1"/>
          <p:nvPr>
            <p:custDataLst>
              <p:tags r:id="rId12"/>
            </p:custDataLst>
          </p:nvPr>
        </p:nvSpPr>
        <p:spPr>
          <a:xfrm>
            <a:off x="5075235" y="2630292"/>
            <a:ext cx="421910" cy="553998"/>
          </a:xfrm>
          <a:prstGeom prst="rect">
            <a:avLst/>
          </a:prstGeom>
          <a:noFill/>
        </p:spPr>
        <p:txBody>
          <a:bodyPr wrap="none" rtlCol="0">
            <a:spAutoFit/>
          </a:bodyPr>
          <a:lstStyle/>
          <a:p>
            <a:r>
              <a:rPr lang="en-US" altLang="zh-CN" sz="3000" b="1" dirty="0">
                <a:solidFill>
                  <a:srgbClr val="F8F8F8"/>
                </a:solidFill>
                <a:latin typeface="+mn-ea"/>
                <a:ea typeface="+mn-ea"/>
                <a:cs typeface="微软雅黑" panose="020B0503020204020204" pitchFamily="34" charset="-122"/>
              </a:rPr>
              <a:t>2</a:t>
            </a:r>
            <a:endParaRPr lang="zh-CN" altLang="en-US" sz="3000" b="1" dirty="0">
              <a:solidFill>
                <a:srgbClr val="F8F8F8"/>
              </a:solidFill>
              <a:latin typeface="+mn-ea"/>
              <a:ea typeface="+mn-ea"/>
              <a:cs typeface="微软雅黑" panose="020B0503020204020204" pitchFamily="34" charset="-122"/>
            </a:endParaRPr>
          </a:p>
        </p:txBody>
      </p:sp>
      <p:sp>
        <p:nvSpPr>
          <p:cNvPr id="73" name="TextBox 72"/>
          <p:cNvSpPr txBox="1"/>
          <p:nvPr>
            <p:custDataLst>
              <p:tags r:id="rId13"/>
            </p:custDataLst>
          </p:nvPr>
        </p:nvSpPr>
        <p:spPr>
          <a:xfrm>
            <a:off x="5087666" y="3651098"/>
            <a:ext cx="421910" cy="553998"/>
          </a:xfrm>
          <a:prstGeom prst="rect">
            <a:avLst/>
          </a:prstGeom>
          <a:noFill/>
        </p:spPr>
        <p:txBody>
          <a:bodyPr wrap="none" rtlCol="0">
            <a:spAutoFit/>
          </a:bodyPr>
          <a:lstStyle/>
          <a:p>
            <a:r>
              <a:rPr lang="en-US" altLang="zh-CN" sz="3000" b="1" dirty="0">
                <a:solidFill>
                  <a:srgbClr val="F8F8F8"/>
                </a:solidFill>
                <a:latin typeface="+mn-ea"/>
                <a:ea typeface="+mn-ea"/>
                <a:cs typeface="微软雅黑" panose="020B0503020204020204" pitchFamily="34" charset="-122"/>
              </a:rPr>
              <a:t>3</a:t>
            </a:r>
            <a:endParaRPr lang="zh-CN" altLang="en-US" sz="3000" b="1" dirty="0">
              <a:solidFill>
                <a:srgbClr val="F8F8F8"/>
              </a:solidFill>
              <a:latin typeface="+mn-ea"/>
              <a:ea typeface="+mn-ea"/>
              <a:cs typeface="微软雅黑" panose="020B0503020204020204" pitchFamily="34" charset="-122"/>
            </a:endParaRPr>
          </a:p>
        </p:txBody>
      </p:sp>
      <p:sp>
        <p:nvSpPr>
          <p:cNvPr id="12" name="Text Box 2"/>
          <p:cNvSpPr txBox="1">
            <a:spLocks noChangeArrowheads="1"/>
          </p:cNvSpPr>
          <p:nvPr/>
        </p:nvSpPr>
        <p:spPr bwMode="auto">
          <a:xfrm>
            <a:off x="664930" y="2891902"/>
            <a:ext cx="115212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dist"/>
            <a:r>
              <a:rPr lang="zh-CN" altLang="en-US" sz="3600" b="1"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zh-CN" altLang="en-US" sz="3600" b="1" dirty="0">
              <a:solidFill>
                <a:srgbClr val="F8F8F8"/>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 Box 9"/>
          <p:cNvSpPr txBox="1">
            <a:spLocks noChangeArrowheads="1"/>
          </p:cNvSpPr>
          <p:nvPr/>
        </p:nvSpPr>
        <p:spPr bwMode="auto">
          <a:xfrm>
            <a:off x="567598" y="3434475"/>
            <a:ext cx="13467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en-US" altLang="zh-CN" sz="2000" dirty="0">
                <a:solidFill>
                  <a:srgbClr val="F8F8F8"/>
                </a:solidFill>
                <a:latin typeface="+mn-ea"/>
                <a:ea typeface="+mn-ea"/>
                <a:cs typeface="微软雅黑" panose="020B0503020204020204" pitchFamily="34" charset="-122"/>
              </a:rPr>
              <a:t>Contents</a:t>
            </a:r>
            <a:endParaRPr lang="zh-CN" altLang="en-US" sz="2000" dirty="0">
              <a:solidFill>
                <a:srgbClr val="F8F8F8"/>
              </a:solidFill>
              <a:latin typeface="+mn-ea"/>
              <a:ea typeface="+mn-ea"/>
              <a:cs typeface="微软雅黑" panose="020B0503020204020204" pitchFamily="34" charset="-122"/>
            </a:endParaRPr>
          </a:p>
        </p:txBody>
      </p:sp>
      <p:sp>
        <p:nvSpPr>
          <p:cNvPr id="5" name="Freeform 5"/>
          <p:cNvSpPr>
            <a:spLocks noEditPoints="1"/>
          </p:cNvSpPr>
          <p:nvPr/>
        </p:nvSpPr>
        <p:spPr bwMode="auto">
          <a:xfrm>
            <a:off x="2380935" y="2060575"/>
            <a:ext cx="2519362" cy="2571750"/>
          </a:xfrm>
          <a:custGeom>
            <a:avLst/>
            <a:gdLst>
              <a:gd name="T0" fmla="*/ 8923 w 14283"/>
              <a:gd name="T1" fmla="*/ 230 h 14578"/>
              <a:gd name="T2" fmla="*/ 10839 w 14283"/>
              <a:gd name="T3" fmla="*/ 1057 h 14578"/>
              <a:gd name="T4" fmla="*/ 12424 w 14283"/>
              <a:gd name="T5" fmla="*/ 2392 h 14578"/>
              <a:gd name="T6" fmla="*/ 13577 w 14283"/>
              <a:gd name="T7" fmla="*/ 4133 h 14578"/>
              <a:gd name="T8" fmla="*/ 14201 w 14283"/>
              <a:gd name="T9" fmla="*/ 6182 h 14578"/>
              <a:gd name="T10" fmla="*/ 14201 w 14283"/>
              <a:gd name="T11" fmla="*/ 8396 h 14578"/>
              <a:gd name="T12" fmla="*/ 13577 w 14283"/>
              <a:gd name="T13" fmla="*/ 10443 h 14578"/>
              <a:gd name="T14" fmla="*/ 12424 w 14283"/>
              <a:gd name="T15" fmla="*/ 12185 h 14578"/>
              <a:gd name="T16" fmla="*/ 10839 w 14283"/>
              <a:gd name="T17" fmla="*/ 13519 h 14578"/>
              <a:gd name="T18" fmla="*/ 8923 w 14283"/>
              <a:gd name="T19" fmla="*/ 14348 h 14578"/>
              <a:gd name="T20" fmla="*/ 6775 w 14283"/>
              <a:gd name="T21" fmla="*/ 14567 h 14578"/>
              <a:gd name="T22" fmla="*/ 4690 w 14283"/>
              <a:gd name="T23" fmla="*/ 14134 h 14578"/>
              <a:gd name="T24" fmla="*/ 2873 w 14283"/>
              <a:gd name="T25" fmla="*/ 13126 h 14578"/>
              <a:gd name="T26" fmla="*/ 1422 w 14283"/>
              <a:gd name="T27" fmla="*/ 11645 h 14578"/>
              <a:gd name="T28" fmla="*/ 435 w 14283"/>
              <a:gd name="T29" fmla="*/ 9791 h 14578"/>
              <a:gd name="T30" fmla="*/ 9 w 14283"/>
              <a:gd name="T31" fmla="*/ 7662 h 14578"/>
              <a:gd name="T32" fmla="*/ 225 w 14283"/>
              <a:gd name="T33" fmla="*/ 5470 h 14578"/>
              <a:gd name="T34" fmla="*/ 1037 w 14283"/>
              <a:gd name="T35" fmla="*/ 3514 h 14578"/>
              <a:gd name="T36" fmla="*/ 2344 w 14283"/>
              <a:gd name="T37" fmla="*/ 1897 h 14578"/>
              <a:gd name="T38" fmla="*/ 4050 w 14283"/>
              <a:gd name="T39" fmla="*/ 720 h 14578"/>
              <a:gd name="T40" fmla="*/ 6057 w 14283"/>
              <a:gd name="T41" fmla="*/ 84 h 14578"/>
              <a:gd name="T42" fmla="*/ 11792 w 14283"/>
              <a:gd name="T43" fmla="*/ 10948 h 14578"/>
              <a:gd name="T44" fmla="*/ 12202 w 14283"/>
              <a:gd name="T45" fmla="*/ 10331 h 14578"/>
              <a:gd name="T46" fmla="*/ 12536 w 14283"/>
              <a:gd name="T47" fmla="*/ 9664 h 14578"/>
              <a:gd name="T48" fmla="*/ 12787 w 14283"/>
              <a:gd name="T49" fmla="*/ 8952 h 14578"/>
              <a:gd name="T50" fmla="*/ 12949 w 14283"/>
              <a:gd name="T51" fmla="*/ 8203 h 14578"/>
              <a:gd name="T52" fmla="*/ 13016 w 14283"/>
              <a:gd name="T53" fmla="*/ 7422 h 14578"/>
              <a:gd name="T54" fmla="*/ 12832 w 14283"/>
              <a:gd name="T55" fmla="*/ 5793 h 14578"/>
              <a:gd name="T56" fmla="*/ 12165 w 14283"/>
              <a:gd name="T57" fmla="*/ 4183 h 14578"/>
              <a:gd name="T58" fmla="*/ 11089 w 14283"/>
              <a:gd name="T59" fmla="*/ 2853 h 14578"/>
              <a:gd name="T60" fmla="*/ 9685 w 14283"/>
              <a:gd name="T61" fmla="*/ 1884 h 14578"/>
              <a:gd name="T62" fmla="*/ 8034 w 14283"/>
              <a:gd name="T63" fmla="*/ 1361 h 14578"/>
              <a:gd name="T64" fmla="*/ 6754 w 14283"/>
              <a:gd name="T65" fmla="*/ 1304 h 14578"/>
              <a:gd name="T66" fmla="*/ 5997 w 14283"/>
              <a:gd name="T67" fmla="*/ 1406 h 14578"/>
              <a:gd name="T68" fmla="*/ 5275 w 14283"/>
              <a:gd name="T69" fmla="*/ 1602 h 14578"/>
              <a:gd name="T70" fmla="*/ 4591 w 14283"/>
              <a:gd name="T71" fmla="*/ 1888 h 14578"/>
              <a:gd name="T72" fmla="*/ 3953 w 14283"/>
              <a:gd name="T73" fmla="*/ 2255 h 14578"/>
              <a:gd name="T74" fmla="*/ 10822 w 14283"/>
              <a:gd name="T75" fmla="*/ 11958 h 14578"/>
              <a:gd name="T76" fmla="*/ 2209 w 14283"/>
              <a:gd name="T77" fmla="*/ 4035 h 14578"/>
              <a:gd name="T78" fmla="*/ 1850 w 14283"/>
              <a:gd name="T79" fmla="*/ 4685 h 14578"/>
              <a:gd name="T80" fmla="*/ 1570 w 14283"/>
              <a:gd name="T81" fmla="*/ 5383 h 14578"/>
              <a:gd name="T82" fmla="*/ 1377 w 14283"/>
              <a:gd name="T83" fmla="*/ 6121 h 14578"/>
              <a:gd name="T84" fmla="*/ 1278 w 14283"/>
              <a:gd name="T85" fmla="*/ 6893 h 14578"/>
              <a:gd name="T86" fmla="*/ 1333 w 14283"/>
              <a:gd name="T87" fmla="*/ 8200 h 14578"/>
              <a:gd name="T88" fmla="*/ 1846 w 14283"/>
              <a:gd name="T89" fmla="*/ 9885 h 14578"/>
              <a:gd name="T90" fmla="*/ 2795 w 14283"/>
              <a:gd name="T91" fmla="*/ 11318 h 14578"/>
              <a:gd name="T92" fmla="*/ 4098 w 14283"/>
              <a:gd name="T93" fmla="*/ 12415 h 14578"/>
              <a:gd name="T94" fmla="*/ 5676 w 14283"/>
              <a:gd name="T95" fmla="*/ 13097 h 14578"/>
              <a:gd name="T96" fmla="*/ 7271 w 14283"/>
              <a:gd name="T97" fmla="*/ 13285 h 14578"/>
              <a:gd name="T98" fmla="*/ 8037 w 14283"/>
              <a:gd name="T99" fmla="*/ 13216 h 14578"/>
              <a:gd name="T100" fmla="*/ 8772 w 14283"/>
              <a:gd name="T101" fmla="*/ 13051 h 14578"/>
              <a:gd name="T102" fmla="*/ 9469 w 14283"/>
              <a:gd name="T103" fmla="*/ 12794 h 14578"/>
              <a:gd name="T104" fmla="*/ 10123 w 14283"/>
              <a:gd name="T105" fmla="*/ 12454 h 14578"/>
              <a:gd name="T106" fmla="*/ 10726 w 14283"/>
              <a:gd name="T107" fmla="*/ 12035 h 14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83" h="14578">
                <a:moveTo>
                  <a:pt x="7142" y="0"/>
                </a:moveTo>
                <a:lnTo>
                  <a:pt x="7508" y="9"/>
                </a:lnTo>
                <a:lnTo>
                  <a:pt x="7870" y="38"/>
                </a:lnTo>
                <a:lnTo>
                  <a:pt x="8226" y="84"/>
                </a:lnTo>
                <a:lnTo>
                  <a:pt x="8578" y="149"/>
                </a:lnTo>
                <a:lnTo>
                  <a:pt x="8923" y="230"/>
                </a:lnTo>
                <a:lnTo>
                  <a:pt x="9261" y="329"/>
                </a:lnTo>
                <a:lnTo>
                  <a:pt x="9593" y="444"/>
                </a:lnTo>
                <a:lnTo>
                  <a:pt x="9917" y="574"/>
                </a:lnTo>
                <a:lnTo>
                  <a:pt x="10233" y="720"/>
                </a:lnTo>
                <a:lnTo>
                  <a:pt x="10540" y="882"/>
                </a:lnTo>
                <a:lnTo>
                  <a:pt x="10839" y="1057"/>
                </a:lnTo>
                <a:lnTo>
                  <a:pt x="11129" y="1248"/>
                </a:lnTo>
                <a:lnTo>
                  <a:pt x="11410" y="1451"/>
                </a:lnTo>
                <a:lnTo>
                  <a:pt x="11680" y="1668"/>
                </a:lnTo>
                <a:lnTo>
                  <a:pt x="11939" y="1897"/>
                </a:lnTo>
                <a:lnTo>
                  <a:pt x="12188" y="2139"/>
                </a:lnTo>
                <a:lnTo>
                  <a:pt x="12424" y="2392"/>
                </a:lnTo>
                <a:lnTo>
                  <a:pt x="12649" y="2657"/>
                </a:lnTo>
                <a:lnTo>
                  <a:pt x="12861" y="2932"/>
                </a:lnTo>
                <a:lnTo>
                  <a:pt x="13060" y="3219"/>
                </a:lnTo>
                <a:lnTo>
                  <a:pt x="13246" y="3514"/>
                </a:lnTo>
                <a:lnTo>
                  <a:pt x="13419" y="3819"/>
                </a:lnTo>
                <a:lnTo>
                  <a:pt x="13577" y="4133"/>
                </a:lnTo>
                <a:lnTo>
                  <a:pt x="13720" y="4456"/>
                </a:lnTo>
                <a:lnTo>
                  <a:pt x="13848" y="4787"/>
                </a:lnTo>
                <a:lnTo>
                  <a:pt x="13961" y="5125"/>
                </a:lnTo>
                <a:lnTo>
                  <a:pt x="14058" y="5470"/>
                </a:lnTo>
                <a:lnTo>
                  <a:pt x="14137" y="5823"/>
                </a:lnTo>
                <a:lnTo>
                  <a:pt x="14201" y="6182"/>
                </a:lnTo>
                <a:lnTo>
                  <a:pt x="14246" y="6545"/>
                </a:lnTo>
                <a:lnTo>
                  <a:pt x="14274" y="6914"/>
                </a:lnTo>
                <a:lnTo>
                  <a:pt x="14283" y="7288"/>
                </a:lnTo>
                <a:lnTo>
                  <a:pt x="14274" y="7662"/>
                </a:lnTo>
                <a:lnTo>
                  <a:pt x="14246" y="8032"/>
                </a:lnTo>
                <a:lnTo>
                  <a:pt x="14201" y="8396"/>
                </a:lnTo>
                <a:lnTo>
                  <a:pt x="14137" y="8755"/>
                </a:lnTo>
                <a:lnTo>
                  <a:pt x="14058" y="9106"/>
                </a:lnTo>
                <a:lnTo>
                  <a:pt x="13961" y="9452"/>
                </a:lnTo>
                <a:lnTo>
                  <a:pt x="13848" y="9791"/>
                </a:lnTo>
                <a:lnTo>
                  <a:pt x="13720" y="10121"/>
                </a:lnTo>
                <a:lnTo>
                  <a:pt x="13577" y="10443"/>
                </a:lnTo>
                <a:lnTo>
                  <a:pt x="13419" y="10758"/>
                </a:lnTo>
                <a:lnTo>
                  <a:pt x="13246" y="11063"/>
                </a:lnTo>
                <a:lnTo>
                  <a:pt x="13060" y="11359"/>
                </a:lnTo>
                <a:lnTo>
                  <a:pt x="12861" y="11645"/>
                </a:lnTo>
                <a:lnTo>
                  <a:pt x="12649" y="11920"/>
                </a:lnTo>
                <a:lnTo>
                  <a:pt x="12424" y="12185"/>
                </a:lnTo>
                <a:lnTo>
                  <a:pt x="12188" y="12438"/>
                </a:lnTo>
                <a:lnTo>
                  <a:pt x="11939" y="12680"/>
                </a:lnTo>
                <a:lnTo>
                  <a:pt x="11680" y="12910"/>
                </a:lnTo>
                <a:lnTo>
                  <a:pt x="11410" y="13126"/>
                </a:lnTo>
                <a:lnTo>
                  <a:pt x="11129" y="13330"/>
                </a:lnTo>
                <a:lnTo>
                  <a:pt x="10839" y="13519"/>
                </a:lnTo>
                <a:lnTo>
                  <a:pt x="10540" y="13695"/>
                </a:lnTo>
                <a:lnTo>
                  <a:pt x="10233" y="13856"/>
                </a:lnTo>
                <a:lnTo>
                  <a:pt x="9917" y="14003"/>
                </a:lnTo>
                <a:lnTo>
                  <a:pt x="9593" y="14134"/>
                </a:lnTo>
                <a:lnTo>
                  <a:pt x="9261" y="14249"/>
                </a:lnTo>
                <a:lnTo>
                  <a:pt x="8923" y="14348"/>
                </a:lnTo>
                <a:lnTo>
                  <a:pt x="8578" y="14429"/>
                </a:lnTo>
                <a:lnTo>
                  <a:pt x="8226" y="14493"/>
                </a:lnTo>
                <a:lnTo>
                  <a:pt x="7870" y="14540"/>
                </a:lnTo>
                <a:lnTo>
                  <a:pt x="7508" y="14567"/>
                </a:lnTo>
                <a:lnTo>
                  <a:pt x="7142" y="14578"/>
                </a:lnTo>
                <a:lnTo>
                  <a:pt x="6775" y="14567"/>
                </a:lnTo>
                <a:lnTo>
                  <a:pt x="6413" y="14540"/>
                </a:lnTo>
                <a:lnTo>
                  <a:pt x="6057" y="14493"/>
                </a:lnTo>
                <a:lnTo>
                  <a:pt x="5705" y="14429"/>
                </a:lnTo>
                <a:lnTo>
                  <a:pt x="5360" y="14348"/>
                </a:lnTo>
                <a:lnTo>
                  <a:pt x="5022" y="14249"/>
                </a:lnTo>
                <a:lnTo>
                  <a:pt x="4690" y="14134"/>
                </a:lnTo>
                <a:lnTo>
                  <a:pt x="4366" y="14003"/>
                </a:lnTo>
                <a:lnTo>
                  <a:pt x="4050" y="13856"/>
                </a:lnTo>
                <a:lnTo>
                  <a:pt x="3743" y="13695"/>
                </a:lnTo>
                <a:lnTo>
                  <a:pt x="3444" y="13519"/>
                </a:lnTo>
                <a:lnTo>
                  <a:pt x="3154" y="13330"/>
                </a:lnTo>
                <a:lnTo>
                  <a:pt x="2873" y="13126"/>
                </a:lnTo>
                <a:lnTo>
                  <a:pt x="2603" y="12910"/>
                </a:lnTo>
                <a:lnTo>
                  <a:pt x="2344" y="12680"/>
                </a:lnTo>
                <a:lnTo>
                  <a:pt x="2095" y="12438"/>
                </a:lnTo>
                <a:lnTo>
                  <a:pt x="1859" y="12185"/>
                </a:lnTo>
                <a:lnTo>
                  <a:pt x="1634" y="11920"/>
                </a:lnTo>
                <a:lnTo>
                  <a:pt x="1422" y="11645"/>
                </a:lnTo>
                <a:lnTo>
                  <a:pt x="1223" y="11359"/>
                </a:lnTo>
                <a:lnTo>
                  <a:pt x="1037" y="11063"/>
                </a:lnTo>
                <a:lnTo>
                  <a:pt x="864" y="10758"/>
                </a:lnTo>
                <a:lnTo>
                  <a:pt x="706" y="10443"/>
                </a:lnTo>
                <a:lnTo>
                  <a:pt x="563" y="10121"/>
                </a:lnTo>
                <a:lnTo>
                  <a:pt x="435" y="9791"/>
                </a:lnTo>
                <a:lnTo>
                  <a:pt x="322" y="9452"/>
                </a:lnTo>
                <a:lnTo>
                  <a:pt x="225" y="9106"/>
                </a:lnTo>
                <a:lnTo>
                  <a:pt x="146" y="8755"/>
                </a:lnTo>
                <a:lnTo>
                  <a:pt x="82" y="8396"/>
                </a:lnTo>
                <a:lnTo>
                  <a:pt x="37" y="8032"/>
                </a:lnTo>
                <a:lnTo>
                  <a:pt x="9" y="7662"/>
                </a:lnTo>
                <a:lnTo>
                  <a:pt x="0" y="7288"/>
                </a:lnTo>
                <a:lnTo>
                  <a:pt x="9" y="6914"/>
                </a:lnTo>
                <a:lnTo>
                  <a:pt x="37" y="6545"/>
                </a:lnTo>
                <a:lnTo>
                  <a:pt x="82" y="6182"/>
                </a:lnTo>
                <a:lnTo>
                  <a:pt x="146" y="5823"/>
                </a:lnTo>
                <a:lnTo>
                  <a:pt x="225" y="5470"/>
                </a:lnTo>
                <a:lnTo>
                  <a:pt x="322" y="5125"/>
                </a:lnTo>
                <a:lnTo>
                  <a:pt x="435" y="4787"/>
                </a:lnTo>
                <a:lnTo>
                  <a:pt x="563" y="4456"/>
                </a:lnTo>
                <a:lnTo>
                  <a:pt x="706" y="4133"/>
                </a:lnTo>
                <a:lnTo>
                  <a:pt x="864" y="3819"/>
                </a:lnTo>
                <a:lnTo>
                  <a:pt x="1037" y="3514"/>
                </a:lnTo>
                <a:lnTo>
                  <a:pt x="1223" y="3219"/>
                </a:lnTo>
                <a:lnTo>
                  <a:pt x="1422" y="2932"/>
                </a:lnTo>
                <a:lnTo>
                  <a:pt x="1634" y="2657"/>
                </a:lnTo>
                <a:lnTo>
                  <a:pt x="1859" y="2392"/>
                </a:lnTo>
                <a:lnTo>
                  <a:pt x="2095" y="2139"/>
                </a:lnTo>
                <a:lnTo>
                  <a:pt x="2344" y="1897"/>
                </a:lnTo>
                <a:lnTo>
                  <a:pt x="2603" y="1668"/>
                </a:lnTo>
                <a:lnTo>
                  <a:pt x="2873" y="1451"/>
                </a:lnTo>
                <a:lnTo>
                  <a:pt x="3154" y="1248"/>
                </a:lnTo>
                <a:lnTo>
                  <a:pt x="3444" y="1057"/>
                </a:lnTo>
                <a:lnTo>
                  <a:pt x="3743" y="882"/>
                </a:lnTo>
                <a:lnTo>
                  <a:pt x="4050" y="720"/>
                </a:lnTo>
                <a:lnTo>
                  <a:pt x="4366" y="574"/>
                </a:lnTo>
                <a:lnTo>
                  <a:pt x="4690" y="444"/>
                </a:lnTo>
                <a:lnTo>
                  <a:pt x="5022" y="329"/>
                </a:lnTo>
                <a:lnTo>
                  <a:pt x="5360" y="230"/>
                </a:lnTo>
                <a:lnTo>
                  <a:pt x="5705" y="149"/>
                </a:lnTo>
                <a:lnTo>
                  <a:pt x="6057" y="84"/>
                </a:lnTo>
                <a:lnTo>
                  <a:pt x="6413" y="38"/>
                </a:lnTo>
                <a:lnTo>
                  <a:pt x="6775" y="9"/>
                </a:lnTo>
                <a:lnTo>
                  <a:pt x="7142" y="0"/>
                </a:lnTo>
                <a:close/>
                <a:moveTo>
                  <a:pt x="3461" y="2620"/>
                </a:moveTo>
                <a:lnTo>
                  <a:pt x="11716" y="11045"/>
                </a:lnTo>
                <a:lnTo>
                  <a:pt x="11792" y="10948"/>
                </a:lnTo>
                <a:lnTo>
                  <a:pt x="11865" y="10848"/>
                </a:lnTo>
                <a:lnTo>
                  <a:pt x="11937" y="10749"/>
                </a:lnTo>
                <a:lnTo>
                  <a:pt x="12006" y="10646"/>
                </a:lnTo>
                <a:lnTo>
                  <a:pt x="12074" y="10543"/>
                </a:lnTo>
                <a:lnTo>
                  <a:pt x="12138" y="10437"/>
                </a:lnTo>
                <a:lnTo>
                  <a:pt x="12202" y="10331"/>
                </a:lnTo>
                <a:lnTo>
                  <a:pt x="12263" y="10223"/>
                </a:lnTo>
                <a:lnTo>
                  <a:pt x="12322" y="10115"/>
                </a:lnTo>
                <a:lnTo>
                  <a:pt x="12379" y="10004"/>
                </a:lnTo>
                <a:lnTo>
                  <a:pt x="12433" y="9891"/>
                </a:lnTo>
                <a:lnTo>
                  <a:pt x="12486" y="9778"/>
                </a:lnTo>
                <a:lnTo>
                  <a:pt x="12536" y="9664"/>
                </a:lnTo>
                <a:lnTo>
                  <a:pt x="12583" y="9548"/>
                </a:lnTo>
                <a:lnTo>
                  <a:pt x="12629" y="9431"/>
                </a:lnTo>
                <a:lnTo>
                  <a:pt x="12672" y="9313"/>
                </a:lnTo>
                <a:lnTo>
                  <a:pt x="12713" y="9194"/>
                </a:lnTo>
                <a:lnTo>
                  <a:pt x="12751" y="9073"/>
                </a:lnTo>
                <a:lnTo>
                  <a:pt x="12787" y="8952"/>
                </a:lnTo>
                <a:lnTo>
                  <a:pt x="12821" y="8830"/>
                </a:lnTo>
                <a:lnTo>
                  <a:pt x="12852" y="8707"/>
                </a:lnTo>
                <a:lnTo>
                  <a:pt x="12880" y="8582"/>
                </a:lnTo>
                <a:lnTo>
                  <a:pt x="12906" y="8456"/>
                </a:lnTo>
                <a:lnTo>
                  <a:pt x="12929" y="8329"/>
                </a:lnTo>
                <a:lnTo>
                  <a:pt x="12949" y="8203"/>
                </a:lnTo>
                <a:lnTo>
                  <a:pt x="12968" y="8075"/>
                </a:lnTo>
                <a:lnTo>
                  <a:pt x="12983" y="7945"/>
                </a:lnTo>
                <a:lnTo>
                  <a:pt x="12995" y="7816"/>
                </a:lnTo>
                <a:lnTo>
                  <a:pt x="13005" y="7685"/>
                </a:lnTo>
                <a:lnTo>
                  <a:pt x="13012" y="7554"/>
                </a:lnTo>
                <a:lnTo>
                  <a:pt x="13016" y="7422"/>
                </a:lnTo>
                <a:lnTo>
                  <a:pt x="13018" y="7288"/>
                </a:lnTo>
                <a:lnTo>
                  <a:pt x="13010" y="6981"/>
                </a:lnTo>
                <a:lnTo>
                  <a:pt x="12987" y="6677"/>
                </a:lnTo>
                <a:lnTo>
                  <a:pt x="12950" y="6378"/>
                </a:lnTo>
                <a:lnTo>
                  <a:pt x="12898" y="6083"/>
                </a:lnTo>
                <a:lnTo>
                  <a:pt x="12832" y="5793"/>
                </a:lnTo>
                <a:lnTo>
                  <a:pt x="12753" y="5508"/>
                </a:lnTo>
                <a:lnTo>
                  <a:pt x="12660" y="5230"/>
                </a:lnTo>
                <a:lnTo>
                  <a:pt x="12555" y="4958"/>
                </a:lnTo>
                <a:lnTo>
                  <a:pt x="12437" y="4692"/>
                </a:lnTo>
                <a:lnTo>
                  <a:pt x="12307" y="4434"/>
                </a:lnTo>
                <a:lnTo>
                  <a:pt x="12165" y="4183"/>
                </a:lnTo>
                <a:lnTo>
                  <a:pt x="12012" y="3939"/>
                </a:lnTo>
                <a:lnTo>
                  <a:pt x="11848" y="3704"/>
                </a:lnTo>
                <a:lnTo>
                  <a:pt x="11673" y="3478"/>
                </a:lnTo>
                <a:lnTo>
                  <a:pt x="11488" y="3260"/>
                </a:lnTo>
                <a:lnTo>
                  <a:pt x="11294" y="3051"/>
                </a:lnTo>
                <a:lnTo>
                  <a:pt x="11089" y="2853"/>
                </a:lnTo>
                <a:lnTo>
                  <a:pt x="10875" y="2664"/>
                </a:lnTo>
                <a:lnTo>
                  <a:pt x="10653" y="2485"/>
                </a:lnTo>
                <a:lnTo>
                  <a:pt x="10423" y="2317"/>
                </a:lnTo>
                <a:lnTo>
                  <a:pt x="10185" y="2161"/>
                </a:lnTo>
                <a:lnTo>
                  <a:pt x="9938" y="2017"/>
                </a:lnTo>
                <a:lnTo>
                  <a:pt x="9685" y="1884"/>
                </a:lnTo>
                <a:lnTo>
                  <a:pt x="9425" y="1764"/>
                </a:lnTo>
                <a:lnTo>
                  <a:pt x="9158" y="1657"/>
                </a:lnTo>
                <a:lnTo>
                  <a:pt x="8886" y="1562"/>
                </a:lnTo>
                <a:lnTo>
                  <a:pt x="8607" y="1481"/>
                </a:lnTo>
                <a:lnTo>
                  <a:pt x="8323" y="1413"/>
                </a:lnTo>
                <a:lnTo>
                  <a:pt x="8034" y="1361"/>
                </a:lnTo>
                <a:lnTo>
                  <a:pt x="7741" y="1323"/>
                </a:lnTo>
                <a:lnTo>
                  <a:pt x="7443" y="1299"/>
                </a:lnTo>
                <a:lnTo>
                  <a:pt x="7142" y="1291"/>
                </a:lnTo>
                <a:lnTo>
                  <a:pt x="7012" y="1293"/>
                </a:lnTo>
                <a:lnTo>
                  <a:pt x="6882" y="1297"/>
                </a:lnTo>
                <a:lnTo>
                  <a:pt x="6754" y="1304"/>
                </a:lnTo>
                <a:lnTo>
                  <a:pt x="6625" y="1314"/>
                </a:lnTo>
                <a:lnTo>
                  <a:pt x="6498" y="1327"/>
                </a:lnTo>
                <a:lnTo>
                  <a:pt x="6371" y="1343"/>
                </a:lnTo>
                <a:lnTo>
                  <a:pt x="6246" y="1361"/>
                </a:lnTo>
                <a:lnTo>
                  <a:pt x="6122" y="1382"/>
                </a:lnTo>
                <a:lnTo>
                  <a:pt x="5997" y="1406"/>
                </a:lnTo>
                <a:lnTo>
                  <a:pt x="5875" y="1433"/>
                </a:lnTo>
                <a:lnTo>
                  <a:pt x="5753" y="1461"/>
                </a:lnTo>
                <a:lnTo>
                  <a:pt x="5631" y="1492"/>
                </a:lnTo>
                <a:lnTo>
                  <a:pt x="5511" y="1527"/>
                </a:lnTo>
                <a:lnTo>
                  <a:pt x="5393" y="1563"/>
                </a:lnTo>
                <a:lnTo>
                  <a:pt x="5275" y="1602"/>
                </a:lnTo>
                <a:lnTo>
                  <a:pt x="5158" y="1644"/>
                </a:lnTo>
                <a:lnTo>
                  <a:pt x="5042" y="1688"/>
                </a:lnTo>
                <a:lnTo>
                  <a:pt x="4927" y="1735"/>
                </a:lnTo>
                <a:lnTo>
                  <a:pt x="4814" y="1783"/>
                </a:lnTo>
                <a:lnTo>
                  <a:pt x="4702" y="1834"/>
                </a:lnTo>
                <a:lnTo>
                  <a:pt x="4591" y="1888"/>
                </a:lnTo>
                <a:lnTo>
                  <a:pt x="4481" y="1943"/>
                </a:lnTo>
                <a:lnTo>
                  <a:pt x="4373" y="2002"/>
                </a:lnTo>
                <a:lnTo>
                  <a:pt x="4266" y="2062"/>
                </a:lnTo>
                <a:lnTo>
                  <a:pt x="4160" y="2124"/>
                </a:lnTo>
                <a:lnTo>
                  <a:pt x="4056" y="2189"/>
                </a:lnTo>
                <a:lnTo>
                  <a:pt x="3953" y="2255"/>
                </a:lnTo>
                <a:lnTo>
                  <a:pt x="3852" y="2324"/>
                </a:lnTo>
                <a:lnTo>
                  <a:pt x="3752" y="2395"/>
                </a:lnTo>
                <a:lnTo>
                  <a:pt x="3653" y="2467"/>
                </a:lnTo>
                <a:lnTo>
                  <a:pt x="3557" y="2542"/>
                </a:lnTo>
                <a:lnTo>
                  <a:pt x="3461" y="2620"/>
                </a:lnTo>
                <a:close/>
                <a:moveTo>
                  <a:pt x="10822" y="11958"/>
                </a:moveTo>
                <a:lnTo>
                  <a:pt x="2566" y="3532"/>
                </a:lnTo>
                <a:lnTo>
                  <a:pt x="2491" y="3630"/>
                </a:lnTo>
                <a:lnTo>
                  <a:pt x="2418" y="3728"/>
                </a:lnTo>
                <a:lnTo>
                  <a:pt x="2346" y="3829"/>
                </a:lnTo>
                <a:lnTo>
                  <a:pt x="2277" y="3931"/>
                </a:lnTo>
                <a:lnTo>
                  <a:pt x="2209" y="4035"/>
                </a:lnTo>
                <a:lnTo>
                  <a:pt x="2145" y="4140"/>
                </a:lnTo>
                <a:lnTo>
                  <a:pt x="2081" y="4246"/>
                </a:lnTo>
                <a:lnTo>
                  <a:pt x="2020" y="4354"/>
                </a:lnTo>
                <a:lnTo>
                  <a:pt x="1961" y="4463"/>
                </a:lnTo>
                <a:lnTo>
                  <a:pt x="1904" y="4573"/>
                </a:lnTo>
                <a:lnTo>
                  <a:pt x="1850" y="4685"/>
                </a:lnTo>
                <a:lnTo>
                  <a:pt x="1797" y="4799"/>
                </a:lnTo>
                <a:lnTo>
                  <a:pt x="1747" y="4913"/>
                </a:lnTo>
                <a:lnTo>
                  <a:pt x="1700" y="5030"/>
                </a:lnTo>
                <a:lnTo>
                  <a:pt x="1653" y="5146"/>
                </a:lnTo>
                <a:lnTo>
                  <a:pt x="1611" y="5264"/>
                </a:lnTo>
                <a:lnTo>
                  <a:pt x="1570" y="5383"/>
                </a:lnTo>
                <a:lnTo>
                  <a:pt x="1532" y="5503"/>
                </a:lnTo>
                <a:lnTo>
                  <a:pt x="1496" y="5626"/>
                </a:lnTo>
                <a:lnTo>
                  <a:pt x="1462" y="5748"/>
                </a:lnTo>
                <a:lnTo>
                  <a:pt x="1431" y="5871"/>
                </a:lnTo>
                <a:lnTo>
                  <a:pt x="1403" y="5996"/>
                </a:lnTo>
                <a:lnTo>
                  <a:pt x="1377" y="6121"/>
                </a:lnTo>
                <a:lnTo>
                  <a:pt x="1354" y="6247"/>
                </a:lnTo>
                <a:lnTo>
                  <a:pt x="1334" y="6375"/>
                </a:lnTo>
                <a:lnTo>
                  <a:pt x="1315" y="6503"/>
                </a:lnTo>
                <a:lnTo>
                  <a:pt x="1300" y="6632"/>
                </a:lnTo>
                <a:lnTo>
                  <a:pt x="1288" y="6762"/>
                </a:lnTo>
                <a:lnTo>
                  <a:pt x="1278" y="6893"/>
                </a:lnTo>
                <a:lnTo>
                  <a:pt x="1271" y="7024"/>
                </a:lnTo>
                <a:lnTo>
                  <a:pt x="1267" y="7156"/>
                </a:lnTo>
                <a:lnTo>
                  <a:pt x="1265" y="7288"/>
                </a:lnTo>
                <a:lnTo>
                  <a:pt x="1273" y="7597"/>
                </a:lnTo>
                <a:lnTo>
                  <a:pt x="1296" y="7901"/>
                </a:lnTo>
                <a:lnTo>
                  <a:pt x="1333" y="8200"/>
                </a:lnTo>
                <a:lnTo>
                  <a:pt x="1385" y="8495"/>
                </a:lnTo>
                <a:lnTo>
                  <a:pt x="1451" y="8785"/>
                </a:lnTo>
                <a:lnTo>
                  <a:pt x="1530" y="9068"/>
                </a:lnTo>
                <a:lnTo>
                  <a:pt x="1623" y="9347"/>
                </a:lnTo>
                <a:lnTo>
                  <a:pt x="1728" y="9619"/>
                </a:lnTo>
                <a:lnTo>
                  <a:pt x="1846" y="9885"/>
                </a:lnTo>
                <a:lnTo>
                  <a:pt x="1976" y="10143"/>
                </a:lnTo>
                <a:lnTo>
                  <a:pt x="2118" y="10395"/>
                </a:lnTo>
                <a:lnTo>
                  <a:pt x="2271" y="10638"/>
                </a:lnTo>
                <a:lnTo>
                  <a:pt x="2435" y="10873"/>
                </a:lnTo>
                <a:lnTo>
                  <a:pt x="2610" y="11100"/>
                </a:lnTo>
                <a:lnTo>
                  <a:pt x="2795" y="11318"/>
                </a:lnTo>
                <a:lnTo>
                  <a:pt x="2989" y="11527"/>
                </a:lnTo>
                <a:lnTo>
                  <a:pt x="3194" y="11725"/>
                </a:lnTo>
                <a:lnTo>
                  <a:pt x="3408" y="11914"/>
                </a:lnTo>
                <a:lnTo>
                  <a:pt x="3630" y="12092"/>
                </a:lnTo>
                <a:lnTo>
                  <a:pt x="3860" y="12259"/>
                </a:lnTo>
                <a:lnTo>
                  <a:pt x="4098" y="12415"/>
                </a:lnTo>
                <a:lnTo>
                  <a:pt x="4345" y="12560"/>
                </a:lnTo>
                <a:lnTo>
                  <a:pt x="4598" y="12693"/>
                </a:lnTo>
                <a:lnTo>
                  <a:pt x="4858" y="12813"/>
                </a:lnTo>
                <a:lnTo>
                  <a:pt x="5125" y="12921"/>
                </a:lnTo>
                <a:lnTo>
                  <a:pt x="5397" y="13016"/>
                </a:lnTo>
                <a:lnTo>
                  <a:pt x="5676" y="13097"/>
                </a:lnTo>
                <a:lnTo>
                  <a:pt x="5960" y="13164"/>
                </a:lnTo>
                <a:lnTo>
                  <a:pt x="6249" y="13217"/>
                </a:lnTo>
                <a:lnTo>
                  <a:pt x="6542" y="13255"/>
                </a:lnTo>
                <a:lnTo>
                  <a:pt x="6840" y="13279"/>
                </a:lnTo>
                <a:lnTo>
                  <a:pt x="7142" y="13286"/>
                </a:lnTo>
                <a:lnTo>
                  <a:pt x="7271" y="13285"/>
                </a:lnTo>
                <a:lnTo>
                  <a:pt x="7401" y="13281"/>
                </a:lnTo>
                <a:lnTo>
                  <a:pt x="7529" y="13274"/>
                </a:lnTo>
                <a:lnTo>
                  <a:pt x="7658" y="13263"/>
                </a:lnTo>
                <a:lnTo>
                  <a:pt x="7785" y="13250"/>
                </a:lnTo>
                <a:lnTo>
                  <a:pt x="7912" y="13235"/>
                </a:lnTo>
                <a:lnTo>
                  <a:pt x="8037" y="13216"/>
                </a:lnTo>
                <a:lnTo>
                  <a:pt x="8161" y="13196"/>
                </a:lnTo>
                <a:lnTo>
                  <a:pt x="8286" y="13172"/>
                </a:lnTo>
                <a:lnTo>
                  <a:pt x="8408" y="13145"/>
                </a:lnTo>
                <a:lnTo>
                  <a:pt x="8530" y="13116"/>
                </a:lnTo>
                <a:lnTo>
                  <a:pt x="8652" y="13085"/>
                </a:lnTo>
                <a:lnTo>
                  <a:pt x="8772" y="13051"/>
                </a:lnTo>
                <a:lnTo>
                  <a:pt x="8891" y="13014"/>
                </a:lnTo>
                <a:lnTo>
                  <a:pt x="9008" y="12975"/>
                </a:lnTo>
                <a:lnTo>
                  <a:pt x="9125" y="12933"/>
                </a:lnTo>
                <a:lnTo>
                  <a:pt x="9241" y="12889"/>
                </a:lnTo>
                <a:lnTo>
                  <a:pt x="9356" y="12843"/>
                </a:lnTo>
                <a:lnTo>
                  <a:pt x="9469" y="12794"/>
                </a:lnTo>
                <a:lnTo>
                  <a:pt x="9581" y="12743"/>
                </a:lnTo>
                <a:lnTo>
                  <a:pt x="9692" y="12690"/>
                </a:lnTo>
                <a:lnTo>
                  <a:pt x="9802" y="12633"/>
                </a:lnTo>
                <a:lnTo>
                  <a:pt x="9910" y="12576"/>
                </a:lnTo>
                <a:lnTo>
                  <a:pt x="10017" y="12515"/>
                </a:lnTo>
                <a:lnTo>
                  <a:pt x="10123" y="12454"/>
                </a:lnTo>
                <a:lnTo>
                  <a:pt x="10227" y="12389"/>
                </a:lnTo>
                <a:lnTo>
                  <a:pt x="10330" y="12322"/>
                </a:lnTo>
                <a:lnTo>
                  <a:pt x="10431" y="12253"/>
                </a:lnTo>
                <a:lnTo>
                  <a:pt x="10531" y="12182"/>
                </a:lnTo>
                <a:lnTo>
                  <a:pt x="10630" y="12109"/>
                </a:lnTo>
                <a:lnTo>
                  <a:pt x="10726" y="12035"/>
                </a:lnTo>
                <a:lnTo>
                  <a:pt x="10822" y="11958"/>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Tree>
  </p:cSld>
  <p:clrMapOvr>
    <a:masterClrMapping/>
  </p:clrMapOvr>
  <p:transition spd="slow" advTm="820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90"/>
                                          </p:val>
                                        </p:tav>
                                        <p:tav tm="100000">
                                          <p:val>
                                            <p:fltVal val="0"/>
                                          </p:val>
                                        </p:tav>
                                      </p:tavLst>
                                    </p:anim>
                                    <p:animEffect transition="in" filter="fade">
                                      <p:cBhvr>
                                        <p:cTn id="16" dur="500"/>
                                        <p:tgtEl>
                                          <p:spTgt spid="1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left)">
                                      <p:cBhvr>
                                        <p:cTn id="20" dur="500"/>
                                        <p:tgtEl>
                                          <p:spTgt spid="8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86"/>
                                        </p:tgtEl>
                                        <p:attrNameLst>
                                          <p:attrName>style.visibility</p:attrName>
                                        </p:attrNameLst>
                                      </p:cBhvr>
                                      <p:to>
                                        <p:strVal val="visible"/>
                                      </p:to>
                                    </p:set>
                                    <p:anim calcmode="lin" valueType="num">
                                      <p:cBhvr>
                                        <p:cTn id="28" dur="500" fill="hold"/>
                                        <p:tgtEl>
                                          <p:spTgt spid="86"/>
                                        </p:tgtEl>
                                        <p:attrNameLst>
                                          <p:attrName>ppt_w</p:attrName>
                                        </p:attrNameLst>
                                      </p:cBhvr>
                                      <p:tavLst>
                                        <p:tav tm="0">
                                          <p:val>
                                            <p:fltVal val="0"/>
                                          </p:val>
                                        </p:tav>
                                        <p:tav tm="100000">
                                          <p:val>
                                            <p:strVal val="#ppt_w"/>
                                          </p:val>
                                        </p:tav>
                                      </p:tavLst>
                                    </p:anim>
                                    <p:anim calcmode="lin" valueType="num">
                                      <p:cBhvr>
                                        <p:cTn id="29" dur="500" fill="hold"/>
                                        <p:tgtEl>
                                          <p:spTgt spid="86"/>
                                        </p:tgtEl>
                                        <p:attrNameLst>
                                          <p:attrName>ppt_h</p:attrName>
                                        </p:attrNameLst>
                                      </p:cBhvr>
                                      <p:tavLst>
                                        <p:tav tm="0">
                                          <p:val>
                                            <p:fltVal val="0"/>
                                          </p:val>
                                        </p:tav>
                                        <p:tav tm="100000">
                                          <p:val>
                                            <p:strVal val="#ppt_h"/>
                                          </p:val>
                                        </p:tav>
                                      </p:tavLst>
                                    </p:anim>
                                    <p:anim calcmode="lin" valueType="num">
                                      <p:cBhvr>
                                        <p:cTn id="30" dur="500" fill="hold"/>
                                        <p:tgtEl>
                                          <p:spTgt spid="86"/>
                                        </p:tgtEl>
                                        <p:attrNameLst>
                                          <p:attrName>style.rotation</p:attrName>
                                        </p:attrNameLst>
                                      </p:cBhvr>
                                      <p:tavLst>
                                        <p:tav tm="0">
                                          <p:val>
                                            <p:fltVal val="90"/>
                                          </p:val>
                                        </p:tav>
                                        <p:tav tm="100000">
                                          <p:val>
                                            <p:fltVal val="0"/>
                                          </p:val>
                                        </p:tav>
                                      </p:tavLst>
                                    </p:anim>
                                    <p:animEffect transition="in" filter="fade">
                                      <p:cBhvr>
                                        <p:cTn id="31" dur="500"/>
                                        <p:tgtEl>
                                          <p:spTgt spid="86"/>
                                        </p:tgtEl>
                                      </p:cBhvr>
                                    </p:animEffect>
                                  </p:childTnLst>
                                </p:cTn>
                              </p:par>
                            </p:childTnLst>
                          </p:cTn>
                        </p:par>
                        <p:par>
                          <p:cTn id="32" fill="hold">
                            <p:stCondLst>
                              <p:cond delay="2000"/>
                            </p:stCondLst>
                            <p:childTnLst>
                              <p:par>
                                <p:cTn id="33" presetID="5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Scale>
                                      <p:cBhvr>
                                        <p:cTn id="35" dur="3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300" decel="50000" fill="hold">
                                          <p:stCondLst>
                                            <p:cond delay="0"/>
                                          </p:stCondLst>
                                        </p:cTn>
                                        <p:tgtEl>
                                          <p:spTgt spid="5"/>
                                        </p:tgtEl>
                                        <p:attrNameLst>
                                          <p:attrName>ppt_x</p:attrName>
                                          <p:attrName>ppt_y</p:attrName>
                                        </p:attrNameLst>
                                      </p:cBhvr>
                                    </p:animMotion>
                                    <p:animEffect transition="in" filter="fade">
                                      <p:cBhvr>
                                        <p:cTn id="37" dur="300"/>
                                        <p:tgtEl>
                                          <p:spTgt spid="5"/>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1000"/>
                                        <p:tgtEl>
                                          <p:spTgt spid="52"/>
                                        </p:tgtEl>
                                      </p:cBhvr>
                                    </p:animEffect>
                                  </p:childTnLst>
                                </p:cTn>
                              </p:par>
                            </p:childTnLst>
                          </p:cTn>
                        </p:par>
                        <p:par>
                          <p:cTn id="42" fill="hold">
                            <p:stCondLst>
                              <p:cond delay="3500"/>
                            </p:stCondLst>
                            <p:childTnLst>
                              <p:par>
                                <p:cTn id="43" presetID="1" presetClass="entr" presetSubtype="0" fill="hold" grpId="1" nodeType="after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par>
                          <p:cTn id="45" fill="hold">
                            <p:stCondLst>
                              <p:cond delay="3500"/>
                            </p:stCondLst>
                            <p:childTnLst>
                              <p:par>
                                <p:cTn id="46" presetID="56" presetClass="path" presetSubtype="0" accel="50000" decel="50000" fill="hold" grpId="0" nodeType="afterEffect">
                                  <p:stCondLst>
                                    <p:cond delay="0"/>
                                  </p:stCondLst>
                                  <p:childTnLst>
                                    <p:animMotion origin="layout" path="M -0.1033 0.2074 L 4.37752E-6 4.07407E-6 " pathEditMode="relative" rAng="0" ptsTypes="AA">
                                      <p:cBhvr>
                                        <p:cTn id="47" dur="500" fill="hold"/>
                                        <p:tgtEl>
                                          <p:spTgt spid="53"/>
                                        </p:tgtEl>
                                        <p:attrNameLst>
                                          <p:attrName>ppt_x</p:attrName>
                                          <p:attrName>ppt_y</p:attrName>
                                        </p:attrNameLst>
                                      </p:cBhvr>
                                      <p:rCtr x="5165" y="-10370"/>
                                    </p:animMotion>
                                  </p:childTnLst>
                                </p:cTn>
                              </p:par>
                              <p:par>
                                <p:cTn id="48" presetID="1" presetClass="entr" presetSubtype="0" fill="hold" grpId="1" nodeType="withEffect">
                                  <p:stCondLst>
                                    <p:cond delay="200"/>
                                  </p:stCondLst>
                                  <p:childTnLst>
                                    <p:set>
                                      <p:cBhvr>
                                        <p:cTn id="49" dur="1" fill="hold">
                                          <p:stCondLst>
                                            <p:cond delay="0"/>
                                          </p:stCondLst>
                                        </p:cTn>
                                        <p:tgtEl>
                                          <p:spTgt spid="54"/>
                                        </p:tgtEl>
                                        <p:attrNameLst>
                                          <p:attrName>style.visibility</p:attrName>
                                        </p:attrNameLst>
                                      </p:cBhvr>
                                      <p:to>
                                        <p:strVal val="visible"/>
                                      </p:to>
                                    </p:set>
                                  </p:childTnLst>
                                </p:cTn>
                              </p:par>
                              <p:par>
                                <p:cTn id="50" presetID="56" presetClass="path" presetSubtype="0" accel="50000" decel="50000" fill="hold" grpId="0" nodeType="withEffect">
                                  <p:stCondLst>
                                    <p:cond delay="200"/>
                                  </p:stCondLst>
                                  <p:childTnLst>
                                    <p:animMotion origin="layout" path="M -0.12216 0.06782 L 1.36204E-6 7.40741E-7 " pathEditMode="relative" rAng="0" ptsTypes="AA">
                                      <p:cBhvr>
                                        <p:cTn id="51" dur="500" fill="hold"/>
                                        <p:tgtEl>
                                          <p:spTgt spid="54"/>
                                        </p:tgtEl>
                                        <p:attrNameLst>
                                          <p:attrName>ppt_x</p:attrName>
                                          <p:attrName>ppt_y</p:attrName>
                                        </p:attrNameLst>
                                      </p:cBhvr>
                                      <p:rCtr x="6101" y="-3403"/>
                                    </p:animMotion>
                                  </p:childTnLst>
                                </p:cTn>
                              </p:par>
                              <p:par>
                                <p:cTn id="52" presetID="1" presetClass="entr" presetSubtype="0" fill="hold" grpId="1" nodeType="withEffect">
                                  <p:stCondLst>
                                    <p:cond delay="400"/>
                                  </p:stCondLst>
                                  <p:childTnLst>
                                    <p:set>
                                      <p:cBhvr>
                                        <p:cTn id="53" dur="1" fill="hold">
                                          <p:stCondLst>
                                            <p:cond delay="0"/>
                                          </p:stCondLst>
                                        </p:cTn>
                                        <p:tgtEl>
                                          <p:spTgt spid="55"/>
                                        </p:tgtEl>
                                        <p:attrNameLst>
                                          <p:attrName>style.visibility</p:attrName>
                                        </p:attrNameLst>
                                      </p:cBhvr>
                                      <p:to>
                                        <p:strVal val="visible"/>
                                      </p:to>
                                    </p:set>
                                  </p:childTnLst>
                                </p:cTn>
                              </p:par>
                              <p:par>
                                <p:cTn id="54" presetID="56" presetClass="path" presetSubtype="0" accel="50000" decel="50000" fill="hold" grpId="0" nodeType="withEffect">
                                  <p:stCondLst>
                                    <p:cond delay="400"/>
                                  </p:stCondLst>
                                  <p:childTnLst>
                                    <p:animMotion origin="layout" path="M -0.12307 -0.07986 L 7.33706E-7 -4.44444E-6 " pathEditMode="relative" rAng="0" ptsTypes="AA">
                                      <p:cBhvr>
                                        <p:cTn id="55" dur="500" fill="hold"/>
                                        <p:tgtEl>
                                          <p:spTgt spid="55"/>
                                        </p:tgtEl>
                                        <p:attrNameLst>
                                          <p:attrName>ppt_x</p:attrName>
                                          <p:attrName>ppt_y</p:attrName>
                                        </p:attrNameLst>
                                      </p:cBhvr>
                                      <p:rCtr x="6153" y="3981"/>
                                    </p:animMotion>
                                  </p:childTnLst>
                                </p:cTn>
                              </p:par>
                            </p:childTnLst>
                          </p:cTn>
                        </p:par>
                        <p:par>
                          <p:cTn id="56" fill="hold">
                            <p:stCondLst>
                              <p:cond delay="4000"/>
                            </p:stCondLst>
                            <p:childTnLst>
                              <p:par>
                                <p:cTn id="57" presetID="31" presetClass="entr" presetSubtype="0" fill="hold" grpId="0" nodeType="afterEffect">
                                  <p:stCondLst>
                                    <p:cond delay="0"/>
                                  </p:stCondLst>
                                  <p:childTnLst>
                                    <p:set>
                                      <p:cBhvr>
                                        <p:cTn id="58" dur="1" fill="hold">
                                          <p:stCondLst>
                                            <p:cond delay="0"/>
                                          </p:stCondLst>
                                        </p:cTn>
                                        <p:tgtEl>
                                          <p:spTgt spid="71"/>
                                        </p:tgtEl>
                                        <p:attrNameLst>
                                          <p:attrName>style.visibility</p:attrName>
                                        </p:attrNameLst>
                                      </p:cBhvr>
                                      <p:to>
                                        <p:strVal val="visible"/>
                                      </p:to>
                                    </p:set>
                                    <p:anim calcmode="lin" valueType="num">
                                      <p:cBhvr>
                                        <p:cTn id="59" dur="300" fill="hold"/>
                                        <p:tgtEl>
                                          <p:spTgt spid="71"/>
                                        </p:tgtEl>
                                        <p:attrNameLst>
                                          <p:attrName>ppt_w</p:attrName>
                                        </p:attrNameLst>
                                      </p:cBhvr>
                                      <p:tavLst>
                                        <p:tav tm="0">
                                          <p:val>
                                            <p:fltVal val="0"/>
                                          </p:val>
                                        </p:tav>
                                        <p:tav tm="100000">
                                          <p:val>
                                            <p:strVal val="#ppt_w"/>
                                          </p:val>
                                        </p:tav>
                                      </p:tavLst>
                                    </p:anim>
                                    <p:anim calcmode="lin" valueType="num">
                                      <p:cBhvr>
                                        <p:cTn id="60" dur="300" fill="hold"/>
                                        <p:tgtEl>
                                          <p:spTgt spid="71"/>
                                        </p:tgtEl>
                                        <p:attrNameLst>
                                          <p:attrName>ppt_h</p:attrName>
                                        </p:attrNameLst>
                                      </p:cBhvr>
                                      <p:tavLst>
                                        <p:tav tm="0">
                                          <p:val>
                                            <p:fltVal val="0"/>
                                          </p:val>
                                        </p:tav>
                                        <p:tav tm="100000">
                                          <p:val>
                                            <p:strVal val="#ppt_h"/>
                                          </p:val>
                                        </p:tav>
                                      </p:tavLst>
                                    </p:anim>
                                    <p:anim calcmode="lin" valueType="num">
                                      <p:cBhvr>
                                        <p:cTn id="61" dur="300" fill="hold"/>
                                        <p:tgtEl>
                                          <p:spTgt spid="71"/>
                                        </p:tgtEl>
                                        <p:attrNameLst>
                                          <p:attrName>style.rotation</p:attrName>
                                        </p:attrNameLst>
                                      </p:cBhvr>
                                      <p:tavLst>
                                        <p:tav tm="0">
                                          <p:val>
                                            <p:fltVal val="90"/>
                                          </p:val>
                                        </p:tav>
                                        <p:tav tm="100000">
                                          <p:val>
                                            <p:fltVal val="0"/>
                                          </p:val>
                                        </p:tav>
                                      </p:tavLst>
                                    </p:anim>
                                    <p:animEffect transition="in" filter="fade">
                                      <p:cBhvr>
                                        <p:cTn id="62" dur="300"/>
                                        <p:tgtEl>
                                          <p:spTgt spid="71"/>
                                        </p:tgtEl>
                                      </p:cBhvr>
                                    </p:animEffect>
                                  </p:childTnLst>
                                </p:cTn>
                              </p:par>
                            </p:childTnLst>
                          </p:cTn>
                        </p:par>
                        <p:par>
                          <p:cTn id="63" fill="hold">
                            <p:stCondLst>
                              <p:cond delay="450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500"/>
                                        <p:tgtEl>
                                          <p:spTgt spid="5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left)">
                                      <p:cBhvr>
                                        <p:cTn id="69" dur="500"/>
                                        <p:tgtEl>
                                          <p:spTgt spid="65"/>
                                        </p:tgtEl>
                                      </p:cBhvr>
                                    </p:animEffect>
                                  </p:childTnLst>
                                </p:cTn>
                              </p:par>
                            </p:childTnLst>
                          </p:cTn>
                        </p:par>
                        <p:par>
                          <p:cTn id="70" fill="hold">
                            <p:stCondLst>
                              <p:cond delay="5000"/>
                            </p:stCondLst>
                            <p:childTnLst>
                              <p:par>
                                <p:cTn id="71" presetID="31" presetClass="entr" presetSubtype="0" fill="hold" grpId="0" nodeType="afterEffect">
                                  <p:stCondLst>
                                    <p:cond delay="0"/>
                                  </p:stCondLst>
                                  <p:childTnLst>
                                    <p:set>
                                      <p:cBhvr>
                                        <p:cTn id="72" dur="1" fill="hold">
                                          <p:stCondLst>
                                            <p:cond delay="0"/>
                                          </p:stCondLst>
                                        </p:cTn>
                                        <p:tgtEl>
                                          <p:spTgt spid="72"/>
                                        </p:tgtEl>
                                        <p:attrNameLst>
                                          <p:attrName>style.visibility</p:attrName>
                                        </p:attrNameLst>
                                      </p:cBhvr>
                                      <p:to>
                                        <p:strVal val="visible"/>
                                      </p:to>
                                    </p:set>
                                    <p:anim calcmode="lin" valueType="num">
                                      <p:cBhvr>
                                        <p:cTn id="73" dur="300" fill="hold"/>
                                        <p:tgtEl>
                                          <p:spTgt spid="72"/>
                                        </p:tgtEl>
                                        <p:attrNameLst>
                                          <p:attrName>ppt_w</p:attrName>
                                        </p:attrNameLst>
                                      </p:cBhvr>
                                      <p:tavLst>
                                        <p:tav tm="0">
                                          <p:val>
                                            <p:fltVal val="0"/>
                                          </p:val>
                                        </p:tav>
                                        <p:tav tm="100000">
                                          <p:val>
                                            <p:strVal val="#ppt_w"/>
                                          </p:val>
                                        </p:tav>
                                      </p:tavLst>
                                    </p:anim>
                                    <p:anim calcmode="lin" valueType="num">
                                      <p:cBhvr>
                                        <p:cTn id="74" dur="300" fill="hold"/>
                                        <p:tgtEl>
                                          <p:spTgt spid="72"/>
                                        </p:tgtEl>
                                        <p:attrNameLst>
                                          <p:attrName>ppt_h</p:attrName>
                                        </p:attrNameLst>
                                      </p:cBhvr>
                                      <p:tavLst>
                                        <p:tav tm="0">
                                          <p:val>
                                            <p:fltVal val="0"/>
                                          </p:val>
                                        </p:tav>
                                        <p:tav tm="100000">
                                          <p:val>
                                            <p:strVal val="#ppt_h"/>
                                          </p:val>
                                        </p:tav>
                                      </p:tavLst>
                                    </p:anim>
                                    <p:anim calcmode="lin" valueType="num">
                                      <p:cBhvr>
                                        <p:cTn id="75" dur="300" fill="hold"/>
                                        <p:tgtEl>
                                          <p:spTgt spid="72"/>
                                        </p:tgtEl>
                                        <p:attrNameLst>
                                          <p:attrName>style.rotation</p:attrName>
                                        </p:attrNameLst>
                                      </p:cBhvr>
                                      <p:tavLst>
                                        <p:tav tm="0">
                                          <p:val>
                                            <p:fltVal val="90"/>
                                          </p:val>
                                        </p:tav>
                                        <p:tav tm="100000">
                                          <p:val>
                                            <p:fltVal val="0"/>
                                          </p:val>
                                        </p:tav>
                                      </p:tavLst>
                                    </p:anim>
                                    <p:animEffect transition="in" filter="fade">
                                      <p:cBhvr>
                                        <p:cTn id="76" dur="300"/>
                                        <p:tgtEl>
                                          <p:spTgt spid="72"/>
                                        </p:tgtEl>
                                      </p:cBhvr>
                                    </p:animEffect>
                                  </p:childTnLst>
                                </p:cTn>
                              </p:par>
                            </p:childTnLst>
                          </p:cTn>
                        </p:par>
                        <p:par>
                          <p:cTn id="77" fill="hold">
                            <p:stCondLst>
                              <p:cond delay="5500"/>
                            </p:stCondLst>
                            <p:childTnLst>
                              <p:par>
                                <p:cTn id="78" presetID="22" presetClass="entr" presetSubtype="8" fill="hold" grpId="0"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wipe(left)">
                                      <p:cBhvr>
                                        <p:cTn id="80" dur="500"/>
                                        <p:tgtEl>
                                          <p:spTgt spid="66"/>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wipe(left)">
                                      <p:cBhvr>
                                        <p:cTn id="83" dur="500"/>
                                        <p:tgtEl>
                                          <p:spTgt spid="60"/>
                                        </p:tgtEl>
                                      </p:cBhvr>
                                    </p:animEffect>
                                  </p:childTnLst>
                                </p:cTn>
                              </p:par>
                            </p:childTnLst>
                          </p:cTn>
                        </p:par>
                        <p:par>
                          <p:cTn id="84" fill="hold">
                            <p:stCondLst>
                              <p:cond delay="6000"/>
                            </p:stCondLst>
                            <p:childTnLst>
                              <p:par>
                                <p:cTn id="85" presetID="31" presetClass="entr" presetSubtype="0" fill="hold" grpId="0" nodeType="after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300" fill="hold"/>
                                        <p:tgtEl>
                                          <p:spTgt spid="73"/>
                                        </p:tgtEl>
                                        <p:attrNameLst>
                                          <p:attrName>ppt_w</p:attrName>
                                        </p:attrNameLst>
                                      </p:cBhvr>
                                      <p:tavLst>
                                        <p:tav tm="0">
                                          <p:val>
                                            <p:fltVal val="0"/>
                                          </p:val>
                                        </p:tav>
                                        <p:tav tm="100000">
                                          <p:val>
                                            <p:strVal val="#ppt_w"/>
                                          </p:val>
                                        </p:tav>
                                      </p:tavLst>
                                    </p:anim>
                                    <p:anim calcmode="lin" valueType="num">
                                      <p:cBhvr>
                                        <p:cTn id="88" dur="300" fill="hold"/>
                                        <p:tgtEl>
                                          <p:spTgt spid="73"/>
                                        </p:tgtEl>
                                        <p:attrNameLst>
                                          <p:attrName>ppt_h</p:attrName>
                                        </p:attrNameLst>
                                      </p:cBhvr>
                                      <p:tavLst>
                                        <p:tav tm="0">
                                          <p:val>
                                            <p:fltVal val="0"/>
                                          </p:val>
                                        </p:tav>
                                        <p:tav tm="100000">
                                          <p:val>
                                            <p:strVal val="#ppt_h"/>
                                          </p:val>
                                        </p:tav>
                                      </p:tavLst>
                                    </p:anim>
                                    <p:anim calcmode="lin" valueType="num">
                                      <p:cBhvr>
                                        <p:cTn id="89" dur="300" fill="hold"/>
                                        <p:tgtEl>
                                          <p:spTgt spid="73"/>
                                        </p:tgtEl>
                                        <p:attrNameLst>
                                          <p:attrName>style.rotation</p:attrName>
                                        </p:attrNameLst>
                                      </p:cBhvr>
                                      <p:tavLst>
                                        <p:tav tm="0">
                                          <p:val>
                                            <p:fltVal val="90"/>
                                          </p:val>
                                        </p:tav>
                                        <p:tav tm="100000">
                                          <p:val>
                                            <p:fltVal val="0"/>
                                          </p:val>
                                        </p:tav>
                                      </p:tavLst>
                                    </p:anim>
                                    <p:animEffect transition="in" filter="fade">
                                      <p:cBhvr>
                                        <p:cTn id="90" dur="300"/>
                                        <p:tgtEl>
                                          <p:spTgt spid="73"/>
                                        </p:tgtEl>
                                      </p:cBhvr>
                                    </p:animEffect>
                                  </p:childTnLst>
                                </p:cTn>
                              </p:par>
                            </p:childTnLst>
                          </p:cTn>
                        </p:par>
                        <p:par>
                          <p:cTn id="91" fill="hold">
                            <p:stCondLst>
                              <p:cond delay="6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wipe(left)">
                                      <p:cBhvr>
                                        <p:cTn id="9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51" grpId="0" animBg="1"/>
      <p:bldP spid="52" grpId="0" animBg="1"/>
      <p:bldP spid="53" grpId="0" animBg="1"/>
      <p:bldP spid="53" grpId="1" animBg="1"/>
      <p:bldP spid="54" grpId="0" animBg="1"/>
      <p:bldP spid="54" grpId="1" animBg="1"/>
      <p:bldP spid="55" grpId="0" animBg="1"/>
      <p:bldP spid="55" grpId="1" animBg="1"/>
      <p:bldP spid="59" grpId="0" animBg="1"/>
      <p:bldP spid="60" grpId="0" animBg="1"/>
      <p:bldP spid="61" grpId="0" animBg="1"/>
      <p:bldP spid="65" grpId="0"/>
      <p:bldP spid="66" grpId="0"/>
      <p:bldP spid="67" grpId="0"/>
      <p:bldP spid="71" grpId="0"/>
      <p:bldP spid="72" grpId="0"/>
      <p:bldP spid="73" grpId="0"/>
      <p:bldP spid="12" grpId="0"/>
      <p:bldP spid="1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15" name="Freeform 5"/>
          <p:cNvSpPr/>
          <p:nvPr/>
        </p:nvSpPr>
        <p:spPr bwMode="auto">
          <a:xfrm>
            <a:off x="2655888" y="1814513"/>
            <a:ext cx="7072312" cy="348297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a:gsLst>
              <a:gs pos="0">
                <a:schemeClr val="accent1">
                  <a:lumMod val="40000"/>
                  <a:lumOff val="60000"/>
                </a:schemeClr>
              </a:gs>
              <a:gs pos="100000">
                <a:srgbClr val="F8F8F8"/>
              </a:gs>
            </a:gsLst>
            <a:lin ang="16200000" scaled="0"/>
          </a:gradFill>
          <a:ln>
            <a:solidFill>
              <a:schemeClr val="tx1"/>
            </a:solidFill>
          </a:ln>
        </p:spPr>
        <p:txBody>
          <a:bodyPr vert="horz" wrap="square" lIns="91440" tIns="45720" rIns="91440" bIns="45720" numCol="1" anchor="t" anchorCtr="0" compatLnSpc="1"/>
          <a:lstStyle/>
          <a:p>
            <a:endParaRPr lang="zh-CN" altLang="en-US" dirty="0">
              <a:latin typeface="微软雅黑" panose="020B0503020204020204" pitchFamily="34" charset="-122"/>
              <a:cs typeface="微软雅黑" panose="020B0503020204020204" pitchFamily="34" charset="-122"/>
            </a:endParaRPr>
          </a:p>
        </p:txBody>
      </p:sp>
      <p:sp>
        <p:nvSpPr>
          <p:cNvPr id="16" name="Freeform 6"/>
          <p:cNvSpPr/>
          <p:nvPr/>
        </p:nvSpPr>
        <p:spPr bwMode="auto">
          <a:xfrm>
            <a:off x="2557463" y="1612900"/>
            <a:ext cx="2422525" cy="193675"/>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7" name="Freeform 7"/>
          <p:cNvSpPr/>
          <p:nvPr/>
        </p:nvSpPr>
        <p:spPr bwMode="auto">
          <a:xfrm>
            <a:off x="2557463" y="1612900"/>
            <a:ext cx="2238375" cy="1554163"/>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8" name="Freeform 8"/>
          <p:cNvSpPr/>
          <p:nvPr/>
        </p:nvSpPr>
        <p:spPr bwMode="auto">
          <a:xfrm>
            <a:off x="9148763" y="4718050"/>
            <a:ext cx="579437" cy="579438"/>
          </a:xfrm>
          <a:custGeom>
            <a:avLst/>
            <a:gdLst>
              <a:gd name="T0" fmla="*/ 782 w 782"/>
              <a:gd name="T1" fmla="*/ 0 h 782"/>
              <a:gd name="T2" fmla="*/ 782 w 782"/>
              <a:gd name="T3" fmla="*/ 685 h 782"/>
              <a:gd name="T4" fmla="*/ 685 w 782"/>
              <a:gd name="T5" fmla="*/ 782 h 782"/>
              <a:gd name="T6" fmla="*/ 0 w 782"/>
              <a:gd name="T7" fmla="*/ 782 h 782"/>
              <a:gd name="T8" fmla="*/ 782 w 782"/>
              <a:gd name="T9" fmla="*/ 0 h 782"/>
            </a:gdLst>
            <a:ahLst/>
            <a:cxnLst>
              <a:cxn ang="0">
                <a:pos x="T0" y="T1"/>
              </a:cxn>
              <a:cxn ang="0">
                <a:pos x="T2" y="T3"/>
              </a:cxn>
              <a:cxn ang="0">
                <a:pos x="T4" y="T5"/>
              </a:cxn>
              <a:cxn ang="0">
                <a:pos x="T6" y="T7"/>
              </a:cxn>
              <a:cxn ang="0">
                <a:pos x="T8" y="T9"/>
              </a:cxn>
            </a:cxnLst>
            <a:rect l="0" t="0" r="r" b="b"/>
            <a:pathLst>
              <a:path w="782" h="782">
                <a:moveTo>
                  <a:pt x="782" y="0"/>
                </a:moveTo>
                <a:lnTo>
                  <a:pt x="782" y="685"/>
                </a:lnTo>
                <a:cubicBezTo>
                  <a:pt x="782" y="738"/>
                  <a:pt x="738" y="782"/>
                  <a:pt x="685" y="782"/>
                </a:cubicBezTo>
                <a:lnTo>
                  <a:pt x="0" y="782"/>
                </a:lnTo>
                <a:lnTo>
                  <a:pt x="782"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19" name="Freeform 9"/>
          <p:cNvSpPr>
            <a:spLocks noEditPoints="1"/>
          </p:cNvSpPr>
          <p:nvPr/>
        </p:nvSpPr>
        <p:spPr bwMode="auto">
          <a:xfrm>
            <a:off x="9450388" y="5043488"/>
            <a:ext cx="198437" cy="198438"/>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cs typeface="微软雅黑" panose="020B0503020204020204" pitchFamily="34" charset="-122"/>
            </a:endParaRPr>
          </a:p>
        </p:txBody>
      </p:sp>
      <p:sp>
        <p:nvSpPr>
          <p:cNvPr id="20" name="TextBox 19"/>
          <p:cNvSpPr txBox="1"/>
          <p:nvPr/>
        </p:nvSpPr>
        <p:spPr>
          <a:xfrm>
            <a:off x="3167339" y="1778197"/>
            <a:ext cx="698793" cy="1323439"/>
          </a:xfrm>
          <a:prstGeom prst="rect">
            <a:avLst/>
          </a:prstGeom>
          <a:noFill/>
        </p:spPr>
        <p:txBody>
          <a:bodyPr wrap="square" rtlCol="0">
            <a:spAutoFit/>
          </a:bodyPr>
          <a:lstStyle/>
          <a:p>
            <a:r>
              <a:rPr lang="en-US" altLang="zh-CN" sz="8000" b="1" dirty="0">
                <a:solidFill>
                  <a:srgbClr val="F8F8F8"/>
                </a:solidFill>
                <a:latin typeface="+mn-ea"/>
                <a:ea typeface="+mn-ea"/>
                <a:cs typeface="微软雅黑" panose="020B0503020204020204" pitchFamily="34" charset="-122"/>
              </a:rPr>
              <a:t>1</a:t>
            </a:r>
            <a:endParaRPr lang="zh-CN" altLang="en-US" sz="8000" b="1" dirty="0">
              <a:solidFill>
                <a:srgbClr val="F8F8F8"/>
              </a:solidFill>
              <a:latin typeface="+mn-ea"/>
              <a:ea typeface="+mn-ea"/>
              <a:cs typeface="微软雅黑" panose="020B0503020204020204" pitchFamily="34" charset="-122"/>
            </a:endParaRPr>
          </a:p>
        </p:txBody>
      </p:sp>
      <p:sp>
        <p:nvSpPr>
          <p:cNvPr id="21" name="TextBox 20"/>
          <p:cNvSpPr txBox="1"/>
          <p:nvPr/>
        </p:nvSpPr>
        <p:spPr>
          <a:xfrm>
            <a:off x="4679315" y="2228850"/>
            <a:ext cx="4772025" cy="1271270"/>
          </a:xfrm>
          <a:prstGeom prst="rect">
            <a:avLst/>
          </a:prstGeom>
          <a:noFill/>
        </p:spPr>
        <p:txBody>
          <a:bodyPr wrap="square" rtlCol="0">
            <a:noAutofit/>
          </a:bodyPr>
          <a:lstStyle/>
          <a:p>
            <a:r>
              <a:rPr lang="zh-CN" altLang="en-US" sz="3600" dirty="0">
                <a:solidFill>
                  <a:schemeClr val="tx2"/>
                </a:solidFill>
                <a:latin typeface="+mn-ea"/>
                <a:ea typeface="+mn-ea"/>
                <a:cs typeface="微软雅黑" panose="020B0503020204020204" pitchFamily="34" charset="-122"/>
                <a:sym typeface="+mn-ea"/>
              </a:rPr>
              <a:t>认识新型毒品</a:t>
            </a:r>
            <a:r>
              <a:rPr lang="en-US" altLang="zh-CN" sz="3600" dirty="0">
                <a:solidFill>
                  <a:schemeClr val="tx2"/>
                </a:solidFill>
                <a:latin typeface="+mn-ea"/>
                <a:ea typeface="+mn-ea"/>
                <a:cs typeface="微软雅黑" panose="020B0503020204020204" pitchFamily="34" charset="-122"/>
                <a:sym typeface="+mn-ea"/>
              </a:rPr>
              <a:t>——</a:t>
            </a:r>
            <a:r>
              <a:rPr lang="zh-CN" altLang="en-US" sz="3600" dirty="0">
                <a:solidFill>
                  <a:schemeClr val="tx2"/>
                </a:solidFill>
                <a:latin typeface="+mn-ea"/>
                <a:ea typeface="+mn-ea"/>
                <a:cs typeface="微软雅黑" panose="020B0503020204020204" pitchFamily="34" charset="-122"/>
                <a:sym typeface="+mn-ea"/>
              </a:rPr>
              <a:t>识</a:t>
            </a:r>
            <a:endParaRPr lang="zh-CN" altLang="en-US" sz="3600" b="1" dirty="0">
              <a:latin typeface="+mn-ea"/>
              <a:ea typeface="+mn-ea"/>
              <a:cs typeface="微软雅黑" panose="020B0503020204020204" pitchFamily="34" charset="-122"/>
            </a:endParaRPr>
          </a:p>
        </p:txBody>
      </p:sp>
      <p:sp>
        <p:nvSpPr>
          <p:cNvPr id="22" name="Rectangle 13"/>
          <p:cNvSpPr>
            <a:spLocks noChangeArrowheads="1"/>
          </p:cNvSpPr>
          <p:nvPr/>
        </p:nvSpPr>
        <p:spPr bwMode="auto">
          <a:xfrm>
            <a:off x="2648005" y="2493564"/>
            <a:ext cx="54021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300" b="0" i="0" u="none" strike="noStrike" cap="none" normalizeH="0" baseline="0" dirty="0">
                <a:ln>
                  <a:noFill/>
                </a:ln>
                <a:solidFill>
                  <a:srgbClr val="F8F8F8"/>
                </a:solidFill>
                <a:effectLst/>
                <a:latin typeface="微软雅黑" panose="020B0503020204020204" pitchFamily="34" charset="-122"/>
                <a:ea typeface="宋体" panose="02010600030101010101" pitchFamily="2" charset="-122"/>
                <a:cs typeface="微软雅黑" panose="020B0503020204020204" pitchFamily="34" charset="-122"/>
              </a:rPr>
              <a:t>Part</a:t>
            </a:r>
            <a:endParaRPr kumimoji="0" lang="zh-CN" altLang="zh-CN" sz="1800" b="0" i="0" u="none" strike="noStrike" cap="none" normalizeH="0" baseline="0" dirty="0">
              <a:ln>
                <a:noFill/>
              </a:ln>
              <a:solidFill>
                <a:srgbClr val="F8F8F8"/>
              </a:solidFill>
              <a:effectLst/>
              <a:latin typeface="微软雅黑" panose="020B0503020204020204" pitchFamily="34" charset="-122"/>
              <a:ea typeface="宋体" panose="02010600030101010101" pitchFamily="2" charset="-122"/>
              <a:cs typeface="微软雅黑" panose="020B0503020204020204" pitchFamily="34" charset="-122"/>
            </a:endParaRPr>
          </a:p>
        </p:txBody>
      </p:sp>
    </p:spTree>
  </p:cSld>
  <p:clrMapOvr>
    <a:masterClrMapping/>
  </p:clrMapOvr>
  <p:transition spd="slow" advTm="472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300" fill="hold"/>
                                        <p:tgtEl>
                                          <p:spTgt spid="19"/>
                                        </p:tgtEl>
                                        <p:attrNameLst>
                                          <p:attrName>ppt_x</p:attrName>
                                        </p:attrNameLst>
                                      </p:cBhvr>
                                      <p:tavLst>
                                        <p:tav tm="0">
                                          <p:val>
                                            <p:strVal val="0-#ppt_w/2"/>
                                          </p:val>
                                        </p:tav>
                                        <p:tav tm="100000">
                                          <p:val>
                                            <p:strVal val="#ppt_x"/>
                                          </p:val>
                                        </p:tav>
                                      </p:tavLst>
                                    </p:anim>
                                    <p:anim calcmode="lin" valueType="num">
                                      <p:cBhvr additive="base">
                                        <p:cTn id="18" dur="3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 calcmode="lin" valueType="num">
                                      <p:cBhvr>
                                        <p:cTn id="32" dur="500" fill="hold"/>
                                        <p:tgtEl>
                                          <p:spTgt spid="20"/>
                                        </p:tgtEl>
                                        <p:attrNameLst>
                                          <p:attrName>style.rotation</p:attrName>
                                        </p:attrNameLst>
                                      </p:cBhvr>
                                      <p:tavLst>
                                        <p:tav tm="0">
                                          <p:val>
                                            <p:fltVal val="90"/>
                                          </p:val>
                                        </p:tav>
                                        <p:tav tm="100000">
                                          <p:val>
                                            <p:fltVal val="0"/>
                                          </p:val>
                                        </p:tav>
                                      </p:tavLst>
                                    </p:anim>
                                    <p:animEffect transition="in" filter="fade">
                                      <p:cBhvr>
                                        <p:cTn id="33" dur="500"/>
                                        <p:tgtEl>
                                          <p:spTgt spid="20"/>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 calcmode="lin" valueType="num">
                                      <p:cBhvr>
                                        <p:cTn id="38" dur="500" fill="hold"/>
                                        <p:tgtEl>
                                          <p:spTgt spid="22"/>
                                        </p:tgtEl>
                                        <p:attrNameLst>
                                          <p:attrName>style.rotation</p:attrName>
                                        </p:attrNameLst>
                                      </p:cBhvr>
                                      <p:tavLst>
                                        <p:tav tm="0">
                                          <p:val>
                                            <p:fltVal val="90"/>
                                          </p:val>
                                        </p:tav>
                                        <p:tav tm="100000">
                                          <p:val>
                                            <p:fltVal val="0"/>
                                          </p:val>
                                        </p:tav>
                                      </p:tavLst>
                                    </p:anim>
                                    <p:animEffect transition="in" filter="fade">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174"/>
          <p:cNvSpPr/>
          <p:nvPr/>
        </p:nvSpPr>
        <p:spPr>
          <a:xfrm>
            <a:off x="1833880" y="2161540"/>
            <a:ext cx="5703570" cy="645160"/>
          </a:xfrm>
          <a:prstGeom prst="rect">
            <a:avLst/>
          </a:prstGeom>
          <a:noFill/>
          <a:ln w="9525">
            <a:noFill/>
          </a:ln>
        </p:spPr>
        <p:txBody>
          <a:bodyPr wrap="none">
            <a:spAutoFit/>
          </a:bodyPr>
          <a:p>
            <a:r>
              <a:rPr lang="zh-CN" altLang="en-US" sz="3600" b="1" dirty="0">
                <a:solidFill>
                  <a:srgbClr val="FF3300"/>
                </a:solidFill>
                <a:latin typeface="华文行楷" panose="02010800040101010101" pitchFamily="2" charset="-122"/>
                <a:ea typeface="华文行楷" panose="02010800040101010101" pitchFamily="2" charset="-122"/>
                <a:cs typeface="微软雅黑" panose="020B0503020204020204" pitchFamily="34" charset="-122"/>
              </a:rPr>
              <a:t>看视频：</a:t>
            </a:r>
            <a:r>
              <a:rPr lang="en-US"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cs typeface="微软雅黑" panose="020B0503020204020204" pitchFamily="34" charset="-122"/>
              </a:rPr>
              <a:t>《</a:t>
            </a:r>
            <a:r>
              <a:rPr lang="en-US"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ea"/>
                <a:ea typeface="+mj-ea"/>
                <a:cs typeface="+mj-ea"/>
              </a:rPr>
              <a:t>KTV</a:t>
            </a:r>
            <a:r>
              <a:rPr lang="zh-CN"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ea"/>
                <a:ea typeface="+mj-ea"/>
                <a:cs typeface="+mj-ea"/>
              </a:rPr>
              <a:t>吸毒场景</a:t>
            </a:r>
            <a:r>
              <a:rPr lang="en-US"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cs typeface="微软雅黑" panose="020B0503020204020204" pitchFamily="34" charset="-122"/>
              </a:rPr>
              <a:t>》</a:t>
            </a:r>
            <a:endParaRPr lang="en-US"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cs typeface="微软雅黑" panose="020B0503020204020204" pitchFamily="34" charset="-122"/>
            </a:endParaRPr>
          </a:p>
        </p:txBody>
      </p:sp>
      <p:sp>
        <p:nvSpPr>
          <p:cNvPr id="3" name="Rectangle 174"/>
          <p:cNvSpPr/>
          <p:nvPr/>
        </p:nvSpPr>
        <p:spPr>
          <a:xfrm>
            <a:off x="1833880" y="1022985"/>
            <a:ext cx="5269230" cy="706755"/>
          </a:xfrm>
          <a:prstGeom prst="rect">
            <a:avLst/>
          </a:prstGeom>
          <a:noFill/>
          <a:ln w="9525">
            <a:noFill/>
          </a:ln>
        </p:spPr>
        <p:txBody>
          <a:bodyPr wrap="none">
            <a:spAutoFit/>
          </a:bodyPr>
          <a:p>
            <a:r>
              <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cs typeface="微软雅黑" panose="020B0503020204020204" pitchFamily="34" charset="-122"/>
              </a:rPr>
              <a:t>你想过这样的人生吗？</a:t>
            </a:r>
            <a:endPar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行楷" panose="02010800040101010101" pitchFamily="2" charset="-122"/>
              <a:ea typeface="华文行楷" panose="02010800040101010101" pitchFamily="2" charset="-122"/>
              <a:cs typeface="微软雅黑" panose="020B0503020204020204" pitchFamily="34" charset="-122"/>
            </a:endParaRPr>
          </a:p>
        </p:txBody>
      </p:sp>
    </p:spTree>
  </p:cSld>
  <p:clrMapOvr>
    <a:masterClrMapping/>
  </p:clrMapOvr>
  <p:transition>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5487670" y="895985"/>
            <a:ext cx="6144260" cy="5773420"/>
          </a:xfrm>
          <a:prstGeom prst="rect">
            <a:avLst/>
          </a:prstGeom>
          <a:noFill/>
        </p:spPr>
        <p:txBody>
          <a:bodyPr wrap="square" rtlCol="0">
            <a:noAutofit/>
          </a:bodyPr>
          <a:lstStyle/>
          <a:p>
            <a:pPr algn="just"/>
            <a:r>
              <a:rPr lang="en-US" altLang="zh-CN" sz="2000" dirty="0">
                <a:solidFill>
                  <a:schemeClr val="tx2"/>
                </a:solidFill>
                <a:latin typeface="+mn-ea"/>
                <a:ea typeface="+mn-ea"/>
                <a:cs typeface="微软雅黑" panose="020B0503020204020204" pitchFamily="34" charset="-122"/>
              </a:rPr>
              <a:t>      </a:t>
            </a:r>
            <a:r>
              <a:rPr lang="en-US" altLang="zh-CN" sz="2800" dirty="0">
                <a:solidFill>
                  <a:schemeClr val="tx2"/>
                </a:solidFill>
                <a:latin typeface="+mn-ea"/>
                <a:ea typeface="+mn-ea"/>
                <a:cs typeface="微软雅黑" panose="020B0503020204020204" pitchFamily="34" charset="-122"/>
              </a:rPr>
              <a:t>    </a:t>
            </a:r>
            <a:r>
              <a:rPr lang="zh-CN" altLang="en-US" sz="2800" dirty="0">
                <a:solidFill>
                  <a:schemeClr val="tx2"/>
                </a:solidFill>
                <a:latin typeface="+mn-ea"/>
                <a:ea typeface="+mn-ea"/>
                <a:cs typeface="微软雅黑" panose="020B0503020204020204" pitchFamily="34" charset="-122"/>
              </a:rPr>
              <a:t>所谓新型毒品是相对鸦片、海洛因等传统毒品而言，主要指人工化学合成的致幻剂、兴奋剂类毒品，是由国际禁毒公约和我国法律法规所规定管制的、直接作用于人的中枢神经系统，使人兴奋或抑制，连续使用能使人产生依赖性的一类精神药品（毒品）。</a:t>
            </a:r>
            <a:endParaRPr lang="en-US" altLang="zh-CN" sz="2800" dirty="0">
              <a:solidFill>
                <a:schemeClr val="tx2"/>
              </a:solidFill>
              <a:latin typeface="+mn-ea"/>
              <a:ea typeface="+mn-ea"/>
              <a:cs typeface="微软雅黑" panose="020B0503020204020204" pitchFamily="34" charset="-122"/>
            </a:endParaRPr>
          </a:p>
          <a:p>
            <a:pPr algn="just"/>
            <a:endParaRPr lang="zh-CN" altLang="en-US" sz="2800" dirty="0">
              <a:solidFill>
                <a:schemeClr val="tx2"/>
              </a:solidFill>
              <a:latin typeface="+mn-ea"/>
              <a:ea typeface="+mn-ea"/>
              <a:cs typeface="微软雅黑" panose="020B0503020204020204" pitchFamily="34" charset="-122"/>
            </a:endParaRPr>
          </a:p>
          <a:p>
            <a:pPr algn="just"/>
            <a:r>
              <a:rPr lang="en-US" altLang="zh-CN" sz="2800" dirty="0">
                <a:solidFill>
                  <a:schemeClr val="tx2"/>
                </a:solidFill>
                <a:latin typeface="+mn-ea"/>
                <a:ea typeface="+mn-ea"/>
                <a:cs typeface="微软雅黑" panose="020B0503020204020204" pitchFamily="34" charset="-122"/>
              </a:rPr>
              <a:t>       </a:t>
            </a:r>
            <a:r>
              <a:rPr lang="zh-CN" altLang="en-US" sz="2800" dirty="0">
                <a:solidFill>
                  <a:schemeClr val="tx2"/>
                </a:solidFill>
                <a:latin typeface="+mn-ea"/>
                <a:ea typeface="+mn-ea"/>
                <a:cs typeface="微软雅黑" panose="020B0503020204020204" pitchFamily="34" charset="-122"/>
              </a:rPr>
              <a:t>目前在我国流行滥用的摇头丸等新型毒品多发生在娱乐场所，所以又被称为“俱乐部毒品”、“休闲毒品”、“假日毒品”。</a:t>
            </a:r>
            <a:endParaRPr lang="zh-CN" altLang="en-US" sz="2800" dirty="0">
              <a:solidFill>
                <a:schemeClr val="tx2"/>
              </a:solidFill>
              <a:latin typeface="+mn-ea"/>
              <a:ea typeface="+mn-ea"/>
              <a:cs typeface="微软雅黑" panose="020B0503020204020204" pitchFamily="34" charset="-122"/>
            </a:endParaRPr>
          </a:p>
        </p:txBody>
      </p:sp>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2170" y="2476500"/>
            <a:ext cx="4258310" cy="3504565"/>
          </a:xfrm>
          <a:prstGeom prst="rect">
            <a:avLst/>
          </a:prstGeom>
        </p:spPr>
      </p:pic>
      <p:grpSp>
        <p:nvGrpSpPr>
          <p:cNvPr id="56" name="Group 3"/>
          <p:cNvGrpSpPr/>
          <p:nvPr/>
        </p:nvGrpSpPr>
        <p:grpSpPr bwMode="auto">
          <a:xfrm flipH="1">
            <a:off x="265781" y="260696"/>
            <a:ext cx="432000" cy="432000"/>
            <a:chOff x="0" y="0"/>
            <a:chExt cx="640" cy="658"/>
          </a:xfrm>
          <a:solidFill>
            <a:schemeClr val="bg1"/>
          </a:solidFill>
        </p:grpSpPr>
        <p:sp>
          <p:nvSpPr>
            <p:cNvPr id="57" name="AutoShape 4"/>
            <p:cNvSpPr>
              <a:spLocks noChangeArrowheads="1"/>
            </p:cNvSpPr>
            <p:nvPr/>
          </p:nvSpPr>
          <p:spPr bwMode="auto">
            <a:xfrm rot="16200000">
              <a:off x="97" y="177"/>
              <a:ext cx="341" cy="276"/>
            </a:xfrm>
            <a:prstGeom prst="triangle">
              <a:avLst>
                <a:gd name="adj" fmla="val 50000"/>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sp>
          <p:nvSpPr>
            <p:cNvPr id="58" name="AutoShape 5"/>
            <p:cNvSpPr>
              <a:spLocks noChangeArrowheads="1"/>
            </p:cNvSpPr>
            <p:nvPr/>
          </p:nvSpPr>
          <p:spPr bwMode="auto">
            <a:xfrm>
              <a:off x="0" y="0"/>
              <a:ext cx="640" cy="658"/>
            </a:xfrm>
            <a:custGeom>
              <a:avLst/>
              <a:gdLst>
                <a:gd name="G0" fmla="+- 3457 0 0"/>
                <a:gd name="G1" fmla="+- 21600 0 3457"/>
                <a:gd name="G2" fmla="+- 21600 0 345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57" y="10800"/>
                  </a:moveTo>
                  <a:cubicBezTo>
                    <a:pt x="3457" y="14855"/>
                    <a:pt x="6745" y="18143"/>
                    <a:pt x="10800" y="18143"/>
                  </a:cubicBezTo>
                  <a:cubicBezTo>
                    <a:pt x="14855" y="18143"/>
                    <a:pt x="18143" y="14855"/>
                    <a:pt x="18143" y="10800"/>
                  </a:cubicBezTo>
                  <a:cubicBezTo>
                    <a:pt x="18143" y="6745"/>
                    <a:pt x="14855" y="3457"/>
                    <a:pt x="10800" y="3457"/>
                  </a:cubicBezTo>
                  <a:cubicBezTo>
                    <a:pt x="6745" y="3457"/>
                    <a:pt x="3457" y="6745"/>
                    <a:pt x="3457"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latin typeface="微软雅黑" panose="020B0503020204020204" pitchFamily="34" charset="-122"/>
                <a:cs typeface="微软雅黑" panose="020B0503020204020204" pitchFamily="34" charset="-122"/>
              </a:endParaRPr>
            </a:p>
          </p:txBody>
        </p:sp>
      </p:grpSp>
      <p:sp>
        <p:nvSpPr>
          <p:cNvPr id="59" name="矩形 58"/>
          <p:cNvSpPr/>
          <p:nvPr/>
        </p:nvSpPr>
        <p:spPr>
          <a:xfrm>
            <a:off x="676910" y="236855"/>
            <a:ext cx="4164330" cy="473075"/>
          </a:xfrm>
          <a:prstGeom prst="rect">
            <a:avLst/>
          </a:prstGeom>
        </p:spPr>
        <p:txBody>
          <a:bodyPr wrap="none">
            <a:noAutofit/>
          </a:bodyPr>
          <a:lstStyle/>
          <a:p>
            <a:r>
              <a:rPr lang="en-US" altLang="zh-CN" sz="2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1.1  </a:t>
            </a:r>
            <a:r>
              <a:rPr lang="zh-CN" altLang="en-US" sz="3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什么是新型毒品</a:t>
            </a:r>
            <a:r>
              <a:rPr lang="en-US" altLang="zh-CN" sz="3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0" name="直接连接符 59"/>
          <p:cNvCxnSpPr/>
          <p:nvPr/>
        </p:nvCxnSpPr>
        <p:spPr bwMode="auto">
          <a:xfrm flipH="1">
            <a:off x="769789" y="692696"/>
            <a:ext cx="777686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med" p14:dur="700" advTm="3892">
        <p14:doors dir="vert"/>
      </p:transition>
    </mc:Choice>
    <mc:Fallback>
      <p:transition spd="med" advTm="389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20000">
                                          <p:cBhvr additive="base">
                                            <p:cTn id="7" dur="500" fill="hold"/>
                                            <p:tgtEl>
                                              <p:spTgt spid="56"/>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300"/>
                                            <p:tgtEl>
                                              <p:spTgt spid="60"/>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9"/>
                                            </p:tgtEl>
                                            <p:attrNameLst>
                                              <p:attrName>style.visibility</p:attrName>
                                            </p:attrNameLst>
                                          </p:cBhvr>
                                          <p:to>
                                            <p:strVal val="visible"/>
                                          </p:to>
                                        </p:set>
                                        <p:anim calcmode="lin" valueType="num">
                                          <p:cBhvr>
                                            <p:cTn id="16" dur="4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59"/>
                                            </p:tgtEl>
                                            <p:attrNameLst>
                                              <p:attrName>ppt_y</p:attrName>
                                            </p:attrNameLst>
                                          </p:cBhvr>
                                          <p:tavLst>
                                            <p:tav tm="0">
                                              <p:val>
                                                <p:strVal val="#ppt_y"/>
                                              </p:val>
                                            </p:tav>
                                            <p:tav tm="100000">
                                              <p:val>
                                                <p:strVal val="#ppt_y"/>
                                              </p:val>
                                            </p:tav>
                                          </p:tavLst>
                                        </p:anim>
                                        <p:anim calcmode="lin" valueType="num">
                                          <p:cBhvr>
                                            <p:cTn id="18" dur="4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59"/>
                                            </p:tgtEl>
                                          </p:cBhvr>
                                        </p:animEffect>
                                      </p:childTnLst>
                                    </p:cTn>
                                  </p:par>
                                </p:childTnLst>
                              </p:cTn>
                            </p:par>
                            <p:par>
                              <p:cTn id="21" fill="hold">
                                <p:stCondLst>
                                  <p:cond delay="1680"/>
                                </p:stCondLst>
                                <p:childTnLst>
                                  <p:par>
                                    <p:cTn id="22" presetID="42"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par>
                              <p:cTn id="27" fill="hold">
                                <p:stCondLst>
                                  <p:cond delay="2680"/>
                                </p:stCondLst>
                                <p:childTnLst>
                                  <p:par>
                                    <p:cTn id="28" presetID="22" presetClass="entr" presetSubtype="8"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300"/>
                                            <p:tgtEl>
                                              <p:spTgt spid="60"/>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9"/>
                                            </p:tgtEl>
                                            <p:attrNameLst>
                                              <p:attrName>style.visibility</p:attrName>
                                            </p:attrNameLst>
                                          </p:cBhvr>
                                          <p:to>
                                            <p:strVal val="visible"/>
                                          </p:to>
                                        </p:set>
                                        <p:anim calcmode="lin" valueType="num">
                                          <p:cBhvr>
                                            <p:cTn id="16" dur="4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59"/>
                                            </p:tgtEl>
                                            <p:attrNameLst>
                                              <p:attrName>ppt_y</p:attrName>
                                            </p:attrNameLst>
                                          </p:cBhvr>
                                          <p:tavLst>
                                            <p:tav tm="0">
                                              <p:val>
                                                <p:strVal val="#ppt_y"/>
                                              </p:val>
                                            </p:tav>
                                            <p:tav tm="100000">
                                              <p:val>
                                                <p:strVal val="#ppt_y"/>
                                              </p:val>
                                            </p:tav>
                                          </p:tavLst>
                                        </p:anim>
                                        <p:anim calcmode="lin" valueType="num">
                                          <p:cBhvr>
                                            <p:cTn id="18" dur="4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59"/>
                                            </p:tgtEl>
                                          </p:cBhvr>
                                        </p:animEffect>
                                      </p:childTnLst>
                                    </p:cTn>
                                  </p:par>
                                </p:childTnLst>
                              </p:cTn>
                            </p:par>
                            <p:par>
                              <p:cTn id="21" fill="hold">
                                <p:stCondLst>
                                  <p:cond delay="1680"/>
                                </p:stCondLst>
                                <p:childTnLst>
                                  <p:par>
                                    <p:cTn id="22" presetID="42"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par>
                              <p:cTn id="27" fill="hold">
                                <p:stCondLst>
                                  <p:cond delay="2680"/>
                                </p:stCondLst>
                                <p:childTnLst>
                                  <p:par>
                                    <p:cTn id="28" presetID="22" presetClass="entr" presetSubtype="8"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p:bldLst>
      </p:timing>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3.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4.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5.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6.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7.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8.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69.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71.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72.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73.xml><?xml version="1.0" encoding="utf-8"?>
<p:tagLst xmlns:p="http://schemas.openxmlformats.org/presentationml/2006/main">
  <p:tag name="KSO_WM_DIAGRAM_VIRTUALLY_FRAME" val="{&quot;height&quot;:282.95307086614173,&quot;left&quot;:375.141968503937,&quot;top&quot;:129.8031496062992,&quot;width&quot;:429.60724409448824}"/>
</p:tagLst>
</file>

<file path=ppt/tags/tag74.xml><?xml version="1.0" encoding="utf-8"?>
<p:tagLst xmlns:p="http://schemas.openxmlformats.org/presentationml/2006/main">
  <p:tag name="TIMING" val="|4.8"/>
</p:tagLst>
</file>

<file path=ppt/tags/tag75.xml><?xml version="1.0" encoding="utf-8"?>
<p:tagLst xmlns:p="http://schemas.openxmlformats.org/presentationml/2006/main">
  <p:tag name="TIMING" val="|5.2"/>
</p:tagLst>
</file>

<file path=ppt/tags/tag76.xml><?xml version="1.0" encoding="utf-8"?>
<p:tagLst xmlns:p="http://schemas.openxmlformats.org/presentationml/2006/main">
  <p:tag name="TIMING" val="|9.2"/>
</p:tagLst>
</file>

<file path=ppt/tags/tag77.xml><?xml version="1.0" encoding="utf-8"?>
<p:tagLst xmlns:p="http://schemas.openxmlformats.org/presentationml/2006/main">
  <p:tag name="TIMING" val="|2.8"/>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1_默认设计模板">
  <a:themeElements>
    <a:clrScheme name="自定义 1">
      <a:dk1>
        <a:srgbClr val="97000F"/>
      </a:dk1>
      <a:lt1>
        <a:srgbClr val="D10013"/>
      </a:lt1>
      <a:dk2>
        <a:srgbClr val="5A4135"/>
      </a:dk2>
      <a:lt2>
        <a:srgbClr val="EFAF00"/>
      </a:lt2>
      <a:accent1>
        <a:srgbClr val="969594"/>
      </a:accent1>
      <a:accent2>
        <a:srgbClr val="B9A592"/>
      </a:accent2>
      <a:accent3>
        <a:srgbClr val="080808"/>
      </a:accent3>
      <a:accent4>
        <a:srgbClr val="97000F"/>
      </a:accent4>
      <a:accent5>
        <a:srgbClr val="D10013"/>
      </a:accent5>
      <a:accent6>
        <a:srgbClr val="5A4135"/>
      </a:accent6>
      <a:hlink>
        <a:srgbClr val="B9A592"/>
      </a:hlink>
      <a:folHlink>
        <a:srgbClr val="969594"/>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11291</Words>
  <Application>WPS 演示</Application>
  <PresentationFormat>自定义</PresentationFormat>
  <Paragraphs>493</Paragraphs>
  <Slides>54</Slides>
  <Notes>50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54</vt:i4>
      </vt:variant>
    </vt:vector>
  </HeadingPairs>
  <TitlesOfParts>
    <vt:vector size="74" baseType="lpstr">
      <vt:lpstr>Arial</vt:lpstr>
      <vt:lpstr>宋体</vt:lpstr>
      <vt:lpstr>Wingdings</vt:lpstr>
      <vt:lpstr>微软雅黑</vt:lpstr>
      <vt:lpstr>仿宋_GB2312</vt:lpstr>
      <vt:lpstr>Wingdings</vt:lpstr>
      <vt:lpstr>Calibri</vt:lpstr>
      <vt:lpstr>字魂105号-简雅黑</vt:lpstr>
      <vt:lpstr>黑体</vt:lpstr>
      <vt:lpstr>华文行楷</vt:lpstr>
      <vt:lpstr>方正粗雅宋_GBK</vt:lpstr>
      <vt:lpstr>Arial Unicode MS</vt:lpstr>
      <vt:lpstr>Tahoma</vt:lpstr>
      <vt:lpstr>仿宋</vt:lpstr>
      <vt:lpstr>Arial</vt:lpstr>
      <vt:lpstr>华文新魏</vt:lpstr>
      <vt:lpstr>汉仪粗圆简</vt:lpstr>
      <vt:lpstr>华文宋体</vt:lpstr>
      <vt:lpstr>1_默认设计模板</vt:lpstr>
      <vt:lpstr>WPS</vt:lpstr>
      <vt:lpstr>健康心理 无毒青春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1.3 新型毒品与传统毒品的区别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禁毒宣誓词：</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cp:lastModifiedBy>
  <cp:revision>320</cp:revision>
  <dcterms:created xsi:type="dcterms:W3CDTF">2013-01-25T01:44:00Z</dcterms:created>
  <dcterms:modified xsi:type="dcterms:W3CDTF">2024-07-10T01:28:34Z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02424E5EC31F4F6EB3AE3BCD39C64905_13</vt:lpwstr>
  </property>
</Properties>
</file>