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80" r:id="rId8"/>
    <p:sldId id="281" r:id="rId9"/>
    <p:sldId id="282" r:id="rId10"/>
    <p:sldId id="262" r:id="rId11"/>
    <p:sldId id="261" r:id="rId12"/>
    <p:sldId id="283" r:id="rId13"/>
    <p:sldId id="284" r:id="rId14"/>
    <p:sldId id="285" r:id="rId15"/>
    <p:sldId id="287" r:id="rId16"/>
    <p:sldId id="263" r:id="rId17"/>
    <p:sldId id="288" r:id="rId18"/>
    <p:sldId id="289" r:id="rId19"/>
    <p:sldId id="291" r:id="rId20"/>
    <p:sldId id="290" r:id="rId21"/>
    <p:sldId id="292" r:id="rId22"/>
    <p:sldId id="265" r:id="rId23"/>
    <p:sldId id="264" r:id="rId24"/>
    <p:sldId id="296" r:id="rId25"/>
    <p:sldId id="293" r:id="rId26"/>
    <p:sldId id="295" r:id="rId27"/>
    <p:sldId id="297" r:id="rId28"/>
    <p:sldId id="266" r:id="rId29"/>
    <p:sldId id="270" r:id="rId30"/>
    <p:sldId id="276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8455"/>
    <a:srgbClr val="3891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11D19D-41D4-4D94-A150-1729EAC9F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E79685-C38A-4206-B999-C99BCAEF7F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1946D-951B-4257-9EF1-DEEAA601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6622-6164-43E0-BB6B-AFA097008D99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AFEB4D-6DB7-49D5-AD2D-570F1D2C2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F4E2E7-FD9A-4500-964C-AE95B0EB7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73ED-47D9-4133-9463-A81FDF94F5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61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40A068-1E5C-483D-889D-26B2169EE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DA3D8C2-6464-4449-804D-4B1B66C0D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DAAB5F-38BC-48E1-A2E2-CA698D9AA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D4F735-A3C7-47F2-9897-D6C7C5F6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6622-6164-43E0-BB6B-AFA097008D99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9B5290-5D8D-41C6-B84D-D28867FD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6BE9C4C-32AA-471D-A704-00C33A26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73ED-47D9-4133-9463-A81FDF94F5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13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44E198-6CE4-4808-B5FA-95B200457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386ED7-DDA5-4908-95A5-2C2428C17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4CC616-DE4F-4770-A6DC-BEA2A09DA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6622-6164-43E0-BB6B-AFA097008D99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843C62-A5FC-4B4B-A27C-16E9B6DA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15398A-7263-4A7B-AF2B-437246567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73ED-47D9-4133-9463-A81FDF94F5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7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319C32C-5518-4698-BBC3-ECB9BE577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2561B1-D660-4ACD-9B1F-A120B48EB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8059B-DCBD-4143-B894-05F5AE968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6622-6164-43E0-BB6B-AFA097008D99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B8ECE1-0144-4C02-A317-D37D4287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616BFB-B232-423C-8A0D-2CCEE4A4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73ED-47D9-4133-9463-A81FDF94F5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43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2022/7/3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804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2022/7/3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34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376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8CA06C-133C-49FC-9E5A-A668B8B79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5EF83A-B678-4B19-ADF0-B6D130536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473F44-3D0A-4299-9E8D-8440AF27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6622-6164-43E0-BB6B-AFA097008D99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E30258-9048-447C-B02F-6444B5BE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5C9B76-9704-40B1-9D43-54149C31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73ED-47D9-4133-9463-A81FDF94F5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22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D0292F-1150-40EB-8301-0D2C4FFF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5DBFBD-E6DA-4073-8227-2255E370C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E20A0B-C852-4D7C-83BB-4897FE591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6622-6164-43E0-BB6B-AFA097008D99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AE8A3B-5E39-4B52-8E82-8F4DB96D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29C789-E8F4-4F83-B249-14368B8D8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73ED-47D9-4133-9463-A81FDF94F5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8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DEB075-3D9A-4B4A-8D7C-AD692A61C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7E7408-EBFB-4663-8230-5D38E699A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21C89-5CEC-44D0-8A6B-20F3E4A81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4131E9-7F9D-411A-9525-325E90A2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6622-6164-43E0-BB6B-AFA097008D99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397092-F13A-40A7-959A-3CCDA4790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C2108F-56F8-4FD4-9DC3-25CCBC72F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73ED-47D9-4133-9463-A81FDF94F5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7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70B3D-A300-4F92-88B6-784324C2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83ADD0-DE7D-4C6D-A080-E3A453D06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050584-11AB-4355-8D8B-119FE522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F6B9544-4AFA-4398-8452-2365B14F5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DFB5093-8F87-424D-93C3-BBC4F44EA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2054F9-45B5-4B38-9611-C35C234CA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6622-6164-43E0-BB6B-AFA097008D99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DA02C6-28EA-4E3E-A1B6-C55568F96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4DE18FB-C52F-4813-8DE4-185BE8520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73ED-47D9-4133-9463-A81FDF94F5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30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70B3D-A300-4F92-88B6-784324C2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83ADD0-DE7D-4C6D-A080-E3A453D06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050584-11AB-4355-8D8B-119FE522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F6B9544-4AFA-4398-8452-2365B14F5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DFB5093-8F87-424D-93C3-BBC4F44EA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2054F9-45B5-4B38-9611-C35C234CA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6622-6164-43E0-BB6B-AFA097008D99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DA02C6-28EA-4E3E-A1B6-C55568F96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4DE18FB-C52F-4813-8DE4-185BE8520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73ED-47D9-4133-9463-A81FDF94F50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295636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216255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139E4-5ECE-47F9-ACD7-D852E881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AAADE3-97D1-4021-B252-E822BD5DA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6622-6164-43E0-BB6B-AFA097008D99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ABCE4AD-F04A-43EC-AA65-56882EED8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CFE4227-4AE3-4110-B6B9-38A75CA2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73ED-47D9-4133-9463-A81FDF94F5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59A3C1-138F-4B9A-85F7-C984FB033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6622-6164-43E0-BB6B-AFA097008D99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FA4DAC-F5AD-4F6C-9EA7-5C8DDCF21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EB3777-5DD1-4299-9053-DDF6504E6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73ED-47D9-4133-9463-A81FDF94F5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4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1E31A-F710-4BB1-9891-97CB2A055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9712BB-7229-490B-B384-553382520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7B3A18-8677-4CF1-A9FE-A56DB7CB1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2F4C58-0FB9-4768-BE60-4A3F32558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6622-6164-43E0-BB6B-AFA097008D99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29E298-FB56-41D0-8F45-89E18E3FD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DA7CAA-C4B7-4F2B-9CB5-4D820A4B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73ED-47D9-4133-9463-A81FDF94F5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3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421B235-EE6D-4087-8F66-6AA604305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497AD5-1C26-4782-9528-125844584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521F2E-81AB-4BA7-AB98-A0877EB93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B6622-6164-43E0-BB6B-AFA097008D99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4E711F-4493-424D-8225-D5B46F696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EFDE08-5944-4231-955B-D03677900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C73ED-47D9-4133-9463-A81FDF94F5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18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18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hyperlink" Target="&#20912;&#27602;.jpg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B3CF84C-FBAB-43EE-F48B-ECBFA5E328C7}"/>
              </a:ext>
            </a:extLst>
          </p:cNvPr>
          <p:cNvSpPr txBox="1"/>
          <p:nvPr/>
        </p:nvSpPr>
        <p:spPr>
          <a:xfrm>
            <a:off x="1358900" y="1596551"/>
            <a:ext cx="9474200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88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3891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+mn-ea"/>
                <a:sym typeface="思源黑体 CN Regular" panose="020B0500000000000000" pitchFamily="34" charset="-122"/>
              </a:rPr>
              <a:t>健康人生</a:t>
            </a:r>
            <a:r>
              <a:rPr lang="en-US" altLang="zh-CN" sz="88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3891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+mn-ea"/>
                <a:sym typeface="思源黑体 CN Regular" panose="020B0500000000000000" pitchFamily="34" charset="-122"/>
              </a:rPr>
              <a:t> </a:t>
            </a:r>
            <a:r>
              <a:rPr lang="zh-CN" altLang="en-US" sz="88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3891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+mn-ea"/>
                <a:sym typeface="思源黑体 CN Regular" panose="020B0500000000000000" pitchFamily="34" charset="-122"/>
              </a:rPr>
              <a:t>绿色无毒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B52A24D-018A-9A92-41B6-3B1932C38272}"/>
              </a:ext>
            </a:extLst>
          </p:cNvPr>
          <p:cNvSpPr/>
          <p:nvPr/>
        </p:nvSpPr>
        <p:spPr>
          <a:xfrm>
            <a:off x="2990559" y="3202900"/>
            <a:ext cx="6210882" cy="612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72000" rtlCol="0" anchor="ctr">
            <a:noAutofit/>
          </a:bodyPr>
          <a:lstStyle/>
          <a:p>
            <a:pPr algn="ctr"/>
            <a:r>
              <a:rPr lang="zh-CN" altLang="en-US" sz="2000" spc="3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贵州省强制戒毒康复医院禁毒宣传进校园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27FF99D-15E2-5184-C48A-1B87AD43D6FF}"/>
              </a:ext>
            </a:extLst>
          </p:cNvPr>
          <p:cNvSpPr txBox="1"/>
          <p:nvPr/>
        </p:nvSpPr>
        <p:spPr>
          <a:xfrm>
            <a:off x="5318760" y="4179152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主讲人：唐娇</a:t>
            </a:r>
          </a:p>
        </p:txBody>
      </p:sp>
    </p:spTree>
    <p:extLst>
      <p:ext uri="{BB962C8B-B14F-4D97-AF65-F5344CB8AC3E}">
        <p14:creationId xmlns:p14="http://schemas.microsoft.com/office/powerpoint/2010/main" val="20395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82301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sp>
        <p:nvSpPr>
          <p:cNvPr id="25" name="Text Box 122">
            <a:extLst>
              <a:ext uri="{FF2B5EF4-FFF2-40B4-BE49-F238E27FC236}">
                <a16:creationId xmlns:a16="http://schemas.microsoft.com/office/drawing/2014/main" id="{9527EC97-823D-7D74-D398-E6BE3B48C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677" y="1693274"/>
            <a:ext cx="1746286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鸦片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6" name="圆角矩形 10">
            <a:extLst>
              <a:ext uri="{FF2B5EF4-FFF2-40B4-BE49-F238E27FC236}">
                <a16:creationId xmlns:a16="http://schemas.microsoft.com/office/drawing/2014/main" id="{DDEF1BC1-8EEB-9D0E-3310-9F94AB1BE695}"/>
              </a:ext>
            </a:extLst>
          </p:cNvPr>
          <p:cNvSpPr/>
          <p:nvPr/>
        </p:nvSpPr>
        <p:spPr>
          <a:xfrm>
            <a:off x="1179496" y="1528640"/>
            <a:ext cx="9415145" cy="383349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0EA2BAA-9ABB-8405-F69E-88CE06852D42}"/>
              </a:ext>
            </a:extLst>
          </p:cNvPr>
          <p:cNvSpPr txBox="1"/>
          <p:nvPr/>
        </p:nvSpPr>
        <p:spPr>
          <a:xfrm>
            <a:off x="1370956" y="584264"/>
            <a:ext cx="2635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>
                <a:solidFill>
                  <a:schemeClr val="accent6"/>
                </a:solidFill>
                <a:latin typeface="+mj-ea"/>
                <a:ea typeface="+mj-ea"/>
              </a:rPr>
              <a:t>传统毒品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C8EC6577-4F8A-72A0-4BC2-95C57B9A3F4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390420" y="4489506"/>
            <a:ext cx="2550795" cy="2550795"/>
          </a:xfrm>
          <a:prstGeom prst="rect">
            <a:avLst/>
          </a:prstGeom>
        </p:spPr>
      </p:pic>
      <p:pic>
        <p:nvPicPr>
          <p:cNvPr id="29" name="图片 28" descr="吸食鸦片">
            <a:extLst>
              <a:ext uri="{FF2B5EF4-FFF2-40B4-BE49-F238E27FC236}">
                <a16:creationId xmlns:a16="http://schemas.microsoft.com/office/drawing/2014/main" id="{E9478A09-FB74-B3D6-6372-BEA47CA5C2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0747"/>
          <a:stretch>
            <a:fillRect/>
          </a:stretch>
        </p:blipFill>
        <p:spPr>
          <a:xfrm>
            <a:off x="1774528" y="2315658"/>
            <a:ext cx="3401695" cy="2562860"/>
          </a:xfrm>
          <a:prstGeom prst="rect">
            <a:avLst/>
          </a:prstGeom>
        </p:spPr>
      </p:pic>
      <p:pic>
        <p:nvPicPr>
          <p:cNvPr id="30" name="图片 29" descr="黑玉断续膏">
            <a:extLst>
              <a:ext uri="{FF2B5EF4-FFF2-40B4-BE49-F238E27FC236}">
                <a16:creationId xmlns:a16="http://schemas.microsoft.com/office/drawing/2014/main" id="{77B0DFC9-77D9-D295-DC8B-4D51820F17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1845"/>
          <a:stretch>
            <a:fillRect/>
          </a:stretch>
        </p:blipFill>
        <p:spPr>
          <a:xfrm>
            <a:off x="5887069" y="2144526"/>
            <a:ext cx="4373880" cy="2905125"/>
          </a:xfrm>
          <a:prstGeom prst="rect">
            <a:avLst/>
          </a:prstGeom>
        </p:spPr>
      </p:pic>
      <p:sp>
        <p:nvSpPr>
          <p:cNvPr id="31" name="Text Box 122">
            <a:extLst>
              <a:ext uri="{FF2B5EF4-FFF2-40B4-BE49-F238E27FC236}">
                <a16:creationId xmlns:a16="http://schemas.microsoft.com/office/drawing/2014/main" id="{23BF744C-F22D-F61F-048B-C36E4F50A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250" y="1716143"/>
            <a:ext cx="1746286" cy="3683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“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黑玉断续膏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221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82301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sp>
        <p:nvSpPr>
          <p:cNvPr id="26" name="圆角矩形 10">
            <a:extLst>
              <a:ext uri="{FF2B5EF4-FFF2-40B4-BE49-F238E27FC236}">
                <a16:creationId xmlns:a16="http://schemas.microsoft.com/office/drawing/2014/main" id="{DDEF1BC1-8EEB-9D0E-3310-9F94AB1BE695}"/>
              </a:ext>
            </a:extLst>
          </p:cNvPr>
          <p:cNvSpPr/>
          <p:nvPr/>
        </p:nvSpPr>
        <p:spPr>
          <a:xfrm>
            <a:off x="1179496" y="1528640"/>
            <a:ext cx="9415145" cy="383349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0EA2BAA-9ABB-8405-F69E-88CE06852D42}"/>
              </a:ext>
            </a:extLst>
          </p:cNvPr>
          <p:cNvSpPr txBox="1"/>
          <p:nvPr/>
        </p:nvSpPr>
        <p:spPr>
          <a:xfrm>
            <a:off x="1370956" y="584264"/>
            <a:ext cx="2635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>
                <a:solidFill>
                  <a:schemeClr val="accent6"/>
                </a:solidFill>
                <a:latin typeface="+mj-ea"/>
                <a:ea typeface="+mj-ea"/>
              </a:rPr>
              <a:t>传统毒品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C8EC6577-4F8A-72A0-4BC2-95C57B9A3F4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390420" y="4489506"/>
            <a:ext cx="2550795" cy="2550795"/>
          </a:xfrm>
          <a:prstGeom prst="rect">
            <a:avLst/>
          </a:prstGeom>
        </p:spPr>
      </p:pic>
      <p:sp>
        <p:nvSpPr>
          <p:cNvPr id="12" name="Text Box 122">
            <a:extLst>
              <a:ext uri="{FF2B5EF4-FFF2-40B4-BE49-F238E27FC236}">
                <a16:creationId xmlns:a16="http://schemas.microsoft.com/office/drawing/2014/main" id="{91B043EF-83CF-930B-AAE3-41F4DB66F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021" y="1740151"/>
            <a:ext cx="1746286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吗啡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圆角矩形 10">
            <a:extLst>
              <a:ext uri="{FF2B5EF4-FFF2-40B4-BE49-F238E27FC236}">
                <a16:creationId xmlns:a16="http://schemas.microsoft.com/office/drawing/2014/main" id="{3F7FBDBE-BA8F-7B06-01EA-AB5102C10D06}"/>
              </a:ext>
            </a:extLst>
          </p:cNvPr>
          <p:cNvSpPr/>
          <p:nvPr/>
        </p:nvSpPr>
        <p:spPr>
          <a:xfrm>
            <a:off x="1179496" y="1528640"/>
            <a:ext cx="9415145" cy="383349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 descr="吗啡">
            <a:extLst>
              <a:ext uri="{FF2B5EF4-FFF2-40B4-BE49-F238E27FC236}">
                <a16:creationId xmlns:a16="http://schemas.microsoft.com/office/drawing/2014/main" id="{1A7CF293-BB1A-EEE9-882F-40F5A3C28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271" y="2098870"/>
            <a:ext cx="4233545" cy="2946400"/>
          </a:xfrm>
          <a:prstGeom prst="rect">
            <a:avLst/>
          </a:prstGeom>
        </p:spPr>
      </p:pic>
      <p:sp>
        <p:nvSpPr>
          <p:cNvPr id="16" name="Text Box 122">
            <a:extLst>
              <a:ext uri="{FF2B5EF4-FFF2-40B4-BE49-F238E27FC236}">
                <a16:creationId xmlns:a16="http://schemas.microsoft.com/office/drawing/2014/main" id="{58AA5429-EBF3-C5E0-A3B2-1A621C6C6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8666" y="5717735"/>
            <a:ext cx="6802755" cy="3683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属于管制药品，是阿片类止痛药剂，主要用于中重度疼痛。</a:t>
            </a:r>
          </a:p>
        </p:txBody>
      </p:sp>
    </p:spTree>
    <p:extLst>
      <p:ext uri="{BB962C8B-B14F-4D97-AF65-F5344CB8AC3E}">
        <p14:creationId xmlns:p14="http://schemas.microsoft.com/office/powerpoint/2010/main" val="91519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82301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sp>
        <p:nvSpPr>
          <p:cNvPr id="26" name="圆角矩形 10">
            <a:extLst>
              <a:ext uri="{FF2B5EF4-FFF2-40B4-BE49-F238E27FC236}">
                <a16:creationId xmlns:a16="http://schemas.microsoft.com/office/drawing/2014/main" id="{DDEF1BC1-8EEB-9D0E-3310-9F94AB1BE695}"/>
              </a:ext>
            </a:extLst>
          </p:cNvPr>
          <p:cNvSpPr/>
          <p:nvPr/>
        </p:nvSpPr>
        <p:spPr>
          <a:xfrm>
            <a:off x="1179496" y="1528640"/>
            <a:ext cx="9415145" cy="383349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0EA2BAA-9ABB-8405-F69E-88CE06852D42}"/>
              </a:ext>
            </a:extLst>
          </p:cNvPr>
          <p:cNvSpPr txBox="1"/>
          <p:nvPr/>
        </p:nvSpPr>
        <p:spPr>
          <a:xfrm>
            <a:off x="1370956" y="584264"/>
            <a:ext cx="2635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>
                <a:solidFill>
                  <a:schemeClr val="accent6"/>
                </a:solidFill>
                <a:latin typeface="+mj-ea"/>
                <a:ea typeface="+mj-ea"/>
              </a:rPr>
              <a:t>传统毒品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C8EC6577-4F8A-72A0-4BC2-95C57B9A3F4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390420" y="4489506"/>
            <a:ext cx="2550795" cy="2550795"/>
          </a:xfrm>
          <a:prstGeom prst="rect">
            <a:avLst/>
          </a:prstGeom>
        </p:spPr>
      </p:pic>
      <p:sp>
        <p:nvSpPr>
          <p:cNvPr id="13" name="圆角矩形 10">
            <a:extLst>
              <a:ext uri="{FF2B5EF4-FFF2-40B4-BE49-F238E27FC236}">
                <a16:creationId xmlns:a16="http://schemas.microsoft.com/office/drawing/2014/main" id="{3F7FBDBE-BA8F-7B06-01EA-AB5102C10D06}"/>
              </a:ext>
            </a:extLst>
          </p:cNvPr>
          <p:cNvSpPr/>
          <p:nvPr/>
        </p:nvSpPr>
        <p:spPr>
          <a:xfrm>
            <a:off x="1179496" y="1528640"/>
            <a:ext cx="9415145" cy="383349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Text Box 122">
            <a:extLst>
              <a:ext uri="{FF2B5EF4-FFF2-40B4-BE49-F238E27FC236}">
                <a16:creationId xmlns:a16="http://schemas.microsoft.com/office/drawing/2014/main" id="{9B58A5E2-B479-08F4-7812-1D80E7730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904" y="1754577"/>
            <a:ext cx="1746286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可卡因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7" name="图片 16" descr="可卡因">
            <a:extLst>
              <a:ext uri="{FF2B5EF4-FFF2-40B4-BE49-F238E27FC236}">
                <a16:creationId xmlns:a16="http://schemas.microsoft.com/office/drawing/2014/main" id="{25056AEA-64DA-9054-18DE-4B207C2D9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9612" y="2276853"/>
            <a:ext cx="4807585" cy="269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82301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sp>
        <p:nvSpPr>
          <p:cNvPr id="26" name="圆角矩形 10">
            <a:extLst>
              <a:ext uri="{FF2B5EF4-FFF2-40B4-BE49-F238E27FC236}">
                <a16:creationId xmlns:a16="http://schemas.microsoft.com/office/drawing/2014/main" id="{DDEF1BC1-8EEB-9D0E-3310-9F94AB1BE695}"/>
              </a:ext>
            </a:extLst>
          </p:cNvPr>
          <p:cNvSpPr/>
          <p:nvPr/>
        </p:nvSpPr>
        <p:spPr>
          <a:xfrm>
            <a:off x="1179496" y="1528640"/>
            <a:ext cx="9415145" cy="383349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0EA2BAA-9ABB-8405-F69E-88CE06852D42}"/>
              </a:ext>
            </a:extLst>
          </p:cNvPr>
          <p:cNvSpPr txBox="1"/>
          <p:nvPr/>
        </p:nvSpPr>
        <p:spPr>
          <a:xfrm>
            <a:off x="1370956" y="584264"/>
            <a:ext cx="2635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>
                <a:solidFill>
                  <a:schemeClr val="accent6"/>
                </a:solidFill>
                <a:latin typeface="+mj-ea"/>
                <a:ea typeface="+mj-ea"/>
              </a:rPr>
              <a:t>传统毒品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C8EC6577-4F8A-72A0-4BC2-95C57B9A3F4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390420" y="4489506"/>
            <a:ext cx="2550795" cy="2550795"/>
          </a:xfrm>
          <a:prstGeom prst="rect">
            <a:avLst/>
          </a:prstGeom>
        </p:spPr>
      </p:pic>
      <p:sp>
        <p:nvSpPr>
          <p:cNvPr id="13" name="圆角矩形 10">
            <a:extLst>
              <a:ext uri="{FF2B5EF4-FFF2-40B4-BE49-F238E27FC236}">
                <a16:creationId xmlns:a16="http://schemas.microsoft.com/office/drawing/2014/main" id="{3F7FBDBE-BA8F-7B06-01EA-AB5102C10D06}"/>
              </a:ext>
            </a:extLst>
          </p:cNvPr>
          <p:cNvSpPr/>
          <p:nvPr/>
        </p:nvSpPr>
        <p:spPr>
          <a:xfrm>
            <a:off x="1179496" y="1528640"/>
            <a:ext cx="9415145" cy="383349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Text Box 122">
            <a:extLst>
              <a:ext uri="{FF2B5EF4-FFF2-40B4-BE49-F238E27FC236}">
                <a16:creationId xmlns:a16="http://schemas.microsoft.com/office/drawing/2014/main" id="{FFE7FCD7-C995-DED6-F88F-5F7559F64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877" y="1731974"/>
            <a:ext cx="1746286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大麻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7" name="图片 16" descr="大麻">
            <a:extLst>
              <a:ext uri="{FF2B5EF4-FFF2-40B4-BE49-F238E27FC236}">
                <a16:creationId xmlns:a16="http://schemas.microsoft.com/office/drawing/2014/main" id="{9461E560-4D97-7F8E-C083-EDC6D238B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615" y="2254885"/>
            <a:ext cx="3943350" cy="2694940"/>
          </a:xfrm>
          <a:prstGeom prst="rect">
            <a:avLst/>
          </a:prstGeom>
        </p:spPr>
      </p:pic>
      <p:pic>
        <p:nvPicPr>
          <p:cNvPr id="18" name="图片 17" descr="抽大麻">
            <a:extLst>
              <a:ext uri="{FF2B5EF4-FFF2-40B4-BE49-F238E27FC236}">
                <a16:creationId xmlns:a16="http://schemas.microsoft.com/office/drawing/2014/main" id="{90E59D7C-3EA6-B8AB-B649-7F80FE603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440" y="2254250"/>
            <a:ext cx="396367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8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82301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sp>
        <p:nvSpPr>
          <p:cNvPr id="26" name="圆角矩形 10">
            <a:extLst>
              <a:ext uri="{FF2B5EF4-FFF2-40B4-BE49-F238E27FC236}">
                <a16:creationId xmlns:a16="http://schemas.microsoft.com/office/drawing/2014/main" id="{DDEF1BC1-8EEB-9D0E-3310-9F94AB1BE695}"/>
              </a:ext>
            </a:extLst>
          </p:cNvPr>
          <p:cNvSpPr/>
          <p:nvPr/>
        </p:nvSpPr>
        <p:spPr>
          <a:xfrm>
            <a:off x="1179496" y="1528640"/>
            <a:ext cx="9415145" cy="383349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0EA2BAA-9ABB-8405-F69E-88CE06852D42}"/>
              </a:ext>
            </a:extLst>
          </p:cNvPr>
          <p:cNvSpPr txBox="1"/>
          <p:nvPr/>
        </p:nvSpPr>
        <p:spPr>
          <a:xfrm>
            <a:off x="1370956" y="584264"/>
            <a:ext cx="2635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>
                <a:solidFill>
                  <a:schemeClr val="accent6"/>
                </a:solidFill>
                <a:latin typeface="+mj-ea"/>
                <a:ea typeface="+mj-ea"/>
              </a:rPr>
              <a:t>传统毒品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C8EC6577-4F8A-72A0-4BC2-95C57B9A3F4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390420" y="4489506"/>
            <a:ext cx="2550795" cy="2550795"/>
          </a:xfrm>
          <a:prstGeom prst="rect">
            <a:avLst/>
          </a:prstGeom>
        </p:spPr>
      </p:pic>
      <p:sp>
        <p:nvSpPr>
          <p:cNvPr id="13" name="圆角矩形 10">
            <a:extLst>
              <a:ext uri="{FF2B5EF4-FFF2-40B4-BE49-F238E27FC236}">
                <a16:creationId xmlns:a16="http://schemas.microsoft.com/office/drawing/2014/main" id="{3F7FBDBE-BA8F-7B06-01EA-AB5102C10D06}"/>
              </a:ext>
            </a:extLst>
          </p:cNvPr>
          <p:cNvSpPr/>
          <p:nvPr/>
        </p:nvSpPr>
        <p:spPr>
          <a:xfrm>
            <a:off x="1179496" y="1528640"/>
            <a:ext cx="9415145" cy="383349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Text Box 122">
            <a:extLst>
              <a:ext uri="{FF2B5EF4-FFF2-40B4-BE49-F238E27FC236}">
                <a16:creationId xmlns:a16="http://schemas.microsoft.com/office/drawing/2014/main" id="{58AA5429-EBF3-C5E0-A3B2-1A621C6C6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8666" y="5717735"/>
            <a:ext cx="6802755" cy="3683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属于管制药品，是阿片类止痛药剂，主要用于中重度疼痛。</a:t>
            </a:r>
          </a:p>
        </p:txBody>
      </p:sp>
      <p:sp>
        <p:nvSpPr>
          <p:cNvPr id="14" name="Text Box 122">
            <a:extLst>
              <a:ext uri="{FF2B5EF4-FFF2-40B4-BE49-F238E27FC236}">
                <a16:creationId xmlns:a16="http://schemas.microsoft.com/office/drawing/2014/main" id="{5FEF7415-B585-DEF4-BD54-0D933E20F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877" y="1731974"/>
            <a:ext cx="1746286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海洛因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7" name="图片 16" descr="白粉">
            <a:extLst>
              <a:ext uri="{FF2B5EF4-FFF2-40B4-BE49-F238E27FC236}">
                <a16:creationId xmlns:a16="http://schemas.microsoft.com/office/drawing/2014/main" id="{E7EAAD9C-0811-E294-56B2-23FE20F58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800" y="2254250"/>
            <a:ext cx="4209415" cy="266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2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169505" y="182300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sp>
        <p:nvSpPr>
          <p:cNvPr id="3" name="对话气泡: 圆角矩形 2">
            <a:extLst>
              <a:ext uri="{FF2B5EF4-FFF2-40B4-BE49-F238E27FC236}">
                <a16:creationId xmlns:a16="http://schemas.microsoft.com/office/drawing/2014/main" id="{A3C34E6A-79A3-4C1F-97EA-15090ADC12D0}"/>
              </a:ext>
            </a:extLst>
          </p:cNvPr>
          <p:cNvSpPr/>
          <p:nvPr/>
        </p:nvSpPr>
        <p:spPr>
          <a:xfrm>
            <a:off x="1483005" y="1458699"/>
            <a:ext cx="5721630" cy="3697651"/>
          </a:xfrm>
          <a:prstGeom prst="wedgeRoundRectCallout">
            <a:avLst>
              <a:gd name="adj1" fmla="val -40310"/>
              <a:gd name="adj2" fmla="val 62500"/>
              <a:gd name="adj3" fmla="val 16667"/>
            </a:avLst>
          </a:prstGeom>
          <a:noFill/>
          <a:ln w="38100">
            <a:solidFill>
              <a:srgbClr val="3891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A923964-F6D2-5FD7-A7A9-B4620C252C45}"/>
              </a:ext>
            </a:extLst>
          </p:cNvPr>
          <p:cNvSpPr txBox="1"/>
          <p:nvPr/>
        </p:nvSpPr>
        <p:spPr>
          <a:xfrm>
            <a:off x="1940225" y="3048090"/>
            <a:ext cx="50647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 b="0" i="0" spc="3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r>
              <a:rPr lang="zh-CN" altLang="en-US" dirty="0">
                <a:solidFill>
                  <a:srgbClr val="40404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刚刚璇子老师介绍了哪五种传统毒品</a:t>
            </a:r>
          </a:p>
          <a:p>
            <a:r>
              <a:rPr lang="zh-CN" altLang="en-US" dirty="0">
                <a:solidFill>
                  <a:srgbClr val="40404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每个小朋友回答一个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451DA56-ADA0-B0B3-985D-5D9315830719}"/>
              </a:ext>
            </a:extLst>
          </p:cNvPr>
          <p:cNvSpPr txBox="1"/>
          <p:nvPr/>
        </p:nvSpPr>
        <p:spPr>
          <a:xfrm>
            <a:off x="1958435" y="1910122"/>
            <a:ext cx="2949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0404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豌豆射手任务：</a:t>
            </a:r>
          </a:p>
        </p:txBody>
      </p:sp>
      <p:pic>
        <p:nvPicPr>
          <p:cNvPr id="12" name="图片 11" descr="C:\Users\LH-Rui\Desktop\6.27白云五幼宣讲\千库网_荷兰豆_元素编号13260160.png千库网_荷兰豆_元素编号13260160">
            <a:extLst>
              <a:ext uri="{FF2B5EF4-FFF2-40B4-BE49-F238E27FC236}">
                <a16:creationId xmlns:a16="http://schemas.microsoft.com/office/drawing/2014/main" id="{6967E52B-70E4-01FD-5628-362F3241F6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204635" y="1354007"/>
            <a:ext cx="4150107" cy="414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5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82301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EC6577-4F8A-72A0-4BC2-95C57B9A3F4A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235193" y="4570047"/>
            <a:ext cx="2550795" cy="255079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9564CFC-B071-A9B2-6EF8-872B78182422}"/>
              </a:ext>
            </a:extLst>
          </p:cNvPr>
          <p:cNvSpPr txBox="1"/>
          <p:nvPr/>
        </p:nvSpPr>
        <p:spPr>
          <a:xfrm>
            <a:off x="1467024" y="703462"/>
            <a:ext cx="3275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accent6"/>
                </a:solidFill>
                <a:latin typeface="+mj-ea"/>
                <a:ea typeface="+mj-ea"/>
              </a:rPr>
              <a:t>新型毒品的种类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C07F7A6-A4E3-0B00-9398-276FA4DA575B}"/>
              </a:ext>
            </a:extLst>
          </p:cNvPr>
          <p:cNvSpPr txBox="1"/>
          <p:nvPr/>
        </p:nvSpPr>
        <p:spPr>
          <a:xfrm>
            <a:off x="1540682" y="1468378"/>
            <a:ext cx="1857508" cy="475216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冰毒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18" name="图片 17" descr="破冰行动海报">
            <a:hlinkClick r:id="rId6" action="ppaction://hlinkfile"/>
            <a:extLst>
              <a:ext uri="{FF2B5EF4-FFF2-40B4-BE49-F238E27FC236}">
                <a16:creationId xmlns:a16="http://schemas.microsoft.com/office/drawing/2014/main" id="{278516F5-BE3C-BCB1-2737-3F090F8C6EB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b="9359"/>
          <a:stretch>
            <a:fillRect/>
          </a:stretch>
        </p:blipFill>
        <p:spPr>
          <a:xfrm>
            <a:off x="5959239" y="2125895"/>
            <a:ext cx="4551351" cy="2751196"/>
          </a:xfrm>
          <a:prstGeom prst="rect">
            <a:avLst/>
          </a:prstGeom>
        </p:spPr>
      </p:pic>
      <p:pic>
        <p:nvPicPr>
          <p:cNvPr id="19" name="图片 18" descr="冰毒">
            <a:extLst>
              <a:ext uri="{FF2B5EF4-FFF2-40B4-BE49-F238E27FC236}">
                <a16:creationId xmlns:a16="http://schemas.microsoft.com/office/drawing/2014/main" id="{460C585B-8A24-EECC-C74D-94A26C6956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643" y="2125895"/>
            <a:ext cx="4426585" cy="2733040"/>
          </a:xfrm>
          <a:prstGeom prst="rect">
            <a:avLst/>
          </a:prstGeom>
        </p:spPr>
      </p:pic>
      <p:sp>
        <p:nvSpPr>
          <p:cNvPr id="20" name="Text Box 122">
            <a:extLst>
              <a:ext uri="{FF2B5EF4-FFF2-40B4-BE49-F238E27FC236}">
                <a16:creationId xmlns:a16="http://schemas.microsoft.com/office/drawing/2014/main" id="{0AE59DDE-BD4E-21B1-CF69-12D851DB5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612" y="5150831"/>
            <a:ext cx="6802755" cy="1198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成分是甲基苯丙胺，而提取甲基苯丙胺的原材料是麻黄素。</a:t>
            </a:r>
          </a:p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感冒时，我们所服用的药物里面多含有麻黄碱，</a:t>
            </a:r>
          </a:p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也有伪麻黄碱之类的相关药品，它就是制作冰毒的原材料。</a:t>
            </a:r>
          </a:p>
        </p:txBody>
      </p:sp>
    </p:spTree>
    <p:extLst>
      <p:ext uri="{BB962C8B-B14F-4D97-AF65-F5344CB8AC3E}">
        <p14:creationId xmlns:p14="http://schemas.microsoft.com/office/powerpoint/2010/main" val="6908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82301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EC6577-4F8A-72A0-4BC2-95C57B9A3F4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235193" y="4570047"/>
            <a:ext cx="2550795" cy="255079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9564CFC-B071-A9B2-6EF8-872B78182422}"/>
              </a:ext>
            </a:extLst>
          </p:cNvPr>
          <p:cNvSpPr txBox="1"/>
          <p:nvPr/>
        </p:nvSpPr>
        <p:spPr>
          <a:xfrm>
            <a:off x="1467024" y="703462"/>
            <a:ext cx="3275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accent6"/>
                </a:solidFill>
                <a:latin typeface="+mj-ea"/>
                <a:ea typeface="+mj-ea"/>
              </a:rPr>
              <a:t>新型毒品的种类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9ACCDE0-95E9-B7F6-4AEE-EDE92C983F45}"/>
              </a:ext>
            </a:extLst>
          </p:cNvPr>
          <p:cNvSpPr txBox="1"/>
          <p:nvPr/>
        </p:nvSpPr>
        <p:spPr>
          <a:xfrm>
            <a:off x="2923818" y="1556804"/>
            <a:ext cx="1857508" cy="441926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sym typeface="+mn-ea"/>
              </a:rPr>
              <a:t>K</a:t>
            </a: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粉</a:t>
            </a:r>
          </a:p>
        </p:txBody>
      </p:sp>
      <p:pic>
        <p:nvPicPr>
          <p:cNvPr id="13" name="图片 12" descr="C:\Users\LH-Rui\Desktop\6.27白云五幼宣讲\K粉.jpgK粉">
            <a:extLst>
              <a:ext uri="{FF2B5EF4-FFF2-40B4-BE49-F238E27FC236}">
                <a16:creationId xmlns:a16="http://schemas.microsoft.com/office/drawing/2014/main" id="{83FB6277-5B03-C087-2463-5CE38A52EB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20593" y="2385982"/>
            <a:ext cx="4864100" cy="255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4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82301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EC6577-4F8A-72A0-4BC2-95C57B9A3F4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235193" y="4570047"/>
            <a:ext cx="2550795" cy="255079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9564CFC-B071-A9B2-6EF8-872B78182422}"/>
              </a:ext>
            </a:extLst>
          </p:cNvPr>
          <p:cNvSpPr txBox="1"/>
          <p:nvPr/>
        </p:nvSpPr>
        <p:spPr>
          <a:xfrm>
            <a:off x="1467024" y="703462"/>
            <a:ext cx="3275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accent6"/>
                </a:solidFill>
                <a:latin typeface="+mj-ea"/>
                <a:ea typeface="+mj-ea"/>
              </a:rPr>
              <a:t>新型毒品的种类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1A44E8F-6CB9-CA96-41D7-F7941D98F578}"/>
              </a:ext>
            </a:extLst>
          </p:cNvPr>
          <p:cNvSpPr txBox="1"/>
          <p:nvPr/>
        </p:nvSpPr>
        <p:spPr>
          <a:xfrm>
            <a:off x="2504400" y="1525630"/>
            <a:ext cx="1857508" cy="441926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摇头丸</a:t>
            </a:r>
          </a:p>
        </p:txBody>
      </p:sp>
      <p:pic>
        <p:nvPicPr>
          <p:cNvPr id="13" name="图片 12" descr="C:\Users\LH-Rui\Desktop\6.27白云五幼宣讲\摇头丸.jpeg摇头丸">
            <a:extLst>
              <a:ext uri="{FF2B5EF4-FFF2-40B4-BE49-F238E27FC236}">
                <a16:creationId xmlns:a16="http://schemas.microsoft.com/office/drawing/2014/main" id="{A2E2E444-890A-22A5-F522-142EDFBA91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33154" y="2149857"/>
            <a:ext cx="5183505" cy="379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82301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EC6577-4F8A-72A0-4BC2-95C57B9A3F4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235193" y="4570047"/>
            <a:ext cx="2550795" cy="255079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9564CFC-B071-A9B2-6EF8-872B78182422}"/>
              </a:ext>
            </a:extLst>
          </p:cNvPr>
          <p:cNvSpPr txBox="1"/>
          <p:nvPr/>
        </p:nvSpPr>
        <p:spPr>
          <a:xfrm>
            <a:off x="1467024" y="703462"/>
            <a:ext cx="3275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accent6"/>
                </a:solidFill>
                <a:latin typeface="+mj-ea"/>
                <a:ea typeface="+mj-ea"/>
              </a:rPr>
              <a:t>新型毒品的种类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87DA36E-484F-20F4-9762-35F1F4F10C1B}"/>
              </a:ext>
            </a:extLst>
          </p:cNvPr>
          <p:cNvSpPr txBox="1"/>
          <p:nvPr/>
        </p:nvSpPr>
        <p:spPr>
          <a:xfrm>
            <a:off x="3008868" y="1503277"/>
            <a:ext cx="1857508" cy="441926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止咳水</a:t>
            </a:r>
          </a:p>
        </p:txBody>
      </p:sp>
      <p:pic>
        <p:nvPicPr>
          <p:cNvPr id="13" name="图片 12" descr="C:\Users\LH-Rui\Desktop\6.27白云五幼宣讲\01eee045263a46adbf52f432fa687df5.jpg01eee045263a46adbf52f432fa687df5">
            <a:extLst>
              <a:ext uri="{FF2B5EF4-FFF2-40B4-BE49-F238E27FC236}">
                <a16:creationId xmlns:a16="http://schemas.microsoft.com/office/drawing/2014/main" id="{F1F78593-12CB-3EC1-9CFB-8790B08FA9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68011" y="2040168"/>
            <a:ext cx="5183505" cy="34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9EAA2411-EA8D-4A6A-9AC9-06D2535FEF28}"/>
              </a:ext>
            </a:extLst>
          </p:cNvPr>
          <p:cNvSpPr/>
          <p:nvPr/>
        </p:nvSpPr>
        <p:spPr>
          <a:xfrm>
            <a:off x="3146943" y="1092318"/>
            <a:ext cx="7708625" cy="4673364"/>
          </a:xfrm>
          <a:prstGeom prst="roundRect">
            <a:avLst>
              <a:gd name="adj" fmla="val 4779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schemeClr val="tx1">
                <a:lumMod val="65000"/>
                <a:lumOff val="3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C61B532-EADD-45FD-A784-C46022BA05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8" y="4097418"/>
            <a:ext cx="5492234" cy="2760582"/>
          </a:xfrm>
          <a:prstGeom prst="rect">
            <a:avLst/>
          </a:prstGeom>
        </p:spPr>
      </p:pic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EAFA6B78-9AF9-A533-E5D6-B739DBF3ADBD}"/>
              </a:ext>
            </a:extLst>
          </p:cNvPr>
          <p:cNvSpPr/>
          <p:nvPr/>
        </p:nvSpPr>
        <p:spPr>
          <a:xfrm>
            <a:off x="3531743" y="1499923"/>
            <a:ext cx="3170534" cy="510778"/>
          </a:xfrm>
          <a:prstGeom prst="wedgeRoundRectCallout">
            <a:avLst>
              <a:gd name="adj1" fmla="val -8377"/>
              <a:gd name="adj2" fmla="val 100691"/>
              <a:gd name="adj3" fmla="val 16667"/>
            </a:avLst>
          </a:prstGeom>
          <a:solidFill>
            <a:schemeClr val="accent1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FFFF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豌豆射手大战毒品怪：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C3F8966-31D7-56BD-7FB3-5A5EABEFE230}"/>
              </a:ext>
            </a:extLst>
          </p:cNvPr>
          <p:cNvSpPr/>
          <p:nvPr/>
        </p:nvSpPr>
        <p:spPr>
          <a:xfrm>
            <a:off x="3456267" y="2760582"/>
            <a:ext cx="5446816" cy="686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40404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通关口诀：豌豆射手冲冲冲！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B1DF0D4-A147-9D7C-1BA6-BB8734436079}"/>
              </a:ext>
            </a:extLst>
          </p:cNvPr>
          <p:cNvSpPr/>
          <p:nvPr/>
        </p:nvSpPr>
        <p:spPr>
          <a:xfrm>
            <a:off x="3978869" y="3703656"/>
            <a:ext cx="5446816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这个任务贯穿整个活动，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最先到达终点的小朋友可以获得老师的奖励哦。</a:t>
            </a:r>
          </a:p>
        </p:txBody>
      </p:sp>
      <p:pic>
        <p:nvPicPr>
          <p:cNvPr id="24" name="图片 23" descr="C:\Users\LH-Rui\Desktop\6.27白云五幼宣讲\千库网_荷兰豆_元素编号13260160.png千库网_荷兰豆_元素编号13260160">
            <a:extLst>
              <a:ext uri="{FF2B5EF4-FFF2-40B4-BE49-F238E27FC236}">
                <a16:creationId xmlns:a16="http://schemas.microsoft.com/office/drawing/2014/main" id="{99FF781F-BBCF-AAB9-8B53-26C8825D4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129462" y="1641805"/>
            <a:ext cx="3312032" cy="331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169505" y="182301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sp>
        <p:nvSpPr>
          <p:cNvPr id="3" name="对话气泡: 圆角矩形 2">
            <a:extLst>
              <a:ext uri="{FF2B5EF4-FFF2-40B4-BE49-F238E27FC236}">
                <a16:creationId xmlns:a16="http://schemas.microsoft.com/office/drawing/2014/main" id="{A3C34E6A-79A3-4C1F-97EA-15090ADC12D0}"/>
              </a:ext>
            </a:extLst>
          </p:cNvPr>
          <p:cNvSpPr/>
          <p:nvPr/>
        </p:nvSpPr>
        <p:spPr>
          <a:xfrm>
            <a:off x="1483005" y="1458699"/>
            <a:ext cx="5721630" cy="3697651"/>
          </a:xfrm>
          <a:prstGeom prst="wedgeRoundRectCallout">
            <a:avLst>
              <a:gd name="adj1" fmla="val -40310"/>
              <a:gd name="adj2" fmla="val 62500"/>
              <a:gd name="adj3" fmla="val 16667"/>
            </a:avLst>
          </a:prstGeom>
          <a:noFill/>
          <a:ln w="38100">
            <a:solidFill>
              <a:srgbClr val="3891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A923964-F6D2-5FD7-A7A9-B4620C252C45}"/>
              </a:ext>
            </a:extLst>
          </p:cNvPr>
          <p:cNvSpPr txBox="1"/>
          <p:nvPr/>
        </p:nvSpPr>
        <p:spPr>
          <a:xfrm>
            <a:off x="1940225" y="3048090"/>
            <a:ext cx="506476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 b="0" i="0" spc="3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r>
              <a:rPr lang="zh-CN" altLang="en-US" dirty="0">
                <a:solidFill>
                  <a:srgbClr val="40404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刚刚璇子老师介绍了哪四种新型毒品</a:t>
            </a:r>
          </a:p>
          <a:p>
            <a:r>
              <a:rPr lang="zh-CN" altLang="en-US" dirty="0">
                <a:solidFill>
                  <a:srgbClr val="40404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每个小朋友回答一个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451DA56-ADA0-B0B3-985D-5D9315830719}"/>
              </a:ext>
            </a:extLst>
          </p:cNvPr>
          <p:cNvSpPr txBox="1"/>
          <p:nvPr/>
        </p:nvSpPr>
        <p:spPr>
          <a:xfrm>
            <a:off x="1958435" y="1910122"/>
            <a:ext cx="2949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0404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豌豆射手任务：</a:t>
            </a:r>
          </a:p>
        </p:txBody>
      </p:sp>
      <p:pic>
        <p:nvPicPr>
          <p:cNvPr id="12" name="图片 11" descr="C:\Users\LH-Rui\Desktop\6.27白云五幼宣讲\千库网_荷兰豆_元素编号13260160.png千库网_荷兰豆_元素编号13260160">
            <a:extLst>
              <a:ext uri="{FF2B5EF4-FFF2-40B4-BE49-F238E27FC236}">
                <a16:creationId xmlns:a16="http://schemas.microsoft.com/office/drawing/2014/main" id="{6967E52B-70E4-01FD-5628-362F3241F6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204635" y="1354007"/>
            <a:ext cx="4150107" cy="414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DC8C8-4385-453D-9425-676573D2C3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53" y="-414663"/>
            <a:ext cx="11314494" cy="754299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1DBDA29F-C02D-4C7E-9327-06AF74426024}"/>
              </a:ext>
            </a:extLst>
          </p:cNvPr>
          <p:cNvSpPr/>
          <p:nvPr/>
        </p:nvSpPr>
        <p:spPr>
          <a:xfrm>
            <a:off x="4132102" y="3013348"/>
            <a:ext cx="434497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2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3891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+mn-ea"/>
                <a:sym typeface="+mn-lt"/>
              </a:rPr>
              <a:t>PART 03</a:t>
            </a:r>
            <a:endParaRPr lang="zh-CN" altLang="en-US" sz="7200" b="1" dirty="0">
              <a:ln w="57150">
                <a:solidFill>
                  <a:schemeClr val="bg1"/>
                </a:solidFill>
                <a:prstDash val="solid"/>
              </a:ln>
              <a:solidFill>
                <a:srgbClr val="38917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143EC18-4C85-490F-85D0-84C29F9C6728}"/>
              </a:ext>
            </a:extLst>
          </p:cNvPr>
          <p:cNvSpPr txBox="1"/>
          <p:nvPr/>
        </p:nvSpPr>
        <p:spPr>
          <a:xfrm>
            <a:off x="2626358" y="4305718"/>
            <a:ext cx="7706362" cy="10156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3891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+mn-ea"/>
                <a:sym typeface="思源黑体 CN Regular" panose="020B0500000000000000" pitchFamily="34" charset="-122"/>
              </a:rPr>
              <a:t>迷惑小朋友的坏家伙</a:t>
            </a:r>
          </a:p>
        </p:txBody>
      </p:sp>
    </p:spTree>
    <p:extLst>
      <p:ext uri="{BB962C8B-B14F-4D97-AF65-F5344CB8AC3E}">
        <p14:creationId xmlns:p14="http://schemas.microsoft.com/office/powerpoint/2010/main" val="416645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96516" y="6675699"/>
            <a:ext cx="122413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下载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http://www.1ppt.com/xiazai/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82301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4BD49A0-0E83-4ADD-99F8-EB7CE25BEF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515" y="1929114"/>
            <a:ext cx="3753813" cy="375381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058C859-50F4-CACC-C30F-F52CE4EC4F2D}"/>
              </a:ext>
            </a:extLst>
          </p:cNvPr>
          <p:cNvSpPr txBox="1"/>
          <p:nvPr/>
        </p:nvSpPr>
        <p:spPr>
          <a:xfrm>
            <a:off x="2190346" y="1487186"/>
            <a:ext cx="1857508" cy="441928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邮票</a:t>
            </a:r>
          </a:p>
        </p:txBody>
      </p:sp>
      <p:pic>
        <p:nvPicPr>
          <p:cNvPr id="13" name="图片 12" descr="邮票">
            <a:extLst>
              <a:ext uri="{FF2B5EF4-FFF2-40B4-BE49-F238E27FC236}">
                <a16:creationId xmlns:a16="http://schemas.microsoft.com/office/drawing/2014/main" id="{8CF2B7BD-B982-2559-1E08-B3A7A0F02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321" y="1346339"/>
            <a:ext cx="3524885" cy="3553460"/>
          </a:xfrm>
          <a:prstGeom prst="rect">
            <a:avLst/>
          </a:prstGeom>
        </p:spPr>
      </p:pic>
      <p:pic>
        <p:nvPicPr>
          <p:cNvPr id="14" name="图片 13" descr="邮票包装">
            <a:extLst>
              <a:ext uri="{FF2B5EF4-FFF2-40B4-BE49-F238E27FC236}">
                <a16:creationId xmlns:a16="http://schemas.microsoft.com/office/drawing/2014/main" id="{8A0B5596-1EF5-6FB1-480D-8DCBDF467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656" y="2251743"/>
            <a:ext cx="3658870" cy="2744470"/>
          </a:xfrm>
          <a:prstGeom prst="rect">
            <a:avLst/>
          </a:prstGeom>
        </p:spPr>
      </p:pic>
      <p:sp>
        <p:nvSpPr>
          <p:cNvPr id="15" name="Text Box 122">
            <a:extLst>
              <a:ext uri="{FF2B5EF4-FFF2-40B4-BE49-F238E27FC236}">
                <a16:creationId xmlns:a16="http://schemas.microsoft.com/office/drawing/2014/main" id="{97FB7212-D0BB-82C3-041E-52A3F579A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029" y="5207749"/>
            <a:ext cx="6802755" cy="1198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是新型毒品麦角二乙胺又称LSD的俗称。境外流入，仅手指甲盖三分之一大小，一般以微克计量，吸附于印有特殊图案的吸水纸上，含在嘴里就能“吸食”，致幻性是大麻等传统毒品的数倍，价格相对较低，瞄准青少年，透过皮肤就能渗入人体。 </a:t>
            </a:r>
          </a:p>
        </p:txBody>
      </p:sp>
    </p:spTree>
    <p:extLst>
      <p:ext uri="{BB962C8B-B14F-4D97-AF65-F5344CB8AC3E}">
        <p14:creationId xmlns:p14="http://schemas.microsoft.com/office/powerpoint/2010/main" val="350610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96516" y="6675699"/>
            <a:ext cx="122413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下载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http://www.1ppt.com/xiazai/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30215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4BD49A0-0E83-4ADD-99F8-EB7CE25BEF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515" y="1929114"/>
            <a:ext cx="3753813" cy="375381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BB5BAE9-528E-07BF-F74A-2FB89D4C3064}"/>
              </a:ext>
            </a:extLst>
          </p:cNvPr>
          <p:cNvSpPr txBox="1"/>
          <p:nvPr/>
        </p:nvSpPr>
        <p:spPr>
          <a:xfrm>
            <a:off x="1820652" y="881757"/>
            <a:ext cx="1857508" cy="441926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开心水</a:t>
            </a:r>
          </a:p>
        </p:txBody>
      </p:sp>
      <p:pic>
        <p:nvPicPr>
          <p:cNvPr id="9" name="图片 8" descr="开心水">
            <a:extLst>
              <a:ext uri="{FF2B5EF4-FFF2-40B4-BE49-F238E27FC236}">
                <a16:creationId xmlns:a16="http://schemas.microsoft.com/office/drawing/2014/main" id="{99373572-4B6B-87D7-0E42-B210FC0CA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1295" y="1653273"/>
            <a:ext cx="6020435" cy="3612515"/>
          </a:xfrm>
          <a:prstGeom prst="rect">
            <a:avLst/>
          </a:prstGeom>
        </p:spPr>
      </p:pic>
      <p:sp>
        <p:nvSpPr>
          <p:cNvPr id="13" name="Text Box 122">
            <a:extLst>
              <a:ext uri="{FF2B5EF4-FFF2-40B4-BE49-F238E27FC236}">
                <a16:creationId xmlns:a16="http://schemas.microsoft.com/office/drawing/2014/main" id="{4BFDC552-105D-D1A3-062D-797DF7428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406" y="5461529"/>
            <a:ext cx="6802755" cy="7835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看上去小小的饮料 无色无味难察觉，</a:t>
            </a:r>
          </a:p>
          <a:p>
            <a:pPr algn="l">
              <a:spcBef>
                <a:spcPct val="5000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实际上是冰毒、K粉、摇头丸的混合物。</a:t>
            </a:r>
          </a:p>
        </p:txBody>
      </p:sp>
    </p:spTree>
    <p:extLst>
      <p:ext uri="{BB962C8B-B14F-4D97-AF65-F5344CB8AC3E}">
        <p14:creationId xmlns:p14="http://schemas.microsoft.com/office/powerpoint/2010/main" val="429166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96516" y="6675699"/>
            <a:ext cx="122413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下载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http://www.1ppt.com/xiazai/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74140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4BD49A0-0E83-4ADD-99F8-EB7CE25BEF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168" y="3376913"/>
            <a:ext cx="3177598" cy="3177598"/>
          </a:xfrm>
          <a:prstGeom prst="rect">
            <a:avLst/>
          </a:prstGeom>
        </p:spPr>
      </p:pic>
      <p:pic>
        <p:nvPicPr>
          <p:cNvPr id="16" name="图片 15" descr="伪装奶茶">
            <a:extLst>
              <a:ext uri="{FF2B5EF4-FFF2-40B4-BE49-F238E27FC236}">
                <a16:creationId xmlns:a16="http://schemas.microsoft.com/office/drawing/2014/main" id="{59438E65-2DBD-6E95-2612-2C1BC9C9C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736" y="2087504"/>
            <a:ext cx="4222304" cy="331376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565424F-2BFD-672E-D3B3-E1B8F2BEEC17}"/>
              </a:ext>
            </a:extLst>
          </p:cNvPr>
          <p:cNvSpPr txBox="1"/>
          <p:nvPr/>
        </p:nvSpPr>
        <p:spPr>
          <a:xfrm>
            <a:off x="2063150" y="954109"/>
            <a:ext cx="1857508" cy="441926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伪装奶茶</a:t>
            </a:r>
          </a:p>
        </p:txBody>
      </p:sp>
      <p:sp>
        <p:nvSpPr>
          <p:cNvPr id="18" name="Text Box 122">
            <a:extLst>
              <a:ext uri="{FF2B5EF4-FFF2-40B4-BE49-F238E27FC236}">
                <a16:creationId xmlns:a16="http://schemas.microsoft.com/office/drawing/2014/main" id="{78B3CF4A-F220-E662-3B64-12ADB3AB5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760" y="5620645"/>
            <a:ext cx="6802755" cy="7835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冲泡后也会散发出浓浓的奶香。主要成分是氯胺酮，</a:t>
            </a:r>
          </a:p>
          <a:p>
            <a:pPr algn="l">
              <a:spcBef>
                <a:spcPct val="5000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作用和K粉、冰毒相似，使人极度亢奋 容易上瘾。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780FC0A-F20A-A86E-F8C8-DF29C392718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107" y="1733127"/>
            <a:ext cx="4222304" cy="2680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36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96516" y="6675699"/>
            <a:ext cx="122413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下载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http://www.1ppt.com/xiazai/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30215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4BD49A0-0E83-4ADD-99F8-EB7CE25BEF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579" y="2895843"/>
            <a:ext cx="3753813" cy="375381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B4DE9C9-C335-131D-8DC4-FC928978CDD1}"/>
              </a:ext>
            </a:extLst>
          </p:cNvPr>
          <p:cNvSpPr txBox="1"/>
          <p:nvPr/>
        </p:nvSpPr>
        <p:spPr>
          <a:xfrm>
            <a:off x="1719801" y="1421039"/>
            <a:ext cx="1857508" cy="441926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笑气</a:t>
            </a:r>
          </a:p>
        </p:txBody>
      </p:sp>
      <p:sp>
        <p:nvSpPr>
          <p:cNvPr id="11" name="Text Box 122">
            <a:extLst>
              <a:ext uri="{FF2B5EF4-FFF2-40B4-BE49-F238E27FC236}">
                <a16:creationId xmlns:a16="http://schemas.microsoft.com/office/drawing/2014/main" id="{E0D8FA0D-92D8-1247-6B09-C73E69D81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676" y="5718810"/>
            <a:ext cx="6802755" cy="3683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一氧化氮，最大的危害就是会损伤中枢神经。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92D2AC2-29B8-6BE5-BA12-9DC03CE6B1E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824" y="777875"/>
            <a:ext cx="3966547" cy="265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C:\Users\Administrator\Desktop\拒绝毒品 从我做起\笑气.jpg笑气">
            <a:extLst>
              <a:ext uri="{FF2B5EF4-FFF2-40B4-BE49-F238E27FC236}">
                <a16:creationId xmlns:a16="http://schemas.microsoft.com/office/drawing/2014/main" id="{950AF78D-CF1C-ECE7-1B80-DB78CFC2AD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45916" y="2259263"/>
            <a:ext cx="5734700" cy="30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169505" y="182301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sp>
        <p:nvSpPr>
          <p:cNvPr id="3" name="对话气泡: 圆角矩形 2">
            <a:extLst>
              <a:ext uri="{FF2B5EF4-FFF2-40B4-BE49-F238E27FC236}">
                <a16:creationId xmlns:a16="http://schemas.microsoft.com/office/drawing/2014/main" id="{A3C34E6A-79A3-4C1F-97EA-15090ADC12D0}"/>
              </a:ext>
            </a:extLst>
          </p:cNvPr>
          <p:cNvSpPr/>
          <p:nvPr/>
        </p:nvSpPr>
        <p:spPr>
          <a:xfrm>
            <a:off x="1483005" y="1458699"/>
            <a:ext cx="5721630" cy="3697651"/>
          </a:xfrm>
          <a:prstGeom prst="wedgeRoundRectCallout">
            <a:avLst>
              <a:gd name="adj1" fmla="val -40310"/>
              <a:gd name="adj2" fmla="val 62500"/>
              <a:gd name="adj3" fmla="val 16667"/>
            </a:avLst>
          </a:prstGeom>
          <a:noFill/>
          <a:ln w="38100">
            <a:solidFill>
              <a:srgbClr val="3891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451DA56-ADA0-B0B3-985D-5D9315830719}"/>
              </a:ext>
            </a:extLst>
          </p:cNvPr>
          <p:cNvSpPr txBox="1"/>
          <p:nvPr/>
        </p:nvSpPr>
        <p:spPr>
          <a:xfrm>
            <a:off x="1958435" y="1910122"/>
            <a:ext cx="2949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0404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豌豆射手任务：</a:t>
            </a:r>
          </a:p>
        </p:txBody>
      </p:sp>
      <p:pic>
        <p:nvPicPr>
          <p:cNvPr id="12" name="图片 11" descr="C:\Users\LH-Rui\Desktop\6.27白云五幼宣讲\千库网_荷兰豆_元素编号13260160.png千库网_荷兰豆_元素编号13260160">
            <a:extLst>
              <a:ext uri="{FF2B5EF4-FFF2-40B4-BE49-F238E27FC236}">
                <a16:creationId xmlns:a16="http://schemas.microsoft.com/office/drawing/2014/main" id="{6967E52B-70E4-01FD-5628-362F3241F6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174490" y="1354005"/>
            <a:ext cx="4150107" cy="414998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72430-022E-64EB-5BED-ADBAC6186D8A}"/>
              </a:ext>
            </a:extLst>
          </p:cNvPr>
          <p:cNvSpPr txBox="1"/>
          <p:nvPr/>
        </p:nvSpPr>
        <p:spPr>
          <a:xfrm>
            <a:off x="1777823" y="2948354"/>
            <a:ext cx="5131995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40404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刚刚老师介绍了哪四种迷惑小朋友的坏家伙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40404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请每个小朋友回答一个</a:t>
            </a:r>
            <a:endParaRPr lang="zh-CN" altLang="en-US" sz="2000" spc="300" dirty="0">
              <a:solidFill>
                <a:srgbClr val="404040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54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82301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PA-文本框 25">
            <a:extLst>
              <a:ext uri="{FF2B5EF4-FFF2-40B4-BE49-F238E27FC236}">
                <a16:creationId xmlns:a16="http://schemas.microsoft.com/office/drawing/2014/main" id="{15F19C23-BD52-48FF-9040-64E2458552A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09845" y="565002"/>
            <a:ext cx="4096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spc="600" dirty="0">
                <a:solidFill>
                  <a:schemeClr val="accent6">
                    <a:lumMod val="75000"/>
                  </a:schemeClr>
                </a:solidFill>
                <a:cs typeface="+mn-ea"/>
                <a:sym typeface="+mn-lt"/>
              </a:rPr>
              <a:t>老师碎碎念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282AA68F-BA7F-4C6E-BFC0-536DAA313250}"/>
              </a:ext>
            </a:extLst>
          </p:cNvPr>
          <p:cNvSpPr txBox="1"/>
          <p:nvPr/>
        </p:nvSpPr>
        <p:spPr>
          <a:xfrm>
            <a:off x="4399662" y="3852324"/>
            <a:ext cx="5948105" cy="15762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CE1FD49-25F6-4DAA-B51D-4BE5F9978BF4}"/>
              </a:ext>
            </a:extLst>
          </p:cNvPr>
          <p:cNvSpPr/>
          <p:nvPr/>
        </p:nvSpPr>
        <p:spPr>
          <a:xfrm>
            <a:off x="1128717" y="1605280"/>
            <a:ext cx="9934567" cy="4253208"/>
          </a:xfrm>
          <a:prstGeom prst="roundRect">
            <a:avLst/>
          </a:prstGeom>
          <a:noFill/>
          <a:ln>
            <a:solidFill>
              <a:srgbClr val="0F87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2F1033A-E0BD-2723-3D0E-7DE668C86F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8" b="22451"/>
          <a:stretch>
            <a:fillRect/>
          </a:stretch>
        </p:blipFill>
        <p:spPr>
          <a:xfrm>
            <a:off x="1044792" y="2359866"/>
            <a:ext cx="5070912" cy="293055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CB6F826-F043-F2B8-377D-3DF0AD2E619B}"/>
              </a:ext>
            </a:extLst>
          </p:cNvPr>
          <p:cNvSpPr txBox="1"/>
          <p:nvPr/>
        </p:nvSpPr>
        <p:spPr>
          <a:xfrm>
            <a:off x="1794178" y="3825143"/>
            <a:ext cx="357213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遇到陌生人给的任何食物、饮料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要经过爸爸妈妈同意才能接受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54BC876-3F81-A56B-6846-643A43000E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8" b="22451"/>
          <a:stretch>
            <a:fillRect/>
          </a:stretch>
        </p:blipFill>
        <p:spPr>
          <a:xfrm>
            <a:off x="5942004" y="2322165"/>
            <a:ext cx="5070912" cy="293055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FA63DD6-E3A3-4272-E290-82C796BFB359}"/>
              </a:ext>
            </a:extLst>
          </p:cNvPr>
          <p:cNvSpPr txBox="1"/>
          <p:nvPr/>
        </p:nvSpPr>
        <p:spPr>
          <a:xfrm>
            <a:off x="6880609" y="3750936"/>
            <a:ext cx="357213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提醒爸爸妈妈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警惕迷惑小朋友的坏家伙</a:t>
            </a:r>
          </a:p>
        </p:txBody>
      </p:sp>
    </p:spTree>
    <p:extLst>
      <p:ext uri="{BB962C8B-B14F-4D97-AF65-F5344CB8AC3E}">
        <p14:creationId xmlns:p14="http://schemas.microsoft.com/office/powerpoint/2010/main" val="275345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82301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2BB17C4C-0DBD-4FA1-B6A1-C976CB1F9069}"/>
              </a:ext>
            </a:extLst>
          </p:cNvPr>
          <p:cNvGrpSpPr/>
          <p:nvPr/>
        </p:nvGrpSpPr>
        <p:grpSpPr>
          <a:xfrm rot="21220803">
            <a:off x="954333" y="1202114"/>
            <a:ext cx="7153562" cy="3864506"/>
            <a:chOff x="300534" y="2505248"/>
            <a:chExt cx="7153562" cy="3864506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00C991A2-1352-49D1-A111-D0D3782D70E9}"/>
                </a:ext>
              </a:extLst>
            </p:cNvPr>
            <p:cNvSpPr txBox="1"/>
            <p:nvPr/>
          </p:nvSpPr>
          <p:spPr>
            <a:xfrm>
              <a:off x="1255484" y="3278807"/>
              <a:ext cx="5130885" cy="21209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你拍一，我拍一，毒品危害数第一</a:t>
              </a:r>
              <a:r>
                <a:rPr lang="en-US" altLang="zh-CN" dirty="0">
                  <a:cs typeface="+mn-ea"/>
                  <a:sym typeface="+mn-lt"/>
                </a:rPr>
                <a:t>;</a:t>
              </a:r>
            </a:p>
            <a:p>
              <a:pPr algn="dist"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你拍二，我拍二，沾染毒品成大恶</a:t>
              </a:r>
              <a:r>
                <a:rPr lang="en-US" altLang="zh-CN" dirty="0">
                  <a:cs typeface="+mn-ea"/>
                  <a:sym typeface="+mn-lt"/>
                </a:rPr>
                <a:t>;</a:t>
              </a:r>
            </a:p>
            <a:p>
              <a:pPr algn="dist"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你拍三，我拍三，毒品使家破人散</a:t>
              </a:r>
              <a:r>
                <a:rPr lang="en-US" altLang="zh-CN" dirty="0">
                  <a:cs typeface="+mn-ea"/>
                  <a:sym typeface="+mn-lt"/>
                </a:rPr>
                <a:t>;</a:t>
              </a:r>
            </a:p>
            <a:p>
              <a:pPr algn="dist"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你拍四，我拍四，坚决不让毒放肆</a:t>
              </a:r>
              <a:r>
                <a:rPr lang="en-US" altLang="zh-CN" dirty="0">
                  <a:cs typeface="+mn-ea"/>
                  <a:sym typeface="+mn-lt"/>
                </a:rPr>
                <a:t>;</a:t>
              </a:r>
            </a:p>
            <a:p>
              <a:pPr algn="dist"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远离毒品我从起，争做禁毒小卫士。</a:t>
              </a:r>
            </a:p>
          </p:txBody>
        </p:sp>
        <p:sp>
          <p:nvSpPr>
            <p:cNvPr id="3" name="思想气泡: 云 2">
              <a:extLst>
                <a:ext uri="{FF2B5EF4-FFF2-40B4-BE49-F238E27FC236}">
                  <a16:creationId xmlns:a16="http://schemas.microsoft.com/office/drawing/2014/main" id="{35A46AC9-7627-4FE4-89A9-9A1775D846DC}"/>
                </a:ext>
              </a:extLst>
            </p:cNvPr>
            <p:cNvSpPr/>
            <p:nvPr/>
          </p:nvSpPr>
          <p:spPr>
            <a:xfrm>
              <a:off x="300534" y="2505248"/>
              <a:ext cx="7153562" cy="3864506"/>
            </a:xfrm>
            <a:prstGeom prst="cloudCallout">
              <a:avLst>
                <a:gd name="adj1" fmla="val 43219"/>
                <a:gd name="adj2" fmla="val 57484"/>
              </a:avLst>
            </a:prstGeom>
            <a:noFill/>
            <a:ln>
              <a:solidFill>
                <a:srgbClr val="3891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4" name="图片 13" descr="C:\Users\LH-Rui\Desktop\6.27白云五幼宣讲\千库网_荷兰豆_元素编号13260160.png千库网_荷兰豆_元素编号13260160">
            <a:extLst>
              <a:ext uri="{FF2B5EF4-FFF2-40B4-BE49-F238E27FC236}">
                <a16:creationId xmlns:a16="http://schemas.microsoft.com/office/drawing/2014/main" id="{064DB045-72CB-1E21-9782-E724C2A411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474048" y="2451622"/>
            <a:ext cx="4123960" cy="412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EFCD8601-815A-211A-B5D3-DDB35E361530}"/>
              </a:ext>
            </a:extLst>
          </p:cNvPr>
          <p:cNvSpPr/>
          <p:nvPr/>
        </p:nvSpPr>
        <p:spPr>
          <a:xfrm>
            <a:off x="2827998" y="3123000"/>
            <a:ext cx="6210882" cy="612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72000" rtlCol="0" anchor="ctr">
            <a:noAutofit/>
          </a:bodyPr>
          <a:lstStyle/>
          <a:p>
            <a:pPr algn="ctr"/>
            <a:r>
              <a:rPr lang="zh-CN" altLang="en-US" sz="2400" spc="3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感</a:t>
            </a:r>
            <a:r>
              <a:rPr lang="en-US" altLang="zh-CN" sz="2400" spc="3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/</a:t>
            </a:r>
            <a:r>
              <a:rPr lang="zh-CN" altLang="en-US" sz="2400" spc="3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谢</a:t>
            </a:r>
            <a:r>
              <a:rPr lang="en-US" altLang="zh-CN" sz="2400" spc="3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/</a:t>
            </a:r>
            <a:r>
              <a:rPr lang="zh-CN" altLang="en-US" sz="2400" spc="3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您</a:t>
            </a:r>
            <a:r>
              <a:rPr lang="en-US" altLang="zh-CN" sz="2400" spc="3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/</a:t>
            </a:r>
            <a:r>
              <a:rPr lang="zh-CN" altLang="en-US" sz="2400" spc="3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的</a:t>
            </a:r>
            <a:r>
              <a:rPr lang="en-US" altLang="zh-CN" sz="2400" spc="3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/</a:t>
            </a:r>
            <a:r>
              <a:rPr lang="zh-CN" altLang="en-US" sz="2400" spc="3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观</a:t>
            </a:r>
            <a:r>
              <a:rPr lang="en-US" altLang="zh-CN" sz="2400" spc="3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/</a:t>
            </a:r>
            <a:r>
              <a:rPr lang="zh-CN" altLang="en-US" sz="2400" spc="3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2A5895B-35C5-DD11-7EE7-26D434EDF274}"/>
              </a:ext>
            </a:extLst>
          </p:cNvPr>
          <p:cNvSpPr txBox="1"/>
          <p:nvPr/>
        </p:nvSpPr>
        <p:spPr>
          <a:xfrm>
            <a:off x="1358900" y="1444151"/>
            <a:ext cx="9474200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88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3891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+mn-ea"/>
                <a:sym typeface="思源黑体 CN Regular" panose="020B0500000000000000" pitchFamily="34" charset="-122"/>
              </a:rPr>
              <a:t>健康人生</a:t>
            </a:r>
            <a:r>
              <a:rPr lang="en-US" altLang="zh-CN" sz="88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3891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+mn-ea"/>
                <a:sym typeface="思源黑体 CN Regular" panose="020B0500000000000000" pitchFamily="34" charset="-122"/>
              </a:rPr>
              <a:t> </a:t>
            </a:r>
            <a:r>
              <a:rPr lang="zh-CN" altLang="en-US" sz="88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3891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+mn-ea"/>
                <a:sym typeface="思源黑体 CN Regular" panose="020B0500000000000000" pitchFamily="34" charset="-122"/>
              </a:rPr>
              <a:t>绿色无毒</a:t>
            </a:r>
          </a:p>
        </p:txBody>
      </p:sp>
    </p:spTree>
    <p:extLst>
      <p:ext uri="{BB962C8B-B14F-4D97-AF65-F5344CB8AC3E}">
        <p14:creationId xmlns:p14="http://schemas.microsoft.com/office/powerpoint/2010/main" val="391372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DC8C8-4385-453D-9425-676573D2C3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53" y="-414663"/>
            <a:ext cx="11314494" cy="754299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1DBDA29F-C02D-4C7E-9327-06AF74426024}"/>
              </a:ext>
            </a:extLst>
          </p:cNvPr>
          <p:cNvSpPr/>
          <p:nvPr/>
        </p:nvSpPr>
        <p:spPr>
          <a:xfrm>
            <a:off x="4132102" y="3013348"/>
            <a:ext cx="434497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200" b="1" cap="none" spc="0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3891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+mn-ea"/>
                <a:sym typeface="+mn-lt"/>
              </a:rPr>
              <a:t>PART 01</a:t>
            </a:r>
            <a:endParaRPr lang="zh-CN" altLang="en-US" sz="7200" b="1" cap="none" spc="0" dirty="0">
              <a:ln w="57150">
                <a:solidFill>
                  <a:schemeClr val="bg1"/>
                </a:solidFill>
                <a:prstDash val="solid"/>
              </a:ln>
              <a:solidFill>
                <a:srgbClr val="38917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686E065-AAF2-E3D3-A815-44BD0DBB47F6}"/>
              </a:ext>
            </a:extLst>
          </p:cNvPr>
          <p:cNvSpPr txBox="1"/>
          <p:nvPr/>
        </p:nvSpPr>
        <p:spPr>
          <a:xfrm>
            <a:off x="2740016" y="4213677"/>
            <a:ext cx="712914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fontAlgn="auto"/>
            <a:r>
              <a:rPr lang="zh-CN" altLang="en-US" sz="72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3891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+mn-ea"/>
                <a:sym typeface="思源黑体 CN Regular" panose="020B0500000000000000" pitchFamily="34" charset="-122"/>
              </a:rPr>
              <a:t>一起来看动画片</a:t>
            </a:r>
          </a:p>
        </p:txBody>
      </p:sp>
    </p:spTree>
    <p:extLst>
      <p:ext uri="{BB962C8B-B14F-4D97-AF65-F5344CB8AC3E}">
        <p14:creationId xmlns:p14="http://schemas.microsoft.com/office/powerpoint/2010/main" val="150931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82301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23354F2-E738-4245-B960-98BAAA9503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9483">
            <a:off x="504474" y="4314465"/>
            <a:ext cx="2198694" cy="2198694"/>
          </a:xfrm>
          <a:prstGeom prst="rect">
            <a:avLst/>
          </a:prstGeom>
        </p:spPr>
      </p:pic>
      <p:pic>
        <p:nvPicPr>
          <p:cNvPr id="11" name="福州校园禁毒宣传片">
            <a:hlinkClick r:id="" action="ppaction://media"/>
            <a:extLst>
              <a:ext uri="{FF2B5EF4-FFF2-40B4-BE49-F238E27FC236}">
                <a16:creationId xmlns:a16="http://schemas.microsoft.com/office/drawing/2014/main" id="{E45AA7D9-23A4-E8C6-219C-EE43FECE59BD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1285" y="857389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E6A447B-CA01-44ED-9BA8-6F0A486790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95" y="3427468"/>
            <a:ext cx="2945762" cy="306209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A1A8AEA4-78A1-6AC1-383E-CFDE21E5DD75}"/>
              </a:ext>
            </a:extLst>
          </p:cNvPr>
          <p:cNvGrpSpPr/>
          <p:nvPr/>
        </p:nvGrpSpPr>
        <p:grpSpPr>
          <a:xfrm>
            <a:off x="4578937" y="1776814"/>
            <a:ext cx="4759960" cy="82550"/>
            <a:chOff x="5464" y="3366"/>
            <a:chExt cx="7496" cy="130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36401928-F7E8-AACB-D4CC-72CF5FC8EB74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6697" y="3428"/>
              <a:ext cx="6263" cy="0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91CDC6F-DCE9-F51D-70D4-73C47BA1C633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464" y="3366"/>
              <a:ext cx="2159" cy="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rgbClr val="40404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3E471541-145B-7603-3AB5-78D2EA58D3EC}"/>
              </a:ext>
            </a:extLst>
          </p:cNvPr>
          <p:cNvSpPr txBox="1"/>
          <p:nvPr/>
        </p:nvSpPr>
        <p:spPr>
          <a:xfrm>
            <a:off x="4516274" y="968514"/>
            <a:ext cx="2799021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80000"/>
              </a:lnSpc>
            </a:pPr>
            <a:r>
              <a:rPr lang="zh-CN" altLang="en-US" sz="2400" b="1" kern="100" dirty="0">
                <a:solidFill>
                  <a:srgbClr val="40404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字魂58号-创中黑" panose="00000500000000000000" charset="-122"/>
                <a:sym typeface="思源黑体 CN Regular" panose="020B0500000000000000" pitchFamily="34" charset="-122"/>
              </a:rPr>
              <a:t>豌豆射手任务：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A33D97A-B882-082A-1A04-DA14E7224111}"/>
              </a:ext>
            </a:extLst>
          </p:cNvPr>
          <p:cNvSpPr txBox="1"/>
          <p:nvPr/>
        </p:nvSpPr>
        <p:spPr>
          <a:xfrm>
            <a:off x="4516274" y="2697021"/>
            <a:ext cx="454842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pc="400" dirty="0">
                <a:solidFill>
                  <a:srgbClr val="262626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刚刚的动画片里提到的毒品种类有几种呢？</a:t>
            </a:r>
          </a:p>
        </p:txBody>
      </p:sp>
    </p:spTree>
    <p:extLst>
      <p:ext uri="{BB962C8B-B14F-4D97-AF65-F5344CB8AC3E}">
        <p14:creationId xmlns:p14="http://schemas.microsoft.com/office/powerpoint/2010/main" val="118440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82301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23354F2-E738-4245-B960-98BAAA9503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9483">
            <a:off x="892266" y="3451002"/>
            <a:ext cx="2563229" cy="2563229"/>
          </a:xfrm>
          <a:prstGeom prst="rect">
            <a:avLst/>
          </a:prstGeom>
        </p:spPr>
      </p:pic>
      <p:pic>
        <p:nvPicPr>
          <p:cNvPr id="7" name="图片 6" descr="681645542ef2bc11094de5524c0d680">
            <a:extLst>
              <a:ext uri="{FF2B5EF4-FFF2-40B4-BE49-F238E27FC236}">
                <a16:creationId xmlns:a16="http://schemas.microsoft.com/office/drawing/2014/main" id="{036ABC61-6E42-ACC6-8A87-8925865464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03"/>
          <a:stretch>
            <a:fillRect/>
          </a:stretch>
        </p:blipFill>
        <p:spPr>
          <a:xfrm>
            <a:off x="3479756" y="1130008"/>
            <a:ext cx="7661719" cy="43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6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E6A447B-CA01-44ED-9BA8-6F0A486790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95" y="3427468"/>
            <a:ext cx="2945762" cy="3062093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81CDCF3B-86AE-0604-9DE2-19F61F94ADCA}"/>
              </a:ext>
            </a:extLst>
          </p:cNvPr>
          <p:cNvGrpSpPr/>
          <p:nvPr/>
        </p:nvGrpSpPr>
        <p:grpSpPr>
          <a:xfrm>
            <a:off x="4356996" y="2154639"/>
            <a:ext cx="4759960" cy="82550"/>
            <a:chOff x="5464" y="3366"/>
            <a:chExt cx="7496" cy="130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2AE9232C-8F75-C442-A063-95689A0490F4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6697" y="3428"/>
              <a:ext cx="6263" cy="0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9EA423D-EB07-40E9-232D-CA88BC61E863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464" y="3366"/>
              <a:ext cx="2159" cy="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rgbClr val="40404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7305AEB3-F152-EC9C-3A5F-54BD8E6B0ACA}"/>
              </a:ext>
            </a:extLst>
          </p:cNvPr>
          <p:cNvSpPr txBox="1"/>
          <p:nvPr/>
        </p:nvSpPr>
        <p:spPr>
          <a:xfrm>
            <a:off x="4294333" y="1346339"/>
            <a:ext cx="2799021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80000"/>
              </a:lnSpc>
            </a:pPr>
            <a:r>
              <a:rPr lang="zh-CN" altLang="en-US" sz="2400" b="1" kern="100" dirty="0">
                <a:solidFill>
                  <a:srgbClr val="40404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字魂58号-创中黑" panose="00000500000000000000" charset="-122"/>
                <a:sym typeface="思源黑体 CN Regular" panose="020B0500000000000000" pitchFamily="34" charset="-122"/>
              </a:rPr>
              <a:t>豌豆射手任务：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FF70775-EB8B-CBAC-1F7E-01AAEB01187D}"/>
              </a:ext>
            </a:extLst>
          </p:cNvPr>
          <p:cNvSpPr txBox="1"/>
          <p:nvPr/>
        </p:nvSpPr>
        <p:spPr>
          <a:xfrm>
            <a:off x="4294333" y="2891945"/>
            <a:ext cx="5930613" cy="562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pc="400" dirty="0">
                <a:solidFill>
                  <a:srgbClr val="262626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在动画片中传统毒品有几种呢？</a:t>
            </a:r>
          </a:p>
        </p:txBody>
      </p:sp>
    </p:spTree>
    <p:extLst>
      <p:ext uri="{BB962C8B-B14F-4D97-AF65-F5344CB8AC3E}">
        <p14:creationId xmlns:p14="http://schemas.microsoft.com/office/powerpoint/2010/main" val="331528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65DE55-3713-4428-A721-A165DE116F05}"/>
              </a:ext>
            </a:extLst>
          </p:cNvPr>
          <p:cNvSpPr/>
          <p:nvPr/>
        </p:nvSpPr>
        <p:spPr>
          <a:xfrm>
            <a:off x="250785" y="182301"/>
            <a:ext cx="11690430" cy="6493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0B9ABE-07FA-4290-8388-98EADE43C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6" y="368439"/>
            <a:ext cx="774440" cy="9779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23354F2-E738-4245-B960-98BAAA9503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9483">
            <a:off x="892266" y="3451002"/>
            <a:ext cx="2563229" cy="2563229"/>
          </a:xfrm>
          <a:prstGeom prst="rect">
            <a:avLst/>
          </a:prstGeom>
        </p:spPr>
      </p:pic>
      <p:pic>
        <p:nvPicPr>
          <p:cNvPr id="9" name="图片 8" descr="C:\Users\LH-Rui\Desktop\6.27白云五幼宣讲\d971c04dc112f4fa6d859de4d685cea.jpgd971c04dc112f4fa6d859de4d685cea">
            <a:extLst>
              <a:ext uri="{FF2B5EF4-FFF2-40B4-BE49-F238E27FC236}">
                <a16:creationId xmlns:a16="http://schemas.microsoft.com/office/drawing/2014/main" id="{215A5910-D04D-9BBB-2126-10634009E8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5"/>
          <a:stretch>
            <a:fillRect/>
          </a:stretch>
        </p:blipFill>
        <p:spPr>
          <a:xfrm>
            <a:off x="3510298" y="1022504"/>
            <a:ext cx="7586187" cy="46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8A5A55-5FEA-4094-BC1B-15965DAC1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DC8C8-4385-453D-9425-676573D2C3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53" y="-414663"/>
            <a:ext cx="11314494" cy="754299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1DBDA29F-C02D-4C7E-9327-06AF74426024}"/>
              </a:ext>
            </a:extLst>
          </p:cNvPr>
          <p:cNvSpPr/>
          <p:nvPr/>
        </p:nvSpPr>
        <p:spPr>
          <a:xfrm>
            <a:off x="4132102" y="3013348"/>
            <a:ext cx="434497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2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3891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+mn-ea"/>
                <a:sym typeface="+mn-lt"/>
              </a:rPr>
              <a:t>PART 02</a:t>
            </a:r>
            <a:endParaRPr lang="zh-CN" altLang="en-US" sz="7200" b="1" dirty="0">
              <a:ln w="57150">
                <a:solidFill>
                  <a:schemeClr val="bg1"/>
                </a:solidFill>
                <a:prstDash val="solid"/>
              </a:ln>
              <a:solidFill>
                <a:srgbClr val="38917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89AAA2-3724-3C8A-77D2-8E346169E787}"/>
              </a:ext>
            </a:extLst>
          </p:cNvPr>
          <p:cNvSpPr txBox="1"/>
          <p:nvPr/>
        </p:nvSpPr>
        <p:spPr>
          <a:xfrm>
            <a:off x="2740016" y="4329178"/>
            <a:ext cx="712914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72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3891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+mn-ea"/>
                <a:sym typeface="思源黑体 CN Regular" panose="020B0500000000000000" pitchFamily="34" charset="-122"/>
              </a:rPr>
              <a:t>一起来认识毒品</a:t>
            </a:r>
          </a:p>
        </p:txBody>
      </p:sp>
    </p:spTree>
    <p:extLst>
      <p:ext uri="{BB962C8B-B14F-4D97-AF65-F5344CB8AC3E}">
        <p14:creationId xmlns:p14="http://schemas.microsoft.com/office/powerpoint/2010/main" val="22788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787_2*l_h_i*1_1_1"/>
  <p:tag name="KSO_WM_TEMPLATE_CATEGORY" val="diagram"/>
  <p:tag name="KSO_WM_TEMPLATE_INDEX" val="787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0"/>
  <p:tag name="KSO_WM_FULL_TEXT_BEAUTIFY_COPY_ID" val="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787_2*l_h_i*1_1_2"/>
  <p:tag name="KSO_WM_TEMPLATE_CATEGORY" val="diagram"/>
  <p:tag name="KSO_WM_TEMPLATE_INDEX" val="78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  <p:tag name="KSO_WM_FULL_TEXT_BEAUTIFY_COPY_ID" val="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787_2*l_h_i*1_1_1"/>
  <p:tag name="KSO_WM_TEMPLATE_CATEGORY" val="diagram"/>
  <p:tag name="KSO_WM_TEMPLATE_INDEX" val="787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0"/>
  <p:tag name="KSO_WM_FULL_TEXT_BEAUTIFY_COPY_ID" val="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787_2*l_h_i*1_1_2"/>
  <p:tag name="KSO_WM_TEMPLATE_CATEGORY" val="diagram"/>
  <p:tag name="KSO_WM_TEMPLATE_INDEX" val="78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  <p:tag name="KSO_WM_FULL_TEXT_BEAUTIFY_COPY_ID" val="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694,&quot;width&quot;:1438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zyaz3ub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587</Words>
  <Application>Microsoft Office PowerPoint</Application>
  <PresentationFormat>宽屏</PresentationFormat>
  <Paragraphs>76</Paragraphs>
  <Slides>29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楷体</vt:lpstr>
      <vt:lpstr>思源黑体 CN Regular</vt:lpstr>
      <vt:lpstr>微软雅黑</vt:lpstr>
      <vt:lpstr>Arial</vt:lpstr>
      <vt:lpstr>Calibri</vt:lpstr>
      <vt:lpstr>Wingdings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世界环境日</dc:title>
  <dc:creator>第一PPT</dc:creator>
  <cp:keywords>www.1ppt.com</cp:keywords>
  <dc:description>www.1ppt.com</dc:description>
  <cp:lastModifiedBy>鹏 朱</cp:lastModifiedBy>
  <cp:revision>48</cp:revision>
  <dcterms:created xsi:type="dcterms:W3CDTF">2021-05-17T13:14:47Z</dcterms:created>
  <dcterms:modified xsi:type="dcterms:W3CDTF">2022-07-03T05:17:31Z</dcterms:modified>
</cp:coreProperties>
</file>