
<file path=[Content_Types].xml><?xml version="1.0" encoding="utf-8"?>
<Types xmlns="http://schemas.openxmlformats.org/package/2006/content-types">
  <Default Extension="png" ContentType="image/png"/>
  <Default Extension="jpeg" ContentType="image/jpeg"/>
  <Default Extension="JPG" ContentType="image/.jp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33"/>
  </p:handoutMasterIdLst>
  <p:sldIdLst>
    <p:sldId id="286" r:id="rId3"/>
    <p:sldId id="288" r:id="rId5"/>
    <p:sldId id="289" r:id="rId6"/>
    <p:sldId id="296" r:id="rId7"/>
    <p:sldId id="290" r:id="rId8"/>
    <p:sldId id="297" r:id="rId9"/>
    <p:sldId id="298" r:id="rId10"/>
    <p:sldId id="291" r:id="rId11"/>
    <p:sldId id="299" r:id="rId12"/>
    <p:sldId id="292" r:id="rId13"/>
    <p:sldId id="301" r:id="rId14"/>
    <p:sldId id="302" r:id="rId15"/>
    <p:sldId id="303" r:id="rId16"/>
    <p:sldId id="318" r:id="rId17"/>
    <p:sldId id="331" r:id="rId18"/>
    <p:sldId id="320" r:id="rId19"/>
    <p:sldId id="321" r:id="rId20"/>
    <p:sldId id="332" r:id="rId21"/>
    <p:sldId id="333" r:id="rId22"/>
    <p:sldId id="324" r:id="rId23"/>
    <p:sldId id="325" r:id="rId24"/>
    <p:sldId id="334" r:id="rId25"/>
    <p:sldId id="335" r:id="rId26"/>
    <p:sldId id="328" r:id="rId27"/>
    <p:sldId id="329" r:id="rId28"/>
    <p:sldId id="293" r:id="rId29"/>
    <p:sldId id="316" r:id="rId30"/>
    <p:sldId id="330" r:id="rId31"/>
    <p:sldId id="295" r:id="rId3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0F11"/>
    <a:srgbClr val="FFFFFF"/>
    <a:srgbClr val="000000"/>
    <a:srgbClr val="FB9435"/>
    <a:srgbClr val="D8271B"/>
    <a:srgbClr val="FF56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1085" autoAdjust="0"/>
    <p:restoredTop sz="94660"/>
  </p:normalViewPr>
  <p:slideViewPr>
    <p:cSldViewPr snapToGrid="0" showGuides="1">
      <p:cViewPr varScale="1">
        <p:scale>
          <a:sx n="70" d="100"/>
          <a:sy n="70" d="100"/>
        </p:scale>
        <p:origin x="208" y="1000"/>
      </p:cViewPr>
      <p:guideLst>
        <p:guide orient="horz" pos="2160"/>
        <p:guide pos="3843"/>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75" d="100"/>
          <a:sy n="75" d="100"/>
        </p:scale>
        <p:origin x="1452" y="6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handoutMaster" Target="handoutMasters/handoutMaster1.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F84EC56-8E46-498C-9F82-A1E67B00170F}"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46E617E-3889-48F8-A988-C1F6B731C0CA}"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46357-78B1-4E8B-BC74-D18394D1E751}"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46357-78B1-4E8B-BC74-D18394D1E751}"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46357-78B1-4E8B-BC74-D18394D1E751}"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46357-78B1-4E8B-BC74-D18394D1E751}"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46357-78B1-4E8B-BC74-D18394D1E751}"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46357-78B1-4E8B-BC74-D18394D1E751}"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46357-78B1-4E8B-BC74-D18394D1E751}"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46357-78B1-4E8B-BC74-D18394D1E751}"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46357-78B1-4E8B-BC74-D18394D1E751}"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46357-78B1-4E8B-BC74-D18394D1E751}"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46357-78B1-4E8B-BC74-D18394D1E751}"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46357-78B1-4E8B-BC74-D18394D1E751}"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46357-78B1-4E8B-BC74-D18394D1E751}"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46357-78B1-4E8B-BC74-D18394D1E751}"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46357-78B1-4E8B-BC74-D18394D1E751}"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46357-78B1-4E8B-BC74-D18394D1E751}"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46357-78B1-4E8B-BC74-D18394D1E751}"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46357-78B1-4E8B-BC74-D18394D1E751}"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46357-78B1-4E8B-BC74-D18394D1E751}"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46357-78B1-4E8B-BC74-D18394D1E751}"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46357-78B1-4E8B-BC74-D18394D1E751}"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46357-78B1-4E8B-BC74-D18394D1E751}"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46357-78B1-4E8B-BC74-D18394D1E751}"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46357-78B1-4E8B-BC74-D18394D1E751}"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46357-78B1-4E8B-BC74-D18394D1E751}"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46357-78B1-4E8B-BC74-D18394D1E751}"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46357-78B1-4E8B-BC74-D18394D1E751}"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46357-78B1-4E8B-BC74-D18394D1E751}"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46357-78B1-4E8B-BC74-D18394D1E751}"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90106F6D-FB2C-4A93-B18F-24E90D5C3B62}"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0D686B1-6509-4CC6-A0C8-F609EF2537BF}" type="slidenum">
              <a:rPr lang="zh-CN" altLang="en-US" smtClean="0"/>
            </a:fld>
            <a:endParaRPr lang="zh-CN" altLang="en-US"/>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单击此处编辑母版标题样式</a:t>
            </a:r>
            <a:endParaRPr lang="zh-CN" altLang="en-US" dirty="0"/>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0106F6D-FB2C-4A93-B18F-24E90D5C3B62}"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0D686B1-6509-4CC6-A0C8-F609EF2537BF}" type="slidenum">
              <a:rPr lang="zh-CN" altLang="en-US" smtClean="0"/>
            </a:fld>
            <a:endParaRPr lang="zh-CN" altLang="en-US"/>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lgn="l">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90106F6D-FB2C-4A93-B18F-24E90D5C3B62}"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0D686B1-6509-4CC6-A0C8-F609EF2537BF}" type="slidenum">
              <a:rPr lang="zh-CN" altLang="en-US" smtClean="0"/>
            </a:fld>
            <a:endParaRPr lang="zh-CN" altLang="en-US"/>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单击此处编辑母版标题样式</a:t>
            </a:r>
            <a:endParaRPr lang="zh-CN" altLang="en-US" dirty="0"/>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90106F6D-FB2C-4A93-B18F-24E90D5C3B62}" type="datetime1">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0D686B1-6509-4CC6-A0C8-F609EF2537BF}" type="slidenum">
              <a:rPr lang="zh-CN" altLang="en-US" smtClean="0"/>
            </a:fld>
            <a:endParaRPr lang="zh-CN" altLang="en-US"/>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6"/>
            <a:ext cx="10515600" cy="970222"/>
          </a:xfrm>
        </p:spPr>
        <p:txBody>
          <a:bodyPr/>
          <a:lstStyle>
            <a:lvl1pPr algn="l">
              <a:defRPr/>
            </a:lvl1p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1259724" y="1567346"/>
            <a:ext cx="4701840" cy="710095"/>
          </a:xfrm>
        </p:spPr>
        <p:txBody>
          <a:bodyPr anchor="ctr" anchorCtr="0">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nvPr>
        </p:nvSpPr>
        <p:spPr>
          <a:xfrm>
            <a:off x="1259724" y="2338388"/>
            <a:ext cx="4701840" cy="3785964"/>
          </a:xfrm>
        </p:spPr>
        <p:txBody>
          <a:bodyPr>
            <a:normAutofit/>
          </a:bodyPr>
          <a:lstStyle>
            <a:lvl1pPr>
              <a:defRPr sz="2400"/>
            </a:lvl1pPr>
            <a:lvl2pPr>
              <a:defRPr sz="2000"/>
            </a:lvl2pPr>
            <a:lvl3pPr>
              <a:defRPr sz="1800"/>
            </a:lvl3pPr>
            <a:lvl4pPr>
              <a:defRPr sz="1600"/>
            </a:lvl4pPr>
            <a:lvl5pPr>
              <a:defRPr sz="16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nvPr>
        </p:nvSpPr>
        <p:spPr>
          <a:xfrm>
            <a:off x="6289616" y="1567346"/>
            <a:ext cx="4701841" cy="710095"/>
          </a:xfrm>
        </p:spPr>
        <p:txBody>
          <a:bodyPr vert="horz" lIns="91440" tIns="45720" rIns="91440" bIns="45720" rtlCol="0" anchor="ctr" anchorCtr="0">
            <a:normAutofit/>
          </a:bodyPr>
          <a:lstStyle>
            <a:lvl1pPr marL="228600" indent="-228600">
              <a:buNone/>
              <a:defRPr lang="zh-CN" altLang="en-US" b="0" smtClean="0"/>
            </a:lvl1pPr>
          </a:lstStyle>
          <a:p>
            <a:pPr marL="0" lvl="0" indent="0"/>
            <a:r>
              <a:rPr lang="zh-CN" altLang="en-US"/>
              <a:t>单击此处编辑母版文本样式</a:t>
            </a:r>
            <a:endParaRPr lang="zh-CN" altLang="en-US"/>
          </a:p>
        </p:txBody>
      </p:sp>
      <p:sp>
        <p:nvSpPr>
          <p:cNvPr id="6" name="内容占位符 5"/>
          <p:cNvSpPr>
            <a:spLocks noGrp="1"/>
          </p:cNvSpPr>
          <p:nvPr>
            <p:ph sz="quarter" idx="4"/>
          </p:nvPr>
        </p:nvSpPr>
        <p:spPr>
          <a:xfrm>
            <a:off x="6289616" y="2357460"/>
            <a:ext cx="4701841" cy="3766892"/>
          </a:xfrm>
        </p:spPr>
        <p:txBody>
          <a:bodyPr>
            <a:normAutofit/>
          </a:bodyPr>
          <a:lstStyle>
            <a:lvl1pPr>
              <a:defRPr sz="2400"/>
            </a:lvl1pPr>
            <a:lvl2pPr>
              <a:defRPr sz="2000"/>
            </a:lvl2pPr>
            <a:lvl3pPr>
              <a:defRPr sz="1800"/>
            </a:lvl3pPr>
            <a:lvl4pPr>
              <a:defRPr sz="1600"/>
            </a:lvl4pPr>
            <a:lvl5pPr>
              <a:defRPr sz="1600"/>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0D4851DC-CD24-4E20-AC43-84D4817493CE}" type="datetime1">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5F1D1A5-9DB9-47CE-AB47-B90B00FE3C9F}" type="slidenum">
              <a:rPr lang="zh-CN" altLang="en-US" smtClean="0"/>
            </a:fld>
            <a:endParaRPr lang="zh-CN" altLang="en-US"/>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单击此处编辑母版标题样式</a:t>
            </a:r>
            <a:endParaRPr lang="zh-CN" altLang="en-US" dirty="0"/>
          </a:p>
        </p:txBody>
      </p:sp>
      <p:sp>
        <p:nvSpPr>
          <p:cNvPr id="3" name="日期占位符 2"/>
          <p:cNvSpPr>
            <a:spLocks noGrp="1"/>
          </p:cNvSpPr>
          <p:nvPr>
            <p:ph type="dt" sz="half" idx="10"/>
          </p:nvPr>
        </p:nvSpPr>
        <p:spPr/>
        <p:txBody>
          <a:bodyPr/>
          <a:lstStyle/>
          <a:p>
            <a:fld id="{90106F6D-FB2C-4A93-B18F-24E90D5C3B62}" type="datetime1">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0D686B1-6509-4CC6-A0C8-F609EF2537BF}" type="slidenum">
              <a:rPr lang="zh-CN" altLang="en-US" smtClean="0"/>
            </a:fld>
            <a:endParaRPr lang="zh-CN" altLang="en-US"/>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0106F6D-FB2C-4A93-B18F-24E90D5C3B62}" type="datetime1">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0D686B1-6509-4CC6-A0C8-F609EF2537BF}" type="slidenum">
              <a:rPr lang="zh-CN" altLang="en-US" smtClean="0"/>
            </a:fld>
            <a:endParaRPr lang="zh-CN" altLang="en-US"/>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EB018836-6699-441E-9BAB-C61FC75AFD51}" type="datetime1">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040BF0B-87F8-415C-BAC5-F65F41346B0A}"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dirty="0"/>
              <a:t>单击此处编辑母版标题样式</a:t>
            </a:r>
            <a:endParaRPr lang="zh-CN" altLang="en-US" dirty="0"/>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90106F6D-FB2C-4A93-B18F-24E90D5C3B62}"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0D686B1-6509-4CC6-A0C8-F609EF2537BF}" type="slidenum">
              <a:rPr lang="zh-CN" altLang="en-US" smtClean="0"/>
            </a:fld>
            <a:endParaRPr lang="zh-CN" altLang="en-US"/>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0"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106F6D-FB2C-4A93-B18F-24E90D5C3B62}" type="datetime1">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D686B1-6509-4CC6-A0C8-F609EF2537BF}"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1.xml"/><Relationship Id="rId7" Type="http://schemas.openxmlformats.org/officeDocument/2006/relationships/image" Target="../media/image7.png"/><Relationship Id="rId6" Type="http://schemas.openxmlformats.org/officeDocument/2006/relationships/image" Target="../media/image6.png"/><Relationship Id="rId5" Type="http://schemas.microsoft.com/office/2007/relationships/hdphoto" Target="../media/image5.wdp"/><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0" Type="http://schemas.openxmlformats.org/officeDocument/2006/relationships/notesSlide" Target="../notesSlides/notesSlide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9" Type="http://schemas.openxmlformats.org/officeDocument/2006/relationships/tags" Target="../tags/tag10.xml"/><Relationship Id="rId8" Type="http://schemas.openxmlformats.org/officeDocument/2006/relationships/image" Target="../media/image2.png"/><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1.png"/><Relationship Id="rId4" Type="http://schemas.openxmlformats.org/officeDocument/2006/relationships/image" Target="../media/image8.png"/><Relationship Id="rId3" Type="http://schemas.microsoft.com/office/2007/relationships/hdphoto" Target="../media/image5.wdp"/><Relationship Id="rId2" Type="http://schemas.openxmlformats.org/officeDocument/2006/relationships/image" Target="../media/image4.png"/><Relationship Id="rId11" Type="http://schemas.openxmlformats.org/officeDocument/2006/relationships/notesSlide" Target="../notesSlides/notesSlide10.xml"/><Relationship Id="rId10" Type="http://schemas.openxmlformats.org/officeDocument/2006/relationships/slideLayout" Target="../slideLayouts/slideLayout7.xml"/><Relationship Id="rId1" Type="http://schemas.openxmlformats.org/officeDocument/2006/relationships/image" Target="../media/image3.png"/></Relationships>
</file>

<file path=ppt/slides/_rels/slide11.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11.xml"/><Relationship Id="rId7" Type="http://schemas.openxmlformats.org/officeDocument/2006/relationships/image" Target="../media/image13.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png"/><Relationship Id="rId3" Type="http://schemas.microsoft.com/office/2007/relationships/hdphoto" Target="../media/image5.wdp"/><Relationship Id="rId2" Type="http://schemas.openxmlformats.org/officeDocument/2006/relationships/image" Target="../media/image4.png"/><Relationship Id="rId10" Type="http://schemas.openxmlformats.org/officeDocument/2006/relationships/notesSlide" Target="../notesSlides/notesSlide11.xml"/><Relationship Id="rId1" Type="http://schemas.openxmlformats.org/officeDocument/2006/relationships/image" Target="../media/image3.png"/></Relationships>
</file>

<file path=ppt/slides/_rels/slide12.xml.rels><?xml version="1.0" encoding="UTF-8" standalone="yes"?>
<Relationships xmlns="http://schemas.openxmlformats.org/package/2006/relationships"><Relationship Id="rId9" Type="http://schemas.openxmlformats.org/officeDocument/2006/relationships/tags" Target="../tags/tag12.xml"/><Relationship Id="rId8" Type="http://schemas.openxmlformats.org/officeDocument/2006/relationships/image" Target="../media/image15.png"/><Relationship Id="rId7" Type="http://schemas.openxmlformats.org/officeDocument/2006/relationships/image" Target="../media/image14.jpe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png"/><Relationship Id="rId3" Type="http://schemas.microsoft.com/office/2007/relationships/hdphoto" Target="../media/image5.wdp"/><Relationship Id="rId2" Type="http://schemas.openxmlformats.org/officeDocument/2006/relationships/image" Target="../media/image4.png"/><Relationship Id="rId11" Type="http://schemas.openxmlformats.org/officeDocument/2006/relationships/notesSlide" Target="../notesSlides/notesSlide12.xml"/><Relationship Id="rId10" Type="http://schemas.openxmlformats.org/officeDocument/2006/relationships/slideLayout" Target="../slideLayouts/slideLayout7.xml"/><Relationship Id="rId1" Type="http://schemas.openxmlformats.org/officeDocument/2006/relationships/image" Target="../media/image3.png"/></Relationships>
</file>

<file path=ppt/slides/_rels/slide13.xml.rels><?xml version="1.0" encoding="UTF-8" standalone="yes"?>
<Relationships xmlns="http://schemas.openxmlformats.org/package/2006/relationships"><Relationship Id="rId9" Type="http://schemas.openxmlformats.org/officeDocument/2006/relationships/tags" Target="../tags/tag13.xml"/><Relationship Id="rId8" Type="http://schemas.openxmlformats.org/officeDocument/2006/relationships/image" Target="../media/image17.jpeg"/><Relationship Id="rId7" Type="http://schemas.openxmlformats.org/officeDocument/2006/relationships/image" Target="../media/image16.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png"/><Relationship Id="rId3" Type="http://schemas.microsoft.com/office/2007/relationships/hdphoto" Target="../media/image5.wdp"/><Relationship Id="rId2" Type="http://schemas.openxmlformats.org/officeDocument/2006/relationships/image" Target="../media/image4.png"/><Relationship Id="rId11" Type="http://schemas.openxmlformats.org/officeDocument/2006/relationships/notesSlide" Target="../notesSlides/notesSlide13.xml"/><Relationship Id="rId10" Type="http://schemas.openxmlformats.org/officeDocument/2006/relationships/slideLayout" Target="../slideLayouts/slideLayout7.xml"/><Relationship Id="rId1" Type="http://schemas.openxmlformats.org/officeDocument/2006/relationships/image" Target="../media/image3.png"/></Relationships>
</file>

<file path=ppt/slides/_rels/slide14.xml.rels><?xml version="1.0" encoding="UTF-8" standalone="yes"?>
<Relationships xmlns="http://schemas.openxmlformats.org/package/2006/relationships"><Relationship Id="rId9" Type="http://schemas.openxmlformats.org/officeDocument/2006/relationships/tags" Target="../tags/tag14.xml"/><Relationship Id="rId8" Type="http://schemas.openxmlformats.org/officeDocument/2006/relationships/image" Target="../media/image19.png"/><Relationship Id="rId7" Type="http://schemas.openxmlformats.org/officeDocument/2006/relationships/image" Target="../media/image18.jpe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png"/><Relationship Id="rId3" Type="http://schemas.microsoft.com/office/2007/relationships/hdphoto" Target="../media/image5.wdp"/><Relationship Id="rId2" Type="http://schemas.openxmlformats.org/officeDocument/2006/relationships/image" Target="../media/image4.png"/><Relationship Id="rId11" Type="http://schemas.openxmlformats.org/officeDocument/2006/relationships/notesSlide" Target="../notesSlides/notesSlide14.xml"/><Relationship Id="rId10" Type="http://schemas.openxmlformats.org/officeDocument/2006/relationships/slideLayout" Target="../slideLayouts/slideLayout7.xml"/><Relationship Id="rId1" Type="http://schemas.openxmlformats.org/officeDocument/2006/relationships/image" Target="../media/image3.png"/></Relationships>
</file>

<file path=ppt/slides/_rels/slide15.xml.rels><?xml version="1.0" encoding="UTF-8" standalone="yes"?>
<Relationships xmlns="http://schemas.openxmlformats.org/package/2006/relationships"><Relationship Id="rId9" Type="http://schemas.openxmlformats.org/officeDocument/2006/relationships/tags" Target="../tags/tag15.xml"/><Relationship Id="rId8" Type="http://schemas.openxmlformats.org/officeDocument/2006/relationships/image" Target="../media/image21.jpeg"/><Relationship Id="rId7" Type="http://schemas.openxmlformats.org/officeDocument/2006/relationships/image" Target="../media/image20.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png"/><Relationship Id="rId3" Type="http://schemas.microsoft.com/office/2007/relationships/hdphoto" Target="../media/image5.wdp"/><Relationship Id="rId2" Type="http://schemas.openxmlformats.org/officeDocument/2006/relationships/image" Target="../media/image4.png"/><Relationship Id="rId11" Type="http://schemas.openxmlformats.org/officeDocument/2006/relationships/notesSlide" Target="../notesSlides/notesSlide15.xml"/><Relationship Id="rId10" Type="http://schemas.openxmlformats.org/officeDocument/2006/relationships/slideLayout" Target="../slideLayouts/slideLayout7.xml"/><Relationship Id="rId1" Type="http://schemas.openxmlformats.org/officeDocument/2006/relationships/image" Target="../media/image3.png"/></Relationships>
</file>

<file path=ppt/slides/_rels/slide16.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image" Target="../media/image23.png"/><Relationship Id="rId7" Type="http://schemas.openxmlformats.org/officeDocument/2006/relationships/image" Target="../media/image22.jpe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png"/><Relationship Id="rId3" Type="http://schemas.microsoft.com/office/2007/relationships/hdphoto" Target="../media/image5.wdp"/><Relationship Id="rId2" Type="http://schemas.openxmlformats.org/officeDocument/2006/relationships/image" Target="../media/image4.png"/><Relationship Id="rId11" Type="http://schemas.openxmlformats.org/officeDocument/2006/relationships/notesSlide" Target="../notesSlides/notesSlide16.xml"/><Relationship Id="rId10" Type="http://schemas.openxmlformats.org/officeDocument/2006/relationships/slideLayout" Target="../slideLayouts/slideLayout7.xml"/><Relationship Id="rId1" Type="http://schemas.openxmlformats.org/officeDocument/2006/relationships/image" Target="../media/image3.png"/></Relationships>
</file>

<file path=ppt/slides/_rels/slide17.xml.rels><?xml version="1.0" encoding="UTF-8" standalone="yes"?>
<Relationships xmlns="http://schemas.openxmlformats.org/package/2006/relationships"><Relationship Id="rId9" Type="http://schemas.openxmlformats.org/officeDocument/2006/relationships/tags" Target="../tags/tag17.xml"/><Relationship Id="rId8" Type="http://schemas.openxmlformats.org/officeDocument/2006/relationships/image" Target="../media/image25.jpeg"/><Relationship Id="rId7" Type="http://schemas.openxmlformats.org/officeDocument/2006/relationships/image" Target="../media/image24.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png"/><Relationship Id="rId3" Type="http://schemas.microsoft.com/office/2007/relationships/hdphoto" Target="../media/image5.wdp"/><Relationship Id="rId2" Type="http://schemas.openxmlformats.org/officeDocument/2006/relationships/image" Target="../media/image4.png"/><Relationship Id="rId11" Type="http://schemas.openxmlformats.org/officeDocument/2006/relationships/notesSlide" Target="../notesSlides/notesSlide17.xml"/><Relationship Id="rId10" Type="http://schemas.openxmlformats.org/officeDocument/2006/relationships/slideLayout" Target="../slideLayouts/slideLayout7.xml"/><Relationship Id="rId1" Type="http://schemas.openxmlformats.org/officeDocument/2006/relationships/image" Target="../media/image3.png"/></Relationships>
</file>

<file path=ppt/slides/_rels/slide18.xml.rels><?xml version="1.0" encoding="UTF-8" standalone="yes"?>
<Relationships xmlns="http://schemas.openxmlformats.org/package/2006/relationships"><Relationship Id="rId9" Type="http://schemas.openxmlformats.org/officeDocument/2006/relationships/tags" Target="../tags/tag18.xml"/><Relationship Id="rId8" Type="http://schemas.openxmlformats.org/officeDocument/2006/relationships/image" Target="../media/image27.png"/><Relationship Id="rId7" Type="http://schemas.openxmlformats.org/officeDocument/2006/relationships/image" Target="../media/image26.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png"/><Relationship Id="rId3" Type="http://schemas.microsoft.com/office/2007/relationships/hdphoto" Target="../media/image5.wdp"/><Relationship Id="rId2" Type="http://schemas.openxmlformats.org/officeDocument/2006/relationships/image" Target="../media/image4.png"/><Relationship Id="rId11" Type="http://schemas.openxmlformats.org/officeDocument/2006/relationships/notesSlide" Target="../notesSlides/notesSlide18.xml"/><Relationship Id="rId10" Type="http://schemas.openxmlformats.org/officeDocument/2006/relationships/slideLayout" Target="../slideLayouts/slideLayout7.xml"/><Relationship Id="rId1" Type="http://schemas.openxmlformats.org/officeDocument/2006/relationships/image" Target="../media/image3.png"/></Relationships>
</file>

<file path=ppt/slides/_rels/slide19.xml.rels><?xml version="1.0" encoding="UTF-8" standalone="yes"?>
<Relationships xmlns="http://schemas.openxmlformats.org/package/2006/relationships"><Relationship Id="rId9" Type="http://schemas.openxmlformats.org/officeDocument/2006/relationships/tags" Target="../tags/tag19.xml"/><Relationship Id="rId8" Type="http://schemas.openxmlformats.org/officeDocument/2006/relationships/image" Target="../media/image29.png"/><Relationship Id="rId7" Type="http://schemas.openxmlformats.org/officeDocument/2006/relationships/image" Target="../media/image28.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png"/><Relationship Id="rId3" Type="http://schemas.microsoft.com/office/2007/relationships/hdphoto" Target="../media/image5.wdp"/><Relationship Id="rId2" Type="http://schemas.openxmlformats.org/officeDocument/2006/relationships/image" Target="../media/image4.png"/><Relationship Id="rId11" Type="http://schemas.openxmlformats.org/officeDocument/2006/relationships/notesSlide" Target="../notesSlides/notesSlide19.xml"/><Relationship Id="rId10" Type="http://schemas.openxmlformats.org/officeDocument/2006/relationships/slideLayout" Target="../slideLayouts/slideLayout7.xml"/><Relationship Id="rId1" Type="http://schemas.openxmlformats.org/officeDocument/2006/relationships/image" Target="../media/image3.png"/></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2.xml"/><Relationship Id="rId7" Type="http://schemas.openxmlformats.org/officeDocument/2006/relationships/image" Target="../media/image2.png"/><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1.png"/><Relationship Id="rId3" Type="http://schemas.microsoft.com/office/2007/relationships/hdphoto" Target="../media/image5.wdp"/><Relationship Id="rId2" Type="http://schemas.openxmlformats.org/officeDocument/2006/relationships/image" Target="../media/image4.png"/><Relationship Id="rId10" Type="http://schemas.openxmlformats.org/officeDocument/2006/relationships/notesSlide" Target="../notesSlides/notesSlide2.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9" Type="http://schemas.openxmlformats.org/officeDocument/2006/relationships/tags" Target="../tags/tag20.xml"/><Relationship Id="rId8" Type="http://schemas.openxmlformats.org/officeDocument/2006/relationships/image" Target="../media/image31.png"/><Relationship Id="rId7" Type="http://schemas.openxmlformats.org/officeDocument/2006/relationships/image" Target="../media/image30.jpe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png"/><Relationship Id="rId3" Type="http://schemas.microsoft.com/office/2007/relationships/hdphoto" Target="../media/image5.wdp"/><Relationship Id="rId2" Type="http://schemas.openxmlformats.org/officeDocument/2006/relationships/image" Target="../media/image4.png"/><Relationship Id="rId11" Type="http://schemas.openxmlformats.org/officeDocument/2006/relationships/notesSlide" Target="../notesSlides/notesSlide20.xml"/><Relationship Id="rId10" Type="http://schemas.openxmlformats.org/officeDocument/2006/relationships/slideLayout" Target="../slideLayouts/slideLayout7.xml"/><Relationship Id="rId1" Type="http://schemas.openxmlformats.org/officeDocument/2006/relationships/image" Target="../media/image3.png"/></Relationships>
</file>

<file path=ppt/slides/_rels/slide21.xml.rels><?xml version="1.0" encoding="UTF-8" standalone="yes"?>
<Relationships xmlns="http://schemas.openxmlformats.org/package/2006/relationships"><Relationship Id="rId9" Type="http://schemas.openxmlformats.org/officeDocument/2006/relationships/tags" Target="../tags/tag21.xml"/><Relationship Id="rId8" Type="http://schemas.openxmlformats.org/officeDocument/2006/relationships/image" Target="../media/image33.jpeg"/><Relationship Id="rId7" Type="http://schemas.openxmlformats.org/officeDocument/2006/relationships/image" Target="../media/image32.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png"/><Relationship Id="rId3" Type="http://schemas.microsoft.com/office/2007/relationships/hdphoto" Target="../media/image5.wdp"/><Relationship Id="rId2" Type="http://schemas.openxmlformats.org/officeDocument/2006/relationships/image" Target="../media/image4.png"/><Relationship Id="rId11" Type="http://schemas.openxmlformats.org/officeDocument/2006/relationships/notesSlide" Target="../notesSlides/notesSlide21.xml"/><Relationship Id="rId10" Type="http://schemas.openxmlformats.org/officeDocument/2006/relationships/slideLayout" Target="../slideLayouts/slideLayout7.xml"/><Relationship Id="rId1" Type="http://schemas.openxmlformats.org/officeDocument/2006/relationships/image" Target="../media/image3.png"/></Relationships>
</file>

<file path=ppt/slides/_rels/slide22.xml.rels><?xml version="1.0" encoding="UTF-8" standalone="yes"?>
<Relationships xmlns="http://schemas.openxmlformats.org/package/2006/relationships"><Relationship Id="rId9" Type="http://schemas.openxmlformats.org/officeDocument/2006/relationships/tags" Target="../tags/tag22.xml"/><Relationship Id="rId8" Type="http://schemas.openxmlformats.org/officeDocument/2006/relationships/image" Target="../media/image35.png"/><Relationship Id="rId7" Type="http://schemas.openxmlformats.org/officeDocument/2006/relationships/image" Target="../media/image34.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png"/><Relationship Id="rId3" Type="http://schemas.microsoft.com/office/2007/relationships/hdphoto" Target="../media/image5.wdp"/><Relationship Id="rId2" Type="http://schemas.openxmlformats.org/officeDocument/2006/relationships/image" Target="../media/image4.png"/><Relationship Id="rId11" Type="http://schemas.openxmlformats.org/officeDocument/2006/relationships/notesSlide" Target="../notesSlides/notesSlide22.xml"/><Relationship Id="rId10" Type="http://schemas.openxmlformats.org/officeDocument/2006/relationships/slideLayout" Target="../slideLayouts/slideLayout7.xml"/><Relationship Id="rId1" Type="http://schemas.openxmlformats.org/officeDocument/2006/relationships/image" Target="../media/image3.png"/></Relationships>
</file>

<file path=ppt/slides/_rels/slide23.xml.rels><?xml version="1.0" encoding="UTF-8" standalone="yes"?>
<Relationships xmlns="http://schemas.openxmlformats.org/package/2006/relationships"><Relationship Id="rId9" Type="http://schemas.openxmlformats.org/officeDocument/2006/relationships/tags" Target="../tags/tag23.xml"/><Relationship Id="rId8" Type="http://schemas.openxmlformats.org/officeDocument/2006/relationships/image" Target="../media/image37.png"/><Relationship Id="rId7" Type="http://schemas.openxmlformats.org/officeDocument/2006/relationships/image" Target="../media/image36.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png"/><Relationship Id="rId3" Type="http://schemas.microsoft.com/office/2007/relationships/hdphoto" Target="../media/image5.wdp"/><Relationship Id="rId2" Type="http://schemas.openxmlformats.org/officeDocument/2006/relationships/image" Target="../media/image4.png"/><Relationship Id="rId11" Type="http://schemas.openxmlformats.org/officeDocument/2006/relationships/notesSlide" Target="../notesSlides/notesSlide23.xml"/><Relationship Id="rId10" Type="http://schemas.openxmlformats.org/officeDocument/2006/relationships/slideLayout" Target="../slideLayouts/slideLayout7.xml"/><Relationship Id="rId1" Type="http://schemas.openxmlformats.org/officeDocument/2006/relationships/image" Target="../media/image3.png"/></Relationships>
</file>

<file path=ppt/slides/_rels/slide24.xml.rels><?xml version="1.0" encoding="UTF-8" standalone="yes"?>
<Relationships xmlns="http://schemas.openxmlformats.org/package/2006/relationships"><Relationship Id="rId9" Type="http://schemas.openxmlformats.org/officeDocument/2006/relationships/tags" Target="../tags/tag24.xml"/><Relationship Id="rId8" Type="http://schemas.openxmlformats.org/officeDocument/2006/relationships/image" Target="../media/image39.png"/><Relationship Id="rId7" Type="http://schemas.openxmlformats.org/officeDocument/2006/relationships/image" Target="../media/image38.jpe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png"/><Relationship Id="rId3" Type="http://schemas.microsoft.com/office/2007/relationships/hdphoto" Target="../media/image5.wdp"/><Relationship Id="rId2" Type="http://schemas.openxmlformats.org/officeDocument/2006/relationships/image" Target="../media/image4.png"/><Relationship Id="rId11" Type="http://schemas.openxmlformats.org/officeDocument/2006/relationships/notesSlide" Target="../notesSlides/notesSlide24.xml"/><Relationship Id="rId10" Type="http://schemas.openxmlformats.org/officeDocument/2006/relationships/slideLayout" Target="../slideLayouts/slideLayout7.xml"/><Relationship Id="rId1" Type="http://schemas.openxmlformats.org/officeDocument/2006/relationships/image" Target="../media/image3.png"/></Relationships>
</file>

<file path=ppt/slides/_rels/slide25.xml.rels><?xml version="1.0" encoding="UTF-8" standalone="yes"?>
<Relationships xmlns="http://schemas.openxmlformats.org/package/2006/relationships"><Relationship Id="rId9" Type="http://schemas.openxmlformats.org/officeDocument/2006/relationships/tags" Target="../tags/tag25.xml"/><Relationship Id="rId8" Type="http://schemas.openxmlformats.org/officeDocument/2006/relationships/image" Target="../media/image41.jpeg"/><Relationship Id="rId7" Type="http://schemas.openxmlformats.org/officeDocument/2006/relationships/image" Target="../media/image40.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png"/><Relationship Id="rId3" Type="http://schemas.microsoft.com/office/2007/relationships/hdphoto" Target="../media/image5.wdp"/><Relationship Id="rId2" Type="http://schemas.openxmlformats.org/officeDocument/2006/relationships/image" Target="../media/image4.png"/><Relationship Id="rId11" Type="http://schemas.openxmlformats.org/officeDocument/2006/relationships/notesSlide" Target="../notesSlides/notesSlide25.xml"/><Relationship Id="rId10" Type="http://schemas.openxmlformats.org/officeDocument/2006/relationships/slideLayout" Target="../slideLayouts/slideLayout7.xml"/><Relationship Id="rId1" Type="http://schemas.openxmlformats.org/officeDocument/2006/relationships/image" Target="../media/image3.png"/></Relationships>
</file>

<file path=ppt/slides/_rels/slide26.xml.rels><?xml version="1.0" encoding="UTF-8" standalone="yes"?>
<Relationships xmlns="http://schemas.openxmlformats.org/package/2006/relationships"><Relationship Id="rId9" Type="http://schemas.openxmlformats.org/officeDocument/2006/relationships/tags" Target="../tags/tag26.xml"/><Relationship Id="rId8" Type="http://schemas.openxmlformats.org/officeDocument/2006/relationships/image" Target="../media/image2.png"/><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1.png"/><Relationship Id="rId4" Type="http://schemas.openxmlformats.org/officeDocument/2006/relationships/image" Target="../media/image8.png"/><Relationship Id="rId3" Type="http://schemas.microsoft.com/office/2007/relationships/hdphoto" Target="../media/image5.wdp"/><Relationship Id="rId2" Type="http://schemas.openxmlformats.org/officeDocument/2006/relationships/image" Target="../media/image4.png"/><Relationship Id="rId11" Type="http://schemas.openxmlformats.org/officeDocument/2006/relationships/notesSlide" Target="../notesSlides/notesSlide26.xml"/><Relationship Id="rId10" Type="http://schemas.openxmlformats.org/officeDocument/2006/relationships/slideLayout" Target="../slideLayouts/slideLayout7.xml"/><Relationship Id="rId1" Type="http://schemas.openxmlformats.org/officeDocument/2006/relationships/image" Target="../media/image3.png"/></Relationships>
</file>

<file path=ppt/slides/_rels/slide27.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27.xml"/><Relationship Id="rId7" Type="http://schemas.openxmlformats.org/officeDocument/2006/relationships/image" Target="../media/image42.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png"/><Relationship Id="rId3" Type="http://schemas.microsoft.com/office/2007/relationships/hdphoto" Target="../media/image5.wdp"/><Relationship Id="rId2" Type="http://schemas.openxmlformats.org/officeDocument/2006/relationships/image" Target="../media/image4.png"/><Relationship Id="rId10" Type="http://schemas.openxmlformats.org/officeDocument/2006/relationships/notesSlide" Target="../notesSlides/notesSlide27.xml"/><Relationship Id="rId1" Type="http://schemas.openxmlformats.org/officeDocument/2006/relationships/image" Target="../media/image3.png"/></Relationships>
</file>

<file path=ppt/slides/_rels/slide28.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28.xml"/><Relationship Id="rId7" Type="http://schemas.openxmlformats.org/officeDocument/2006/relationships/image" Target="../media/image42.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png"/><Relationship Id="rId3" Type="http://schemas.microsoft.com/office/2007/relationships/hdphoto" Target="../media/image5.wdp"/><Relationship Id="rId2" Type="http://schemas.openxmlformats.org/officeDocument/2006/relationships/image" Target="../media/image4.png"/><Relationship Id="rId10" Type="http://schemas.openxmlformats.org/officeDocument/2006/relationships/notesSlide" Target="../notesSlides/notesSlide28.xml"/><Relationship Id="rId1" Type="http://schemas.openxmlformats.org/officeDocument/2006/relationships/image" Target="../media/image3.png"/></Relationships>
</file>

<file path=ppt/slides/_rels/slide29.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29.xml"/><Relationship Id="rId7" Type="http://schemas.openxmlformats.org/officeDocument/2006/relationships/image" Target="../media/image7.png"/><Relationship Id="rId6" Type="http://schemas.openxmlformats.org/officeDocument/2006/relationships/image" Target="../media/image6.png"/><Relationship Id="rId5" Type="http://schemas.microsoft.com/office/2007/relationships/hdphoto" Target="../media/image5.wdp"/><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0" Type="http://schemas.openxmlformats.org/officeDocument/2006/relationships/notesSlide" Target="../notesSlides/notesSlide29.xml"/><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9" Type="http://schemas.openxmlformats.org/officeDocument/2006/relationships/tags" Target="../tags/tag3.xml"/><Relationship Id="rId8" Type="http://schemas.openxmlformats.org/officeDocument/2006/relationships/image" Target="../media/image2.png"/><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1.png"/><Relationship Id="rId4" Type="http://schemas.openxmlformats.org/officeDocument/2006/relationships/image" Target="../media/image8.png"/><Relationship Id="rId3" Type="http://schemas.microsoft.com/office/2007/relationships/hdphoto" Target="../media/image5.wdp"/><Relationship Id="rId2" Type="http://schemas.openxmlformats.org/officeDocument/2006/relationships/image" Target="../media/image4.png"/><Relationship Id="rId11" Type="http://schemas.openxmlformats.org/officeDocument/2006/relationships/notesSlide" Target="../notesSlides/notesSlide3.xml"/><Relationship Id="rId10" Type="http://schemas.openxmlformats.org/officeDocument/2006/relationships/slideLayout" Target="../slideLayouts/slideLayout7.xml"/><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9" Type="http://schemas.openxmlformats.org/officeDocument/2006/relationships/tags" Target="../tags/tag4.xml"/><Relationship Id="rId8" Type="http://schemas.openxmlformats.org/officeDocument/2006/relationships/image" Target="../media/image11.png"/><Relationship Id="rId7" Type="http://schemas.openxmlformats.org/officeDocument/2006/relationships/image" Target="../media/image10.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png"/><Relationship Id="rId3" Type="http://schemas.microsoft.com/office/2007/relationships/hdphoto" Target="../media/image5.wdp"/><Relationship Id="rId2" Type="http://schemas.openxmlformats.org/officeDocument/2006/relationships/image" Target="../media/image4.png"/><Relationship Id="rId11" Type="http://schemas.openxmlformats.org/officeDocument/2006/relationships/notesSlide" Target="../notesSlides/notesSlide4.xml"/><Relationship Id="rId10" Type="http://schemas.openxmlformats.org/officeDocument/2006/relationships/slideLayout" Target="../slideLayouts/slideLayout7.xml"/><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image" Target="../media/image2.png"/><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1.png"/><Relationship Id="rId4" Type="http://schemas.openxmlformats.org/officeDocument/2006/relationships/image" Target="../media/image8.png"/><Relationship Id="rId3" Type="http://schemas.microsoft.com/office/2007/relationships/hdphoto" Target="../media/image5.wdp"/><Relationship Id="rId2" Type="http://schemas.openxmlformats.org/officeDocument/2006/relationships/image" Target="../media/image4.png"/><Relationship Id="rId11" Type="http://schemas.openxmlformats.org/officeDocument/2006/relationships/notesSlide" Target="../notesSlides/notesSlide5.xml"/><Relationship Id="rId10" Type="http://schemas.openxmlformats.org/officeDocument/2006/relationships/slideLayout" Target="../slideLayouts/slideLayout7.xml"/><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6.xml"/><Relationship Id="rId7" Type="http://schemas.openxmlformats.org/officeDocument/2006/relationships/image" Target="../media/image12.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png"/><Relationship Id="rId3" Type="http://schemas.microsoft.com/office/2007/relationships/hdphoto" Target="../media/image5.wdp"/><Relationship Id="rId2" Type="http://schemas.openxmlformats.org/officeDocument/2006/relationships/image" Target="../media/image4.png"/><Relationship Id="rId10" Type="http://schemas.openxmlformats.org/officeDocument/2006/relationships/notesSlide" Target="../notesSlides/notesSlide6.xml"/><Relationship Id="rId1" Type="http://schemas.openxmlformats.org/officeDocument/2006/relationships/image" Target="../media/image3.png"/></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7.xml"/><Relationship Id="rId7" Type="http://schemas.openxmlformats.org/officeDocument/2006/relationships/image" Target="../media/image12.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png"/><Relationship Id="rId3" Type="http://schemas.microsoft.com/office/2007/relationships/hdphoto" Target="../media/image5.wdp"/><Relationship Id="rId2" Type="http://schemas.openxmlformats.org/officeDocument/2006/relationships/image" Target="../media/image4.png"/><Relationship Id="rId10" Type="http://schemas.openxmlformats.org/officeDocument/2006/relationships/notesSlide" Target="../notesSlides/notesSlide7.xml"/><Relationship Id="rId1" Type="http://schemas.openxmlformats.org/officeDocument/2006/relationships/image" Target="../media/image3.png"/></Relationships>
</file>

<file path=ppt/slides/_rels/slide8.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image" Target="../media/image2.png"/><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1.png"/><Relationship Id="rId4" Type="http://schemas.openxmlformats.org/officeDocument/2006/relationships/image" Target="../media/image8.png"/><Relationship Id="rId3" Type="http://schemas.microsoft.com/office/2007/relationships/hdphoto" Target="../media/image5.wdp"/><Relationship Id="rId2" Type="http://schemas.openxmlformats.org/officeDocument/2006/relationships/image" Target="../media/image4.png"/><Relationship Id="rId11" Type="http://schemas.openxmlformats.org/officeDocument/2006/relationships/notesSlide" Target="../notesSlides/notesSlide8.xml"/><Relationship Id="rId10" Type="http://schemas.openxmlformats.org/officeDocument/2006/relationships/slideLayout" Target="../slideLayouts/slideLayout7.xml"/><Relationship Id="rId1" Type="http://schemas.openxmlformats.org/officeDocument/2006/relationships/image" Target="../media/image3.png"/></Relationships>
</file>

<file path=ppt/slides/_rels/slide9.xml.rels><?xml version="1.0" encoding="UTF-8" standalone="yes"?>
<Relationships xmlns="http://schemas.openxmlformats.org/package/2006/relationships"><Relationship Id="rId9" Type="http://schemas.openxmlformats.org/officeDocument/2006/relationships/notesSlide" Target="../notesSlides/notesSlide9.xml"/><Relationship Id="rId8" Type="http://schemas.openxmlformats.org/officeDocument/2006/relationships/slideLayout" Target="../slideLayouts/slideLayout7.xml"/><Relationship Id="rId7" Type="http://schemas.openxmlformats.org/officeDocument/2006/relationships/tags" Target="../tags/tag9.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png"/><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飞机的机翼&#10;&#10;AI 生成的内容可能不正确。"/>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4950" y="762000"/>
            <a:ext cx="12216949" cy="6121848"/>
          </a:xfrm>
          <a:prstGeom prst="rect">
            <a:avLst/>
          </a:prstGeom>
        </p:spPr>
      </p:pic>
      <p:pic>
        <p:nvPicPr>
          <p:cNvPr id="19" name="图片 18" descr="卡通人物&#10;&#10;AI 生成的内容可能不正确。"/>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9923" y="4021901"/>
            <a:ext cx="3029187" cy="2778326"/>
          </a:xfrm>
          <a:prstGeom prst="rect">
            <a:avLst/>
          </a:prstGeom>
        </p:spPr>
      </p:pic>
      <p:pic>
        <p:nvPicPr>
          <p:cNvPr id="5" name="图片 4" descr="背景图案&#10;&#10;AI 生成的内容可能不正确。"/>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53" y="-11405"/>
            <a:ext cx="12216949" cy="3635906"/>
          </a:xfrm>
          <a:prstGeom prst="rect">
            <a:avLst/>
          </a:prstGeom>
        </p:spPr>
      </p:pic>
      <p:pic>
        <p:nvPicPr>
          <p:cNvPr id="7" name="图片 6" descr="图片包含 食物, 黑暗, 橙子, 灯光&#10;&#10;AI 生成的内容可能不正确。"/>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4812631" y="0"/>
            <a:ext cx="7772400" cy="1285133"/>
          </a:xfrm>
          <a:prstGeom prst="rect">
            <a:avLst/>
          </a:prstGeom>
        </p:spPr>
      </p:pic>
      <p:sp>
        <p:nvSpPr>
          <p:cNvPr id="11" name="文本框 10"/>
          <p:cNvSpPr txBox="1"/>
          <p:nvPr/>
        </p:nvSpPr>
        <p:spPr>
          <a:xfrm>
            <a:off x="722415" y="1024118"/>
            <a:ext cx="8585576" cy="1708160"/>
          </a:xfrm>
          <a:prstGeom prst="rect">
            <a:avLst/>
          </a:prstGeom>
          <a:noFill/>
        </p:spPr>
        <p:txBody>
          <a:bodyPr wrap="square" rtlCol="0" anchor="t">
            <a:spAutoFit/>
          </a:bodyPr>
          <a:lstStyle/>
          <a:p>
            <a:pPr algn="ctr"/>
            <a:r>
              <a:rPr lang="zh-CN" altLang="en-US" sz="10500" dirty="0">
                <a:ln w="25400">
                  <a:solidFill>
                    <a:schemeClr val="bg1"/>
                  </a:solidFill>
                </a:ln>
                <a:gradFill flip="none" rotWithShape="1">
                  <a:gsLst>
                    <a:gs pos="98000">
                      <a:srgbClr val="FB9435"/>
                    </a:gs>
                    <a:gs pos="51000">
                      <a:srgbClr val="D8271B"/>
                    </a:gs>
                  </a:gsLst>
                  <a:lin ang="2700000" scaled="1"/>
                  <a:tileRect/>
                </a:gradFill>
                <a:effectLst>
                  <a:outerShdw blurRad="50800" dist="38100" dir="5400000" algn="t" rotWithShape="0">
                    <a:schemeClr val="tx1">
                      <a:lumMod val="65000"/>
                      <a:lumOff val="35000"/>
                      <a:alpha val="40000"/>
                    </a:schemeClr>
                  </a:outerShdw>
                </a:effectLst>
                <a:latin typeface="YouSheBiaoTiHei" pitchFamily="2" charset="-122"/>
                <a:ea typeface="YouSheBiaoTiHei" pitchFamily="2" charset="-122"/>
              </a:rPr>
              <a:t>普及禁毒常识</a:t>
            </a:r>
            <a:endParaRPr lang="zh-CN" altLang="en-US" sz="10500" dirty="0">
              <a:ln w="25400">
                <a:solidFill>
                  <a:schemeClr val="bg1"/>
                </a:solidFill>
              </a:ln>
              <a:gradFill flip="none" rotWithShape="1">
                <a:gsLst>
                  <a:gs pos="98000">
                    <a:srgbClr val="FB9435"/>
                  </a:gs>
                  <a:gs pos="51000">
                    <a:srgbClr val="D8271B"/>
                  </a:gs>
                </a:gsLst>
                <a:lin ang="2700000" scaled="1"/>
                <a:tileRect/>
              </a:gradFill>
              <a:effectLst>
                <a:outerShdw blurRad="50800" dist="38100" dir="5400000" algn="t" rotWithShape="0">
                  <a:schemeClr val="tx1">
                    <a:lumMod val="65000"/>
                    <a:lumOff val="35000"/>
                    <a:alpha val="40000"/>
                  </a:schemeClr>
                </a:outerShdw>
              </a:effectLst>
              <a:latin typeface="YouSheBiaoTiHei" pitchFamily="2" charset="-122"/>
              <a:ea typeface="YouSheBiaoTiHei" pitchFamily="2" charset="-122"/>
            </a:endParaRPr>
          </a:p>
        </p:txBody>
      </p:sp>
      <p:sp>
        <p:nvSpPr>
          <p:cNvPr id="16" name="文本框 15"/>
          <p:cNvSpPr txBox="1"/>
          <p:nvPr/>
        </p:nvSpPr>
        <p:spPr>
          <a:xfrm>
            <a:off x="2228595" y="3871721"/>
            <a:ext cx="7680308" cy="769441"/>
          </a:xfrm>
          <a:prstGeom prst="rect">
            <a:avLst/>
          </a:prstGeom>
          <a:noFill/>
        </p:spPr>
        <p:txBody>
          <a:bodyPr wrap="none" rtlCol="0" anchor="t">
            <a:spAutoFit/>
          </a:bodyPr>
          <a:lstStyle>
            <a:defPPr>
              <a:defRPr lang="zh-CN"/>
            </a:defPPr>
            <a:lvl1pPr>
              <a:defRPr sz="4000">
                <a:gradFill>
                  <a:gsLst>
                    <a:gs pos="99000">
                      <a:srgbClr val="FB9435"/>
                    </a:gs>
                    <a:gs pos="51000">
                      <a:srgbClr val="D8271B"/>
                    </a:gs>
                  </a:gsLst>
                  <a:lin ang="0" scaled="1"/>
                </a:gradFill>
                <a:latin typeface="YouSheBiaoTiHei" pitchFamily="2" charset="-122"/>
                <a:ea typeface="YouSheBiaoTiHei" pitchFamily="2" charset="-122"/>
              </a:defRPr>
            </a:lvl1pPr>
          </a:lstStyle>
          <a:p>
            <a:r>
              <a:rPr lang="en-US" altLang="zh-CN" sz="4400" dirty="0">
                <a:ln w="0">
                  <a:solidFill>
                    <a:schemeClr val="bg1">
                      <a:alpha val="90000"/>
                    </a:schemeClr>
                  </a:solidFill>
                </a:ln>
                <a:effectLst>
                  <a:outerShdw blurRad="50800" dist="38100" dir="5400000" algn="t" rotWithShape="0">
                    <a:schemeClr val="tx1">
                      <a:lumMod val="65000"/>
                      <a:lumOff val="35000"/>
                      <a:alpha val="40000"/>
                    </a:schemeClr>
                  </a:outerShdw>
                </a:effectLst>
              </a:rPr>
              <a:t>——</a:t>
            </a:r>
            <a:r>
              <a:rPr lang="zh-CN" altLang="en-US" sz="4400" dirty="0">
                <a:ln w="0">
                  <a:solidFill>
                    <a:schemeClr val="bg1">
                      <a:alpha val="90000"/>
                    </a:schemeClr>
                  </a:solidFill>
                </a:ln>
                <a:effectLst>
                  <a:outerShdw blurRad="50800" dist="38100" dir="5400000" algn="t" rotWithShape="0">
                    <a:schemeClr val="tx1">
                      <a:lumMod val="65000"/>
                      <a:lumOff val="35000"/>
                      <a:alpha val="40000"/>
                    </a:schemeClr>
                  </a:outerShdw>
                </a:effectLst>
              </a:rPr>
              <a:t>拒绝毒品，从了解开始</a:t>
            </a:r>
            <a:r>
              <a:rPr lang="en-US" altLang="zh-CN" sz="4400" dirty="0">
                <a:ln w="0">
                  <a:solidFill>
                    <a:schemeClr val="bg1">
                      <a:alpha val="90000"/>
                    </a:schemeClr>
                  </a:solidFill>
                </a:ln>
                <a:effectLst>
                  <a:outerShdw blurRad="50800" dist="38100" dir="5400000" algn="t" rotWithShape="0">
                    <a:schemeClr val="tx1">
                      <a:lumMod val="65000"/>
                      <a:lumOff val="35000"/>
                      <a:alpha val="40000"/>
                    </a:schemeClr>
                  </a:outerShdw>
                </a:effectLst>
              </a:rPr>
              <a:t>——</a:t>
            </a:r>
            <a:endParaRPr lang="zh-CN" altLang="en-US" sz="4400" dirty="0">
              <a:ln w="0">
                <a:solidFill>
                  <a:schemeClr val="bg1">
                    <a:alpha val="90000"/>
                  </a:schemeClr>
                </a:solidFill>
              </a:ln>
              <a:effectLst>
                <a:outerShdw blurRad="50800" dist="38100" dir="5400000" algn="t" rotWithShape="0">
                  <a:schemeClr val="tx1">
                    <a:lumMod val="65000"/>
                    <a:lumOff val="35000"/>
                    <a:alpha val="40000"/>
                  </a:schemeClr>
                </a:outerShdw>
              </a:effectLst>
            </a:endParaRPr>
          </a:p>
        </p:txBody>
      </p:sp>
      <p:sp>
        <p:nvSpPr>
          <p:cNvPr id="18" name="文本框 17"/>
          <p:cNvSpPr txBox="1"/>
          <p:nvPr/>
        </p:nvSpPr>
        <p:spPr>
          <a:xfrm>
            <a:off x="2531110" y="2293620"/>
            <a:ext cx="8763635" cy="1706880"/>
          </a:xfrm>
          <a:prstGeom prst="rect">
            <a:avLst/>
          </a:prstGeom>
          <a:noFill/>
        </p:spPr>
        <p:txBody>
          <a:bodyPr wrap="square" rtlCol="0" anchor="t">
            <a:spAutoFit/>
          </a:bodyPr>
          <a:lstStyle>
            <a:defPPr>
              <a:defRPr lang="zh-CN"/>
            </a:defPPr>
            <a:lvl1pPr algn="ctr">
              <a:defRPr sz="7200">
                <a:ln w="0">
                  <a:solidFill>
                    <a:schemeClr val="bg1"/>
                  </a:solidFill>
                </a:ln>
                <a:gradFill>
                  <a:gsLst>
                    <a:gs pos="98000">
                      <a:srgbClr val="FB9435"/>
                    </a:gs>
                    <a:gs pos="51000">
                      <a:srgbClr val="D8271B"/>
                    </a:gs>
                  </a:gsLst>
                  <a:lin ang="0" scaled="1"/>
                </a:gradFill>
                <a:latin typeface="YouSheBiaoTiHei" pitchFamily="2" charset="-122"/>
                <a:ea typeface="YouSheBiaoTiHei" pitchFamily="2" charset="-122"/>
              </a:defRPr>
            </a:lvl1pPr>
          </a:lstStyle>
          <a:p>
            <a:r>
              <a:rPr lang="zh-CN" altLang="en-US" sz="10500" dirty="0">
                <a:ln w="25400">
                  <a:solidFill>
                    <a:schemeClr val="bg1"/>
                  </a:solidFill>
                </a:ln>
                <a:gradFill flip="none" rotWithShape="1">
                  <a:gsLst>
                    <a:gs pos="0">
                      <a:srgbClr val="FB9435"/>
                    </a:gs>
                    <a:gs pos="51000">
                      <a:srgbClr val="D8271B"/>
                    </a:gs>
                  </a:gsLst>
                  <a:lin ang="18900000" scaled="1"/>
                  <a:tileRect/>
                </a:gradFill>
                <a:effectLst>
                  <a:outerShdw blurRad="50800" dist="38100" dir="5400000" algn="t" rotWithShape="0">
                    <a:schemeClr val="tx1">
                      <a:lumMod val="65000"/>
                      <a:lumOff val="35000"/>
                      <a:alpha val="40000"/>
                    </a:schemeClr>
                  </a:outerShdw>
                </a:effectLst>
              </a:rPr>
              <a:t>提高禁毒意识</a:t>
            </a:r>
            <a:endParaRPr lang="zh-CN" altLang="en-US" sz="10500" dirty="0">
              <a:ln w="25400">
                <a:solidFill>
                  <a:schemeClr val="bg1"/>
                </a:solidFill>
              </a:ln>
              <a:gradFill flip="none" rotWithShape="1">
                <a:gsLst>
                  <a:gs pos="0">
                    <a:srgbClr val="FB9435"/>
                  </a:gs>
                  <a:gs pos="51000">
                    <a:srgbClr val="D8271B"/>
                  </a:gs>
                </a:gsLst>
                <a:lin ang="18900000" scaled="1"/>
                <a:tileRect/>
              </a:gradFill>
              <a:effectLst>
                <a:outerShdw blurRad="50800" dist="38100" dir="5400000" algn="t" rotWithShape="0">
                  <a:schemeClr val="tx1">
                    <a:lumMod val="65000"/>
                    <a:lumOff val="35000"/>
                    <a:alpha val="40000"/>
                  </a:schemeClr>
                </a:outerShdw>
              </a:effectLst>
            </a:endParaRPr>
          </a:p>
        </p:txBody>
      </p:sp>
      <p:pic>
        <p:nvPicPr>
          <p:cNvPr id="25" name="图片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28010" y="2771684"/>
            <a:ext cx="2159553" cy="852817"/>
          </a:xfrm>
          <a:prstGeom prst="rect">
            <a:avLst/>
          </a:prstGeom>
        </p:spPr>
      </p:pic>
      <p:pic>
        <p:nvPicPr>
          <p:cNvPr id="27" name="图片 26" descr="白色的鸟&#10;&#10;AI 生成的内容可能不正确。"/>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92896" y="1159400"/>
            <a:ext cx="1733264" cy="1055144"/>
          </a:xfrm>
          <a:prstGeom prst="rect">
            <a:avLst/>
          </a:prstGeom>
        </p:spPr>
      </p:pic>
      <p:grpSp>
        <p:nvGrpSpPr>
          <p:cNvPr id="32" name="组合 31"/>
          <p:cNvGrpSpPr/>
          <p:nvPr/>
        </p:nvGrpSpPr>
        <p:grpSpPr>
          <a:xfrm>
            <a:off x="3714495" y="4972437"/>
            <a:ext cx="4771287" cy="1056396"/>
            <a:chOff x="3714495" y="4972437"/>
            <a:chExt cx="4771287" cy="1056396"/>
          </a:xfrm>
        </p:grpSpPr>
        <p:sp>
          <p:nvSpPr>
            <p:cNvPr id="22" name="圆角矩形 21"/>
            <p:cNvSpPr/>
            <p:nvPr/>
          </p:nvSpPr>
          <p:spPr>
            <a:xfrm>
              <a:off x="3714495" y="5395831"/>
              <a:ext cx="4771287" cy="633002"/>
            </a:xfrm>
            <a:prstGeom prst="roundRect">
              <a:avLst>
                <a:gd name="adj" fmla="val 50000"/>
              </a:avLst>
            </a:prstGeom>
            <a:gradFill flip="none" rotWithShape="1">
              <a:gsLst>
                <a:gs pos="98000">
                  <a:srgbClr val="FB9435"/>
                </a:gs>
                <a:gs pos="51000">
                  <a:srgbClr val="D8271B"/>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zh-CN" altLang="en-US"/>
                <a:t>贵州省黔东强制隔离戒毒所</a:t>
              </a:r>
              <a:endParaRPr kumimoji="1" lang="zh-CN" altLang="en-US"/>
            </a:p>
            <a:p>
              <a:pPr algn="ctr"/>
              <a:r>
                <a:rPr kumimoji="1" lang="zh-CN" altLang="en-US">
                  <a:sym typeface="+mn-ea"/>
                </a:rPr>
                <a:t>陆艳新</a:t>
              </a:r>
              <a:r>
                <a:rPr kumimoji="1" lang="en-US" altLang="zh-CN">
                  <a:sym typeface="+mn-ea"/>
                </a:rPr>
                <a:t> 2026</a:t>
              </a:r>
              <a:r>
                <a:rPr kumimoji="1" lang="zh-CN" altLang="en-US">
                  <a:sym typeface="+mn-ea"/>
                </a:rPr>
                <a:t>年</a:t>
              </a:r>
              <a:r>
                <a:rPr kumimoji="1" lang="en-US" altLang="zh-CN">
                  <a:sym typeface="+mn-ea"/>
                </a:rPr>
                <a:t>2</a:t>
              </a:r>
              <a:r>
                <a:rPr kumimoji="1" lang="zh-CN" altLang="en-US">
                  <a:sym typeface="+mn-ea"/>
                </a:rPr>
                <a:t>月</a:t>
              </a:r>
              <a:endParaRPr kumimoji="1" lang="zh-CN" altLang="en-US"/>
            </a:p>
          </p:txBody>
        </p:sp>
        <p:sp>
          <p:nvSpPr>
            <p:cNvPr id="30" name="五角星 29"/>
            <p:cNvSpPr/>
            <p:nvPr/>
          </p:nvSpPr>
          <p:spPr>
            <a:xfrm>
              <a:off x="4090487" y="4972437"/>
              <a:ext cx="288000" cy="288000"/>
            </a:xfrm>
            <a:prstGeom prst="star5">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1" name="五角星 30"/>
            <p:cNvSpPr/>
            <p:nvPr/>
          </p:nvSpPr>
          <p:spPr>
            <a:xfrm>
              <a:off x="7755250" y="4982024"/>
              <a:ext cx="288000" cy="288000"/>
            </a:xfrm>
            <a:prstGeom prst="star5">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Tree>
    <p:custDataLst>
      <p:tags r:id="rId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par>
                          <p:cTn id="8" fill="hold">
                            <p:stCondLst>
                              <p:cond delay="1500"/>
                            </p:stCondLst>
                            <p:childTnLst>
                              <p:par>
                                <p:cTn id="9" presetID="2" presetClass="entr" presetSubtype="2"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1+#ppt_w/2"/>
                                          </p:val>
                                        </p:tav>
                                        <p:tav tm="100000">
                                          <p:val>
                                            <p:strVal val="#ppt_x"/>
                                          </p:val>
                                        </p:tav>
                                      </p:tavLst>
                                    </p:anim>
                                    <p:anim calcmode="lin" valueType="num">
                                      <p:cBhvr additive="base">
                                        <p:cTn id="12" dur="500" fill="hold"/>
                                        <p:tgtEl>
                                          <p:spTgt spid="27"/>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8"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0-#ppt_w/2"/>
                                          </p:val>
                                        </p:tav>
                                        <p:tav tm="100000">
                                          <p:val>
                                            <p:strVal val="#ppt_x"/>
                                          </p:val>
                                        </p:tav>
                                      </p:tavLst>
                                    </p:anim>
                                    <p:anim calcmode="lin" valueType="num">
                                      <p:cBhvr additive="base">
                                        <p:cTn id="17" dur="500" fill="hold"/>
                                        <p:tgtEl>
                                          <p:spTgt spid="25"/>
                                        </p:tgtEl>
                                        <p:attrNameLst>
                                          <p:attrName>ppt_y</p:attrName>
                                        </p:attrNameLst>
                                      </p:cBhvr>
                                      <p:tavLst>
                                        <p:tav tm="0">
                                          <p:val>
                                            <p:strVal val="#ppt_y"/>
                                          </p:val>
                                        </p:tav>
                                        <p:tav tm="100000">
                                          <p:val>
                                            <p:strVal val="#ppt_y"/>
                                          </p:val>
                                        </p:tav>
                                      </p:tavLst>
                                    </p:anim>
                                  </p:childTnLst>
                                </p:cTn>
                              </p:par>
                            </p:childTnLst>
                          </p:cTn>
                        </p:par>
                        <p:par>
                          <p:cTn id="18" fill="hold">
                            <p:stCondLst>
                              <p:cond delay="2500"/>
                            </p:stCondLst>
                            <p:childTnLst>
                              <p:par>
                                <p:cTn id="19" presetID="22" presetClass="entr" presetSubtype="8"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1000"/>
                                        <p:tgtEl>
                                          <p:spTgt spid="18"/>
                                        </p:tgtEl>
                                      </p:cBhvr>
                                    </p:animEffect>
                                  </p:childTnLst>
                                </p:cTn>
                              </p:par>
                            </p:childTnLst>
                          </p:cTn>
                        </p:par>
                        <p:par>
                          <p:cTn id="22" fill="hold">
                            <p:stCondLst>
                              <p:cond delay="3500"/>
                            </p:stCondLst>
                            <p:childTnLst>
                              <p:par>
                                <p:cTn id="23" presetID="2" presetClass="entr" presetSubtype="4"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par>
                          <p:cTn id="27" fill="hold">
                            <p:stCondLst>
                              <p:cond delay="4000"/>
                            </p:stCondLst>
                            <p:childTnLst>
                              <p:par>
                                <p:cTn id="28" presetID="2" presetClass="entr" presetSubtype="4" fill="hold" nodeType="afterEffect">
                                  <p:stCondLst>
                                    <p:cond delay="0"/>
                                  </p:stCondLst>
                                  <p:childTnLst>
                                    <p:set>
                                      <p:cBhvr>
                                        <p:cTn id="29" dur="1" fill="hold">
                                          <p:stCondLst>
                                            <p:cond delay="0"/>
                                          </p:stCondLst>
                                        </p:cTn>
                                        <p:tgtEl>
                                          <p:spTgt spid="32"/>
                                        </p:tgtEl>
                                        <p:attrNameLst>
                                          <p:attrName>style.visibility</p:attrName>
                                        </p:attrNameLst>
                                      </p:cBhvr>
                                      <p:to>
                                        <p:strVal val="visible"/>
                                      </p:to>
                                    </p:set>
                                    <p:anim calcmode="lin" valueType="num">
                                      <p:cBhvr additive="base">
                                        <p:cTn id="30" dur="500" fill="hold"/>
                                        <p:tgtEl>
                                          <p:spTgt spid="32"/>
                                        </p:tgtEl>
                                        <p:attrNameLst>
                                          <p:attrName>ppt_x</p:attrName>
                                        </p:attrNameLst>
                                      </p:cBhvr>
                                      <p:tavLst>
                                        <p:tav tm="0">
                                          <p:val>
                                            <p:strVal val="#ppt_x"/>
                                          </p:val>
                                        </p:tav>
                                        <p:tav tm="100000">
                                          <p:val>
                                            <p:strVal val="#ppt_x"/>
                                          </p:val>
                                        </p:tav>
                                      </p:tavLst>
                                    </p:anim>
                                    <p:anim calcmode="lin" valueType="num">
                                      <p:cBhvr additive="base">
                                        <p:cTn id="31" dur="500" fill="hold"/>
                                        <p:tgtEl>
                                          <p:spTgt spid="32"/>
                                        </p:tgtEl>
                                        <p:attrNameLst>
                                          <p:attrName>ppt_y</p:attrName>
                                        </p:attrNameLst>
                                      </p:cBhvr>
                                      <p:tavLst>
                                        <p:tav tm="0">
                                          <p:val>
                                            <p:strVal val="1+#ppt_h/2"/>
                                          </p:val>
                                        </p:tav>
                                        <p:tav tm="100000">
                                          <p:val>
                                            <p:strVal val="#ppt_y"/>
                                          </p:val>
                                        </p:tav>
                                      </p:tavLst>
                                    </p:anim>
                                  </p:childTnLst>
                                </p:cTn>
                              </p:par>
                            </p:childTnLst>
                          </p:cTn>
                        </p:par>
                        <p:par>
                          <p:cTn id="32" fill="hold">
                            <p:stCondLst>
                              <p:cond delay="4500"/>
                            </p:stCondLst>
                            <p:childTnLst>
                              <p:par>
                                <p:cTn id="33" presetID="10" presetClass="entr" presetSubtype="0"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背景图案&#10;&#10;AI 生成的内容可能不正确。"/>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4953" y="-11405"/>
            <a:ext cx="12216949" cy="3635906"/>
          </a:xfrm>
          <a:prstGeom prst="rect">
            <a:avLst/>
          </a:prstGeom>
        </p:spPr>
      </p:pic>
      <p:pic>
        <p:nvPicPr>
          <p:cNvPr id="7" name="图片 6" descr="图片包含 食物, 黑暗, 橙子, 灯光&#10;&#10;AI 生成的内容可能不正确。"/>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4812631" y="0"/>
            <a:ext cx="7772400" cy="1285133"/>
          </a:xfrm>
          <a:prstGeom prst="rect">
            <a:avLst/>
          </a:prstGeom>
        </p:spPr>
      </p:pic>
      <p:pic>
        <p:nvPicPr>
          <p:cNvPr id="3" name="图片 2" descr="形状, 矩形&#10;&#10;AI 生成的内容可能不正确。"/>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397" y="602213"/>
            <a:ext cx="11438535" cy="5774523"/>
          </a:xfrm>
          <a:prstGeom prst="rect">
            <a:avLst/>
          </a:prstGeom>
        </p:spPr>
      </p:pic>
      <p:pic>
        <p:nvPicPr>
          <p:cNvPr id="6" name="图片 5" descr="飞机的机翼&#10;&#10;AI 生成的内容可能不正确。"/>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950" y="762000"/>
            <a:ext cx="12216949" cy="6121848"/>
          </a:xfrm>
          <a:prstGeom prst="rect">
            <a:avLst/>
          </a:prstGeom>
        </p:spPr>
      </p:pic>
      <p:pic>
        <p:nvPicPr>
          <p:cNvPr id="14" name="图片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4956" y="3063064"/>
            <a:ext cx="2132052" cy="852817"/>
          </a:xfrm>
          <a:prstGeom prst="rect">
            <a:avLst/>
          </a:prstGeom>
        </p:spPr>
      </p:pic>
      <p:pic>
        <p:nvPicPr>
          <p:cNvPr id="15" name="图片 14" descr="白色的鸟&#10;&#10;AI 生成的内容可能不正确。"/>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82930" y="891493"/>
            <a:ext cx="1733264" cy="1055144"/>
          </a:xfrm>
          <a:prstGeom prst="rect">
            <a:avLst/>
          </a:prstGeom>
        </p:spPr>
      </p:pic>
      <p:sp>
        <p:nvSpPr>
          <p:cNvPr id="17" name="文本框 16"/>
          <p:cNvSpPr txBox="1"/>
          <p:nvPr/>
        </p:nvSpPr>
        <p:spPr>
          <a:xfrm>
            <a:off x="860258" y="2560255"/>
            <a:ext cx="10471484" cy="1919436"/>
          </a:xfrm>
          <a:prstGeom prst="rect">
            <a:avLst/>
          </a:prstGeom>
          <a:noFill/>
        </p:spPr>
        <p:txBody>
          <a:bodyPr wrap="square" rtlCol="0" anchor="t">
            <a:spAutoFit/>
          </a:bodyPr>
          <a:lstStyle>
            <a:defPPr>
              <a:defRPr lang="zh-CN"/>
            </a:defPPr>
            <a:lvl1pPr algn="ctr">
              <a:defRPr sz="10500">
                <a:ln w="25400">
                  <a:solidFill>
                    <a:schemeClr val="bg1"/>
                  </a:solidFill>
                </a:ln>
                <a:gradFill flip="none" rotWithShape="1">
                  <a:gsLst>
                    <a:gs pos="98000">
                      <a:srgbClr val="FB9435"/>
                    </a:gs>
                    <a:gs pos="51000">
                      <a:srgbClr val="D8271B"/>
                    </a:gs>
                  </a:gsLst>
                  <a:lin ang="2700000" scaled="1"/>
                  <a:tileRect/>
                </a:gradFill>
                <a:effectLst>
                  <a:outerShdw blurRad="50800" dist="38100" dir="5400000" algn="t" rotWithShape="0">
                    <a:schemeClr val="tx1">
                      <a:lumMod val="65000"/>
                      <a:lumOff val="35000"/>
                      <a:alpha val="40000"/>
                    </a:schemeClr>
                  </a:outerShdw>
                </a:effectLst>
                <a:latin typeface="YouSheBiaoTiHei" pitchFamily="2" charset="-122"/>
                <a:ea typeface="YouSheBiaoTiHei" pitchFamily="2" charset="-122"/>
              </a:defRPr>
            </a:lvl1pPr>
          </a:lstStyle>
          <a:p>
            <a:pPr>
              <a:lnSpc>
                <a:spcPct val="120000"/>
              </a:lnSpc>
            </a:pPr>
            <a:r>
              <a:rPr lang="zh-CN" altLang="en-US" dirty="0">
                <a:ln w="3175">
                  <a:solidFill>
                    <a:schemeClr val="bg1"/>
                  </a:solidFill>
                </a:ln>
              </a:rPr>
              <a:t>新型毒品身份证</a:t>
            </a:r>
            <a:endParaRPr lang="zh-CN" altLang="en-US" dirty="0">
              <a:ln w="3175">
                <a:solidFill>
                  <a:schemeClr val="bg1"/>
                </a:solidFill>
              </a:ln>
            </a:endParaRPr>
          </a:p>
        </p:txBody>
      </p:sp>
      <p:grpSp>
        <p:nvGrpSpPr>
          <p:cNvPr id="12" name="组合 11"/>
          <p:cNvGrpSpPr/>
          <p:nvPr/>
        </p:nvGrpSpPr>
        <p:grpSpPr>
          <a:xfrm>
            <a:off x="3638932" y="1528862"/>
            <a:ext cx="4889178" cy="716968"/>
            <a:chOff x="1363486" y="2042719"/>
            <a:chExt cx="4889178" cy="716968"/>
          </a:xfrm>
        </p:grpSpPr>
        <p:grpSp>
          <p:nvGrpSpPr>
            <p:cNvPr id="2" name="组合 1"/>
            <p:cNvGrpSpPr/>
            <p:nvPr/>
          </p:nvGrpSpPr>
          <p:grpSpPr>
            <a:xfrm>
              <a:off x="1363486" y="2042719"/>
              <a:ext cx="4889178" cy="716968"/>
              <a:chOff x="3714495" y="4810996"/>
              <a:chExt cx="4889178" cy="716968"/>
            </a:xfrm>
          </p:grpSpPr>
          <p:sp>
            <p:nvSpPr>
              <p:cNvPr id="4" name="圆角矩形 3"/>
              <p:cNvSpPr/>
              <p:nvPr/>
            </p:nvSpPr>
            <p:spPr>
              <a:xfrm>
                <a:off x="3714495" y="4810996"/>
                <a:ext cx="4889178" cy="716968"/>
              </a:xfrm>
              <a:prstGeom prst="roundRect">
                <a:avLst>
                  <a:gd name="adj" fmla="val 50000"/>
                </a:avLst>
              </a:prstGeom>
              <a:gradFill flip="none" rotWithShape="1">
                <a:gsLst>
                  <a:gs pos="98000">
                    <a:srgbClr val="FB9435"/>
                  </a:gs>
                  <a:gs pos="51000">
                    <a:srgbClr val="D8271B"/>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文本框 8"/>
              <p:cNvSpPr txBox="1"/>
              <p:nvPr/>
            </p:nvSpPr>
            <p:spPr>
              <a:xfrm>
                <a:off x="3853205" y="4877092"/>
                <a:ext cx="4611757" cy="584775"/>
              </a:xfrm>
              <a:prstGeom prst="rect">
                <a:avLst/>
              </a:prstGeom>
              <a:noFill/>
            </p:spPr>
            <p:txBody>
              <a:bodyPr wrap="square">
                <a:spAutoFit/>
              </a:bodyPr>
              <a:lstStyle/>
              <a:p>
                <a:pPr algn="ctr"/>
                <a:r>
                  <a:rPr lang="en-US" altLang="zh-CN" sz="3200" dirty="0">
                    <a:solidFill>
                      <a:schemeClr val="bg1"/>
                    </a:solidFill>
                    <a:latin typeface="Source Han Sans SC Bold" panose="020B0800000000000000" pitchFamily="34" charset="-128"/>
                    <a:ea typeface="Source Han Sans SC Bold" panose="020B0800000000000000" pitchFamily="34" charset="-128"/>
                  </a:rPr>
                  <a:t>PART  FOUR</a:t>
                </a:r>
                <a:endParaRPr lang="zh-CN" altLang="en-US" sz="3200" dirty="0">
                  <a:solidFill>
                    <a:schemeClr val="bg1"/>
                  </a:solidFill>
                  <a:latin typeface="Source Han Sans SC Bold" panose="020B0800000000000000" pitchFamily="34" charset="-128"/>
                  <a:ea typeface="Source Han Sans SC Bold" panose="020B0800000000000000" pitchFamily="34" charset="-128"/>
                </a:endParaRPr>
              </a:p>
            </p:txBody>
          </p:sp>
          <p:sp>
            <p:nvSpPr>
              <p:cNvPr id="10" name="五角星 9"/>
              <p:cNvSpPr/>
              <p:nvPr/>
            </p:nvSpPr>
            <p:spPr>
              <a:xfrm>
                <a:off x="4125606" y="4991905"/>
                <a:ext cx="360000" cy="360000"/>
              </a:xfrm>
              <a:prstGeom prst="star5">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1" name="五角星 10"/>
            <p:cNvSpPr/>
            <p:nvPr/>
          </p:nvSpPr>
          <p:spPr>
            <a:xfrm>
              <a:off x="5458928" y="2204343"/>
              <a:ext cx="360000" cy="360000"/>
            </a:xfrm>
            <a:prstGeom prst="star5">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18" name="图片 17" descr="卡通人物&#10;&#10;AI 生成的内容可能不正确。"/>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69923" y="4021901"/>
            <a:ext cx="3029187" cy="2778326"/>
          </a:xfrm>
          <a:prstGeom prst="rect">
            <a:avLst/>
          </a:prstGeom>
        </p:spPr>
      </p:pic>
    </p:spTree>
    <p:custDataLst>
      <p:tags r:id="rId9"/>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1+#ppt_w/2"/>
                                          </p:val>
                                        </p:tav>
                                        <p:tav tm="100000">
                                          <p:val>
                                            <p:strVal val="#ppt_x"/>
                                          </p:val>
                                        </p:tav>
                                      </p:tavLst>
                                    </p:anim>
                                    <p:anim calcmode="lin" valueType="num">
                                      <p:cBhvr additive="base">
                                        <p:cTn id="13" dur="500" fill="hold"/>
                                        <p:tgtEl>
                                          <p:spTgt spid="15"/>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2" presetClass="entr" presetSubtype="1"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0-#ppt_h/2"/>
                                          </p:val>
                                        </p:tav>
                                        <p:tav tm="100000">
                                          <p:val>
                                            <p:strVal val="#ppt_y"/>
                                          </p:val>
                                        </p:tav>
                                      </p:tavLst>
                                    </p:anim>
                                  </p:childTnLst>
                                </p:cTn>
                              </p:par>
                            </p:childTnLst>
                          </p:cTn>
                        </p:par>
                        <p:par>
                          <p:cTn id="19" fill="hold">
                            <p:stCondLst>
                              <p:cond delay="2000"/>
                            </p:stCondLst>
                            <p:childTnLst>
                              <p:par>
                                <p:cTn id="20" presetID="22" presetClass="entr" presetSubtype="2"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right)">
                                      <p:cBhvr>
                                        <p:cTn id="22" dur="500"/>
                                        <p:tgtEl>
                                          <p:spTgt spid="17"/>
                                        </p:tgtEl>
                                      </p:cBhvr>
                                    </p:animEffect>
                                  </p:childTnLst>
                                </p:cTn>
                              </p:par>
                            </p:childTnLst>
                          </p:cTn>
                        </p:par>
                        <p:par>
                          <p:cTn id="23" fill="hold">
                            <p:stCondLst>
                              <p:cond delay="2500"/>
                            </p:stCondLst>
                            <p:childTnLst>
                              <p:par>
                                <p:cTn id="24" presetID="10" presetClass="entr" presetSubtype="0"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背景图案&#10;&#10;AI 生成的内容可能不正确。"/>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4953" y="-11405"/>
            <a:ext cx="12216949" cy="3635906"/>
          </a:xfrm>
          <a:prstGeom prst="rect">
            <a:avLst/>
          </a:prstGeom>
        </p:spPr>
      </p:pic>
      <p:pic>
        <p:nvPicPr>
          <p:cNvPr id="7" name="图片 6" descr="图片包含 食物, 黑暗, 橙子, 灯光&#10;&#10;AI 生成的内容可能不正确。"/>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4812631" y="0"/>
            <a:ext cx="7772400" cy="1285133"/>
          </a:xfrm>
          <a:prstGeom prst="rect">
            <a:avLst/>
          </a:prstGeom>
        </p:spPr>
      </p:pic>
      <p:pic>
        <p:nvPicPr>
          <p:cNvPr id="6" name="图片 5" descr="飞机的机翼&#10;&#10;AI 生成的内容可能不正确。"/>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950" y="762000"/>
            <a:ext cx="12216949" cy="6121848"/>
          </a:xfrm>
          <a:prstGeom prst="rect">
            <a:avLst/>
          </a:prstGeom>
        </p:spPr>
      </p:pic>
      <p:pic>
        <p:nvPicPr>
          <p:cNvPr id="8" name="图片 7" descr="形状, 矩形&#10;&#10;AI 生成的内容可能不正确。"/>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52" y="69574"/>
            <a:ext cx="12075337" cy="6718852"/>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958" y="-11405"/>
            <a:ext cx="2070574" cy="737452"/>
          </a:xfrm>
          <a:prstGeom prst="rect">
            <a:avLst/>
          </a:prstGeom>
        </p:spPr>
      </p:pic>
      <p:sp>
        <p:nvSpPr>
          <p:cNvPr id="9" name="文本框 8"/>
          <p:cNvSpPr txBox="1"/>
          <p:nvPr/>
        </p:nvSpPr>
        <p:spPr>
          <a:xfrm>
            <a:off x="757505" y="357321"/>
            <a:ext cx="2496196" cy="579582"/>
          </a:xfrm>
          <a:prstGeom prst="rect">
            <a:avLst/>
          </a:prstGeom>
          <a:noFill/>
        </p:spPr>
        <p:txBody>
          <a:bodyPr wrap="none" rtlCol="0" anchor="t">
            <a:spAutoFit/>
          </a:bodyPr>
          <a:lstStyle/>
          <a:p>
            <a:pPr>
              <a:lnSpc>
                <a:spcPct val="120000"/>
              </a:lnSpc>
            </a:pPr>
            <a:r>
              <a:rPr lang="zh-CN" altLang="en-US" sz="2800" dirty="0">
                <a:ln w="3175">
                  <a:solidFill>
                    <a:schemeClr val="bg1">
                      <a:alpha val="77125"/>
                    </a:schemeClr>
                  </a:solidFill>
                </a:ln>
                <a:gradFill flip="none" rotWithShape="1">
                  <a:gsLst>
                    <a:gs pos="98000">
                      <a:srgbClr val="FB9435"/>
                    </a:gs>
                    <a:gs pos="51000">
                      <a:srgbClr val="D8271B"/>
                    </a:gs>
                  </a:gsLst>
                  <a:lin ang="2700000" scaled="1"/>
                  <a:tileRect/>
                </a:gradFill>
                <a:effectLst>
                  <a:outerShdw blurRad="50800" dist="38100" dir="5400000" algn="t" rotWithShape="0">
                    <a:schemeClr val="tx1">
                      <a:lumMod val="65000"/>
                      <a:lumOff val="35000"/>
                      <a:alpha val="40000"/>
                    </a:schemeClr>
                  </a:outerShdw>
                </a:effectLst>
                <a:latin typeface="YouSheBiaoTiHei" pitchFamily="2" charset="-122"/>
                <a:ea typeface="YouSheBiaoTiHei" pitchFamily="2" charset="-122"/>
              </a:rPr>
              <a:t>新型毒品身份证</a:t>
            </a:r>
            <a:endParaRPr lang="zh-CN" altLang="en-US" sz="2800" dirty="0">
              <a:ln w="3175">
                <a:solidFill>
                  <a:schemeClr val="bg1">
                    <a:alpha val="77125"/>
                  </a:schemeClr>
                </a:solidFill>
              </a:ln>
              <a:gradFill flip="none" rotWithShape="1">
                <a:gsLst>
                  <a:gs pos="98000">
                    <a:srgbClr val="FB9435"/>
                  </a:gs>
                  <a:gs pos="51000">
                    <a:srgbClr val="D8271B"/>
                  </a:gs>
                </a:gsLst>
                <a:lin ang="2700000" scaled="1"/>
                <a:tileRect/>
              </a:gradFill>
              <a:effectLst>
                <a:outerShdw blurRad="50800" dist="38100" dir="5400000" algn="t" rotWithShape="0">
                  <a:schemeClr val="tx1">
                    <a:lumMod val="65000"/>
                    <a:lumOff val="35000"/>
                    <a:alpha val="40000"/>
                  </a:schemeClr>
                </a:outerShdw>
              </a:effectLst>
              <a:latin typeface="YouSheBiaoTiHei" pitchFamily="2" charset="-122"/>
              <a:ea typeface="YouSheBiaoTiHei" pitchFamily="2" charset="-122"/>
            </a:endParaRPr>
          </a:p>
        </p:txBody>
      </p:sp>
      <p:pic>
        <p:nvPicPr>
          <p:cNvPr id="11" name="图片 10" descr="卡通人物&#10;&#10;AI 生成的内容可能不正确。"/>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77467" y="2348920"/>
            <a:ext cx="6012106" cy="4509080"/>
          </a:xfrm>
          <a:prstGeom prst="rect">
            <a:avLst/>
          </a:prstGeom>
        </p:spPr>
      </p:pic>
      <p:sp>
        <p:nvSpPr>
          <p:cNvPr id="12" name="文本框 11"/>
          <p:cNvSpPr txBox="1"/>
          <p:nvPr/>
        </p:nvSpPr>
        <p:spPr>
          <a:xfrm>
            <a:off x="757505" y="1224650"/>
            <a:ext cx="10742833" cy="1438792"/>
          </a:xfrm>
          <a:prstGeom prst="rect">
            <a:avLst/>
          </a:prstGeom>
          <a:noFill/>
        </p:spPr>
        <p:txBody>
          <a:bodyPr wrap="square">
            <a:spAutoFit/>
          </a:bodyPr>
          <a:lstStyle>
            <a:defPPr>
              <a:defRPr lang="zh-CN"/>
            </a:defPPr>
            <a:lvl1pPr>
              <a:lnSpc>
                <a:spcPct val="120000"/>
              </a:lnSpc>
              <a:defRPr>
                <a:solidFill>
                  <a:srgbClr val="000000">
                    <a:alpha val="80000"/>
                  </a:srgbClr>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pPr algn="ctr"/>
            <a:r>
              <a:rPr lang="zh-CN" altLang="en-US" dirty="0"/>
              <a:t>总以为只要我们注意身边情况就远离毒品，但现在的毒品早都已经披上了一层“羊皮”，把自己伪装成了诱人的零食。</a:t>
            </a:r>
            <a:endParaRPr lang="en-US" altLang="zh-CN" dirty="0"/>
          </a:p>
          <a:p>
            <a:pPr algn="ctr"/>
            <a:endParaRPr lang="en-US" altLang="zh-CN" dirty="0"/>
          </a:p>
          <a:p>
            <a:pPr algn="ctr"/>
            <a:r>
              <a:rPr lang="zh-CN" altLang="en-US" sz="2000" b="1" dirty="0"/>
              <a:t>快来跟我们一起撕去他们的伪装，看清毒品的真面目！</a:t>
            </a:r>
            <a:endParaRPr lang="zh-CN" altLang="en-US" sz="2000" b="1" dirty="0"/>
          </a:p>
        </p:txBody>
      </p:sp>
    </p:spTree>
    <p:custDataLst>
      <p:tags r:id="rId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1000"/>
                                        <p:tgtEl>
                                          <p:spTgt spid="12"/>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背景图案&#10;&#10;AI 生成的内容可能不正确。"/>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4953" y="-11405"/>
            <a:ext cx="12216949" cy="3635906"/>
          </a:xfrm>
          <a:prstGeom prst="rect">
            <a:avLst/>
          </a:prstGeom>
        </p:spPr>
      </p:pic>
      <p:pic>
        <p:nvPicPr>
          <p:cNvPr id="7" name="图片 6" descr="图片包含 食物, 黑暗, 橙子, 灯光&#10;&#10;AI 生成的内容可能不正确。"/>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4812631" y="0"/>
            <a:ext cx="7772400" cy="1285133"/>
          </a:xfrm>
          <a:prstGeom prst="rect">
            <a:avLst/>
          </a:prstGeom>
        </p:spPr>
      </p:pic>
      <p:pic>
        <p:nvPicPr>
          <p:cNvPr id="6" name="图片 5" descr="飞机的机翼&#10;&#10;AI 生成的内容可能不正确。"/>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950" y="762000"/>
            <a:ext cx="12216949" cy="6121848"/>
          </a:xfrm>
          <a:prstGeom prst="rect">
            <a:avLst/>
          </a:prstGeom>
        </p:spPr>
      </p:pic>
      <p:pic>
        <p:nvPicPr>
          <p:cNvPr id="8" name="图片 7" descr="形状, 矩形&#10;&#10;AI 生成的内容可能不正确。"/>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52" y="69574"/>
            <a:ext cx="12075337" cy="6718852"/>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958" y="-11405"/>
            <a:ext cx="2070574" cy="737452"/>
          </a:xfrm>
          <a:prstGeom prst="rect">
            <a:avLst/>
          </a:prstGeom>
        </p:spPr>
      </p:pic>
      <p:sp>
        <p:nvSpPr>
          <p:cNvPr id="9" name="文本框 8"/>
          <p:cNvSpPr txBox="1"/>
          <p:nvPr/>
        </p:nvSpPr>
        <p:spPr>
          <a:xfrm>
            <a:off x="757505" y="357321"/>
            <a:ext cx="2496196" cy="579582"/>
          </a:xfrm>
          <a:prstGeom prst="rect">
            <a:avLst/>
          </a:prstGeom>
          <a:noFill/>
        </p:spPr>
        <p:txBody>
          <a:bodyPr wrap="none" rtlCol="0" anchor="t">
            <a:spAutoFit/>
          </a:bodyPr>
          <a:lstStyle/>
          <a:p>
            <a:pPr>
              <a:lnSpc>
                <a:spcPct val="120000"/>
              </a:lnSpc>
            </a:pPr>
            <a:r>
              <a:rPr lang="zh-CN" altLang="en-US" sz="2800" dirty="0">
                <a:ln w="3175">
                  <a:solidFill>
                    <a:schemeClr val="bg1">
                      <a:alpha val="77125"/>
                    </a:schemeClr>
                  </a:solidFill>
                </a:ln>
                <a:gradFill flip="none" rotWithShape="1">
                  <a:gsLst>
                    <a:gs pos="98000">
                      <a:srgbClr val="FB9435"/>
                    </a:gs>
                    <a:gs pos="51000">
                      <a:srgbClr val="D8271B"/>
                    </a:gs>
                  </a:gsLst>
                  <a:lin ang="2700000" scaled="1"/>
                  <a:tileRect/>
                </a:gradFill>
                <a:effectLst>
                  <a:outerShdw blurRad="50800" dist="38100" dir="5400000" algn="t" rotWithShape="0">
                    <a:schemeClr val="tx1">
                      <a:lumMod val="65000"/>
                      <a:lumOff val="35000"/>
                      <a:alpha val="40000"/>
                    </a:schemeClr>
                  </a:outerShdw>
                </a:effectLst>
                <a:latin typeface="YouSheBiaoTiHei" pitchFamily="2" charset="-122"/>
                <a:ea typeface="YouSheBiaoTiHei" pitchFamily="2" charset="-122"/>
              </a:rPr>
              <a:t>新型毒品身份证</a:t>
            </a:r>
            <a:endParaRPr lang="zh-CN" altLang="en-US" sz="2800" dirty="0">
              <a:ln w="3175">
                <a:solidFill>
                  <a:schemeClr val="bg1">
                    <a:alpha val="77125"/>
                  </a:schemeClr>
                </a:solidFill>
              </a:ln>
              <a:gradFill flip="none" rotWithShape="1">
                <a:gsLst>
                  <a:gs pos="98000">
                    <a:srgbClr val="FB9435"/>
                  </a:gs>
                  <a:gs pos="51000">
                    <a:srgbClr val="D8271B"/>
                  </a:gs>
                </a:gsLst>
                <a:lin ang="2700000" scaled="1"/>
                <a:tileRect/>
              </a:gradFill>
              <a:effectLst>
                <a:outerShdw blurRad="50800" dist="38100" dir="5400000" algn="t" rotWithShape="0">
                  <a:schemeClr val="tx1">
                    <a:lumMod val="65000"/>
                    <a:lumOff val="35000"/>
                    <a:alpha val="40000"/>
                  </a:schemeClr>
                </a:outerShdw>
              </a:effectLst>
              <a:latin typeface="YouSheBiaoTiHei" pitchFamily="2" charset="-122"/>
              <a:ea typeface="YouSheBiaoTiHei" pitchFamily="2" charset="-122"/>
            </a:endParaRPr>
          </a:p>
        </p:txBody>
      </p:sp>
      <p:grpSp>
        <p:nvGrpSpPr>
          <p:cNvPr id="24" name="组合 23"/>
          <p:cNvGrpSpPr/>
          <p:nvPr/>
        </p:nvGrpSpPr>
        <p:grpSpPr>
          <a:xfrm>
            <a:off x="1033819" y="1038107"/>
            <a:ext cx="9893659" cy="1610657"/>
            <a:chOff x="1033819" y="1038107"/>
            <a:chExt cx="9893659" cy="1610657"/>
          </a:xfrm>
        </p:grpSpPr>
        <p:grpSp>
          <p:nvGrpSpPr>
            <p:cNvPr id="19" name="组合 18"/>
            <p:cNvGrpSpPr/>
            <p:nvPr/>
          </p:nvGrpSpPr>
          <p:grpSpPr>
            <a:xfrm>
              <a:off x="1033819" y="1038107"/>
              <a:ext cx="9893659" cy="1020649"/>
              <a:chOff x="1652576" y="989640"/>
              <a:chExt cx="9893659" cy="1020649"/>
            </a:xfrm>
          </p:grpSpPr>
          <p:sp>
            <p:nvSpPr>
              <p:cNvPr id="20" name="剪去对角的矩形 19"/>
              <p:cNvSpPr/>
              <p:nvPr/>
            </p:nvSpPr>
            <p:spPr>
              <a:xfrm rot="5400000">
                <a:off x="6380922" y="-3155023"/>
                <a:ext cx="830005" cy="9500620"/>
              </a:xfrm>
              <a:prstGeom prst="snip2DiagRect">
                <a:avLst/>
              </a:prstGeom>
              <a:solidFill>
                <a:srgbClr val="FFFFFF"/>
              </a:solidFill>
              <a:ln>
                <a:solidFill>
                  <a:srgbClr val="D50F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1" name="剪去对角的矩形 20"/>
              <p:cNvSpPr/>
              <p:nvPr/>
            </p:nvSpPr>
            <p:spPr>
              <a:xfrm>
                <a:off x="1652576" y="989640"/>
                <a:ext cx="2737212" cy="579582"/>
              </a:xfrm>
              <a:prstGeom prst="snip2DiagRect">
                <a:avLst/>
              </a:prstGeom>
              <a:gradFill flip="none" rotWithShape="1">
                <a:gsLst>
                  <a:gs pos="98000">
                    <a:srgbClr val="FB9435"/>
                  </a:gs>
                  <a:gs pos="51000">
                    <a:srgbClr val="D8271B"/>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chemeClr val="bg1"/>
                    </a:solidFill>
                    <a:latin typeface="Source Han Sans SC Bold" panose="020B0800000000000000" pitchFamily="34" charset="-128"/>
                    <a:ea typeface="Source Han Sans SC Bold" panose="020B0800000000000000" pitchFamily="34" charset="-128"/>
                  </a:rPr>
                  <a:t>大麻巧克力</a:t>
                </a:r>
                <a:endParaRPr lang="zh-CN" altLang="en-US" sz="2000" dirty="0">
                  <a:solidFill>
                    <a:schemeClr val="bg1"/>
                  </a:solidFill>
                  <a:latin typeface="Source Han Sans SC Bold" panose="020B0800000000000000" pitchFamily="34" charset="-128"/>
                  <a:ea typeface="Source Han Sans SC Bold" panose="020B0800000000000000" pitchFamily="34" charset="-128"/>
                </a:endParaRPr>
              </a:p>
            </p:txBody>
          </p:sp>
          <p:sp>
            <p:nvSpPr>
              <p:cNvPr id="22" name="文本框 21"/>
              <p:cNvSpPr txBox="1"/>
              <p:nvPr/>
            </p:nvSpPr>
            <p:spPr>
              <a:xfrm>
                <a:off x="2045611" y="1399898"/>
                <a:ext cx="9500623" cy="406650"/>
              </a:xfrm>
              <a:prstGeom prst="rect">
                <a:avLst/>
              </a:prstGeom>
              <a:noFill/>
            </p:spPr>
            <p:txBody>
              <a:bodyPr wrap="square">
                <a:spAutoFit/>
              </a:bodyPr>
              <a:lstStyle>
                <a:defPPr>
                  <a:defRPr lang="zh-CN"/>
                </a:defPPr>
                <a:lvl1pPr>
                  <a:lnSpc>
                    <a:spcPct val="120000"/>
                  </a:lnSpc>
                  <a:defRPr>
                    <a:solidFill>
                      <a:srgbClr val="000000">
                        <a:alpha val="80000"/>
                      </a:srgbClr>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pPr algn="ctr"/>
                <a:r>
                  <a:rPr lang="zh-CN" altLang="en-US" dirty="0"/>
                  <a:t>主要成分四氢大麻酚、合成大麻素</a:t>
                </a:r>
                <a:endParaRPr lang="zh-CN" altLang="en-US" dirty="0"/>
              </a:p>
            </p:txBody>
          </p:sp>
        </p:grpSp>
        <p:pic>
          <p:nvPicPr>
            <p:cNvPr id="23" name="图片 22" descr="砖墙上&#10;&#10;AI 生成的内容可能不正确。"/>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9199" t="7104" r="7067" b="9550"/>
            <a:stretch>
              <a:fillRect/>
            </a:stretch>
          </p:blipFill>
          <p:spPr>
            <a:xfrm>
              <a:off x="8897085" y="1445501"/>
              <a:ext cx="1868058" cy="1203263"/>
            </a:xfrm>
            <a:custGeom>
              <a:avLst/>
              <a:gdLst>
                <a:gd name="connsiteX0" fmla="*/ 4926798 w 6508202"/>
                <a:gd name="connsiteY0" fmla="*/ 4099975 h 4192097"/>
                <a:gd name="connsiteX1" fmla="*/ 5007353 w 6508202"/>
                <a:gd name="connsiteY1" fmla="*/ 4192097 h 4192097"/>
                <a:gd name="connsiteX2" fmla="*/ 4910853 w 6508202"/>
                <a:gd name="connsiteY2" fmla="*/ 4192097 h 4192097"/>
                <a:gd name="connsiteX3" fmla="*/ 0 w 6508202"/>
                <a:gd name="connsiteY3" fmla="*/ 0 h 4192097"/>
                <a:gd name="connsiteX4" fmla="*/ 6508202 w 6508202"/>
                <a:gd name="connsiteY4" fmla="*/ 0 h 4192097"/>
                <a:gd name="connsiteX5" fmla="*/ 6508202 w 6508202"/>
                <a:gd name="connsiteY5" fmla="*/ 2479269 h 4192097"/>
                <a:gd name="connsiteX6" fmla="*/ 6326343 w 6508202"/>
                <a:gd name="connsiteY6" fmla="*/ 2271298 h 4192097"/>
                <a:gd name="connsiteX7" fmla="*/ 6188624 w 6508202"/>
                <a:gd name="connsiteY7" fmla="*/ 2391726 h 4192097"/>
                <a:gd name="connsiteX8" fmla="*/ 6116806 w 6508202"/>
                <a:gd name="connsiteY8" fmla="*/ 2346797 h 4192097"/>
                <a:gd name="connsiteX9" fmla="*/ 5960113 w 6508202"/>
                <a:gd name="connsiteY9" fmla="*/ 2307860 h 4192097"/>
                <a:gd name="connsiteX10" fmla="*/ 5796517 w 6508202"/>
                <a:gd name="connsiteY10" fmla="*/ 2365678 h 4192097"/>
                <a:gd name="connsiteX11" fmla="*/ 5747567 w 6508202"/>
                <a:gd name="connsiteY11" fmla="*/ 2713303 h 4192097"/>
                <a:gd name="connsiteX12" fmla="*/ 5770678 w 6508202"/>
                <a:gd name="connsiteY12" fmla="*/ 2757197 h 4192097"/>
                <a:gd name="connsiteX13" fmla="*/ 4826053 w 6508202"/>
                <a:gd name="connsiteY13" fmla="*/ 3583220 h 4192097"/>
                <a:gd name="connsiteX14" fmla="*/ 2786458 w 6508202"/>
                <a:gd name="connsiteY14" fmla="*/ 3230213 h 4192097"/>
                <a:gd name="connsiteX15" fmla="*/ 2785499 w 6508202"/>
                <a:gd name="connsiteY15" fmla="*/ 3235755 h 4192097"/>
                <a:gd name="connsiteX16" fmla="*/ 2685267 w 6508202"/>
                <a:gd name="connsiteY16" fmla="*/ 3121132 h 4192097"/>
                <a:gd name="connsiteX17" fmla="*/ 1460531 w 6508202"/>
                <a:gd name="connsiteY17" fmla="*/ 4192097 h 4192097"/>
                <a:gd name="connsiteX18" fmla="*/ 0 w 6508202"/>
                <a:gd name="connsiteY18" fmla="*/ 4192097 h 4192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08202" h="4192097">
                  <a:moveTo>
                    <a:pt x="4926798" y="4099975"/>
                  </a:moveTo>
                  <a:lnTo>
                    <a:pt x="5007353" y="4192097"/>
                  </a:lnTo>
                  <a:lnTo>
                    <a:pt x="4910853" y="4192097"/>
                  </a:lnTo>
                  <a:close/>
                  <a:moveTo>
                    <a:pt x="0" y="0"/>
                  </a:moveTo>
                  <a:lnTo>
                    <a:pt x="6508202" y="0"/>
                  </a:lnTo>
                  <a:lnTo>
                    <a:pt x="6508202" y="2479269"/>
                  </a:lnTo>
                  <a:lnTo>
                    <a:pt x="6326343" y="2271298"/>
                  </a:lnTo>
                  <a:lnTo>
                    <a:pt x="6188624" y="2391726"/>
                  </a:lnTo>
                  <a:lnTo>
                    <a:pt x="6116806" y="2346797"/>
                  </a:lnTo>
                  <a:cubicBezTo>
                    <a:pt x="6065055" y="2321332"/>
                    <a:pt x="6011204" y="2308028"/>
                    <a:pt x="5960113" y="2307860"/>
                  </a:cubicBezTo>
                  <a:cubicBezTo>
                    <a:pt x="5898804" y="2307657"/>
                    <a:pt x="5841471" y="2326369"/>
                    <a:pt x="5796517" y="2365678"/>
                  </a:cubicBezTo>
                  <a:cubicBezTo>
                    <a:pt x="5706609" y="2444298"/>
                    <a:pt x="5691753" y="2582979"/>
                    <a:pt x="5747567" y="2713303"/>
                  </a:cubicBezTo>
                  <a:lnTo>
                    <a:pt x="5770678" y="2757197"/>
                  </a:lnTo>
                  <a:lnTo>
                    <a:pt x="4826053" y="3583220"/>
                  </a:lnTo>
                  <a:lnTo>
                    <a:pt x="2786458" y="3230213"/>
                  </a:lnTo>
                  <a:lnTo>
                    <a:pt x="2785499" y="3235755"/>
                  </a:lnTo>
                  <a:lnTo>
                    <a:pt x="2685267" y="3121132"/>
                  </a:lnTo>
                  <a:lnTo>
                    <a:pt x="1460531" y="4192097"/>
                  </a:lnTo>
                  <a:lnTo>
                    <a:pt x="0" y="4192097"/>
                  </a:lnTo>
                  <a:close/>
                </a:path>
              </a:pathLst>
            </a:custGeom>
          </p:spPr>
        </p:pic>
      </p:grpSp>
      <p:sp>
        <p:nvSpPr>
          <p:cNvPr id="27" name="同侧圆角矩形 26"/>
          <p:cNvSpPr/>
          <p:nvPr/>
        </p:nvSpPr>
        <p:spPr>
          <a:xfrm rot="5400000">
            <a:off x="6915270" y="1941910"/>
            <a:ext cx="3457407" cy="5095948"/>
          </a:xfrm>
          <a:prstGeom prst="round2SameRect">
            <a:avLst>
              <a:gd name="adj1" fmla="val 10163"/>
              <a:gd name="adj2" fmla="val 0"/>
            </a:avLst>
          </a:prstGeom>
          <a:gradFill flip="none" rotWithShape="1">
            <a:gsLst>
              <a:gs pos="98000">
                <a:srgbClr val="FB9435"/>
              </a:gs>
              <a:gs pos="51000">
                <a:srgbClr val="D8271B"/>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latin typeface="Source Han Sans SC Bold" panose="020B0800000000000000" pitchFamily="34" charset="-128"/>
              <a:ea typeface="Source Han Sans SC Bold" panose="020B0800000000000000" pitchFamily="34" charset="-128"/>
            </a:endParaRPr>
          </a:p>
        </p:txBody>
      </p:sp>
      <p:sp>
        <p:nvSpPr>
          <p:cNvPr id="28" name="文本框 27"/>
          <p:cNvSpPr txBox="1"/>
          <p:nvPr/>
        </p:nvSpPr>
        <p:spPr>
          <a:xfrm>
            <a:off x="6282612" y="3298728"/>
            <a:ext cx="4641820" cy="2401042"/>
          </a:xfrm>
          <a:prstGeom prst="rect">
            <a:avLst/>
          </a:prstGeom>
          <a:noFill/>
        </p:spPr>
        <p:txBody>
          <a:bodyPr wrap="square">
            <a:spAutoFit/>
          </a:bodyPr>
          <a:lstStyle>
            <a:defPPr>
              <a:defRPr lang="zh-CN"/>
            </a:defPPr>
            <a:lvl1pPr>
              <a:lnSpc>
                <a:spcPct val="120000"/>
              </a:lnSpc>
              <a:defRPr>
                <a:solidFill>
                  <a:srgbClr val="000000">
                    <a:alpha val="80000"/>
                  </a:srgbClr>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pPr marL="285750" indent="-285750">
              <a:buFont typeface="Wingdings" panose="05000000000000000000" pitchFamily="2" charset="2"/>
              <a:buChar char="l"/>
            </a:pPr>
            <a:r>
              <a:rPr lang="zh-CN" altLang="en-US" b="1" dirty="0">
                <a:solidFill>
                  <a:schemeClr val="bg1"/>
                </a:solidFill>
              </a:rPr>
              <a:t>外观特点：</a:t>
            </a:r>
            <a:endParaRPr lang="en-US" altLang="zh-CN" b="1" dirty="0">
              <a:solidFill>
                <a:schemeClr val="bg1"/>
              </a:solidFill>
            </a:endParaRPr>
          </a:p>
          <a:p>
            <a:r>
              <a:rPr lang="zh-CN" altLang="en-US" dirty="0">
                <a:solidFill>
                  <a:schemeClr val="bg1"/>
                </a:solidFill>
              </a:rPr>
              <a:t>类似于正常巧克力，但外包装简陋、没有注明成分或仅有外文说明</a:t>
            </a:r>
            <a:endParaRPr lang="zh-CN" altLang="en-US" dirty="0">
              <a:solidFill>
                <a:schemeClr val="bg1"/>
              </a:solidFill>
            </a:endParaRPr>
          </a:p>
          <a:p>
            <a:pPr marL="285750" indent="-285750">
              <a:buFont typeface="Wingdings" panose="05000000000000000000" pitchFamily="2" charset="2"/>
              <a:buChar char="l"/>
            </a:pPr>
            <a:endParaRPr lang="zh-CN" altLang="en-US" dirty="0">
              <a:solidFill>
                <a:schemeClr val="bg1"/>
              </a:solidFill>
            </a:endParaRPr>
          </a:p>
          <a:p>
            <a:pPr marL="285750" indent="-285750">
              <a:buFont typeface="Wingdings" panose="05000000000000000000" pitchFamily="2" charset="2"/>
              <a:buChar char="l"/>
            </a:pPr>
            <a:r>
              <a:rPr lang="zh-CN" altLang="en-US" b="1" dirty="0">
                <a:solidFill>
                  <a:schemeClr val="bg1"/>
                </a:solidFill>
              </a:rPr>
              <a:t>滥用危害：</a:t>
            </a:r>
            <a:endParaRPr lang="en-US" altLang="zh-CN" b="1" dirty="0">
              <a:solidFill>
                <a:schemeClr val="bg1"/>
              </a:solidFill>
            </a:endParaRPr>
          </a:p>
          <a:p>
            <a:r>
              <a:rPr lang="zh-CN" altLang="en-US" dirty="0">
                <a:solidFill>
                  <a:schemeClr val="bg1"/>
                </a:solidFill>
              </a:rPr>
              <a:t>强烈致幻，导致判断力下降、精神障碍，诱发车祸、自残或暴力行为</a:t>
            </a:r>
            <a:endParaRPr lang="zh-CN" altLang="en-US" dirty="0">
              <a:solidFill>
                <a:schemeClr val="bg1"/>
              </a:solidFill>
            </a:endParaRPr>
          </a:p>
        </p:txBody>
      </p:sp>
      <p:pic>
        <p:nvPicPr>
          <p:cNvPr id="29" name="图片 28" descr="巧克力蛋糕&#10;&#10;AI 生成的内容可能不正确。"/>
          <p:cNvPicPr>
            <a:picLocks noChangeAspect="1"/>
          </p:cNvPicPr>
          <p:nvPr/>
        </p:nvPicPr>
        <p:blipFill>
          <a:blip r:embed="rId8">
            <a:extLst>
              <a:ext uri="{28A0092B-C50C-407E-A947-70E740481C1C}">
                <a14:useLocalDpi xmlns:a14="http://schemas.microsoft.com/office/drawing/2010/main" val="0"/>
              </a:ext>
            </a:extLst>
          </a:blip>
          <a:srcRect t="12102"/>
          <a:stretch>
            <a:fillRect/>
          </a:stretch>
        </p:blipFill>
        <p:spPr>
          <a:xfrm>
            <a:off x="1000051" y="2761177"/>
            <a:ext cx="5095949" cy="3457406"/>
          </a:xfrm>
          <a:prstGeom prst="rect">
            <a:avLst/>
          </a:prstGeom>
          <a:ln w="12700">
            <a:solidFill>
              <a:srgbClr val="D50F11"/>
            </a:solidFill>
          </a:ln>
        </p:spPr>
      </p:pic>
    </p:spTree>
    <p:custDataLst>
      <p:tags r:id="rId9"/>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up)">
                                      <p:cBhvr>
                                        <p:cTn id="11" dur="1000"/>
                                        <p:tgtEl>
                                          <p:spTgt spid="24"/>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par>
                          <p:cTn id="16" fill="hold">
                            <p:stCondLst>
                              <p:cond delay="2500"/>
                            </p:stCondLst>
                            <p:childTnLst>
                              <p:par>
                                <p:cTn id="17" presetID="22" presetClass="entr" presetSubtype="8"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500"/>
                                        <p:tgtEl>
                                          <p:spTgt spid="27"/>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7" grpId="0" animBg="1"/>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背景图案&#10;&#10;AI 生成的内容可能不正确。"/>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4953" y="-11405"/>
            <a:ext cx="12216949" cy="3635906"/>
          </a:xfrm>
          <a:prstGeom prst="rect">
            <a:avLst/>
          </a:prstGeom>
        </p:spPr>
      </p:pic>
      <p:pic>
        <p:nvPicPr>
          <p:cNvPr id="7" name="图片 6" descr="图片包含 食物, 黑暗, 橙子, 灯光&#10;&#10;AI 生成的内容可能不正确。"/>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4812631" y="0"/>
            <a:ext cx="7772400" cy="1285133"/>
          </a:xfrm>
          <a:prstGeom prst="rect">
            <a:avLst/>
          </a:prstGeom>
        </p:spPr>
      </p:pic>
      <p:pic>
        <p:nvPicPr>
          <p:cNvPr id="6" name="图片 5" descr="飞机的机翼&#10;&#10;AI 生成的内容可能不正确。"/>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950" y="762000"/>
            <a:ext cx="12216949" cy="6121848"/>
          </a:xfrm>
          <a:prstGeom prst="rect">
            <a:avLst/>
          </a:prstGeom>
        </p:spPr>
      </p:pic>
      <p:pic>
        <p:nvPicPr>
          <p:cNvPr id="8" name="图片 7" descr="形状, 矩形&#10;&#10;AI 生成的内容可能不正确。"/>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52" y="69574"/>
            <a:ext cx="12075337" cy="6718852"/>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958" y="-11405"/>
            <a:ext cx="2070574" cy="737452"/>
          </a:xfrm>
          <a:prstGeom prst="rect">
            <a:avLst/>
          </a:prstGeom>
        </p:spPr>
      </p:pic>
      <p:sp>
        <p:nvSpPr>
          <p:cNvPr id="9" name="文本框 8"/>
          <p:cNvSpPr txBox="1"/>
          <p:nvPr/>
        </p:nvSpPr>
        <p:spPr>
          <a:xfrm>
            <a:off x="757505" y="357321"/>
            <a:ext cx="2496196" cy="579582"/>
          </a:xfrm>
          <a:prstGeom prst="rect">
            <a:avLst/>
          </a:prstGeom>
          <a:noFill/>
        </p:spPr>
        <p:txBody>
          <a:bodyPr wrap="none" rtlCol="0" anchor="t">
            <a:spAutoFit/>
          </a:bodyPr>
          <a:lstStyle/>
          <a:p>
            <a:pPr>
              <a:lnSpc>
                <a:spcPct val="120000"/>
              </a:lnSpc>
            </a:pPr>
            <a:r>
              <a:rPr lang="zh-CN" altLang="en-US" sz="2800" dirty="0">
                <a:ln w="3175">
                  <a:solidFill>
                    <a:schemeClr val="bg1">
                      <a:alpha val="77125"/>
                    </a:schemeClr>
                  </a:solidFill>
                </a:ln>
                <a:gradFill flip="none" rotWithShape="1">
                  <a:gsLst>
                    <a:gs pos="98000">
                      <a:srgbClr val="FB9435"/>
                    </a:gs>
                    <a:gs pos="51000">
                      <a:srgbClr val="D8271B"/>
                    </a:gs>
                  </a:gsLst>
                  <a:lin ang="2700000" scaled="1"/>
                  <a:tileRect/>
                </a:gradFill>
                <a:effectLst>
                  <a:outerShdw blurRad="50800" dist="38100" dir="5400000" algn="t" rotWithShape="0">
                    <a:schemeClr val="tx1">
                      <a:lumMod val="65000"/>
                      <a:lumOff val="35000"/>
                      <a:alpha val="40000"/>
                    </a:schemeClr>
                  </a:outerShdw>
                </a:effectLst>
                <a:latin typeface="YouSheBiaoTiHei" pitchFamily="2" charset="-122"/>
                <a:ea typeface="YouSheBiaoTiHei" pitchFamily="2" charset="-122"/>
              </a:rPr>
              <a:t>新型毒品身份证</a:t>
            </a:r>
            <a:endParaRPr lang="zh-CN" altLang="en-US" sz="2800" dirty="0">
              <a:ln w="3175">
                <a:solidFill>
                  <a:schemeClr val="bg1">
                    <a:alpha val="77125"/>
                  </a:schemeClr>
                </a:solidFill>
              </a:ln>
              <a:gradFill flip="none" rotWithShape="1">
                <a:gsLst>
                  <a:gs pos="98000">
                    <a:srgbClr val="FB9435"/>
                  </a:gs>
                  <a:gs pos="51000">
                    <a:srgbClr val="D8271B"/>
                  </a:gs>
                </a:gsLst>
                <a:lin ang="2700000" scaled="1"/>
                <a:tileRect/>
              </a:gradFill>
              <a:effectLst>
                <a:outerShdw blurRad="50800" dist="38100" dir="5400000" algn="t" rotWithShape="0">
                  <a:schemeClr val="tx1">
                    <a:lumMod val="65000"/>
                    <a:lumOff val="35000"/>
                    <a:alpha val="40000"/>
                  </a:schemeClr>
                </a:outerShdw>
              </a:effectLst>
              <a:latin typeface="YouSheBiaoTiHei" pitchFamily="2" charset="-122"/>
              <a:ea typeface="YouSheBiaoTiHei" pitchFamily="2" charset="-122"/>
            </a:endParaRPr>
          </a:p>
        </p:txBody>
      </p:sp>
      <p:grpSp>
        <p:nvGrpSpPr>
          <p:cNvPr id="10" name="组合 9"/>
          <p:cNvGrpSpPr/>
          <p:nvPr/>
        </p:nvGrpSpPr>
        <p:grpSpPr>
          <a:xfrm>
            <a:off x="1033819" y="1038107"/>
            <a:ext cx="9893659" cy="1742433"/>
            <a:chOff x="1033819" y="1038107"/>
            <a:chExt cx="9893659" cy="1742433"/>
          </a:xfrm>
        </p:grpSpPr>
        <p:grpSp>
          <p:nvGrpSpPr>
            <p:cNvPr id="11" name="组合 10"/>
            <p:cNvGrpSpPr/>
            <p:nvPr/>
          </p:nvGrpSpPr>
          <p:grpSpPr>
            <a:xfrm>
              <a:off x="1033819" y="1038107"/>
              <a:ext cx="9893659" cy="1020649"/>
              <a:chOff x="1652576" y="989640"/>
              <a:chExt cx="9893659" cy="1020649"/>
            </a:xfrm>
          </p:grpSpPr>
          <p:sp>
            <p:nvSpPr>
              <p:cNvPr id="14" name="剪去对角的矩形 13"/>
              <p:cNvSpPr/>
              <p:nvPr/>
            </p:nvSpPr>
            <p:spPr>
              <a:xfrm rot="5400000">
                <a:off x="6380922" y="-3155023"/>
                <a:ext cx="830005" cy="9500620"/>
              </a:xfrm>
              <a:prstGeom prst="snip2DiagRect">
                <a:avLst/>
              </a:prstGeom>
              <a:solidFill>
                <a:srgbClr val="FFFFFF"/>
              </a:solidFill>
              <a:ln>
                <a:solidFill>
                  <a:srgbClr val="D50F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5" name="剪去对角的矩形 14"/>
              <p:cNvSpPr/>
              <p:nvPr/>
            </p:nvSpPr>
            <p:spPr>
              <a:xfrm>
                <a:off x="1652576" y="989640"/>
                <a:ext cx="2737212" cy="579582"/>
              </a:xfrm>
              <a:prstGeom prst="snip2DiagRect">
                <a:avLst/>
              </a:prstGeom>
              <a:gradFill flip="none" rotWithShape="1">
                <a:gsLst>
                  <a:gs pos="98000">
                    <a:srgbClr val="FB9435"/>
                  </a:gs>
                  <a:gs pos="51000">
                    <a:srgbClr val="D8271B"/>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chemeClr val="bg1"/>
                    </a:solidFill>
                    <a:latin typeface="Source Han Sans SC Bold" panose="020B0800000000000000" pitchFamily="34" charset="-128"/>
                    <a:ea typeface="Source Han Sans SC Bold" panose="020B0800000000000000" pitchFamily="34" charset="-128"/>
                  </a:rPr>
                  <a:t>大麻糖果</a:t>
                </a:r>
                <a:endParaRPr lang="zh-CN" altLang="en-US" sz="2000" dirty="0">
                  <a:solidFill>
                    <a:schemeClr val="bg1"/>
                  </a:solidFill>
                  <a:latin typeface="Source Han Sans SC Bold" panose="020B0800000000000000" pitchFamily="34" charset="-128"/>
                  <a:ea typeface="Source Han Sans SC Bold" panose="020B0800000000000000" pitchFamily="34" charset="-128"/>
                </a:endParaRPr>
              </a:p>
            </p:txBody>
          </p:sp>
          <p:sp>
            <p:nvSpPr>
              <p:cNvPr id="16" name="文本框 15"/>
              <p:cNvSpPr txBox="1"/>
              <p:nvPr/>
            </p:nvSpPr>
            <p:spPr>
              <a:xfrm>
                <a:off x="2045611" y="1399898"/>
                <a:ext cx="9500623" cy="406650"/>
              </a:xfrm>
              <a:prstGeom prst="rect">
                <a:avLst/>
              </a:prstGeom>
              <a:noFill/>
            </p:spPr>
            <p:txBody>
              <a:bodyPr wrap="square">
                <a:spAutoFit/>
              </a:bodyPr>
              <a:lstStyle>
                <a:defPPr>
                  <a:defRPr lang="zh-CN"/>
                </a:defPPr>
                <a:lvl1pPr>
                  <a:lnSpc>
                    <a:spcPct val="120000"/>
                  </a:lnSpc>
                  <a:defRPr>
                    <a:solidFill>
                      <a:srgbClr val="000000">
                        <a:alpha val="80000"/>
                      </a:srgbClr>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pPr algn="ctr"/>
                <a:r>
                  <a:rPr lang="zh-CN" altLang="en-US" dirty="0"/>
                  <a:t>主要成分四氢大麻酚(THC)、合成大麻素</a:t>
                </a:r>
                <a:endParaRPr lang="zh-CN" altLang="en-US" dirty="0"/>
              </a:p>
            </p:txBody>
          </p:sp>
        </p:grpSp>
        <p:pic>
          <p:nvPicPr>
            <p:cNvPr id="12" name="图片 11"/>
            <p:cNvPicPr>
              <a:picLocks noChangeAspect="1"/>
            </p:cNvPicPr>
            <p:nvPr/>
          </p:nvPicPr>
          <p:blipFill>
            <a:blip r:embed="rId7">
              <a:extLst>
                <a:ext uri="{28A0092B-C50C-407E-A947-70E740481C1C}">
                  <a14:useLocalDpi xmlns:a14="http://schemas.microsoft.com/office/drawing/2010/main" val="0"/>
                </a:ext>
              </a:extLst>
            </a:blip>
            <a:srcRect t="1691" b="1691"/>
            <a:stretch>
              <a:fillRect/>
            </a:stretch>
          </p:blipFill>
          <p:spPr>
            <a:xfrm>
              <a:off x="8692504" y="1445501"/>
              <a:ext cx="2072639" cy="1335039"/>
            </a:xfrm>
            <a:custGeom>
              <a:avLst/>
              <a:gdLst>
                <a:gd name="connsiteX0" fmla="*/ 4926798 w 6508202"/>
                <a:gd name="connsiteY0" fmla="*/ 4099975 h 4192097"/>
                <a:gd name="connsiteX1" fmla="*/ 5007353 w 6508202"/>
                <a:gd name="connsiteY1" fmla="*/ 4192097 h 4192097"/>
                <a:gd name="connsiteX2" fmla="*/ 4910853 w 6508202"/>
                <a:gd name="connsiteY2" fmla="*/ 4192097 h 4192097"/>
                <a:gd name="connsiteX3" fmla="*/ 0 w 6508202"/>
                <a:gd name="connsiteY3" fmla="*/ 0 h 4192097"/>
                <a:gd name="connsiteX4" fmla="*/ 6508202 w 6508202"/>
                <a:gd name="connsiteY4" fmla="*/ 0 h 4192097"/>
                <a:gd name="connsiteX5" fmla="*/ 6508202 w 6508202"/>
                <a:gd name="connsiteY5" fmla="*/ 2479269 h 4192097"/>
                <a:gd name="connsiteX6" fmla="*/ 6326343 w 6508202"/>
                <a:gd name="connsiteY6" fmla="*/ 2271298 h 4192097"/>
                <a:gd name="connsiteX7" fmla="*/ 6188624 w 6508202"/>
                <a:gd name="connsiteY7" fmla="*/ 2391726 h 4192097"/>
                <a:gd name="connsiteX8" fmla="*/ 6116806 w 6508202"/>
                <a:gd name="connsiteY8" fmla="*/ 2346797 h 4192097"/>
                <a:gd name="connsiteX9" fmla="*/ 5960113 w 6508202"/>
                <a:gd name="connsiteY9" fmla="*/ 2307860 h 4192097"/>
                <a:gd name="connsiteX10" fmla="*/ 5796517 w 6508202"/>
                <a:gd name="connsiteY10" fmla="*/ 2365678 h 4192097"/>
                <a:gd name="connsiteX11" fmla="*/ 5747567 w 6508202"/>
                <a:gd name="connsiteY11" fmla="*/ 2713303 h 4192097"/>
                <a:gd name="connsiteX12" fmla="*/ 5770678 w 6508202"/>
                <a:gd name="connsiteY12" fmla="*/ 2757197 h 4192097"/>
                <a:gd name="connsiteX13" fmla="*/ 4826053 w 6508202"/>
                <a:gd name="connsiteY13" fmla="*/ 3583220 h 4192097"/>
                <a:gd name="connsiteX14" fmla="*/ 2786458 w 6508202"/>
                <a:gd name="connsiteY14" fmla="*/ 3230213 h 4192097"/>
                <a:gd name="connsiteX15" fmla="*/ 2785499 w 6508202"/>
                <a:gd name="connsiteY15" fmla="*/ 3235755 h 4192097"/>
                <a:gd name="connsiteX16" fmla="*/ 2685267 w 6508202"/>
                <a:gd name="connsiteY16" fmla="*/ 3121132 h 4192097"/>
                <a:gd name="connsiteX17" fmla="*/ 1460531 w 6508202"/>
                <a:gd name="connsiteY17" fmla="*/ 4192097 h 4192097"/>
                <a:gd name="connsiteX18" fmla="*/ 0 w 6508202"/>
                <a:gd name="connsiteY18" fmla="*/ 4192097 h 4192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08202" h="4192097">
                  <a:moveTo>
                    <a:pt x="4926798" y="4099975"/>
                  </a:moveTo>
                  <a:lnTo>
                    <a:pt x="5007353" y="4192097"/>
                  </a:lnTo>
                  <a:lnTo>
                    <a:pt x="4910853" y="4192097"/>
                  </a:lnTo>
                  <a:close/>
                  <a:moveTo>
                    <a:pt x="0" y="0"/>
                  </a:moveTo>
                  <a:lnTo>
                    <a:pt x="6508202" y="0"/>
                  </a:lnTo>
                  <a:lnTo>
                    <a:pt x="6508202" y="2479269"/>
                  </a:lnTo>
                  <a:lnTo>
                    <a:pt x="6326343" y="2271298"/>
                  </a:lnTo>
                  <a:lnTo>
                    <a:pt x="6188624" y="2391726"/>
                  </a:lnTo>
                  <a:lnTo>
                    <a:pt x="6116806" y="2346797"/>
                  </a:lnTo>
                  <a:cubicBezTo>
                    <a:pt x="6065055" y="2321332"/>
                    <a:pt x="6011204" y="2308028"/>
                    <a:pt x="5960113" y="2307860"/>
                  </a:cubicBezTo>
                  <a:cubicBezTo>
                    <a:pt x="5898804" y="2307657"/>
                    <a:pt x="5841471" y="2326369"/>
                    <a:pt x="5796517" y="2365678"/>
                  </a:cubicBezTo>
                  <a:cubicBezTo>
                    <a:pt x="5706609" y="2444298"/>
                    <a:pt x="5691753" y="2582979"/>
                    <a:pt x="5747567" y="2713303"/>
                  </a:cubicBezTo>
                  <a:lnTo>
                    <a:pt x="5770678" y="2757197"/>
                  </a:lnTo>
                  <a:lnTo>
                    <a:pt x="4826053" y="3583220"/>
                  </a:lnTo>
                  <a:lnTo>
                    <a:pt x="2786458" y="3230213"/>
                  </a:lnTo>
                  <a:lnTo>
                    <a:pt x="2785499" y="3235755"/>
                  </a:lnTo>
                  <a:lnTo>
                    <a:pt x="2685267" y="3121132"/>
                  </a:lnTo>
                  <a:lnTo>
                    <a:pt x="1460531" y="4192097"/>
                  </a:lnTo>
                  <a:lnTo>
                    <a:pt x="0" y="4192097"/>
                  </a:lnTo>
                  <a:close/>
                </a:path>
              </a:pathLst>
            </a:custGeom>
          </p:spPr>
        </p:pic>
      </p:grpSp>
      <p:sp>
        <p:nvSpPr>
          <p:cNvPr id="21" name="同侧圆角矩形 20"/>
          <p:cNvSpPr/>
          <p:nvPr/>
        </p:nvSpPr>
        <p:spPr>
          <a:xfrm rot="16200000" flipH="1">
            <a:off x="1853090" y="1961270"/>
            <a:ext cx="3457407" cy="5095948"/>
          </a:xfrm>
          <a:prstGeom prst="round2SameRect">
            <a:avLst>
              <a:gd name="adj1" fmla="val 10163"/>
              <a:gd name="adj2" fmla="val 0"/>
            </a:avLst>
          </a:prstGeom>
          <a:gradFill flip="none" rotWithShape="1">
            <a:gsLst>
              <a:gs pos="98000">
                <a:srgbClr val="FB9435"/>
              </a:gs>
              <a:gs pos="51000">
                <a:srgbClr val="D8271B"/>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latin typeface="Source Han Sans SC Bold" panose="020B0800000000000000" pitchFamily="34" charset="-128"/>
              <a:ea typeface="Source Han Sans SC Bold" panose="020B0800000000000000" pitchFamily="34" charset="-128"/>
            </a:endParaRPr>
          </a:p>
        </p:txBody>
      </p:sp>
      <p:sp>
        <p:nvSpPr>
          <p:cNvPr id="22" name="文本框 21"/>
          <p:cNvSpPr txBox="1"/>
          <p:nvPr/>
        </p:nvSpPr>
        <p:spPr>
          <a:xfrm>
            <a:off x="1244000" y="3299426"/>
            <a:ext cx="4641820" cy="2401042"/>
          </a:xfrm>
          <a:prstGeom prst="rect">
            <a:avLst/>
          </a:prstGeom>
          <a:noFill/>
        </p:spPr>
        <p:txBody>
          <a:bodyPr wrap="square">
            <a:spAutoFit/>
          </a:bodyPr>
          <a:lstStyle>
            <a:defPPr>
              <a:defRPr lang="zh-CN"/>
            </a:defPPr>
            <a:lvl1pPr>
              <a:lnSpc>
                <a:spcPct val="120000"/>
              </a:lnSpc>
              <a:defRPr>
                <a:solidFill>
                  <a:srgbClr val="000000">
                    <a:alpha val="80000"/>
                  </a:srgbClr>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pPr marL="285750" indent="-285750">
              <a:buFont typeface="Wingdings" panose="05000000000000000000" pitchFamily="2" charset="2"/>
              <a:buChar char="l"/>
            </a:pPr>
            <a:r>
              <a:rPr lang="zh-CN" altLang="en-US" b="1" dirty="0">
                <a:solidFill>
                  <a:schemeClr val="bg1"/>
                </a:solidFill>
              </a:rPr>
              <a:t>外观特点：</a:t>
            </a:r>
            <a:endParaRPr lang="en-US" altLang="zh-CN" b="1" dirty="0">
              <a:solidFill>
                <a:schemeClr val="bg1"/>
              </a:solidFill>
            </a:endParaRPr>
          </a:p>
          <a:p>
            <a:r>
              <a:rPr lang="zh-CN" altLang="en-US" dirty="0">
                <a:solidFill>
                  <a:schemeClr val="bg1"/>
                </a:solidFill>
              </a:rPr>
              <a:t>外型及颜色与一般小熊软糖无异，部分更以胶袋包装，与普通糖果一样</a:t>
            </a:r>
            <a:endParaRPr lang="zh-CN" altLang="en-US" dirty="0">
              <a:solidFill>
                <a:schemeClr val="bg1"/>
              </a:solidFill>
            </a:endParaRPr>
          </a:p>
          <a:p>
            <a:pPr marL="285750" indent="-285750">
              <a:buFont typeface="Wingdings" panose="05000000000000000000" pitchFamily="2" charset="2"/>
              <a:buChar char="l"/>
            </a:pPr>
            <a:endParaRPr lang="zh-CN" altLang="en-US" dirty="0">
              <a:solidFill>
                <a:schemeClr val="bg1"/>
              </a:solidFill>
            </a:endParaRPr>
          </a:p>
          <a:p>
            <a:pPr marL="285750" indent="-285750">
              <a:buFont typeface="Wingdings" panose="05000000000000000000" pitchFamily="2" charset="2"/>
              <a:buChar char="l"/>
            </a:pPr>
            <a:r>
              <a:rPr lang="zh-CN" altLang="en-US" b="1" dirty="0">
                <a:solidFill>
                  <a:schemeClr val="bg1"/>
                </a:solidFill>
              </a:rPr>
              <a:t>滥用危害：</a:t>
            </a:r>
            <a:endParaRPr lang="en-US" altLang="zh-CN" b="1" dirty="0">
              <a:solidFill>
                <a:schemeClr val="bg1"/>
              </a:solidFill>
            </a:endParaRPr>
          </a:p>
          <a:p>
            <a:r>
              <a:rPr lang="zh-CN" altLang="en-US" dirty="0">
                <a:solidFill>
                  <a:schemeClr val="bg1"/>
                </a:solidFill>
              </a:rPr>
              <a:t>服用后出现食欲减退、性情急躁、容易发怒、呕吐、产生幻觉等</a:t>
            </a:r>
            <a:endParaRPr lang="zh-CN" altLang="en-US" dirty="0">
              <a:solidFill>
                <a:schemeClr val="bg1"/>
              </a:solidFill>
            </a:endParaRPr>
          </a:p>
        </p:txBody>
      </p:sp>
      <p:pic>
        <p:nvPicPr>
          <p:cNvPr id="23" name="图片 22"/>
          <p:cNvPicPr>
            <a:picLocks noChangeAspect="1"/>
          </p:cNvPicPr>
          <p:nvPr/>
        </p:nvPicPr>
        <p:blipFill>
          <a:blip r:embed="rId8">
            <a:extLst>
              <a:ext uri="{28A0092B-C50C-407E-A947-70E740481C1C}">
                <a14:useLocalDpi xmlns:a14="http://schemas.microsoft.com/office/drawing/2010/main" val="0"/>
              </a:ext>
            </a:extLst>
          </a:blip>
          <a:srcRect t="47" b="47"/>
          <a:stretch>
            <a:fillRect/>
          </a:stretch>
        </p:blipFill>
        <p:spPr>
          <a:xfrm>
            <a:off x="6096000" y="2780541"/>
            <a:ext cx="5095949" cy="3457406"/>
          </a:xfrm>
          <a:prstGeom prst="rect">
            <a:avLst/>
          </a:prstGeom>
          <a:ln w="12700">
            <a:solidFill>
              <a:srgbClr val="D50F11"/>
            </a:solidFill>
          </a:ln>
        </p:spPr>
      </p:pic>
    </p:spTree>
    <p:custDataLst>
      <p:tags r:id="rId9"/>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1000"/>
                                        <p:tgtEl>
                                          <p:spTgt spid="10"/>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par>
                          <p:cTn id="16" fill="hold">
                            <p:stCondLst>
                              <p:cond delay="2500"/>
                            </p:stCondLst>
                            <p:childTnLst>
                              <p:par>
                                <p:cTn id="17" presetID="22" presetClass="entr" presetSubtype="2"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right)">
                                      <p:cBhvr>
                                        <p:cTn id="19" dur="500"/>
                                        <p:tgtEl>
                                          <p:spTgt spid="21"/>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1" grpId="0" animBg="1"/>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背景图案&#10;&#10;AI 生成的内容可能不正确。"/>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4953" y="-11405"/>
            <a:ext cx="12216949" cy="3635906"/>
          </a:xfrm>
          <a:prstGeom prst="rect">
            <a:avLst/>
          </a:prstGeom>
        </p:spPr>
      </p:pic>
      <p:pic>
        <p:nvPicPr>
          <p:cNvPr id="7" name="图片 6" descr="图片包含 食物, 黑暗, 橙子, 灯光&#10;&#10;AI 生成的内容可能不正确。"/>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4812631" y="0"/>
            <a:ext cx="7772400" cy="1285133"/>
          </a:xfrm>
          <a:prstGeom prst="rect">
            <a:avLst/>
          </a:prstGeom>
        </p:spPr>
      </p:pic>
      <p:pic>
        <p:nvPicPr>
          <p:cNvPr id="6" name="图片 5" descr="飞机的机翼&#10;&#10;AI 生成的内容可能不正确。"/>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950" y="762000"/>
            <a:ext cx="12216949" cy="6121848"/>
          </a:xfrm>
          <a:prstGeom prst="rect">
            <a:avLst/>
          </a:prstGeom>
        </p:spPr>
      </p:pic>
      <p:pic>
        <p:nvPicPr>
          <p:cNvPr id="8" name="图片 7" descr="形状, 矩形&#10;&#10;AI 生成的内容可能不正确。"/>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52" y="69574"/>
            <a:ext cx="12075337" cy="6718852"/>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958" y="-11405"/>
            <a:ext cx="2070574" cy="737452"/>
          </a:xfrm>
          <a:prstGeom prst="rect">
            <a:avLst/>
          </a:prstGeom>
        </p:spPr>
      </p:pic>
      <p:sp>
        <p:nvSpPr>
          <p:cNvPr id="9" name="文本框 8"/>
          <p:cNvSpPr txBox="1"/>
          <p:nvPr/>
        </p:nvSpPr>
        <p:spPr>
          <a:xfrm>
            <a:off x="757505" y="357321"/>
            <a:ext cx="2496196" cy="579582"/>
          </a:xfrm>
          <a:prstGeom prst="rect">
            <a:avLst/>
          </a:prstGeom>
          <a:noFill/>
        </p:spPr>
        <p:txBody>
          <a:bodyPr wrap="none" rtlCol="0" anchor="t">
            <a:spAutoFit/>
          </a:bodyPr>
          <a:lstStyle/>
          <a:p>
            <a:pPr>
              <a:lnSpc>
                <a:spcPct val="120000"/>
              </a:lnSpc>
            </a:pPr>
            <a:r>
              <a:rPr lang="zh-CN" altLang="en-US" sz="2800" dirty="0">
                <a:ln w="3175">
                  <a:solidFill>
                    <a:schemeClr val="bg1">
                      <a:alpha val="77125"/>
                    </a:schemeClr>
                  </a:solidFill>
                </a:ln>
                <a:gradFill flip="none" rotWithShape="1">
                  <a:gsLst>
                    <a:gs pos="98000">
                      <a:srgbClr val="FB9435"/>
                    </a:gs>
                    <a:gs pos="51000">
                      <a:srgbClr val="D8271B"/>
                    </a:gs>
                  </a:gsLst>
                  <a:lin ang="2700000" scaled="1"/>
                  <a:tileRect/>
                </a:gradFill>
                <a:effectLst>
                  <a:outerShdw blurRad="50800" dist="38100" dir="5400000" algn="t" rotWithShape="0">
                    <a:schemeClr val="tx1">
                      <a:lumMod val="65000"/>
                      <a:lumOff val="35000"/>
                      <a:alpha val="40000"/>
                    </a:schemeClr>
                  </a:outerShdw>
                </a:effectLst>
                <a:latin typeface="YouSheBiaoTiHei" pitchFamily="2" charset="-122"/>
                <a:ea typeface="YouSheBiaoTiHei" pitchFamily="2" charset="-122"/>
              </a:rPr>
              <a:t>新型毒品身份证</a:t>
            </a:r>
            <a:endParaRPr lang="zh-CN" altLang="en-US" sz="2800" dirty="0">
              <a:ln w="3175">
                <a:solidFill>
                  <a:schemeClr val="bg1">
                    <a:alpha val="77125"/>
                  </a:schemeClr>
                </a:solidFill>
              </a:ln>
              <a:gradFill flip="none" rotWithShape="1">
                <a:gsLst>
                  <a:gs pos="98000">
                    <a:srgbClr val="FB9435"/>
                  </a:gs>
                  <a:gs pos="51000">
                    <a:srgbClr val="D8271B"/>
                  </a:gs>
                </a:gsLst>
                <a:lin ang="2700000" scaled="1"/>
                <a:tileRect/>
              </a:gradFill>
              <a:effectLst>
                <a:outerShdw blurRad="50800" dist="38100" dir="5400000" algn="t" rotWithShape="0">
                  <a:schemeClr val="tx1">
                    <a:lumMod val="65000"/>
                    <a:lumOff val="35000"/>
                    <a:alpha val="40000"/>
                  </a:schemeClr>
                </a:outerShdw>
              </a:effectLst>
              <a:latin typeface="YouSheBiaoTiHei" pitchFamily="2" charset="-122"/>
              <a:ea typeface="YouSheBiaoTiHei" pitchFamily="2" charset="-122"/>
            </a:endParaRPr>
          </a:p>
        </p:txBody>
      </p:sp>
      <p:sp>
        <p:nvSpPr>
          <p:cNvPr id="27" name="同侧圆角矩形 26"/>
          <p:cNvSpPr/>
          <p:nvPr/>
        </p:nvSpPr>
        <p:spPr>
          <a:xfrm>
            <a:off x="4571433" y="1027958"/>
            <a:ext cx="6956612" cy="2401042"/>
          </a:xfrm>
          <a:prstGeom prst="round2SameRect">
            <a:avLst>
              <a:gd name="adj1" fmla="val 10163"/>
              <a:gd name="adj2" fmla="val 0"/>
            </a:avLst>
          </a:prstGeom>
          <a:gradFill flip="none" rotWithShape="1">
            <a:gsLst>
              <a:gs pos="98000">
                <a:srgbClr val="FB9435"/>
              </a:gs>
              <a:gs pos="51000">
                <a:srgbClr val="D8271B"/>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latin typeface="Source Han Sans SC Bold" panose="020B0800000000000000" pitchFamily="34" charset="-128"/>
              <a:ea typeface="Source Han Sans SC Bold" panose="020B0800000000000000" pitchFamily="34" charset="-128"/>
            </a:endParaRPr>
          </a:p>
        </p:txBody>
      </p:sp>
      <p:sp>
        <p:nvSpPr>
          <p:cNvPr id="28" name="文本框 27"/>
          <p:cNvSpPr txBox="1"/>
          <p:nvPr/>
        </p:nvSpPr>
        <p:spPr>
          <a:xfrm>
            <a:off x="4964473" y="1242744"/>
            <a:ext cx="6321956" cy="2068643"/>
          </a:xfrm>
          <a:prstGeom prst="rect">
            <a:avLst/>
          </a:prstGeom>
          <a:noFill/>
        </p:spPr>
        <p:txBody>
          <a:bodyPr wrap="square">
            <a:spAutoFit/>
          </a:bodyPr>
          <a:lstStyle>
            <a:defPPr>
              <a:defRPr lang="zh-CN"/>
            </a:defPPr>
            <a:lvl1pPr>
              <a:lnSpc>
                <a:spcPct val="120000"/>
              </a:lnSpc>
              <a:defRPr>
                <a:solidFill>
                  <a:srgbClr val="000000">
                    <a:alpha val="80000"/>
                  </a:srgbClr>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pPr marL="285750" indent="-285750">
              <a:buFont typeface="Wingdings" panose="05000000000000000000" pitchFamily="2" charset="2"/>
              <a:buChar char="l"/>
            </a:pPr>
            <a:r>
              <a:rPr lang="zh-CN" altLang="en-US" b="1" dirty="0">
                <a:solidFill>
                  <a:schemeClr val="bg1"/>
                </a:solidFill>
              </a:rPr>
              <a:t>外观特点：</a:t>
            </a:r>
            <a:endParaRPr lang="en-US" altLang="zh-CN" b="1" dirty="0">
              <a:solidFill>
                <a:schemeClr val="bg1"/>
              </a:solidFill>
            </a:endParaRPr>
          </a:p>
          <a:p>
            <a:r>
              <a:rPr lang="zh-CN" altLang="en-US" dirty="0">
                <a:solidFill>
                  <a:schemeClr val="bg1"/>
                </a:solidFill>
              </a:rPr>
              <a:t>和市面上的食用果冻高度相似，其外包装有标记用来区分口味和成分</a:t>
            </a:r>
            <a:endParaRPr lang="zh-CN" altLang="en-US" dirty="0">
              <a:solidFill>
                <a:schemeClr val="bg1"/>
              </a:solidFill>
            </a:endParaRPr>
          </a:p>
          <a:p>
            <a:pPr marL="285750" indent="-285750">
              <a:buFont typeface="Wingdings" panose="05000000000000000000" pitchFamily="2" charset="2"/>
              <a:buChar char="l"/>
            </a:pPr>
            <a:endParaRPr lang="zh-CN" altLang="en-US" dirty="0">
              <a:solidFill>
                <a:schemeClr val="bg1"/>
              </a:solidFill>
            </a:endParaRPr>
          </a:p>
          <a:p>
            <a:pPr marL="285750" indent="-285750">
              <a:buFont typeface="Wingdings" panose="05000000000000000000" pitchFamily="2" charset="2"/>
              <a:buChar char="l"/>
            </a:pPr>
            <a:r>
              <a:rPr lang="zh-CN" altLang="en-US" b="1" dirty="0">
                <a:solidFill>
                  <a:schemeClr val="bg1"/>
                </a:solidFill>
              </a:rPr>
              <a:t>滥用危害：</a:t>
            </a:r>
            <a:endParaRPr lang="en-US" altLang="zh-CN" b="1" dirty="0">
              <a:solidFill>
                <a:schemeClr val="bg1"/>
              </a:solidFill>
            </a:endParaRPr>
          </a:p>
          <a:p>
            <a:r>
              <a:rPr lang="zh-CN" altLang="en-US" dirty="0">
                <a:solidFill>
                  <a:schemeClr val="bg1"/>
                </a:solidFill>
              </a:rPr>
              <a:t>服用出现致幻，臆想症、双重人格，兴奋、自残或暴力行为</a:t>
            </a:r>
            <a:endParaRPr lang="zh-CN" altLang="en-US" dirty="0">
              <a:solidFill>
                <a:schemeClr val="bg1"/>
              </a:solidFill>
            </a:endParaRPr>
          </a:p>
        </p:txBody>
      </p:sp>
      <p:pic>
        <p:nvPicPr>
          <p:cNvPr id="29" name="图片 28"/>
          <p:cNvPicPr>
            <a:picLocks noChangeAspect="1"/>
          </p:cNvPicPr>
          <p:nvPr/>
        </p:nvPicPr>
        <p:blipFill>
          <a:blip r:embed="rId7">
            <a:extLst>
              <a:ext uri="{28A0092B-C50C-407E-A947-70E740481C1C}">
                <a14:useLocalDpi xmlns:a14="http://schemas.microsoft.com/office/drawing/2010/main" val="0"/>
              </a:ext>
            </a:extLst>
          </a:blip>
          <a:srcRect t="25678" b="12976"/>
          <a:stretch>
            <a:fillRect/>
          </a:stretch>
        </p:blipFill>
        <p:spPr>
          <a:xfrm>
            <a:off x="4571430" y="3429000"/>
            <a:ext cx="6956615" cy="2898149"/>
          </a:xfrm>
          <a:prstGeom prst="rect">
            <a:avLst/>
          </a:prstGeom>
          <a:ln w="12700">
            <a:solidFill>
              <a:srgbClr val="D50F11"/>
            </a:solidFill>
          </a:ln>
        </p:spPr>
      </p:pic>
      <p:grpSp>
        <p:nvGrpSpPr>
          <p:cNvPr id="15" name="组合 14"/>
          <p:cNvGrpSpPr/>
          <p:nvPr/>
        </p:nvGrpSpPr>
        <p:grpSpPr>
          <a:xfrm>
            <a:off x="757505" y="1775788"/>
            <a:ext cx="3942185" cy="4724891"/>
            <a:chOff x="757505" y="1038107"/>
            <a:chExt cx="3942185" cy="4724891"/>
          </a:xfrm>
        </p:grpSpPr>
        <p:grpSp>
          <p:nvGrpSpPr>
            <p:cNvPr id="16" name="组合 15"/>
            <p:cNvGrpSpPr/>
            <p:nvPr/>
          </p:nvGrpSpPr>
          <p:grpSpPr>
            <a:xfrm>
              <a:off x="757505" y="1038107"/>
              <a:ext cx="3406565" cy="3964882"/>
              <a:chOff x="1376262" y="989640"/>
              <a:chExt cx="3406565" cy="3964882"/>
            </a:xfrm>
          </p:grpSpPr>
          <p:sp>
            <p:nvSpPr>
              <p:cNvPr id="18" name="剪去对角的矩形 17"/>
              <p:cNvSpPr/>
              <p:nvPr/>
            </p:nvSpPr>
            <p:spPr>
              <a:xfrm rot="5400000">
                <a:off x="1192427" y="1364122"/>
                <a:ext cx="3774235" cy="3406565"/>
              </a:xfrm>
              <a:prstGeom prst="snip2DiagRect">
                <a:avLst/>
              </a:prstGeom>
              <a:solidFill>
                <a:srgbClr val="FFFFFF"/>
              </a:solidFill>
              <a:ln>
                <a:solidFill>
                  <a:srgbClr val="D50F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5" name="剪去对角的矩形 24"/>
              <p:cNvSpPr/>
              <p:nvPr/>
            </p:nvSpPr>
            <p:spPr>
              <a:xfrm>
                <a:off x="1652576" y="989640"/>
                <a:ext cx="2737212" cy="579582"/>
              </a:xfrm>
              <a:prstGeom prst="snip2DiagRect">
                <a:avLst/>
              </a:prstGeom>
              <a:gradFill flip="none" rotWithShape="1">
                <a:gsLst>
                  <a:gs pos="98000">
                    <a:srgbClr val="FB9435"/>
                  </a:gs>
                  <a:gs pos="51000">
                    <a:srgbClr val="D8271B"/>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chemeClr val="bg1"/>
                    </a:solidFill>
                    <a:latin typeface="Source Han Sans SC Bold" panose="020B0800000000000000" pitchFamily="34" charset="-128"/>
                    <a:ea typeface="Source Han Sans SC Bold" panose="020B0800000000000000" pitchFamily="34" charset="-128"/>
                  </a:rPr>
                  <a:t>果冻</a:t>
                </a:r>
                <a:endParaRPr lang="zh-CN" altLang="en-US" sz="2000" dirty="0">
                  <a:solidFill>
                    <a:schemeClr val="bg1"/>
                  </a:solidFill>
                  <a:latin typeface="Source Han Sans SC Bold" panose="020B0800000000000000" pitchFamily="34" charset="-128"/>
                  <a:ea typeface="Source Han Sans SC Bold" panose="020B0800000000000000" pitchFamily="34" charset="-128"/>
                </a:endParaRPr>
              </a:p>
            </p:txBody>
          </p:sp>
          <p:sp>
            <p:nvSpPr>
              <p:cNvPr id="26" name="文本框 25"/>
              <p:cNvSpPr txBox="1"/>
              <p:nvPr/>
            </p:nvSpPr>
            <p:spPr>
              <a:xfrm>
                <a:off x="2176661" y="2311508"/>
                <a:ext cx="1826616" cy="1403846"/>
              </a:xfrm>
              <a:prstGeom prst="rect">
                <a:avLst/>
              </a:prstGeom>
              <a:noFill/>
            </p:spPr>
            <p:txBody>
              <a:bodyPr wrap="square">
                <a:spAutoFit/>
              </a:bodyPr>
              <a:lstStyle>
                <a:defPPr>
                  <a:defRPr lang="zh-CN"/>
                </a:defPPr>
                <a:lvl1pPr>
                  <a:lnSpc>
                    <a:spcPct val="120000"/>
                  </a:lnSpc>
                  <a:defRPr>
                    <a:solidFill>
                      <a:srgbClr val="000000">
                        <a:alpha val="80000"/>
                      </a:srgbClr>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pPr algn="ctr"/>
                <a:r>
                  <a:rPr lang="zh-CN" altLang="en-US" dirty="0"/>
                  <a:t>主要成分</a:t>
                </a:r>
                <a:endParaRPr lang="en-US" altLang="zh-CN" dirty="0"/>
              </a:p>
              <a:p>
                <a:pPr algn="ctr"/>
                <a:endParaRPr lang="en-US" altLang="zh-CN" dirty="0"/>
              </a:p>
              <a:p>
                <a:pPr algn="ctr"/>
                <a:r>
                  <a:rPr lang="zh-CN" altLang="en-US" dirty="0"/>
                  <a:t>四氢大麻酚(THC)</a:t>
                </a:r>
                <a:endParaRPr lang="en-US" altLang="zh-CN" dirty="0"/>
              </a:p>
              <a:p>
                <a:pPr algn="ctr"/>
                <a:r>
                  <a:rPr lang="zh-CN" altLang="en-US" dirty="0"/>
                  <a:t>大麻酚</a:t>
                </a:r>
                <a:endParaRPr lang="zh-CN" altLang="en-US" dirty="0"/>
              </a:p>
            </p:txBody>
          </p:sp>
        </p:grpSp>
        <p:pic>
          <p:nvPicPr>
            <p:cNvPr id="17" name="图片 16"/>
            <p:cNvPicPr>
              <a:picLocks noChangeAspect="1"/>
            </p:cNvPicPr>
            <p:nvPr/>
          </p:nvPicPr>
          <p:blipFill>
            <a:blip r:embed="rId8">
              <a:extLst>
                <a:ext uri="{28A0092B-C50C-407E-A947-70E740481C1C}">
                  <a14:useLocalDpi xmlns:a14="http://schemas.microsoft.com/office/drawing/2010/main" val="0"/>
                </a:ext>
              </a:extLst>
            </a:blip>
            <a:srcRect t="9675" r="10219" b="9675"/>
            <a:stretch>
              <a:fillRect/>
            </a:stretch>
          </p:blipFill>
          <p:spPr>
            <a:xfrm>
              <a:off x="2242193" y="3999892"/>
              <a:ext cx="2457497" cy="1763106"/>
            </a:xfrm>
            <a:custGeom>
              <a:avLst/>
              <a:gdLst>
                <a:gd name="connsiteX0" fmla="*/ 4926798 w 6508202"/>
                <a:gd name="connsiteY0" fmla="*/ 4099975 h 4192097"/>
                <a:gd name="connsiteX1" fmla="*/ 5007353 w 6508202"/>
                <a:gd name="connsiteY1" fmla="*/ 4192097 h 4192097"/>
                <a:gd name="connsiteX2" fmla="*/ 4910853 w 6508202"/>
                <a:gd name="connsiteY2" fmla="*/ 4192097 h 4192097"/>
                <a:gd name="connsiteX3" fmla="*/ 0 w 6508202"/>
                <a:gd name="connsiteY3" fmla="*/ 0 h 4192097"/>
                <a:gd name="connsiteX4" fmla="*/ 6508202 w 6508202"/>
                <a:gd name="connsiteY4" fmla="*/ 0 h 4192097"/>
                <a:gd name="connsiteX5" fmla="*/ 6508202 w 6508202"/>
                <a:gd name="connsiteY5" fmla="*/ 2479269 h 4192097"/>
                <a:gd name="connsiteX6" fmla="*/ 6326343 w 6508202"/>
                <a:gd name="connsiteY6" fmla="*/ 2271298 h 4192097"/>
                <a:gd name="connsiteX7" fmla="*/ 6188624 w 6508202"/>
                <a:gd name="connsiteY7" fmla="*/ 2391726 h 4192097"/>
                <a:gd name="connsiteX8" fmla="*/ 6116806 w 6508202"/>
                <a:gd name="connsiteY8" fmla="*/ 2346797 h 4192097"/>
                <a:gd name="connsiteX9" fmla="*/ 5960113 w 6508202"/>
                <a:gd name="connsiteY9" fmla="*/ 2307860 h 4192097"/>
                <a:gd name="connsiteX10" fmla="*/ 5796517 w 6508202"/>
                <a:gd name="connsiteY10" fmla="*/ 2365678 h 4192097"/>
                <a:gd name="connsiteX11" fmla="*/ 5747567 w 6508202"/>
                <a:gd name="connsiteY11" fmla="*/ 2713303 h 4192097"/>
                <a:gd name="connsiteX12" fmla="*/ 5770678 w 6508202"/>
                <a:gd name="connsiteY12" fmla="*/ 2757197 h 4192097"/>
                <a:gd name="connsiteX13" fmla="*/ 4826053 w 6508202"/>
                <a:gd name="connsiteY13" fmla="*/ 3583220 h 4192097"/>
                <a:gd name="connsiteX14" fmla="*/ 2786458 w 6508202"/>
                <a:gd name="connsiteY14" fmla="*/ 3230213 h 4192097"/>
                <a:gd name="connsiteX15" fmla="*/ 2785499 w 6508202"/>
                <a:gd name="connsiteY15" fmla="*/ 3235755 h 4192097"/>
                <a:gd name="connsiteX16" fmla="*/ 2685267 w 6508202"/>
                <a:gd name="connsiteY16" fmla="*/ 3121132 h 4192097"/>
                <a:gd name="connsiteX17" fmla="*/ 1460531 w 6508202"/>
                <a:gd name="connsiteY17" fmla="*/ 4192097 h 4192097"/>
                <a:gd name="connsiteX18" fmla="*/ 0 w 6508202"/>
                <a:gd name="connsiteY18" fmla="*/ 4192097 h 4192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08202" h="4192097">
                  <a:moveTo>
                    <a:pt x="4926798" y="4099975"/>
                  </a:moveTo>
                  <a:lnTo>
                    <a:pt x="5007353" y="4192097"/>
                  </a:lnTo>
                  <a:lnTo>
                    <a:pt x="4910853" y="4192097"/>
                  </a:lnTo>
                  <a:close/>
                  <a:moveTo>
                    <a:pt x="0" y="0"/>
                  </a:moveTo>
                  <a:lnTo>
                    <a:pt x="6508202" y="0"/>
                  </a:lnTo>
                  <a:lnTo>
                    <a:pt x="6508202" y="2479269"/>
                  </a:lnTo>
                  <a:lnTo>
                    <a:pt x="6326343" y="2271298"/>
                  </a:lnTo>
                  <a:lnTo>
                    <a:pt x="6188624" y="2391726"/>
                  </a:lnTo>
                  <a:lnTo>
                    <a:pt x="6116806" y="2346797"/>
                  </a:lnTo>
                  <a:cubicBezTo>
                    <a:pt x="6065055" y="2321332"/>
                    <a:pt x="6011204" y="2308028"/>
                    <a:pt x="5960113" y="2307860"/>
                  </a:cubicBezTo>
                  <a:cubicBezTo>
                    <a:pt x="5898804" y="2307657"/>
                    <a:pt x="5841471" y="2326369"/>
                    <a:pt x="5796517" y="2365678"/>
                  </a:cubicBezTo>
                  <a:cubicBezTo>
                    <a:pt x="5706609" y="2444298"/>
                    <a:pt x="5691753" y="2582979"/>
                    <a:pt x="5747567" y="2713303"/>
                  </a:cubicBezTo>
                  <a:lnTo>
                    <a:pt x="5770678" y="2757197"/>
                  </a:lnTo>
                  <a:lnTo>
                    <a:pt x="4826053" y="3583220"/>
                  </a:lnTo>
                  <a:lnTo>
                    <a:pt x="2786458" y="3230213"/>
                  </a:lnTo>
                  <a:lnTo>
                    <a:pt x="2785499" y="3235755"/>
                  </a:lnTo>
                  <a:lnTo>
                    <a:pt x="2685267" y="3121132"/>
                  </a:lnTo>
                  <a:lnTo>
                    <a:pt x="1460531" y="4192097"/>
                  </a:lnTo>
                  <a:lnTo>
                    <a:pt x="0" y="4192097"/>
                  </a:lnTo>
                  <a:close/>
                </a:path>
              </a:pathLst>
            </a:custGeom>
          </p:spPr>
        </p:pic>
      </p:grpSp>
    </p:spTree>
    <p:custDataLst>
      <p:tags r:id="rId9"/>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1000"/>
                                        <p:tgtEl>
                                          <p:spTgt spid="15"/>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par>
                          <p:cTn id="16" fill="hold">
                            <p:stCondLst>
                              <p:cond delay="2500"/>
                            </p:stCondLst>
                            <p:childTnLst>
                              <p:par>
                                <p:cTn id="17" presetID="22" presetClass="entr" presetSubtype="4"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500"/>
                                        <p:tgtEl>
                                          <p:spTgt spid="27"/>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7" grpId="0" animBg="1"/>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背景图案&#10;&#10;AI 生成的内容可能不正确。"/>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4953" y="-11405"/>
            <a:ext cx="12216949" cy="3635906"/>
          </a:xfrm>
          <a:prstGeom prst="rect">
            <a:avLst/>
          </a:prstGeom>
        </p:spPr>
      </p:pic>
      <p:pic>
        <p:nvPicPr>
          <p:cNvPr id="7" name="图片 6" descr="图片包含 食物, 黑暗, 橙子, 灯光&#10;&#10;AI 生成的内容可能不正确。"/>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4812631" y="0"/>
            <a:ext cx="7772400" cy="1285133"/>
          </a:xfrm>
          <a:prstGeom prst="rect">
            <a:avLst/>
          </a:prstGeom>
        </p:spPr>
      </p:pic>
      <p:pic>
        <p:nvPicPr>
          <p:cNvPr id="6" name="图片 5" descr="飞机的机翼&#10;&#10;AI 生成的内容可能不正确。"/>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950" y="762000"/>
            <a:ext cx="12216949" cy="6121848"/>
          </a:xfrm>
          <a:prstGeom prst="rect">
            <a:avLst/>
          </a:prstGeom>
        </p:spPr>
      </p:pic>
      <p:pic>
        <p:nvPicPr>
          <p:cNvPr id="8" name="图片 7" descr="形状, 矩形&#10;&#10;AI 生成的内容可能不正确。"/>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52" y="69574"/>
            <a:ext cx="12075337" cy="6718852"/>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958" y="-11405"/>
            <a:ext cx="2070574" cy="737452"/>
          </a:xfrm>
          <a:prstGeom prst="rect">
            <a:avLst/>
          </a:prstGeom>
        </p:spPr>
      </p:pic>
      <p:sp>
        <p:nvSpPr>
          <p:cNvPr id="9" name="文本框 8"/>
          <p:cNvSpPr txBox="1"/>
          <p:nvPr/>
        </p:nvSpPr>
        <p:spPr>
          <a:xfrm>
            <a:off x="757505" y="357321"/>
            <a:ext cx="2496196" cy="579582"/>
          </a:xfrm>
          <a:prstGeom prst="rect">
            <a:avLst/>
          </a:prstGeom>
          <a:noFill/>
        </p:spPr>
        <p:txBody>
          <a:bodyPr wrap="none" rtlCol="0" anchor="t">
            <a:spAutoFit/>
          </a:bodyPr>
          <a:lstStyle/>
          <a:p>
            <a:pPr>
              <a:lnSpc>
                <a:spcPct val="120000"/>
              </a:lnSpc>
            </a:pPr>
            <a:r>
              <a:rPr lang="zh-CN" altLang="en-US" sz="2800" dirty="0">
                <a:ln w="3175">
                  <a:solidFill>
                    <a:schemeClr val="bg1">
                      <a:alpha val="77125"/>
                    </a:schemeClr>
                  </a:solidFill>
                </a:ln>
                <a:gradFill flip="none" rotWithShape="1">
                  <a:gsLst>
                    <a:gs pos="98000">
                      <a:srgbClr val="FB9435"/>
                    </a:gs>
                    <a:gs pos="51000">
                      <a:srgbClr val="D8271B"/>
                    </a:gs>
                  </a:gsLst>
                  <a:lin ang="2700000" scaled="1"/>
                  <a:tileRect/>
                </a:gradFill>
                <a:effectLst>
                  <a:outerShdw blurRad="50800" dist="38100" dir="5400000" algn="t" rotWithShape="0">
                    <a:schemeClr val="tx1">
                      <a:lumMod val="65000"/>
                      <a:lumOff val="35000"/>
                      <a:alpha val="40000"/>
                    </a:schemeClr>
                  </a:outerShdw>
                </a:effectLst>
                <a:latin typeface="YouSheBiaoTiHei" pitchFamily="2" charset="-122"/>
                <a:ea typeface="YouSheBiaoTiHei" pitchFamily="2" charset="-122"/>
              </a:rPr>
              <a:t>新型毒品身份证</a:t>
            </a:r>
            <a:endParaRPr lang="zh-CN" altLang="en-US" sz="2800" dirty="0">
              <a:ln w="3175">
                <a:solidFill>
                  <a:schemeClr val="bg1">
                    <a:alpha val="77125"/>
                  </a:schemeClr>
                </a:solidFill>
              </a:ln>
              <a:gradFill flip="none" rotWithShape="1">
                <a:gsLst>
                  <a:gs pos="98000">
                    <a:srgbClr val="FB9435"/>
                  </a:gs>
                  <a:gs pos="51000">
                    <a:srgbClr val="D8271B"/>
                  </a:gs>
                </a:gsLst>
                <a:lin ang="2700000" scaled="1"/>
                <a:tileRect/>
              </a:gradFill>
              <a:effectLst>
                <a:outerShdw blurRad="50800" dist="38100" dir="5400000" algn="t" rotWithShape="0">
                  <a:schemeClr val="tx1">
                    <a:lumMod val="65000"/>
                    <a:lumOff val="35000"/>
                    <a:alpha val="40000"/>
                  </a:schemeClr>
                </a:outerShdw>
              </a:effectLst>
              <a:latin typeface="YouSheBiaoTiHei" pitchFamily="2" charset="-122"/>
              <a:ea typeface="YouSheBiaoTiHei" pitchFamily="2" charset="-122"/>
            </a:endParaRPr>
          </a:p>
        </p:txBody>
      </p:sp>
      <p:sp>
        <p:nvSpPr>
          <p:cNvPr id="27" name="同侧圆角矩形 26"/>
          <p:cNvSpPr/>
          <p:nvPr/>
        </p:nvSpPr>
        <p:spPr>
          <a:xfrm rot="10800000">
            <a:off x="4571430" y="3859178"/>
            <a:ext cx="6956612" cy="2401042"/>
          </a:xfrm>
          <a:prstGeom prst="round2SameRect">
            <a:avLst>
              <a:gd name="adj1" fmla="val 10163"/>
              <a:gd name="adj2" fmla="val 0"/>
            </a:avLst>
          </a:prstGeom>
          <a:gradFill flip="none" rotWithShape="1">
            <a:gsLst>
              <a:gs pos="98000">
                <a:srgbClr val="FB9435"/>
              </a:gs>
              <a:gs pos="51000">
                <a:srgbClr val="D8271B"/>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latin typeface="Source Han Sans SC Bold" panose="020B0800000000000000" pitchFamily="34" charset="-128"/>
              <a:ea typeface="Source Han Sans SC Bold" panose="020B0800000000000000" pitchFamily="34" charset="-128"/>
            </a:endParaRPr>
          </a:p>
        </p:txBody>
      </p:sp>
      <p:sp>
        <p:nvSpPr>
          <p:cNvPr id="28" name="文本框 27"/>
          <p:cNvSpPr txBox="1"/>
          <p:nvPr/>
        </p:nvSpPr>
        <p:spPr>
          <a:xfrm>
            <a:off x="4963398" y="4224920"/>
            <a:ext cx="6321956" cy="1736245"/>
          </a:xfrm>
          <a:prstGeom prst="rect">
            <a:avLst/>
          </a:prstGeom>
          <a:noFill/>
        </p:spPr>
        <p:txBody>
          <a:bodyPr wrap="square">
            <a:spAutoFit/>
          </a:bodyPr>
          <a:lstStyle>
            <a:defPPr>
              <a:defRPr lang="zh-CN"/>
            </a:defPPr>
            <a:lvl1pPr>
              <a:lnSpc>
                <a:spcPct val="120000"/>
              </a:lnSpc>
              <a:defRPr>
                <a:solidFill>
                  <a:srgbClr val="000000">
                    <a:alpha val="80000"/>
                  </a:srgbClr>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pPr marL="285750" indent="-285750">
              <a:buFont typeface="Wingdings" panose="05000000000000000000" pitchFamily="2" charset="2"/>
              <a:buChar char="l"/>
            </a:pPr>
            <a:r>
              <a:rPr lang="zh-CN" altLang="en-US" b="1" dirty="0">
                <a:solidFill>
                  <a:schemeClr val="bg1"/>
                </a:solidFill>
              </a:rPr>
              <a:t>外观特点：</a:t>
            </a:r>
            <a:endParaRPr lang="en-US" altLang="zh-CN" b="1" dirty="0">
              <a:solidFill>
                <a:schemeClr val="bg1"/>
              </a:solidFill>
            </a:endParaRPr>
          </a:p>
          <a:p>
            <a:r>
              <a:rPr lang="zh-CN" altLang="en-US" dirty="0">
                <a:solidFill>
                  <a:schemeClr val="bg1"/>
                </a:solidFill>
              </a:rPr>
              <a:t>红色瓶装的液体，外包装跟普通可乐没区别</a:t>
            </a:r>
            <a:endParaRPr lang="zh-CN" altLang="en-US" dirty="0">
              <a:solidFill>
                <a:schemeClr val="bg1"/>
              </a:solidFill>
            </a:endParaRPr>
          </a:p>
          <a:p>
            <a:pPr marL="285750" indent="-285750">
              <a:buFont typeface="Wingdings" panose="05000000000000000000" pitchFamily="2" charset="2"/>
              <a:buChar char="l"/>
            </a:pPr>
            <a:endParaRPr lang="zh-CN" altLang="en-US" dirty="0">
              <a:solidFill>
                <a:schemeClr val="bg1"/>
              </a:solidFill>
            </a:endParaRPr>
          </a:p>
          <a:p>
            <a:pPr marL="285750" indent="-285750">
              <a:buFont typeface="Wingdings" panose="05000000000000000000" pitchFamily="2" charset="2"/>
              <a:buChar char="l"/>
            </a:pPr>
            <a:r>
              <a:rPr lang="zh-CN" altLang="en-US" b="1" dirty="0">
                <a:solidFill>
                  <a:schemeClr val="bg1"/>
                </a:solidFill>
              </a:rPr>
              <a:t>滥用危害：</a:t>
            </a:r>
            <a:endParaRPr lang="en-US" altLang="zh-CN" b="1" dirty="0">
              <a:solidFill>
                <a:schemeClr val="bg1"/>
              </a:solidFill>
            </a:endParaRPr>
          </a:p>
          <a:p>
            <a:r>
              <a:rPr lang="zh-CN" altLang="en-US" dirty="0">
                <a:solidFill>
                  <a:schemeClr val="bg1"/>
                </a:solidFill>
              </a:rPr>
              <a:t>吸食微量就会致人产生幻觉，引起全身高热发狂症状</a:t>
            </a:r>
            <a:endParaRPr lang="zh-CN" altLang="en-US" dirty="0">
              <a:solidFill>
                <a:schemeClr val="bg1"/>
              </a:solidFill>
            </a:endParaRPr>
          </a:p>
        </p:txBody>
      </p:sp>
      <p:grpSp>
        <p:nvGrpSpPr>
          <p:cNvPr id="15" name="组合 14"/>
          <p:cNvGrpSpPr/>
          <p:nvPr/>
        </p:nvGrpSpPr>
        <p:grpSpPr>
          <a:xfrm>
            <a:off x="757505" y="1775788"/>
            <a:ext cx="5035463" cy="5012852"/>
            <a:chOff x="757505" y="1038107"/>
            <a:chExt cx="5035463" cy="5012852"/>
          </a:xfrm>
        </p:grpSpPr>
        <p:grpSp>
          <p:nvGrpSpPr>
            <p:cNvPr id="16" name="组合 15"/>
            <p:cNvGrpSpPr/>
            <p:nvPr/>
          </p:nvGrpSpPr>
          <p:grpSpPr>
            <a:xfrm>
              <a:off x="757505" y="1038107"/>
              <a:ext cx="3406565" cy="3964882"/>
              <a:chOff x="1376262" y="989640"/>
              <a:chExt cx="3406565" cy="3964882"/>
            </a:xfrm>
          </p:grpSpPr>
          <p:sp>
            <p:nvSpPr>
              <p:cNvPr id="18" name="剪去对角的矩形 17"/>
              <p:cNvSpPr/>
              <p:nvPr/>
            </p:nvSpPr>
            <p:spPr>
              <a:xfrm rot="5400000">
                <a:off x="1192427" y="1364122"/>
                <a:ext cx="3774235" cy="3406565"/>
              </a:xfrm>
              <a:prstGeom prst="snip2DiagRect">
                <a:avLst/>
              </a:prstGeom>
              <a:solidFill>
                <a:srgbClr val="FFFFFF"/>
              </a:solidFill>
              <a:ln>
                <a:solidFill>
                  <a:srgbClr val="D50F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5" name="剪去对角的矩形 24"/>
              <p:cNvSpPr/>
              <p:nvPr/>
            </p:nvSpPr>
            <p:spPr>
              <a:xfrm>
                <a:off x="1652576" y="989640"/>
                <a:ext cx="2737212" cy="579582"/>
              </a:xfrm>
              <a:prstGeom prst="snip2DiagRect">
                <a:avLst/>
              </a:prstGeom>
              <a:gradFill flip="none" rotWithShape="1">
                <a:gsLst>
                  <a:gs pos="98000">
                    <a:srgbClr val="FB9435"/>
                  </a:gs>
                  <a:gs pos="51000">
                    <a:srgbClr val="D8271B"/>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chemeClr val="bg1"/>
                    </a:solidFill>
                    <a:latin typeface="Source Han Sans SC Bold" panose="020B0800000000000000" pitchFamily="34" charset="-128"/>
                    <a:ea typeface="Source Han Sans SC Bold" panose="020B0800000000000000" pitchFamily="34" charset="-128"/>
                  </a:rPr>
                  <a:t>可乐</a:t>
                </a:r>
                <a:endParaRPr lang="zh-CN" altLang="en-US" sz="2000" dirty="0">
                  <a:solidFill>
                    <a:schemeClr val="bg1"/>
                  </a:solidFill>
                  <a:latin typeface="Source Han Sans SC Bold" panose="020B0800000000000000" pitchFamily="34" charset="-128"/>
                  <a:ea typeface="Source Han Sans SC Bold" panose="020B0800000000000000" pitchFamily="34" charset="-128"/>
                </a:endParaRPr>
              </a:p>
            </p:txBody>
          </p:sp>
          <p:sp>
            <p:nvSpPr>
              <p:cNvPr id="26" name="文本框 25"/>
              <p:cNvSpPr txBox="1"/>
              <p:nvPr/>
            </p:nvSpPr>
            <p:spPr>
              <a:xfrm>
                <a:off x="2176661" y="2311508"/>
                <a:ext cx="1826616" cy="1736245"/>
              </a:xfrm>
              <a:prstGeom prst="rect">
                <a:avLst/>
              </a:prstGeom>
              <a:noFill/>
            </p:spPr>
            <p:txBody>
              <a:bodyPr wrap="square">
                <a:spAutoFit/>
              </a:bodyPr>
              <a:lstStyle>
                <a:defPPr>
                  <a:defRPr lang="zh-CN"/>
                </a:defPPr>
                <a:lvl1pPr>
                  <a:lnSpc>
                    <a:spcPct val="120000"/>
                  </a:lnSpc>
                  <a:defRPr>
                    <a:solidFill>
                      <a:srgbClr val="000000">
                        <a:alpha val="80000"/>
                      </a:srgbClr>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pPr algn="ctr"/>
                <a:r>
                  <a:rPr lang="zh-CN" altLang="en-US" dirty="0"/>
                  <a:t>主要成分</a:t>
                </a:r>
                <a:endParaRPr lang="en-US" altLang="zh-CN" dirty="0"/>
              </a:p>
              <a:p>
                <a:pPr algn="ctr"/>
                <a:endParaRPr lang="en-US" altLang="zh-CN" dirty="0"/>
              </a:p>
              <a:p>
                <a:pPr algn="ctr"/>
                <a:r>
                  <a:rPr lang="zh-CN" altLang="en-US" dirty="0"/>
                  <a:t>氯胺酮</a:t>
                </a:r>
                <a:endParaRPr lang="en-US" altLang="zh-CN" dirty="0"/>
              </a:p>
              <a:p>
                <a:pPr algn="ctr"/>
                <a:r>
                  <a:rPr lang="zh-CN" altLang="en-US" dirty="0"/>
                  <a:t>冰毒</a:t>
                </a:r>
                <a:endParaRPr lang="en-US" altLang="zh-CN" dirty="0"/>
              </a:p>
              <a:p>
                <a:pPr algn="ctr"/>
                <a:r>
                  <a:rPr lang="zh-CN" altLang="en-US" dirty="0"/>
                  <a:t>摇头丸</a:t>
                </a:r>
                <a:endParaRPr lang="zh-CN" altLang="en-US" dirty="0"/>
              </a:p>
            </p:txBody>
          </p:sp>
        </p:grpSp>
        <p:pic>
          <p:nvPicPr>
            <p:cNvPr id="17" name="图片 16"/>
            <p:cNvPicPr>
              <a:picLocks noChangeAspect="1"/>
            </p:cNvPicPr>
            <p:nvPr/>
          </p:nvPicPr>
          <p:blipFill>
            <a:blip r:embed="rId7">
              <a:extLst>
                <a:ext uri="{28A0092B-C50C-407E-A947-70E740481C1C}">
                  <a14:useLocalDpi xmlns:a14="http://schemas.microsoft.com/office/drawing/2010/main" val="0"/>
                </a:ext>
              </a:extLst>
            </a:blip>
            <a:srcRect l="4815" r="4815"/>
            <a:stretch>
              <a:fillRect/>
            </a:stretch>
          </p:blipFill>
          <p:spPr>
            <a:xfrm>
              <a:off x="2676777" y="3815280"/>
              <a:ext cx="3116191" cy="2235679"/>
            </a:xfrm>
            <a:custGeom>
              <a:avLst/>
              <a:gdLst>
                <a:gd name="connsiteX0" fmla="*/ 4926798 w 6508202"/>
                <a:gd name="connsiteY0" fmla="*/ 4099975 h 4192097"/>
                <a:gd name="connsiteX1" fmla="*/ 5007353 w 6508202"/>
                <a:gd name="connsiteY1" fmla="*/ 4192097 h 4192097"/>
                <a:gd name="connsiteX2" fmla="*/ 4910853 w 6508202"/>
                <a:gd name="connsiteY2" fmla="*/ 4192097 h 4192097"/>
                <a:gd name="connsiteX3" fmla="*/ 0 w 6508202"/>
                <a:gd name="connsiteY3" fmla="*/ 0 h 4192097"/>
                <a:gd name="connsiteX4" fmla="*/ 6508202 w 6508202"/>
                <a:gd name="connsiteY4" fmla="*/ 0 h 4192097"/>
                <a:gd name="connsiteX5" fmla="*/ 6508202 w 6508202"/>
                <a:gd name="connsiteY5" fmla="*/ 2479269 h 4192097"/>
                <a:gd name="connsiteX6" fmla="*/ 6326343 w 6508202"/>
                <a:gd name="connsiteY6" fmla="*/ 2271298 h 4192097"/>
                <a:gd name="connsiteX7" fmla="*/ 6188624 w 6508202"/>
                <a:gd name="connsiteY7" fmla="*/ 2391726 h 4192097"/>
                <a:gd name="connsiteX8" fmla="*/ 6116806 w 6508202"/>
                <a:gd name="connsiteY8" fmla="*/ 2346797 h 4192097"/>
                <a:gd name="connsiteX9" fmla="*/ 5960113 w 6508202"/>
                <a:gd name="connsiteY9" fmla="*/ 2307860 h 4192097"/>
                <a:gd name="connsiteX10" fmla="*/ 5796517 w 6508202"/>
                <a:gd name="connsiteY10" fmla="*/ 2365678 h 4192097"/>
                <a:gd name="connsiteX11" fmla="*/ 5747567 w 6508202"/>
                <a:gd name="connsiteY11" fmla="*/ 2713303 h 4192097"/>
                <a:gd name="connsiteX12" fmla="*/ 5770678 w 6508202"/>
                <a:gd name="connsiteY12" fmla="*/ 2757197 h 4192097"/>
                <a:gd name="connsiteX13" fmla="*/ 4826053 w 6508202"/>
                <a:gd name="connsiteY13" fmla="*/ 3583220 h 4192097"/>
                <a:gd name="connsiteX14" fmla="*/ 2786458 w 6508202"/>
                <a:gd name="connsiteY14" fmla="*/ 3230213 h 4192097"/>
                <a:gd name="connsiteX15" fmla="*/ 2785499 w 6508202"/>
                <a:gd name="connsiteY15" fmla="*/ 3235755 h 4192097"/>
                <a:gd name="connsiteX16" fmla="*/ 2685267 w 6508202"/>
                <a:gd name="connsiteY16" fmla="*/ 3121132 h 4192097"/>
                <a:gd name="connsiteX17" fmla="*/ 1460531 w 6508202"/>
                <a:gd name="connsiteY17" fmla="*/ 4192097 h 4192097"/>
                <a:gd name="connsiteX18" fmla="*/ 0 w 6508202"/>
                <a:gd name="connsiteY18" fmla="*/ 4192097 h 4192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08202" h="4192097">
                  <a:moveTo>
                    <a:pt x="4926798" y="4099975"/>
                  </a:moveTo>
                  <a:lnTo>
                    <a:pt x="5007353" y="4192097"/>
                  </a:lnTo>
                  <a:lnTo>
                    <a:pt x="4910853" y="4192097"/>
                  </a:lnTo>
                  <a:close/>
                  <a:moveTo>
                    <a:pt x="0" y="0"/>
                  </a:moveTo>
                  <a:lnTo>
                    <a:pt x="6508202" y="0"/>
                  </a:lnTo>
                  <a:lnTo>
                    <a:pt x="6508202" y="2479269"/>
                  </a:lnTo>
                  <a:lnTo>
                    <a:pt x="6326343" y="2271298"/>
                  </a:lnTo>
                  <a:lnTo>
                    <a:pt x="6188624" y="2391726"/>
                  </a:lnTo>
                  <a:lnTo>
                    <a:pt x="6116806" y="2346797"/>
                  </a:lnTo>
                  <a:cubicBezTo>
                    <a:pt x="6065055" y="2321332"/>
                    <a:pt x="6011204" y="2308028"/>
                    <a:pt x="5960113" y="2307860"/>
                  </a:cubicBezTo>
                  <a:cubicBezTo>
                    <a:pt x="5898804" y="2307657"/>
                    <a:pt x="5841471" y="2326369"/>
                    <a:pt x="5796517" y="2365678"/>
                  </a:cubicBezTo>
                  <a:cubicBezTo>
                    <a:pt x="5706609" y="2444298"/>
                    <a:pt x="5691753" y="2582979"/>
                    <a:pt x="5747567" y="2713303"/>
                  </a:cubicBezTo>
                  <a:lnTo>
                    <a:pt x="5770678" y="2757197"/>
                  </a:lnTo>
                  <a:lnTo>
                    <a:pt x="4826053" y="3583220"/>
                  </a:lnTo>
                  <a:lnTo>
                    <a:pt x="2786458" y="3230213"/>
                  </a:lnTo>
                  <a:lnTo>
                    <a:pt x="2785499" y="3235755"/>
                  </a:lnTo>
                  <a:lnTo>
                    <a:pt x="2685267" y="3121132"/>
                  </a:lnTo>
                  <a:lnTo>
                    <a:pt x="1460531" y="4192097"/>
                  </a:lnTo>
                  <a:lnTo>
                    <a:pt x="0" y="4192097"/>
                  </a:lnTo>
                  <a:close/>
                </a:path>
              </a:pathLst>
            </a:custGeom>
          </p:spPr>
        </p:pic>
      </p:grpSp>
      <p:pic>
        <p:nvPicPr>
          <p:cNvPr id="3" name="图片 2"/>
          <p:cNvPicPr>
            <a:picLocks noChangeAspect="1"/>
          </p:cNvPicPr>
          <p:nvPr/>
        </p:nvPicPr>
        <p:blipFill>
          <a:blip r:embed="rId8">
            <a:extLst>
              <a:ext uri="{28A0092B-C50C-407E-A947-70E740481C1C}">
                <a14:useLocalDpi xmlns:a14="http://schemas.microsoft.com/office/drawing/2010/main" val="0"/>
              </a:ext>
            </a:extLst>
          </a:blip>
          <a:srcRect l="136" t="19618" r="136" b="18658"/>
          <a:stretch>
            <a:fillRect/>
          </a:stretch>
        </p:blipFill>
        <p:spPr>
          <a:xfrm>
            <a:off x="4571427" y="922092"/>
            <a:ext cx="6956611" cy="2969665"/>
          </a:xfrm>
          <a:prstGeom prst="rect">
            <a:avLst/>
          </a:prstGeom>
          <a:ln w="12700">
            <a:solidFill>
              <a:srgbClr val="D50F11"/>
            </a:solidFill>
          </a:ln>
        </p:spPr>
      </p:pic>
    </p:spTree>
    <p:custDataLst>
      <p:tags r:id="rId9"/>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1000"/>
                                        <p:tgtEl>
                                          <p:spTgt spid="15"/>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2500"/>
                            </p:stCondLst>
                            <p:childTnLst>
                              <p:par>
                                <p:cTn id="17" presetID="22" presetClass="entr" presetSubtype="1"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up)">
                                      <p:cBhvr>
                                        <p:cTn id="19" dur="500"/>
                                        <p:tgtEl>
                                          <p:spTgt spid="27"/>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7" grpId="0" animBg="1"/>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背景图案&#10;&#10;AI 生成的内容可能不正确。"/>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4953" y="-11405"/>
            <a:ext cx="12216949" cy="3635906"/>
          </a:xfrm>
          <a:prstGeom prst="rect">
            <a:avLst/>
          </a:prstGeom>
        </p:spPr>
      </p:pic>
      <p:pic>
        <p:nvPicPr>
          <p:cNvPr id="7" name="图片 6" descr="图片包含 食物, 黑暗, 橙子, 灯光&#10;&#10;AI 生成的内容可能不正确。"/>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4812631" y="0"/>
            <a:ext cx="7772400" cy="1285133"/>
          </a:xfrm>
          <a:prstGeom prst="rect">
            <a:avLst/>
          </a:prstGeom>
        </p:spPr>
      </p:pic>
      <p:pic>
        <p:nvPicPr>
          <p:cNvPr id="6" name="图片 5" descr="飞机的机翼&#10;&#10;AI 生成的内容可能不正确。"/>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950" y="762000"/>
            <a:ext cx="12216949" cy="6121848"/>
          </a:xfrm>
          <a:prstGeom prst="rect">
            <a:avLst/>
          </a:prstGeom>
        </p:spPr>
      </p:pic>
      <p:pic>
        <p:nvPicPr>
          <p:cNvPr id="8" name="图片 7" descr="形状, 矩形&#10;&#10;AI 生成的内容可能不正确。"/>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52" y="69574"/>
            <a:ext cx="12075337" cy="6718852"/>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958" y="-11405"/>
            <a:ext cx="2070574" cy="737452"/>
          </a:xfrm>
          <a:prstGeom prst="rect">
            <a:avLst/>
          </a:prstGeom>
        </p:spPr>
      </p:pic>
      <p:sp>
        <p:nvSpPr>
          <p:cNvPr id="9" name="文本框 8"/>
          <p:cNvSpPr txBox="1"/>
          <p:nvPr/>
        </p:nvSpPr>
        <p:spPr>
          <a:xfrm>
            <a:off x="757505" y="357321"/>
            <a:ext cx="2496196" cy="579582"/>
          </a:xfrm>
          <a:prstGeom prst="rect">
            <a:avLst/>
          </a:prstGeom>
          <a:noFill/>
        </p:spPr>
        <p:txBody>
          <a:bodyPr wrap="none" rtlCol="0" anchor="t">
            <a:spAutoFit/>
          </a:bodyPr>
          <a:lstStyle/>
          <a:p>
            <a:pPr>
              <a:lnSpc>
                <a:spcPct val="120000"/>
              </a:lnSpc>
            </a:pPr>
            <a:r>
              <a:rPr lang="zh-CN" altLang="en-US" sz="2800" dirty="0">
                <a:ln w="3175">
                  <a:solidFill>
                    <a:schemeClr val="bg1">
                      <a:alpha val="77125"/>
                    </a:schemeClr>
                  </a:solidFill>
                </a:ln>
                <a:gradFill flip="none" rotWithShape="1">
                  <a:gsLst>
                    <a:gs pos="98000">
                      <a:srgbClr val="FB9435"/>
                    </a:gs>
                    <a:gs pos="51000">
                      <a:srgbClr val="D8271B"/>
                    </a:gs>
                  </a:gsLst>
                  <a:lin ang="2700000" scaled="1"/>
                  <a:tileRect/>
                </a:gradFill>
                <a:effectLst>
                  <a:outerShdw blurRad="50800" dist="38100" dir="5400000" algn="t" rotWithShape="0">
                    <a:schemeClr val="tx1">
                      <a:lumMod val="65000"/>
                      <a:lumOff val="35000"/>
                      <a:alpha val="40000"/>
                    </a:schemeClr>
                  </a:outerShdw>
                </a:effectLst>
                <a:latin typeface="YouSheBiaoTiHei" pitchFamily="2" charset="-122"/>
                <a:ea typeface="YouSheBiaoTiHei" pitchFamily="2" charset="-122"/>
              </a:rPr>
              <a:t>新型毒品身份证</a:t>
            </a:r>
            <a:endParaRPr lang="zh-CN" altLang="en-US" sz="2800" dirty="0">
              <a:ln w="3175">
                <a:solidFill>
                  <a:schemeClr val="bg1">
                    <a:alpha val="77125"/>
                  </a:schemeClr>
                </a:solidFill>
              </a:ln>
              <a:gradFill flip="none" rotWithShape="1">
                <a:gsLst>
                  <a:gs pos="98000">
                    <a:srgbClr val="FB9435"/>
                  </a:gs>
                  <a:gs pos="51000">
                    <a:srgbClr val="D8271B"/>
                  </a:gs>
                </a:gsLst>
                <a:lin ang="2700000" scaled="1"/>
                <a:tileRect/>
              </a:gradFill>
              <a:effectLst>
                <a:outerShdw blurRad="50800" dist="38100" dir="5400000" algn="t" rotWithShape="0">
                  <a:schemeClr val="tx1">
                    <a:lumMod val="65000"/>
                    <a:lumOff val="35000"/>
                    <a:alpha val="40000"/>
                  </a:schemeClr>
                </a:outerShdw>
              </a:effectLst>
              <a:latin typeface="YouSheBiaoTiHei" pitchFamily="2" charset="-122"/>
              <a:ea typeface="YouSheBiaoTiHei" pitchFamily="2" charset="-122"/>
            </a:endParaRPr>
          </a:p>
        </p:txBody>
      </p:sp>
      <p:sp>
        <p:nvSpPr>
          <p:cNvPr id="27" name="同侧圆角矩形 26"/>
          <p:cNvSpPr/>
          <p:nvPr/>
        </p:nvSpPr>
        <p:spPr>
          <a:xfrm rot="5400000">
            <a:off x="6915270" y="1941910"/>
            <a:ext cx="3457407" cy="5095948"/>
          </a:xfrm>
          <a:prstGeom prst="round2SameRect">
            <a:avLst>
              <a:gd name="adj1" fmla="val 10163"/>
              <a:gd name="adj2" fmla="val 0"/>
            </a:avLst>
          </a:prstGeom>
          <a:gradFill flip="none" rotWithShape="1">
            <a:gsLst>
              <a:gs pos="98000">
                <a:srgbClr val="FB9435"/>
              </a:gs>
              <a:gs pos="51000">
                <a:srgbClr val="D8271B"/>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latin typeface="Source Han Sans SC Bold" panose="020B0800000000000000" pitchFamily="34" charset="-128"/>
              <a:ea typeface="Source Han Sans SC Bold" panose="020B0800000000000000" pitchFamily="34" charset="-128"/>
            </a:endParaRPr>
          </a:p>
        </p:txBody>
      </p:sp>
      <p:sp>
        <p:nvSpPr>
          <p:cNvPr id="28" name="文本框 27"/>
          <p:cNvSpPr txBox="1"/>
          <p:nvPr/>
        </p:nvSpPr>
        <p:spPr>
          <a:xfrm>
            <a:off x="6282612" y="3298728"/>
            <a:ext cx="4641820" cy="2401042"/>
          </a:xfrm>
          <a:prstGeom prst="rect">
            <a:avLst/>
          </a:prstGeom>
          <a:noFill/>
        </p:spPr>
        <p:txBody>
          <a:bodyPr wrap="square">
            <a:spAutoFit/>
          </a:bodyPr>
          <a:lstStyle>
            <a:defPPr>
              <a:defRPr lang="zh-CN"/>
            </a:defPPr>
            <a:lvl1pPr>
              <a:lnSpc>
                <a:spcPct val="120000"/>
              </a:lnSpc>
              <a:defRPr>
                <a:solidFill>
                  <a:srgbClr val="000000">
                    <a:alpha val="80000"/>
                  </a:srgbClr>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pPr marL="285750" indent="-285750">
              <a:buFont typeface="Wingdings" panose="05000000000000000000" pitchFamily="2" charset="2"/>
              <a:buChar char="l"/>
            </a:pPr>
            <a:r>
              <a:rPr lang="zh-CN" altLang="en-US" b="1" dirty="0">
                <a:solidFill>
                  <a:schemeClr val="bg1"/>
                </a:solidFill>
              </a:rPr>
              <a:t>外观特点：</a:t>
            </a:r>
            <a:endParaRPr lang="en-US" altLang="zh-CN" b="1" dirty="0">
              <a:solidFill>
                <a:schemeClr val="bg1"/>
              </a:solidFill>
            </a:endParaRPr>
          </a:p>
          <a:p>
            <a:r>
              <a:rPr lang="zh-CN" altLang="en-US" dirty="0">
                <a:solidFill>
                  <a:schemeClr val="bg1"/>
                </a:solidFill>
              </a:rPr>
              <a:t>粉末状，与咖啡、奶茶相1似，多用奶茶、咖啡、茶叶包包装掩饰</a:t>
            </a:r>
            <a:endParaRPr lang="zh-CN" altLang="en-US" dirty="0">
              <a:solidFill>
                <a:schemeClr val="bg1"/>
              </a:solidFill>
            </a:endParaRPr>
          </a:p>
          <a:p>
            <a:pPr marL="285750" indent="-285750">
              <a:buFont typeface="Wingdings" panose="05000000000000000000" pitchFamily="2" charset="2"/>
              <a:buChar char="l"/>
            </a:pPr>
            <a:endParaRPr lang="zh-CN" altLang="en-US" dirty="0">
              <a:solidFill>
                <a:schemeClr val="bg1"/>
              </a:solidFill>
            </a:endParaRPr>
          </a:p>
          <a:p>
            <a:pPr marL="285750" indent="-285750">
              <a:buFont typeface="Wingdings" panose="05000000000000000000" pitchFamily="2" charset="2"/>
              <a:buChar char="l"/>
            </a:pPr>
            <a:r>
              <a:rPr lang="zh-CN" altLang="en-US" b="1" dirty="0">
                <a:solidFill>
                  <a:schemeClr val="bg1"/>
                </a:solidFill>
              </a:rPr>
              <a:t>滥用危害：</a:t>
            </a:r>
            <a:endParaRPr lang="en-US" altLang="zh-CN" b="1" dirty="0">
              <a:solidFill>
                <a:schemeClr val="bg1"/>
              </a:solidFill>
            </a:endParaRPr>
          </a:p>
          <a:p>
            <a:r>
              <a:rPr lang="zh-CN" altLang="en-US" dirty="0">
                <a:solidFill>
                  <a:schemeClr val="bg1"/>
                </a:solidFill>
              </a:rPr>
              <a:t>喝下后，出现极度亢奋，情绪变脆弱不稳定，心慌、意识模糊，产生幻觉，甚至陷入昏迷</a:t>
            </a:r>
            <a:endParaRPr lang="zh-CN" altLang="en-US" dirty="0">
              <a:solidFill>
                <a:schemeClr val="bg1"/>
              </a:solidFill>
            </a:endParaRPr>
          </a:p>
        </p:txBody>
      </p:sp>
      <p:pic>
        <p:nvPicPr>
          <p:cNvPr id="29" name="图片 28"/>
          <p:cNvPicPr>
            <a:picLocks noChangeAspect="1"/>
          </p:cNvPicPr>
          <p:nvPr/>
        </p:nvPicPr>
        <p:blipFill>
          <a:blip r:embed="rId7">
            <a:extLst>
              <a:ext uri="{28A0092B-C50C-407E-A947-70E740481C1C}">
                <a14:useLocalDpi xmlns:a14="http://schemas.microsoft.com/office/drawing/2010/main" val="0"/>
              </a:ext>
            </a:extLst>
          </a:blip>
          <a:srcRect l="567" r="567"/>
          <a:stretch>
            <a:fillRect/>
          </a:stretch>
        </p:blipFill>
        <p:spPr>
          <a:xfrm>
            <a:off x="1000051" y="2761177"/>
            <a:ext cx="5095949" cy="3457406"/>
          </a:xfrm>
          <a:prstGeom prst="rect">
            <a:avLst/>
          </a:prstGeom>
          <a:ln w="12700">
            <a:solidFill>
              <a:srgbClr val="D50F11"/>
            </a:solidFill>
          </a:ln>
        </p:spPr>
      </p:pic>
      <p:grpSp>
        <p:nvGrpSpPr>
          <p:cNvPr id="15" name="组合 14"/>
          <p:cNvGrpSpPr/>
          <p:nvPr/>
        </p:nvGrpSpPr>
        <p:grpSpPr>
          <a:xfrm>
            <a:off x="1033819" y="1038107"/>
            <a:ext cx="10490513" cy="2105178"/>
            <a:chOff x="1033819" y="1038107"/>
            <a:chExt cx="10490513" cy="2105178"/>
          </a:xfrm>
        </p:grpSpPr>
        <p:grpSp>
          <p:nvGrpSpPr>
            <p:cNvPr id="16" name="组合 15"/>
            <p:cNvGrpSpPr/>
            <p:nvPr/>
          </p:nvGrpSpPr>
          <p:grpSpPr>
            <a:xfrm>
              <a:off x="1033819" y="1038107"/>
              <a:ext cx="9893659" cy="1020649"/>
              <a:chOff x="1652576" y="989640"/>
              <a:chExt cx="9893659" cy="1020649"/>
            </a:xfrm>
          </p:grpSpPr>
          <p:sp>
            <p:nvSpPr>
              <p:cNvPr id="18" name="剪去对角的矩形 17"/>
              <p:cNvSpPr/>
              <p:nvPr/>
            </p:nvSpPr>
            <p:spPr>
              <a:xfrm rot="5400000">
                <a:off x="6380922" y="-3155023"/>
                <a:ext cx="830005" cy="9500620"/>
              </a:xfrm>
              <a:prstGeom prst="snip2DiagRect">
                <a:avLst/>
              </a:prstGeom>
              <a:solidFill>
                <a:srgbClr val="FFFFFF"/>
              </a:solidFill>
              <a:ln>
                <a:solidFill>
                  <a:srgbClr val="D50F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5" name="剪去对角的矩形 24"/>
              <p:cNvSpPr/>
              <p:nvPr/>
            </p:nvSpPr>
            <p:spPr>
              <a:xfrm>
                <a:off x="1652576" y="989640"/>
                <a:ext cx="2737212" cy="579582"/>
              </a:xfrm>
              <a:prstGeom prst="snip2DiagRect">
                <a:avLst/>
              </a:prstGeom>
              <a:gradFill flip="none" rotWithShape="1">
                <a:gsLst>
                  <a:gs pos="98000">
                    <a:srgbClr val="FB9435"/>
                  </a:gs>
                  <a:gs pos="51000">
                    <a:srgbClr val="D8271B"/>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chemeClr val="bg1"/>
                    </a:solidFill>
                    <a:latin typeface="Source Han Sans SC Bold" panose="020B0800000000000000" pitchFamily="34" charset="-128"/>
                    <a:ea typeface="Source Han Sans SC Bold" panose="020B0800000000000000" pitchFamily="34" charset="-128"/>
                  </a:rPr>
                  <a:t>奶茶</a:t>
                </a:r>
                <a:endParaRPr lang="zh-CN" altLang="en-US" sz="2000" dirty="0">
                  <a:solidFill>
                    <a:schemeClr val="bg1"/>
                  </a:solidFill>
                  <a:latin typeface="Source Han Sans SC Bold" panose="020B0800000000000000" pitchFamily="34" charset="-128"/>
                  <a:ea typeface="Source Han Sans SC Bold" panose="020B0800000000000000" pitchFamily="34" charset="-128"/>
                </a:endParaRPr>
              </a:p>
            </p:txBody>
          </p:sp>
          <p:sp>
            <p:nvSpPr>
              <p:cNvPr id="26" name="文本框 25"/>
              <p:cNvSpPr txBox="1"/>
              <p:nvPr/>
            </p:nvSpPr>
            <p:spPr>
              <a:xfrm>
                <a:off x="2045611" y="1399898"/>
                <a:ext cx="9500623" cy="406650"/>
              </a:xfrm>
              <a:prstGeom prst="rect">
                <a:avLst/>
              </a:prstGeom>
              <a:noFill/>
            </p:spPr>
            <p:txBody>
              <a:bodyPr wrap="square">
                <a:spAutoFit/>
              </a:bodyPr>
              <a:lstStyle>
                <a:defPPr>
                  <a:defRPr lang="zh-CN"/>
                </a:defPPr>
                <a:lvl1pPr>
                  <a:lnSpc>
                    <a:spcPct val="120000"/>
                  </a:lnSpc>
                  <a:defRPr>
                    <a:solidFill>
                      <a:srgbClr val="000000">
                        <a:alpha val="80000"/>
                      </a:srgbClr>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pPr algn="ctr"/>
                <a:r>
                  <a:rPr lang="zh-CN" altLang="en-US" dirty="0"/>
                  <a:t>主要成分氯胺酮、MDMA</a:t>
                </a:r>
                <a:endParaRPr lang="zh-CN" altLang="en-US" dirty="0"/>
              </a:p>
            </p:txBody>
          </p:sp>
        </p:grpSp>
        <p:pic>
          <p:nvPicPr>
            <p:cNvPr id="17" name="图片 16"/>
            <p:cNvPicPr>
              <a:picLocks noChangeAspect="1"/>
            </p:cNvPicPr>
            <p:nvPr/>
          </p:nvPicPr>
          <p:blipFill>
            <a:blip r:embed="rId8">
              <a:extLst>
                <a:ext uri="{28A0092B-C50C-407E-A947-70E740481C1C}">
                  <a14:useLocalDpi xmlns:a14="http://schemas.microsoft.com/office/drawing/2010/main" val="0"/>
                </a:ext>
              </a:extLst>
            </a:blip>
            <a:srcRect t="3642" b="3642"/>
            <a:stretch>
              <a:fillRect/>
            </a:stretch>
          </p:blipFill>
          <p:spPr>
            <a:xfrm>
              <a:off x="9066835" y="1380179"/>
              <a:ext cx="2457497" cy="1763106"/>
            </a:xfrm>
            <a:custGeom>
              <a:avLst/>
              <a:gdLst>
                <a:gd name="connsiteX0" fmla="*/ 4926798 w 6508202"/>
                <a:gd name="connsiteY0" fmla="*/ 4099975 h 4192097"/>
                <a:gd name="connsiteX1" fmla="*/ 5007353 w 6508202"/>
                <a:gd name="connsiteY1" fmla="*/ 4192097 h 4192097"/>
                <a:gd name="connsiteX2" fmla="*/ 4910853 w 6508202"/>
                <a:gd name="connsiteY2" fmla="*/ 4192097 h 4192097"/>
                <a:gd name="connsiteX3" fmla="*/ 0 w 6508202"/>
                <a:gd name="connsiteY3" fmla="*/ 0 h 4192097"/>
                <a:gd name="connsiteX4" fmla="*/ 6508202 w 6508202"/>
                <a:gd name="connsiteY4" fmla="*/ 0 h 4192097"/>
                <a:gd name="connsiteX5" fmla="*/ 6508202 w 6508202"/>
                <a:gd name="connsiteY5" fmla="*/ 2479269 h 4192097"/>
                <a:gd name="connsiteX6" fmla="*/ 6326343 w 6508202"/>
                <a:gd name="connsiteY6" fmla="*/ 2271298 h 4192097"/>
                <a:gd name="connsiteX7" fmla="*/ 6188624 w 6508202"/>
                <a:gd name="connsiteY7" fmla="*/ 2391726 h 4192097"/>
                <a:gd name="connsiteX8" fmla="*/ 6116806 w 6508202"/>
                <a:gd name="connsiteY8" fmla="*/ 2346797 h 4192097"/>
                <a:gd name="connsiteX9" fmla="*/ 5960113 w 6508202"/>
                <a:gd name="connsiteY9" fmla="*/ 2307860 h 4192097"/>
                <a:gd name="connsiteX10" fmla="*/ 5796517 w 6508202"/>
                <a:gd name="connsiteY10" fmla="*/ 2365678 h 4192097"/>
                <a:gd name="connsiteX11" fmla="*/ 5747567 w 6508202"/>
                <a:gd name="connsiteY11" fmla="*/ 2713303 h 4192097"/>
                <a:gd name="connsiteX12" fmla="*/ 5770678 w 6508202"/>
                <a:gd name="connsiteY12" fmla="*/ 2757197 h 4192097"/>
                <a:gd name="connsiteX13" fmla="*/ 4826053 w 6508202"/>
                <a:gd name="connsiteY13" fmla="*/ 3583220 h 4192097"/>
                <a:gd name="connsiteX14" fmla="*/ 2786458 w 6508202"/>
                <a:gd name="connsiteY14" fmla="*/ 3230213 h 4192097"/>
                <a:gd name="connsiteX15" fmla="*/ 2785499 w 6508202"/>
                <a:gd name="connsiteY15" fmla="*/ 3235755 h 4192097"/>
                <a:gd name="connsiteX16" fmla="*/ 2685267 w 6508202"/>
                <a:gd name="connsiteY16" fmla="*/ 3121132 h 4192097"/>
                <a:gd name="connsiteX17" fmla="*/ 1460531 w 6508202"/>
                <a:gd name="connsiteY17" fmla="*/ 4192097 h 4192097"/>
                <a:gd name="connsiteX18" fmla="*/ 0 w 6508202"/>
                <a:gd name="connsiteY18" fmla="*/ 4192097 h 4192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08202" h="4192097">
                  <a:moveTo>
                    <a:pt x="4926798" y="4099975"/>
                  </a:moveTo>
                  <a:lnTo>
                    <a:pt x="5007353" y="4192097"/>
                  </a:lnTo>
                  <a:lnTo>
                    <a:pt x="4910853" y="4192097"/>
                  </a:lnTo>
                  <a:close/>
                  <a:moveTo>
                    <a:pt x="0" y="0"/>
                  </a:moveTo>
                  <a:lnTo>
                    <a:pt x="6508202" y="0"/>
                  </a:lnTo>
                  <a:lnTo>
                    <a:pt x="6508202" y="2479269"/>
                  </a:lnTo>
                  <a:lnTo>
                    <a:pt x="6326343" y="2271298"/>
                  </a:lnTo>
                  <a:lnTo>
                    <a:pt x="6188624" y="2391726"/>
                  </a:lnTo>
                  <a:lnTo>
                    <a:pt x="6116806" y="2346797"/>
                  </a:lnTo>
                  <a:cubicBezTo>
                    <a:pt x="6065055" y="2321332"/>
                    <a:pt x="6011204" y="2308028"/>
                    <a:pt x="5960113" y="2307860"/>
                  </a:cubicBezTo>
                  <a:cubicBezTo>
                    <a:pt x="5898804" y="2307657"/>
                    <a:pt x="5841471" y="2326369"/>
                    <a:pt x="5796517" y="2365678"/>
                  </a:cubicBezTo>
                  <a:cubicBezTo>
                    <a:pt x="5706609" y="2444298"/>
                    <a:pt x="5691753" y="2582979"/>
                    <a:pt x="5747567" y="2713303"/>
                  </a:cubicBezTo>
                  <a:lnTo>
                    <a:pt x="5770678" y="2757197"/>
                  </a:lnTo>
                  <a:lnTo>
                    <a:pt x="4826053" y="3583220"/>
                  </a:lnTo>
                  <a:lnTo>
                    <a:pt x="2786458" y="3230213"/>
                  </a:lnTo>
                  <a:lnTo>
                    <a:pt x="2785499" y="3235755"/>
                  </a:lnTo>
                  <a:lnTo>
                    <a:pt x="2685267" y="3121132"/>
                  </a:lnTo>
                  <a:lnTo>
                    <a:pt x="1460531" y="4192097"/>
                  </a:lnTo>
                  <a:lnTo>
                    <a:pt x="0" y="4192097"/>
                  </a:lnTo>
                  <a:close/>
                </a:path>
              </a:pathLst>
            </a:custGeom>
          </p:spPr>
        </p:pic>
      </p:grpSp>
    </p:spTree>
    <p:custDataLst>
      <p:tags r:id="rId9"/>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1000"/>
                                        <p:tgtEl>
                                          <p:spTgt spid="15"/>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par>
                          <p:cTn id="16" fill="hold">
                            <p:stCondLst>
                              <p:cond delay="2500"/>
                            </p:stCondLst>
                            <p:childTnLst>
                              <p:par>
                                <p:cTn id="17" presetID="22" presetClass="entr" presetSubtype="8"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500"/>
                                        <p:tgtEl>
                                          <p:spTgt spid="27"/>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7" grpId="0" animBg="1"/>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背景图案&#10;&#10;AI 生成的内容可能不正确。"/>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4953" y="-11405"/>
            <a:ext cx="12216949" cy="3635906"/>
          </a:xfrm>
          <a:prstGeom prst="rect">
            <a:avLst/>
          </a:prstGeom>
        </p:spPr>
      </p:pic>
      <p:pic>
        <p:nvPicPr>
          <p:cNvPr id="7" name="图片 6" descr="图片包含 食物, 黑暗, 橙子, 灯光&#10;&#10;AI 生成的内容可能不正确。"/>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4812631" y="0"/>
            <a:ext cx="7772400" cy="1285133"/>
          </a:xfrm>
          <a:prstGeom prst="rect">
            <a:avLst/>
          </a:prstGeom>
        </p:spPr>
      </p:pic>
      <p:pic>
        <p:nvPicPr>
          <p:cNvPr id="6" name="图片 5" descr="飞机的机翼&#10;&#10;AI 生成的内容可能不正确。"/>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950" y="762000"/>
            <a:ext cx="12216949" cy="6121848"/>
          </a:xfrm>
          <a:prstGeom prst="rect">
            <a:avLst/>
          </a:prstGeom>
        </p:spPr>
      </p:pic>
      <p:pic>
        <p:nvPicPr>
          <p:cNvPr id="8" name="图片 7" descr="形状, 矩形&#10;&#10;AI 生成的内容可能不正确。"/>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52" y="69574"/>
            <a:ext cx="12075337" cy="6718852"/>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958" y="-11405"/>
            <a:ext cx="2070574" cy="737452"/>
          </a:xfrm>
          <a:prstGeom prst="rect">
            <a:avLst/>
          </a:prstGeom>
        </p:spPr>
      </p:pic>
      <p:sp>
        <p:nvSpPr>
          <p:cNvPr id="9" name="文本框 8"/>
          <p:cNvSpPr txBox="1"/>
          <p:nvPr/>
        </p:nvSpPr>
        <p:spPr>
          <a:xfrm>
            <a:off x="757505" y="357321"/>
            <a:ext cx="2496196" cy="579582"/>
          </a:xfrm>
          <a:prstGeom prst="rect">
            <a:avLst/>
          </a:prstGeom>
          <a:noFill/>
        </p:spPr>
        <p:txBody>
          <a:bodyPr wrap="none" rtlCol="0" anchor="t">
            <a:spAutoFit/>
          </a:bodyPr>
          <a:lstStyle/>
          <a:p>
            <a:pPr>
              <a:lnSpc>
                <a:spcPct val="120000"/>
              </a:lnSpc>
            </a:pPr>
            <a:r>
              <a:rPr lang="zh-CN" altLang="en-US" sz="2800" dirty="0">
                <a:ln w="3175">
                  <a:solidFill>
                    <a:schemeClr val="bg1">
                      <a:alpha val="77125"/>
                    </a:schemeClr>
                  </a:solidFill>
                </a:ln>
                <a:gradFill flip="none" rotWithShape="1">
                  <a:gsLst>
                    <a:gs pos="98000">
                      <a:srgbClr val="FB9435"/>
                    </a:gs>
                    <a:gs pos="51000">
                      <a:srgbClr val="D8271B"/>
                    </a:gs>
                  </a:gsLst>
                  <a:lin ang="2700000" scaled="1"/>
                  <a:tileRect/>
                </a:gradFill>
                <a:effectLst>
                  <a:outerShdw blurRad="50800" dist="38100" dir="5400000" algn="t" rotWithShape="0">
                    <a:schemeClr val="tx1">
                      <a:lumMod val="65000"/>
                      <a:lumOff val="35000"/>
                      <a:alpha val="40000"/>
                    </a:schemeClr>
                  </a:outerShdw>
                </a:effectLst>
                <a:latin typeface="YouSheBiaoTiHei" pitchFamily="2" charset="-122"/>
                <a:ea typeface="YouSheBiaoTiHei" pitchFamily="2" charset="-122"/>
              </a:rPr>
              <a:t>新型毒品身份证</a:t>
            </a:r>
            <a:endParaRPr lang="zh-CN" altLang="en-US" sz="2800" dirty="0">
              <a:ln w="3175">
                <a:solidFill>
                  <a:schemeClr val="bg1">
                    <a:alpha val="77125"/>
                  </a:schemeClr>
                </a:solidFill>
              </a:ln>
              <a:gradFill flip="none" rotWithShape="1">
                <a:gsLst>
                  <a:gs pos="98000">
                    <a:srgbClr val="FB9435"/>
                  </a:gs>
                  <a:gs pos="51000">
                    <a:srgbClr val="D8271B"/>
                  </a:gs>
                </a:gsLst>
                <a:lin ang="2700000" scaled="1"/>
                <a:tileRect/>
              </a:gradFill>
              <a:effectLst>
                <a:outerShdw blurRad="50800" dist="38100" dir="5400000" algn="t" rotWithShape="0">
                  <a:schemeClr val="tx1">
                    <a:lumMod val="65000"/>
                    <a:lumOff val="35000"/>
                    <a:alpha val="40000"/>
                  </a:schemeClr>
                </a:outerShdw>
              </a:effectLst>
              <a:latin typeface="YouSheBiaoTiHei" pitchFamily="2" charset="-122"/>
              <a:ea typeface="YouSheBiaoTiHei" pitchFamily="2" charset="-122"/>
            </a:endParaRPr>
          </a:p>
        </p:txBody>
      </p:sp>
      <p:grpSp>
        <p:nvGrpSpPr>
          <p:cNvPr id="10" name="组合 9"/>
          <p:cNvGrpSpPr/>
          <p:nvPr/>
        </p:nvGrpSpPr>
        <p:grpSpPr>
          <a:xfrm>
            <a:off x="1033819" y="1038107"/>
            <a:ext cx="10490513" cy="1948159"/>
            <a:chOff x="1033819" y="1038107"/>
            <a:chExt cx="10490513" cy="1948159"/>
          </a:xfrm>
        </p:grpSpPr>
        <p:grpSp>
          <p:nvGrpSpPr>
            <p:cNvPr id="11" name="组合 10"/>
            <p:cNvGrpSpPr/>
            <p:nvPr/>
          </p:nvGrpSpPr>
          <p:grpSpPr>
            <a:xfrm>
              <a:off x="1033819" y="1038107"/>
              <a:ext cx="9893659" cy="1020649"/>
              <a:chOff x="1652576" y="989640"/>
              <a:chExt cx="9893659" cy="1020649"/>
            </a:xfrm>
          </p:grpSpPr>
          <p:sp>
            <p:nvSpPr>
              <p:cNvPr id="14" name="剪去对角的矩形 13"/>
              <p:cNvSpPr/>
              <p:nvPr/>
            </p:nvSpPr>
            <p:spPr>
              <a:xfrm rot="5400000">
                <a:off x="6380922" y="-3155023"/>
                <a:ext cx="830005" cy="9500620"/>
              </a:xfrm>
              <a:prstGeom prst="snip2DiagRect">
                <a:avLst/>
              </a:prstGeom>
              <a:solidFill>
                <a:srgbClr val="FFFFFF"/>
              </a:solidFill>
              <a:ln>
                <a:solidFill>
                  <a:srgbClr val="D50F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5" name="剪去对角的矩形 14"/>
              <p:cNvSpPr/>
              <p:nvPr/>
            </p:nvSpPr>
            <p:spPr>
              <a:xfrm>
                <a:off x="1652576" y="989640"/>
                <a:ext cx="2737212" cy="579582"/>
              </a:xfrm>
              <a:prstGeom prst="snip2DiagRect">
                <a:avLst/>
              </a:prstGeom>
              <a:gradFill flip="none" rotWithShape="1">
                <a:gsLst>
                  <a:gs pos="98000">
                    <a:srgbClr val="FB9435"/>
                  </a:gs>
                  <a:gs pos="51000">
                    <a:srgbClr val="D8271B"/>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chemeClr val="bg1"/>
                    </a:solidFill>
                    <a:latin typeface="Source Han Sans SC Bold" panose="020B0800000000000000" pitchFamily="34" charset="-128"/>
                    <a:ea typeface="Source Han Sans SC Bold" panose="020B0800000000000000" pitchFamily="34" charset="-128"/>
                  </a:rPr>
                  <a:t>跳跳糖</a:t>
                </a:r>
                <a:endParaRPr lang="zh-CN" altLang="en-US" sz="2000" dirty="0">
                  <a:solidFill>
                    <a:schemeClr val="bg1"/>
                  </a:solidFill>
                  <a:latin typeface="Source Han Sans SC Bold" panose="020B0800000000000000" pitchFamily="34" charset="-128"/>
                  <a:ea typeface="Source Han Sans SC Bold" panose="020B0800000000000000" pitchFamily="34" charset="-128"/>
                </a:endParaRPr>
              </a:p>
            </p:txBody>
          </p:sp>
          <p:sp>
            <p:nvSpPr>
              <p:cNvPr id="16" name="文本框 15"/>
              <p:cNvSpPr txBox="1"/>
              <p:nvPr/>
            </p:nvSpPr>
            <p:spPr>
              <a:xfrm>
                <a:off x="2045611" y="1399898"/>
                <a:ext cx="9500623" cy="406650"/>
              </a:xfrm>
              <a:prstGeom prst="rect">
                <a:avLst/>
              </a:prstGeom>
              <a:noFill/>
            </p:spPr>
            <p:txBody>
              <a:bodyPr wrap="square">
                <a:spAutoFit/>
              </a:bodyPr>
              <a:lstStyle>
                <a:defPPr>
                  <a:defRPr lang="zh-CN"/>
                </a:defPPr>
                <a:lvl1pPr>
                  <a:lnSpc>
                    <a:spcPct val="120000"/>
                  </a:lnSpc>
                  <a:defRPr>
                    <a:solidFill>
                      <a:srgbClr val="000000">
                        <a:alpha val="80000"/>
                      </a:srgbClr>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pPr algn="ctr"/>
                <a:r>
                  <a:rPr lang="zh-CN" altLang="en-US" dirty="0"/>
                  <a:t>主要成分 多种新型毒品混合物</a:t>
                </a:r>
                <a:endParaRPr lang="zh-CN" altLang="en-US" dirty="0"/>
              </a:p>
            </p:txBody>
          </p:sp>
        </p:grpSp>
        <p:pic>
          <p:nvPicPr>
            <p:cNvPr id="12" name="图片 11"/>
            <p:cNvPicPr>
              <a:picLocks noChangeAspect="1"/>
            </p:cNvPicPr>
            <p:nvPr/>
          </p:nvPicPr>
          <p:blipFill>
            <a:blip r:embed="rId7">
              <a:extLst>
                <a:ext uri="{28A0092B-C50C-407E-A947-70E740481C1C}">
                  <a14:useLocalDpi xmlns:a14="http://schemas.microsoft.com/office/drawing/2010/main" val="0"/>
                </a:ext>
              </a:extLst>
            </a:blip>
            <a:srcRect l="374" r="374"/>
            <a:stretch>
              <a:fillRect/>
            </a:stretch>
          </p:blipFill>
          <p:spPr>
            <a:xfrm>
              <a:off x="8644429" y="1131248"/>
              <a:ext cx="2879903" cy="1855018"/>
            </a:xfrm>
            <a:custGeom>
              <a:avLst/>
              <a:gdLst>
                <a:gd name="connsiteX0" fmla="*/ 4926798 w 6508202"/>
                <a:gd name="connsiteY0" fmla="*/ 4099975 h 4192097"/>
                <a:gd name="connsiteX1" fmla="*/ 5007353 w 6508202"/>
                <a:gd name="connsiteY1" fmla="*/ 4192097 h 4192097"/>
                <a:gd name="connsiteX2" fmla="*/ 4910853 w 6508202"/>
                <a:gd name="connsiteY2" fmla="*/ 4192097 h 4192097"/>
                <a:gd name="connsiteX3" fmla="*/ 0 w 6508202"/>
                <a:gd name="connsiteY3" fmla="*/ 0 h 4192097"/>
                <a:gd name="connsiteX4" fmla="*/ 6508202 w 6508202"/>
                <a:gd name="connsiteY4" fmla="*/ 0 h 4192097"/>
                <a:gd name="connsiteX5" fmla="*/ 6508202 w 6508202"/>
                <a:gd name="connsiteY5" fmla="*/ 2479269 h 4192097"/>
                <a:gd name="connsiteX6" fmla="*/ 6326343 w 6508202"/>
                <a:gd name="connsiteY6" fmla="*/ 2271298 h 4192097"/>
                <a:gd name="connsiteX7" fmla="*/ 6188624 w 6508202"/>
                <a:gd name="connsiteY7" fmla="*/ 2391726 h 4192097"/>
                <a:gd name="connsiteX8" fmla="*/ 6116806 w 6508202"/>
                <a:gd name="connsiteY8" fmla="*/ 2346797 h 4192097"/>
                <a:gd name="connsiteX9" fmla="*/ 5960113 w 6508202"/>
                <a:gd name="connsiteY9" fmla="*/ 2307860 h 4192097"/>
                <a:gd name="connsiteX10" fmla="*/ 5796517 w 6508202"/>
                <a:gd name="connsiteY10" fmla="*/ 2365678 h 4192097"/>
                <a:gd name="connsiteX11" fmla="*/ 5747567 w 6508202"/>
                <a:gd name="connsiteY11" fmla="*/ 2713303 h 4192097"/>
                <a:gd name="connsiteX12" fmla="*/ 5770678 w 6508202"/>
                <a:gd name="connsiteY12" fmla="*/ 2757197 h 4192097"/>
                <a:gd name="connsiteX13" fmla="*/ 4826053 w 6508202"/>
                <a:gd name="connsiteY13" fmla="*/ 3583220 h 4192097"/>
                <a:gd name="connsiteX14" fmla="*/ 2786458 w 6508202"/>
                <a:gd name="connsiteY14" fmla="*/ 3230213 h 4192097"/>
                <a:gd name="connsiteX15" fmla="*/ 2785499 w 6508202"/>
                <a:gd name="connsiteY15" fmla="*/ 3235755 h 4192097"/>
                <a:gd name="connsiteX16" fmla="*/ 2685267 w 6508202"/>
                <a:gd name="connsiteY16" fmla="*/ 3121132 h 4192097"/>
                <a:gd name="connsiteX17" fmla="*/ 1460531 w 6508202"/>
                <a:gd name="connsiteY17" fmla="*/ 4192097 h 4192097"/>
                <a:gd name="connsiteX18" fmla="*/ 0 w 6508202"/>
                <a:gd name="connsiteY18" fmla="*/ 4192097 h 4192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08202" h="4192097">
                  <a:moveTo>
                    <a:pt x="4926798" y="4099975"/>
                  </a:moveTo>
                  <a:lnTo>
                    <a:pt x="5007353" y="4192097"/>
                  </a:lnTo>
                  <a:lnTo>
                    <a:pt x="4910853" y="4192097"/>
                  </a:lnTo>
                  <a:close/>
                  <a:moveTo>
                    <a:pt x="0" y="0"/>
                  </a:moveTo>
                  <a:lnTo>
                    <a:pt x="6508202" y="0"/>
                  </a:lnTo>
                  <a:lnTo>
                    <a:pt x="6508202" y="2479269"/>
                  </a:lnTo>
                  <a:lnTo>
                    <a:pt x="6326343" y="2271298"/>
                  </a:lnTo>
                  <a:lnTo>
                    <a:pt x="6188624" y="2391726"/>
                  </a:lnTo>
                  <a:lnTo>
                    <a:pt x="6116806" y="2346797"/>
                  </a:lnTo>
                  <a:cubicBezTo>
                    <a:pt x="6065055" y="2321332"/>
                    <a:pt x="6011204" y="2308028"/>
                    <a:pt x="5960113" y="2307860"/>
                  </a:cubicBezTo>
                  <a:cubicBezTo>
                    <a:pt x="5898804" y="2307657"/>
                    <a:pt x="5841471" y="2326369"/>
                    <a:pt x="5796517" y="2365678"/>
                  </a:cubicBezTo>
                  <a:cubicBezTo>
                    <a:pt x="5706609" y="2444298"/>
                    <a:pt x="5691753" y="2582979"/>
                    <a:pt x="5747567" y="2713303"/>
                  </a:cubicBezTo>
                  <a:lnTo>
                    <a:pt x="5770678" y="2757197"/>
                  </a:lnTo>
                  <a:lnTo>
                    <a:pt x="4826053" y="3583220"/>
                  </a:lnTo>
                  <a:lnTo>
                    <a:pt x="2786458" y="3230213"/>
                  </a:lnTo>
                  <a:lnTo>
                    <a:pt x="2785499" y="3235755"/>
                  </a:lnTo>
                  <a:lnTo>
                    <a:pt x="2685267" y="3121132"/>
                  </a:lnTo>
                  <a:lnTo>
                    <a:pt x="1460531" y="4192097"/>
                  </a:lnTo>
                  <a:lnTo>
                    <a:pt x="0" y="4192097"/>
                  </a:lnTo>
                  <a:close/>
                </a:path>
              </a:pathLst>
            </a:custGeom>
          </p:spPr>
        </p:pic>
      </p:grpSp>
      <p:sp>
        <p:nvSpPr>
          <p:cNvPr id="21" name="同侧圆角矩形 20"/>
          <p:cNvSpPr/>
          <p:nvPr/>
        </p:nvSpPr>
        <p:spPr>
          <a:xfrm rot="16200000" flipH="1">
            <a:off x="1853090" y="1961270"/>
            <a:ext cx="3457407" cy="5095948"/>
          </a:xfrm>
          <a:prstGeom prst="round2SameRect">
            <a:avLst>
              <a:gd name="adj1" fmla="val 10163"/>
              <a:gd name="adj2" fmla="val 0"/>
            </a:avLst>
          </a:prstGeom>
          <a:gradFill flip="none" rotWithShape="1">
            <a:gsLst>
              <a:gs pos="98000">
                <a:srgbClr val="FB9435"/>
              </a:gs>
              <a:gs pos="51000">
                <a:srgbClr val="D8271B"/>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latin typeface="Source Han Sans SC Bold" panose="020B0800000000000000" pitchFamily="34" charset="-128"/>
              <a:ea typeface="Source Han Sans SC Bold" panose="020B0800000000000000" pitchFamily="34" charset="-128"/>
            </a:endParaRPr>
          </a:p>
        </p:txBody>
      </p:sp>
      <p:sp>
        <p:nvSpPr>
          <p:cNvPr id="22" name="文本框 21"/>
          <p:cNvSpPr txBox="1"/>
          <p:nvPr/>
        </p:nvSpPr>
        <p:spPr>
          <a:xfrm>
            <a:off x="1260429" y="3345799"/>
            <a:ext cx="4641820" cy="2401042"/>
          </a:xfrm>
          <a:prstGeom prst="rect">
            <a:avLst/>
          </a:prstGeom>
          <a:noFill/>
        </p:spPr>
        <p:txBody>
          <a:bodyPr wrap="square">
            <a:spAutoFit/>
          </a:bodyPr>
          <a:lstStyle>
            <a:defPPr>
              <a:defRPr lang="zh-CN"/>
            </a:defPPr>
            <a:lvl1pPr>
              <a:lnSpc>
                <a:spcPct val="120000"/>
              </a:lnSpc>
              <a:defRPr>
                <a:solidFill>
                  <a:srgbClr val="000000">
                    <a:alpha val="80000"/>
                  </a:srgbClr>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pPr marL="285750" indent="-285750">
              <a:buFont typeface="Wingdings" panose="05000000000000000000" pitchFamily="2" charset="2"/>
              <a:buChar char="l"/>
            </a:pPr>
            <a:r>
              <a:rPr lang="zh-CN" altLang="en-US" b="1" dirty="0">
                <a:solidFill>
                  <a:schemeClr val="bg1"/>
                </a:solidFill>
              </a:rPr>
              <a:t>外观特点：</a:t>
            </a:r>
            <a:endParaRPr lang="en-US" altLang="zh-CN" b="1" dirty="0">
              <a:solidFill>
                <a:schemeClr val="bg1"/>
              </a:solidFill>
            </a:endParaRPr>
          </a:p>
          <a:p>
            <a:r>
              <a:rPr lang="zh-CN" altLang="en-US" dirty="0">
                <a:solidFill>
                  <a:schemeClr val="bg1"/>
                </a:solidFill>
              </a:rPr>
              <a:t>呈碎片或颗粒状，包装与跳跳糖类1以，遇水即溶</a:t>
            </a:r>
            <a:endParaRPr lang="zh-CN" altLang="en-US" dirty="0">
              <a:solidFill>
                <a:schemeClr val="bg1"/>
              </a:solidFill>
            </a:endParaRPr>
          </a:p>
          <a:p>
            <a:pPr marL="285750" indent="-285750">
              <a:buFont typeface="Wingdings" panose="05000000000000000000" pitchFamily="2" charset="2"/>
              <a:buChar char="l"/>
            </a:pPr>
            <a:endParaRPr lang="zh-CN" altLang="en-US" dirty="0">
              <a:solidFill>
                <a:schemeClr val="bg1"/>
              </a:solidFill>
            </a:endParaRPr>
          </a:p>
          <a:p>
            <a:pPr marL="285750" indent="-285750">
              <a:buFont typeface="Wingdings" panose="05000000000000000000" pitchFamily="2" charset="2"/>
              <a:buChar char="l"/>
            </a:pPr>
            <a:r>
              <a:rPr lang="zh-CN" altLang="en-US" b="1" dirty="0">
                <a:solidFill>
                  <a:schemeClr val="bg1"/>
                </a:solidFill>
              </a:rPr>
              <a:t>滥用危害：</a:t>
            </a:r>
            <a:endParaRPr lang="en-US" altLang="zh-CN" b="1" dirty="0">
              <a:solidFill>
                <a:schemeClr val="bg1"/>
              </a:solidFill>
            </a:endParaRPr>
          </a:p>
          <a:p>
            <a:r>
              <a:rPr lang="zh-CN" altLang="en-US" dirty="0">
                <a:solidFill>
                  <a:schemeClr val="bg1"/>
                </a:solidFill>
              </a:rPr>
              <a:t>服用后，大脑处于兴奋之中，会对大脑造成不可逆的损伤</a:t>
            </a:r>
            <a:endParaRPr lang="zh-CN" altLang="en-US" dirty="0">
              <a:solidFill>
                <a:schemeClr val="bg1"/>
              </a:solidFill>
            </a:endParaRPr>
          </a:p>
        </p:txBody>
      </p:sp>
      <p:pic>
        <p:nvPicPr>
          <p:cNvPr id="23" name="图片 22"/>
          <p:cNvPicPr>
            <a:picLocks noChangeAspect="1"/>
          </p:cNvPicPr>
          <p:nvPr/>
        </p:nvPicPr>
        <p:blipFill>
          <a:blip r:embed="rId8">
            <a:extLst>
              <a:ext uri="{28A0092B-C50C-407E-A947-70E740481C1C}">
                <a14:useLocalDpi xmlns:a14="http://schemas.microsoft.com/office/drawing/2010/main" val="0"/>
              </a:ext>
            </a:extLst>
          </a:blip>
          <a:srcRect l="12" r="12"/>
          <a:stretch>
            <a:fillRect/>
          </a:stretch>
        </p:blipFill>
        <p:spPr>
          <a:xfrm>
            <a:off x="6096000" y="2780541"/>
            <a:ext cx="5095949" cy="3457406"/>
          </a:xfrm>
          <a:prstGeom prst="rect">
            <a:avLst/>
          </a:prstGeom>
          <a:ln w="12700">
            <a:solidFill>
              <a:srgbClr val="D50F11"/>
            </a:solidFill>
          </a:ln>
        </p:spPr>
      </p:pic>
    </p:spTree>
    <p:custDataLst>
      <p:tags r:id="rId9"/>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1000"/>
                                        <p:tgtEl>
                                          <p:spTgt spid="10"/>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par>
                          <p:cTn id="16" fill="hold">
                            <p:stCondLst>
                              <p:cond delay="2500"/>
                            </p:stCondLst>
                            <p:childTnLst>
                              <p:par>
                                <p:cTn id="17" presetID="22" presetClass="entr" presetSubtype="2"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right)">
                                      <p:cBhvr>
                                        <p:cTn id="19" dur="500"/>
                                        <p:tgtEl>
                                          <p:spTgt spid="21"/>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1" grpId="0" animBg="1"/>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背景图案&#10;&#10;AI 生成的内容可能不正确。"/>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4953" y="-11405"/>
            <a:ext cx="12216949" cy="3635906"/>
          </a:xfrm>
          <a:prstGeom prst="rect">
            <a:avLst/>
          </a:prstGeom>
        </p:spPr>
      </p:pic>
      <p:pic>
        <p:nvPicPr>
          <p:cNvPr id="7" name="图片 6" descr="图片包含 食物, 黑暗, 橙子, 灯光&#10;&#10;AI 生成的内容可能不正确。"/>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4812631" y="0"/>
            <a:ext cx="7772400" cy="1285133"/>
          </a:xfrm>
          <a:prstGeom prst="rect">
            <a:avLst/>
          </a:prstGeom>
        </p:spPr>
      </p:pic>
      <p:pic>
        <p:nvPicPr>
          <p:cNvPr id="6" name="图片 5" descr="飞机的机翼&#10;&#10;AI 生成的内容可能不正确。"/>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950" y="762000"/>
            <a:ext cx="12216949" cy="6121848"/>
          </a:xfrm>
          <a:prstGeom prst="rect">
            <a:avLst/>
          </a:prstGeom>
        </p:spPr>
      </p:pic>
      <p:pic>
        <p:nvPicPr>
          <p:cNvPr id="8" name="图片 7" descr="形状, 矩形&#10;&#10;AI 生成的内容可能不正确。"/>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52" y="69574"/>
            <a:ext cx="12075337" cy="6718852"/>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958" y="-11405"/>
            <a:ext cx="2070574" cy="737452"/>
          </a:xfrm>
          <a:prstGeom prst="rect">
            <a:avLst/>
          </a:prstGeom>
        </p:spPr>
      </p:pic>
      <p:sp>
        <p:nvSpPr>
          <p:cNvPr id="9" name="文本框 8"/>
          <p:cNvSpPr txBox="1"/>
          <p:nvPr/>
        </p:nvSpPr>
        <p:spPr>
          <a:xfrm>
            <a:off x="757505" y="357321"/>
            <a:ext cx="2496196" cy="579582"/>
          </a:xfrm>
          <a:prstGeom prst="rect">
            <a:avLst/>
          </a:prstGeom>
          <a:noFill/>
        </p:spPr>
        <p:txBody>
          <a:bodyPr wrap="none" rtlCol="0" anchor="t">
            <a:spAutoFit/>
          </a:bodyPr>
          <a:lstStyle/>
          <a:p>
            <a:pPr>
              <a:lnSpc>
                <a:spcPct val="120000"/>
              </a:lnSpc>
            </a:pPr>
            <a:r>
              <a:rPr lang="zh-CN" altLang="en-US" sz="2800" dirty="0">
                <a:ln w="3175">
                  <a:solidFill>
                    <a:schemeClr val="bg1">
                      <a:alpha val="77125"/>
                    </a:schemeClr>
                  </a:solidFill>
                </a:ln>
                <a:gradFill flip="none" rotWithShape="1">
                  <a:gsLst>
                    <a:gs pos="98000">
                      <a:srgbClr val="FB9435"/>
                    </a:gs>
                    <a:gs pos="51000">
                      <a:srgbClr val="D8271B"/>
                    </a:gs>
                  </a:gsLst>
                  <a:lin ang="2700000" scaled="1"/>
                  <a:tileRect/>
                </a:gradFill>
                <a:effectLst>
                  <a:outerShdw blurRad="50800" dist="38100" dir="5400000" algn="t" rotWithShape="0">
                    <a:schemeClr val="tx1">
                      <a:lumMod val="65000"/>
                      <a:lumOff val="35000"/>
                      <a:alpha val="40000"/>
                    </a:schemeClr>
                  </a:outerShdw>
                </a:effectLst>
                <a:latin typeface="YouSheBiaoTiHei" pitchFamily="2" charset="-122"/>
                <a:ea typeface="YouSheBiaoTiHei" pitchFamily="2" charset="-122"/>
              </a:rPr>
              <a:t>新型毒品身份证</a:t>
            </a:r>
            <a:endParaRPr lang="zh-CN" altLang="en-US" sz="2800" dirty="0">
              <a:ln w="3175">
                <a:solidFill>
                  <a:schemeClr val="bg1">
                    <a:alpha val="77125"/>
                  </a:schemeClr>
                </a:solidFill>
              </a:ln>
              <a:gradFill flip="none" rotWithShape="1">
                <a:gsLst>
                  <a:gs pos="98000">
                    <a:srgbClr val="FB9435"/>
                  </a:gs>
                  <a:gs pos="51000">
                    <a:srgbClr val="D8271B"/>
                  </a:gs>
                </a:gsLst>
                <a:lin ang="2700000" scaled="1"/>
                <a:tileRect/>
              </a:gradFill>
              <a:effectLst>
                <a:outerShdw blurRad="50800" dist="38100" dir="5400000" algn="t" rotWithShape="0">
                  <a:schemeClr val="tx1">
                    <a:lumMod val="65000"/>
                    <a:lumOff val="35000"/>
                    <a:alpha val="40000"/>
                  </a:schemeClr>
                </a:outerShdw>
              </a:effectLst>
              <a:latin typeface="YouSheBiaoTiHei" pitchFamily="2" charset="-122"/>
              <a:ea typeface="YouSheBiaoTiHei" pitchFamily="2" charset="-122"/>
            </a:endParaRPr>
          </a:p>
        </p:txBody>
      </p:sp>
      <p:sp>
        <p:nvSpPr>
          <p:cNvPr id="27" name="同侧圆角矩形 26"/>
          <p:cNvSpPr/>
          <p:nvPr/>
        </p:nvSpPr>
        <p:spPr>
          <a:xfrm>
            <a:off x="4571433" y="1027958"/>
            <a:ext cx="6956612" cy="2401042"/>
          </a:xfrm>
          <a:prstGeom prst="round2SameRect">
            <a:avLst>
              <a:gd name="adj1" fmla="val 10163"/>
              <a:gd name="adj2" fmla="val 0"/>
            </a:avLst>
          </a:prstGeom>
          <a:gradFill flip="none" rotWithShape="1">
            <a:gsLst>
              <a:gs pos="98000">
                <a:srgbClr val="FB9435"/>
              </a:gs>
              <a:gs pos="51000">
                <a:srgbClr val="D8271B"/>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latin typeface="Source Han Sans SC Bold" panose="020B0800000000000000" pitchFamily="34" charset="-128"/>
              <a:ea typeface="Source Han Sans SC Bold" panose="020B0800000000000000" pitchFamily="34" charset="-128"/>
            </a:endParaRPr>
          </a:p>
        </p:txBody>
      </p:sp>
      <p:sp>
        <p:nvSpPr>
          <p:cNvPr id="28" name="文本框 27"/>
          <p:cNvSpPr txBox="1"/>
          <p:nvPr/>
        </p:nvSpPr>
        <p:spPr>
          <a:xfrm>
            <a:off x="4964473" y="1242744"/>
            <a:ext cx="6321956" cy="2068643"/>
          </a:xfrm>
          <a:prstGeom prst="rect">
            <a:avLst/>
          </a:prstGeom>
          <a:noFill/>
        </p:spPr>
        <p:txBody>
          <a:bodyPr wrap="square">
            <a:spAutoFit/>
          </a:bodyPr>
          <a:lstStyle>
            <a:defPPr>
              <a:defRPr lang="zh-CN"/>
            </a:defPPr>
            <a:lvl1pPr>
              <a:lnSpc>
                <a:spcPct val="120000"/>
              </a:lnSpc>
              <a:defRPr>
                <a:solidFill>
                  <a:srgbClr val="000000">
                    <a:alpha val="80000"/>
                  </a:srgbClr>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pPr marL="285750" indent="-285750">
              <a:buFont typeface="Wingdings" panose="05000000000000000000" pitchFamily="2" charset="2"/>
              <a:buChar char="l"/>
            </a:pPr>
            <a:r>
              <a:rPr lang="zh-CN" altLang="en-US" b="1" dirty="0">
                <a:solidFill>
                  <a:schemeClr val="bg1"/>
                </a:solidFill>
              </a:rPr>
              <a:t>外观特点：</a:t>
            </a:r>
            <a:endParaRPr lang="en-US" altLang="zh-CN" b="1" dirty="0">
              <a:solidFill>
                <a:schemeClr val="bg1"/>
              </a:solidFill>
            </a:endParaRPr>
          </a:p>
          <a:p>
            <a:r>
              <a:rPr lang="zh-CN" altLang="en-US" dirty="0">
                <a:solidFill>
                  <a:schemeClr val="bg1"/>
                </a:solidFill>
              </a:rPr>
              <a:t>形似小型邮票、印着花花绿绿的卡通图案</a:t>
            </a:r>
            <a:endParaRPr lang="zh-CN" altLang="en-US" dirty="0">
              <a:solidFill>
                <a:schemeClr val="bg1"/>
              </a:solidFill>
            </a:endParaRPr>
          </a:p>
          <a:p>
            <a:pPr marL="285750" indent="-285750">
              <a:buFont typeface="Wingdings" panose="05000000000000000000" pitchFamily="2" charset="2"/>
              <a:buChar char="l"/>
            </a:pPr>
            <a:endParaRPr lang="zh-CN" altLang="en-US" dirty="0">
              <a:solidFill>
                <a:schemeClr val="bg1"/>
              </a:solidFill>
            </a:endParaRPr>
          </a:p>
          <a:p>
            <a:pPr marL="285750" indent="-285750">
              <a:buFont typeface="Wingdings" panose="05000000000000000000" pitchFamily="2" charset="2"/>
              <a:buChar char="l"/>
            </a:pPr>
            <a:r>
              <a:rPr lang="zh-CN" altLang="en-US" b="1" dirty="0">
                <a:solidFill>
                  <a:schemeClr val="bg1"/>
                </a:solidFill>
              </a:rPr>
              <a:t>滥用危害：</a:t>
            </a:r>
            <a:endParaRPr lang="en-US" altLang="zh-CN" b="1" dirty="0">
              <a:solidFill>
                <a:schemeClr val="bg1"/>
              </a:solidFill>
            </a:endParaRPr>
          </a:p>
          <a:p>
            <a:r>
              <a:rPr lang="zh-CN" altLang="en-US" dirty="0">
                <a:solidFill>
                  <a:schemeClr val="bg1"/>
                </a:solidFill>
              </a:rPr>
              <a:t>一般嚼食或舌下含服，强烈致幻，一动过速、身体麻痹、极度焦虑、精神障碍</a:t>
            </a:r>
            <a:endParaRPr lang="zh-CN" altLang="en-US" dirty="0">
              <a:solidFill>
                <a:schemeClr val="bg1"/>
              </a:solidFill>
            </a:endParaRPr>
          </a:p>
        </p:txBody>
      </p:sp>
      <p:pic>
        <p:nvPicPr>
          <p:cNvPr id="29" name="图片 28"/>
          <p:cNvPicPr>
            <a:picLocks noChangeAspect="1"/>
          </p:cNvPicPr>
          <p:nvPr/>
        </p:nvPicPr>
        <p:blipFill>
          <a:blip r:embed="rId7">
            <a:extLst>
              <a:ext uri="{28A0092B-C50C-407E-A947-70E740481C1C}">
                <a14:useLocalDpi xmlns:a14="http://schemas.microsoft.com/office/drawing/2010/main" val="0"/>
              </a:ext>
            </a:extLst>
          </a:blip>
          <a:srcRect l="156" r="156"/>
          <a:stretch>
            <a:fillRect/>
          </a:stretch>
        </p:blipFill>
        <p:spPr>
          <a:xfrm>
            <a:off x="4571430" y="3429000"/>
            <a:ext cx="6956615" cy="2898149"/>
          </a:xfrm>
          <a:prstGeom prst="rect">
            <a:avLst/>
          </a:prstGeom>
          <a:ln w="12700">
            <a:solidFill>
              <a:srgbClr val="D50F11"/>
            </a:solidFill>
          </a:ln>
        </p:spPr>
      </p:pic>
      <p:grpSp>
        <p:nvGrpSpPr>
          <p:cNvPr id="15" name="组合 14"/>
          <p:cNvGrpSpPr/>
          <p:nvPr/>
        </p:nvGrpSpPr>
        <p:grpSpPr>
          <a:xfrm>
            <a:off x="757505" y="1775788"/>
            <a:ext cx="3942185" cy="4724891"/>
            <a:chOff x="757505" y="1038107"/>
            <a:chExt cx="3942185" cy="4724891"/>
          </a:xfrm>
        </p:grpSpPr>
        <p:grpSp>
          <p:nvGrpSpPr>
            <p:cNvPr id="16" name="组合 15"/>
            <p:cNvGrpSpPr/>
            <p:nvPr/>
          </p:nvGrpSpPr>
          <p:grpSpPr>
            <a:xfrm>
              <a:off x="757505" y="1038107"/>
              <a:ext cx="3406565" cy="3964882"/>
              <a:chOff x="1376262" y="989640"/>
              <a:chExt cx="3406565" cy="3964882"/>
            </a:xfrm>
          </p:grpSpPr>
          <p:sp>
            <p:nvSpPr>
              <p:cNvPr id="18" name="剪去对角的矩形 17"/>
              <p:cNvSpPr/>
              <p:nvPr/>
            </p:nvSpPr>
            <p:spPr>
              <a:xfrm rot="5400000">
                <a:off x="1192427" y="1364122"/>
                <a:ext cx="3774235" cy="3406565"/>
              </a:xfrm>
              <a:prstGeom prst="snip2DiagRect">
                <a:avLst/>
              </a:prstGeom>
              <a:solidFill>
                <a:srgbClr val="FFFFFF"/>
              </a:solidFill>
              <a:ln>
                <a:solidFill>
                  <a:srgbClr val="D50F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5" name="剪去对角的矩形 24"/>
              <p:cNvSpPr/>
              <p:nvPr/>
            </p:nvSpPr>
            <p:spPr>
              <a:xfrm>
                <a:off x="1652576" y="989640"/>
                <a:ext cx="2737212" cy="579582"/>
              </a:xfrm>
              <a:prstGeom prst="snip2DiagRect">
                <a:avLst/>
              </a:prstGeom>
              <a:gradFill flip="none" rotWithShape="1">
                <a:gsLst>
                  <a:gs pos="98000">
                    <a:srgbClr val="FB9435"/>
                  </a:gs>
                  <a:gs pos="51000">
                    <a:srgbClr val="D8271B"/>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chemeClr val="bg1"/>
                    </a:solidFill>
                    <a:latin typeface="Source Han Sans SC Bold" panose="020B0800000000000000" pitchFamily="34" charset="-128"/>
                    <a:ea typeface="Source Han Sans SC Bold" panose="020B0800000000000000" pitchFamily="34" charset="-128"/>
                  </a:rPr>
                  <a:t>致幻邮票(LSD)</a:t>
                </a:r>
                <a:endParaRPr lang="zh-CN" altLang="en-US" sz="2000" dirty="0">
                  <a:solidFill>
                    <a:schemeClr val="bg1"/>
                  </a:solidFill>
                  <a:latin typeface="Source Han Sans SC Bold" panose="020B0800000000000000" pitchFamily="34" charset="-128"/>
                  <a:ea typeface="Source Han Sans SC Bold" panose="020B0800000000000000" pitchFamily="34" charset="-128"/>
                </a:endParaRPr>
              </a:p>
            </p:txBody>
          </p:sp>
          <p:sp>
            <p:nvSpPr>
              <p:cNvPr id="26" name="文本框 25"/>
              <p:cNvSpPr txBox="1"/>
              <p:nvPr/>
            </p:nvSpPr>
            <p:spPr>
              <a:xfrm>
                <a:off x="2176661" y="2311508"/>
                <a:ext cx="1826616" cy="1071447"/>
              </a:xfrm>
              <a:prstGeom prst="rect">
                <a:avLst/>
              </a:prstGeom>
              <a:noFill/>
            </p:spPr>
            <p:txBody>
              <a:bodyPr wrap="square">
                <a:spAutoFit/>
              </a:bodyPr>
              <a:lstStyle>
                <a:defPPr>
                  <a:defRPr lang="zh-CN"/>
                </a:defPPr>
                <a:lvl1pPr>
                  <a:lnSpc>
                    <a:spcPct val="120000"/>
                  </a:lnSpc>
                  <a:defRPr>
                    <a:solidFill>
                      <a:srgbClr val="000000">
                        <a:alpha val="80000"/>
                      </a:srgbClr>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pPr algn="ctr"/>
                <a:r>
                  <a:rPr lang="zh-CN" altLang="en-US" dirty="0"/>
                  <a:t>主要成分</a:t>
                </a:r>
                <a:endParaRPr lang="en-US" altLang="zh-CN" dirty="0"/>
              </a:p>
              <a:p>
                <a:pPr algn="ctr"/>
                <a:endParaRPr lang="en-US" altLang="zh-CN" dirty="0"/>
              </a:p>
              <a:p>
                <a:pPr algn="ctr"/>
                <a:r>
                  <a:rPr lang="zh-CN" altLang="en-US" dirty="0"/>
                  <a:t>麦角二乙胺</a:t>
                </a:r>
                <a:endParaRPr lang="zh-CN" altLang="en-US" dirty="0"/>
              </a:p>
            </p:txBody>
          </p:sp>
        </p:grpSp>
        <p:pic>
          <p:nvPicPr>
            <p:cNvPr id="17" name="图片 16"/>
            <p:cNvPicPr>
              <a:picLocks noChangeAspect="1"/>
            </p:cNvPicPr>
            <p:nvPr/>
          </p:nvPicPr>
          <p:blipFill>
            <a:blip r:embed="rId8">
              <a:extLst>
                <a:ext uri="{28A0092B-C50C-407E-A947-70E740481C1C}">
                  <a14:useLocalDpi xmlns:a14="http://schemas.microsoft.com/office/drawing/2010/main" val="0"/>
                </a:ext>
              </a:extLst>
            </a:blip>
            <a:srcRect t="421" b="421"/>
            <a:stretch>
              <a:fillRect/>
            </a:stretch>
          </p:blipFill>
          <p:spPr>
            <a:xfrm>
              <a:off x="2242193" y="3999892"/>
              <a:ext cx="2457497" cy="1763106"/>
            </a:xfrm>
            <a:custGeom>
              <a:avLst/>
              <a:gdLst>
                <a:gd name="connsiteX0" fmla="*/ 4926798 w 6508202"/>
                <a:gd name="connsiteY0" fmla="*/ 4099975 h 4192097"/>
                <a:gd name="connsiteX1" fmla="*/ 5007353 w 6508202"/>
                <a:gd name="connsiteY1" fmla="*/ 4192097 h 4192097"/>
                <a:gd name="connsiteX2" fmla="*/ 4910853 w 6508202"/>
                <a:gd name="connsiteY2" fmla="*/ 4192097 h 4192097"/>
                <a:gd name="connsiteX3" fmla="*/ 0 w 6508202"/>
                <a:gd name="connsiteY3" fmla="*/ 0 h 4192097"/>
                <a:gd name="connsiteX4" fmla="*/ 6508202 w 6508202"/>
                <a:gd name="connsiteY4" fmla="*/ 0 h 4192097"/>
                <a:gd name="connsiteX5" fmla="*/ 6508202 w 6508202"/>
                <a:gd name="connsiteY5" fmla="*/ 2479269 h 4192097"/>
                <a:gd name="connsiteX6" fmla="*/ 6326343 w 6508202"/>
                <a:gd name="connsiteY6" fmla="*/ 2271298 h 4192097"/>
                <a:gd name="connsiteX7" fmla="*/ 6188624 w 6508202"/>
                <a:gd name="connsiteY7" fmla="*/ 2391726 h 4192097"/>
                <a:gd name="connsiteX8" fmla="*/ 6116806 w 6508202"/>
                <a:gd name="connsiteY8" fmla="*/ 2346797 h 4192097"/>
                <a:gd name="connsiteX9" fmla="*/ 5960113 w 6508202"/>
                <a:gd name="connsiteY9" fmla="*/ 2307860 h 4192097"/>
                <a:gd name="connsiteX10" fmla="*/ 5796517 w 6508202"/>
                <a:gd name="connsiteY10" fmla="*/ 2365678 h 4192097"/>
                <a:gd name="connsiteX11" fmla="*/ 5747567 w 6508202"/>
                <a:gd name="connsiteY11" fmla="*/ 2713303 h 4192097"/>
                <a:gd name="connsiteX12" fmla="*/ 5770678 w 6508202"/>
                <a:gd name="connsiteY12" fmla="*/ 2757197 h 4192097"/>
                <a:gd name="connsiteX13" fmla="*/ 4826053 w 6508202"/>
                <a:gd name="connsiteY13" fmla="*/ 3583220 h 4192097"/>
                <a:gd name="connsiteX14" fmla="*/ 2786458 w 6508202"/>
                <a:gd name="connsiteY14" fmla="*/ 3230213 h 4192097"/>
                <a:gd name="connsiteX15" fmla="*/ 2785499 w 6508202"/>
                <a:gd name="connsiteY15" fmla="*/ 3235755 h 4192097"/>
                <a:gd name="connsiteX16" fmla="*/ 2685267 w 6508202"/>
                <a:gd name="connsiteY16" fmla="*/ 3121132 h 4192097"/>
                <a:gd name="connsiteX17" fmla="*/ 1460531 w 6508202"/>
                <a:gd name="connsiteY17" fmla="*/ 4192097 h 4192097"/>
                <a:gd name="connsiteX18" fmla="*/ 0 w 6508202"/>
                <a:gd name="connsiteY18" fmla="*/ 4192097 h 4192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08202" h="4192097">
                  <a:moveTo>
                    <a:pt x="4926798" y="4099975"/>
                  </a:moveTo>
                  <a:lnTo>
                    <a:pt x="5007353" y="4192097"/>
                  </a:lnTo>
                  <a:lnTo>
                    <a:pt x="4910853" y="4192097"/>
                  </a:lnTo>
                  <a:close/>
                  <a:moveTo>
                    <a:pt x="0" y="0"/>
                  </a:moveTo>
                  <a:lnTo>
                    <a:pt x="6508202" y="0"/>
                  </a:lnTo>
                  <a:lnTo>
                    <a:pt x="6508202" y="2479269"/>
                  </a:lnTo>
                  <a:lnTo>
                    <a:pt x="6326343" y="2271298"/>
                  </a:lnTo>
                  <a:lnTo>
                    <a:pt x="6188624" y="2391726"/>
                  </a:lnTo>
                  <a:lnTo>
                    <a:pt x="6116806" y="2346797"/>
                  </a:lnTo>
                  <a:cubicBezTo>
                    <a:pt x="6065055" y="2321332"/>
                    <a:pt x="6011204" y="2308028"/>
                    <a:pt x="5960113" y="2307860"/>
                  </a:cubicBezTo>
                  <a:cubicBezTo>
                    <a:pt x="5898804" y="2307657"/>
                    <a:pt x="5841471" y="2326369"/>
                    <a:pt x="5796517" y="2365678"/>
                  </a:cubicBezTo>
                  <a:cubicBezTo>
                    <a:pt x="5706609" y="2444298"/>
                    <a:pt x="5691753" y="2582979"/>
                    <a:pt x="5747567" y="2713303"/>
                  </a:cubicBezTo>
                  <a:lnTo>
                    <a:pt x="5770678" y="2757197"/>
                  </a:lnTo>
                  <a:lnTo>
                    <a:pt x="4826053" y="3583220"/>
                  </a:lnTo>
                  <a:lnTo>
                    <a:pt x="2786458" y="3230213"/>
                  </a:lnTo>
                  <a:lnTo>
                    <a:pt x="2785499" y="3235755"/>
                  </a:lnTo>
                  <a:lnTo>
                    <a:pt x="2685267" y="3121132"/>
                  </a:lnTo>
                  <a:lnTo>
                    <a:pt x="1460531" y="4192097"/>
                  </a:lnTo>
                  <a:lnTo>
                    <a:pt x="0" y="4192097"/>
                  </a:lnTo>
                  <a:close/>
                </a:path>
              </a:pathLst>
            </a:custGeom>
          </p:spPr>
        </p:pic>
      </p:grpSp>
    </p:spTree>
    <p:custDataLst>
      <p:tags r:id="rId9"/>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1000"/>
                                        <p:tgtEl>
                                          <p:spTgt spid="15"/>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par>
                          <p:cTn id="16" fill="hold">
                            <p:stCondLst>
                              <p:cond delay="2500"/>
                            </p:stCondLst>
                            <p:childTnLst>
                              <p:par>
                                <p:cTn id="17" presetID="22" presetClass="entr" presetSubtype="4"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500"/>
                                        <p:tgtEl>
                                          <p:spTgt spid="27"/>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7" grpId="0" animBg="1"/>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背景图案&#10;&#10;AI 生成的内容可能不正确。"/>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4953" y="-11405"/>
            <a:ext cx="12216949" cy="3635906"/>
          </a:xfrm>
          <a:prstGeom prst="rect">
            <a:avLst/>
          </a:prstGeom>
        </p:spPr>
      </p:pic>
      <p:pic>
        <p:nvPicPr>
          <p:cNvPr id="7" name="图片 6" descr="图片包含 食物, 黑暗, 橙子, 灯光&#10;&#10;AI 生成的内容可能不正确。"/>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4812631" y="0"/>
            <a:ext cx="7772400" cy="1285133"/>
          </a:xfrm>
          <a:prstGeom prst="rect">
            <a:avLst/>
          </a:prstGeom>
        </p:spPr>
      </p:pic>
      <p:pic>
        <p:nvPicPr>
          <p:cNvPr id="6" name="图片 5" descr="飞机的机翼&#10;&#10;AI 生成的内容可能不正确。"/>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950" y="762000"/>
            <a:ext cx="12216949" cy="6121848"/>
          </a:xfrm>
          <a:prstGeom prst="rect">
            <a:avLst/>
          </a:prstGeom>
        </p:spPr>
      </p:pic>
      <p:pic>
        <p:nvPicPr>
          <p:cNvPr id="8" name="图片 7" descr="形状, 矩形&#10;&#10;AI 生成的内容可能不正确。"/>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52" y="69574"/>
            <a:ext cx="12075337" cy="6718852"/>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958" y="-11405"/>
            <a:ext cx="2070574" cy="737452"/>
          </a:xfrm>
          <a:prstGeom prst="rect">
            <a:avLst/>
          </a:prstGeom>
        </p:spPr>
      </p:pic>
      <p:sp>
        <p:nvSpPr>
          <p:cNvPr id="9" name="文本框 8"/>
          <p:cNvSpPr txBox="1"/>
          <p:nvPr/>
        </p:nvSpPr>
        <p:spPr>
          <a:xfrm>
            <a:off x="757505" y="357321"/>
            <a:ext cx="2496196" cy="579582"/>
          </a:xfrm>
          <a:prstGeom prst="rect">
            <a:avLst/>
          </a:prstGeom>
          <a:noFill/>
        </p:spPr>
        <p:txBody>
          <a:bodyPr wrap="none" rtlCol="0" anchor="t">
            <a:spAutoFit/>
          </a:bodyPr>
          <a:lstStyle/>
          <a:p>
            <a:pPr>
              <a:lnSpc>
                <a:spcPct val="120000"/>
              </a:lnSpc>
            </a:pPr>
            <a:r>
              <a:rPr lang="zh-CN" altLang="en-US" sz="2800" dirty="0">
                <a:ln w="3175">
                  <a:solidFill>
                    <a:schemeClr val="bg1">
                      <a:alpha val="77125"/>
                    </a:schemeClr>
                  </a:solidFill>
                </a:ln>
                <a:gradFill flip="none" rotWithShape="1">
                  <a:gsLst>
                    <a:gs pos="98000">
                      <a:srgbClr val="FB9435"/>
                    </a:gs>
                    <a:gs pos="51000">
                      <a:srgbClr val="D8271B"/>
                    </a:gs>
                  </a:gsLst>
                  <a:lin ang="2700000" scaled="1"/>
                  <a:tileRect/>
                </a:gradFill>
                <a:effectLst>
                  <a:outerShdw blurRad="50800" dist="38100" dir="5400000" algn="t" rotWithShape="0">
                    <a:schemeClr val="tx1">
                      <a:lumMod val="65000"/>
                      <a:lumOff val="35000"/>
                      <a:alpha val="40000"/>
                    </a:schemeClr>
                  </a:outerShdw>
                </a:effectLst>
                <a:latin typeface="YouSheBiaoTiHei" pitchFamily="2" charset="-122"/>
                <a:ea typeface="YouSheBiaoTiHei" pitchFamily="2" charset="-122"/>
              </a:rPr>
              <a:t>新型毒品身份证</a:t>
            </a:r>
            <a:endParaRPr lang="zh-CN" altLang="en-US" sz="2800" dirty="0">
              <a:ln w="3175">
                <a:solidFill>
                  <a:schemeClr val="bg1">
                    <a:alpha val="77125"/>
                  </a:schemeClr>
                </a:solidFill>
              </a:ln>
              <a:gradFill flip="none" rotWithShape="1">
                <a:gsLst>
                  <a:gs pos="98000">
                    <a:srgbClr val="FB9435"/>
                  </a:gs>
                  <a:gs pos="51000">
                    <a:srgbClr val="D8271B"/>
                  </a:gs>
                </a:gsLst>
                <a:lin ang="2700000" scaled="1"/>
                <a:tileRect/>
              </a:gradFill>
              <a:effectLst>
                <a:outerShdw blurRad="50800" dist="38100" dir="5400000" algn="t" rotWithShape="0">
                  <a:schemeClr val="tx1">
                    <a:lumMod val="65000"/>
                    <a:lumOff val="35000"/>
                    <a:alpha val="40000"/>
                  </a:schemeClr>
                </a:outerShdw>
              </a:effectLst>
              <a:latin typeface="YouSheBiaoTiHei" pitchFamily="2" charset="-122"/>
              <a:ea typeface="YouSheBiaoTiHei" pitchFamily="2" charset="-122"/>
            </a:endParaRPr>
          </a:p>
        </p:txBody>
      </p:sp>
      <p:sp>
        <p:nvSpPr>
          <p:cNvPr id="27" name="同侧圆角矩形 26"/>
          <p:cNvSpPr/>
          <p:nvPr/>
        </p:nvSpPr>
        <p:spPr>
          <a:xfrm rot="10800000">
            <a:off x="4571430" y="3859178"/>
            <a:ext cx="6956612" cy="2401042"/>
          </a:xfrm>
          <a:prstGeom prst="round2SameRect">
            <a:avLst>
              <a:gd name="adj1" fmla="val 10163"/>
              <a:gd name="adj2" fmla="val 0"/>
            </a:avLst>
          </a:prstGeom>
          <a:gradFill flip="none" rotWithShape="1">
            <a:gsLst>
              <a:gs pos="98000">
                <a:srgbClr val="FB9435"/>
              </a:gs>
              <a:gs pos="51000">
                <a:srgbClr val="D8271B"/>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latin typeface="Source Han Sans SC Bold" panose="020B0800000000000000" pitchFamily="34" charset="-128"/>
              <a:ea typeface="Source Han Sans SC Bold" panose="020B0800000000000000" pitchFamily="34" charset="-128"/>
            </a:endParaRPr>
          </a:p>
        </p:txBody>
      </p:sp>
      <p:sp>
        <p:nvSpPr>
          <p:cNvPr id="28" name="文本框 27"/>
          <p:cNvSpPr txBox="1"/>
          <p:nvPr/>
        </p:nvSpPr>
        <p:spPr>
          <a:xfrm>
            <a:off x="4963398" y="4224920"/>
            <a:ext cx="6321956" cy="1736245"/>
          </a:xfrm>
          <a:prstGeom prst="rect">
            <a:avLst/>
          </a:prstGeom>
          <a:noFill/>
        </p:spPr>
        <p:txBody>
          <a:bodyPr wrap="square">
            <a:spAutoFit/>
          </a:bodyPr>
          <a:lstStyle>
            <a:defPPr>
              <a:defRPr lang="zh-CN"/>
            </a:defPPr>
            <a:lvl1pPr>
              <a:lnSpc>
                <a:spcPct val="120000"/>
              </a:lnSpc>
              <a:defRPr>
                <a:solidFill>
                  <a:srgbClr val="000000">
                    <a:alpha val="80000"/>
                  </a:srgbClr>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pPr marL="285750" indent="-285750">
              <a:buFont typeface="Wingdings" panose="05000000000000000000" pitchFamily="2" charset="2"/>
              <a:buChar char="l"/>
            </a:pPr>
            <a:r>
              <a:rPr lang="zh-CN" altLang="en-US" b="1" dirty="0">
                <a:solidFill>
                  <a:schemeClr val="bg1"/>
                </a:solidFill>
              </a:rPr>
              <a:t>外观特点：</a:t>
            </a:r>
            <a:endParaRPr lang="en-US" altLang="zh-CN" b="1" dirty="0">
              <a:solidFill>
                <a:schemeClr val="bg1"/>
              </a:solidFill>
            </a:endParaRPr>
          </a:p>
          <a:p>
            <a:r>
              <a:rPr lang="zh-CN" altLang="en-US" dirty="0">
                <a:solidFill>
                  <a:schemeClr val="bg1"/>
                </a:solidFill>
              </a:rPr>
              <a:t>瓶装或铝塑包装的药片或胶囊</a:t>
            </a:r>
            <a:endParaRPr lang="zh-CN" altLang="en-US" dirty="0">
              <a:solidFill>
                <a:schemeClr val="bg1"/>
              </a:solidFill>
            </a:endParaRPr>
          </a:p>
          <a:p>
            <a:endParaRPr lang="zh-CN" altLang="en-US" dirty="0">
              <a:solidFill>
                <a:schemeClr val="bg1"/>
              </a:solidFill>
            </a:endParaRPr>
          </a:p>
          <a:p>
            <a:pPr marL="285750" indent="-285750">
              <a:buFont typeface="Wingdings" panose="05000000000000000000" pitchFamily="2" charset="2"/>
              <a:buChar char="l"/>
            </a:pPr>
            <a:r>
              <a:rPr lang="zh-CN" altLang="en-US" b="1" dirty="0">
                <a:solidFill>
                  <a:schemeClr val="bg1"/>
                </a:solidFill>
              </a:rPr>
              <a:t>滥用危害：</a:t>
            </a:r>
            <a:endParaRPr lang="en-US" altLang="zh-CN" b="1" dirty="0">
              <a:solidFill>
                <a:schemeClr val="bg1"/>
              </a:solidFill>
            </a:endParaRPr>
          </a:p>
          <a:p>
            <a:r>
              <a:rPr lang="zh-CN" altLang="en-US" dirty="0">
                <a:solidFill>
                  <a:schemeClr val="bg1"/>
                </a:solidFill>
              </a:rPr>
              <a:t>大量摄入导致焦虑、精神狂躁</a:t>
            </a:r>
            <a:endParaRPr lang="zh-CN" altLang="en-US" dirty="0">
              <a:solidFill>
                <a:schemeClr val="bg1"/>
              </a:solidFill>
            </a:endParaRPr>
          </a:p>
        </p:txBody>
      </p:sp>
      <p:grpSp>
        <p:nvGrpSpPr>
          <p:cNvPr id="15" name="组合 14"/>
          <p:cNvGrpSpPr/>
          <p:nvPr/>
        </p:nvGrpSpPr>
        <p:grpSpPr>
          <a:xfrm>
            <a:off x="757505" y="1775788"/>
            <a:ext cx="4047954" cy="5250893"/>
            <a:chOff x="757505" y="1038107"/>
            <a:chExt cx="4047954" cy="5250893"/>
          </a:xfrm>
        </p:grpSpPr>
        <p:grpSp>
          <p:nvGrpSpPr>
            <p:cNvPr id="16" name="组合 15"/>
            <p:cNvGrpSpPr/>
            <p:nvPr/>
          </p:nvGrpSpPr>
          <p:grpSpPr>
            <a:xfrm>
              <a:off x="757505" y="1038107"/>
              <a:ext cx="3406565" cy="3964882"/>
              <a:chOff x="1376262" y="989640"/>
              <a:chExt cx="3406565" cy="3964882"/>
            </a:xfrm>
          </p:grpSpPr>
          <p:sp>
            <p:nvSpPr>
              <p:cNvPr id="18" name="剪去对角的矩形 17"/>
              <p:cNvSpPr/>
              <p:nvPr/>
            </p:nvSpPr>
            <p:spPr>
              <a:xfrm rot="5400000">
                <a:off x="1192427" y="1364122"/>
                <a:ext cx="3774235" cy="3406565"/>
              </a:xfrm>
              <a:prstGeom prst="snip2DiagRect">
                <a:avLst/>
              </a:prstGeom>
              <a:solidFill>
                <a:srgbClr val="FFFFFF"/>
              </a:solidFill>
              <a:ln>
                <a:solidFill>
                  <a:srgbClr val="D50F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5" name="剪去对角的矩形 24"/>
              <p:cNvSpPr/>
              <p:nvPr/>
            </p:nvSpPr>
            <p:spPr>
              <a:xfrm>
                <a:off x="1652576" y="989640"/>
                <a:ext cx="2737212" cy="579582"/>
              </a:xfrm>
              <a:prstGeom prst="snip2DiagRect">
                <a:avLst/>
              </a:prstGeom>
              <a:gradFill flip="none" rotWithShape="1">
                <a:gsLst>
                  <a:gs pos="98000">
                    <a:srgbClr val="FB9435"/>
                  </a:gs>
                  <a:gs pos="51000">
                    <a:srgbClr val="D8271B"/>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chemeClr val="bg1"/>
                    </a:solidFill>
                    <a:latin typeface="Source Han Sans SC Bold" panose="020B0800000000000000" pitchFamily="34" charset="-128"/>
                    <a:ea typeface="Source Han Sans SC Bold" panose="020B0800000000000000" pitchFamily="34" charset="-128"/>
                  </a:rPr>
                  <a:t>聪明药</a:t>
                </a:r>
                <a:endParaRPr lang="zh-CN" altLang="en-US" sz="2000" dirty="0">
                  <a:solidFill>
                    <a:schemeClr val="bg1"/>
                  </a:solidFill>
                  <a:latin typeface="Source Han Sans SC Bold" panose="020B0800000000000000" pitchFamily="34" charset="-128"/>
                  <a:ea typeface="Source Han Sans SC Bold" panose="020B0800000000000000" pitchFamily="34" charset="-128"/>
                </a:endParaRPr>
              </a:p>
            </p:txBody>
          </p:sp>
          <p:sp>
            <p:nvSpPr>
              <p:cNvPr id="26" name="文本框 25"/>
              <p:cNvSpPr txBox="1"/>
              <p:nvPr/>
            </p:nvSpPr>
            <p:spPr>
              <a:xfrm>
                <a:off x="2176661" y="2311508"/>
                <a:ext cx="1826616" cy="1403846"/>
              </a:xfrm>
              <a:prstGeom prst="rect">
                <a:avLst/>
              </a:prstGeom>
              <a:noFill/>
            </p:spPr>
            <p:txBody>
              <a:bodyPr wrap="square">
                <a:spAutoFit/>
              </a:bodyPr>
              <a:lstStyle>
                <a:defPPr>
                  <a:defRPr lang="zh-CN"/>
                </a:defPPr>
                <a:lvl1pPr>
                  <a:lnSpc>
                    <a:spcPct val="120000"/>
                  </a:lnSpc>
                  <a:defRPr>
                    <a:solidFill>
                      <a:srgbClr val="000000">
                        <a:alpha val="80000"/>
                      </a:srgbClr>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pPr algn="ctr"/>
                <a:r>
                  <a:rPr lang="zh-CN" altLang="en-US" dirty="0"/>
                  <a:t>主要成分</a:t>
                </a:r>
                <a:endParaRPr lang="en-US" altLang="zh-CN" dirty="0"/>
              </a:p>
              <a:p>
                <a:pPr algn="ctr"/>
                <a:endParaRPr lang="en-US" altLang="zh-CN" dirty="0"/>
              </a:p>
              <a:p>
                <a:pPr algn="ctr"/>
                <a:r>
                  <a:rPr lang="zh-CN" altLang="en-US" dirty="0"/>
                  <a:t>莫达非尼</a:t>
                </a:r>
                <a:endParaRPr lang="en-US" altLang="zh-CN" dirty="0"/>
              </a:p>
              <a:p>
                <a:pPr algn="ctr"/>
                <a:r>
                  <a:rPr lang="zh-CN" altLang="en-US" dirty="0"/>
                  <a:t>哌醋甲酯</a:t>
                </a:r>
                <a:endParaRPr lang="zh-CN" altLang="en-US" dirty="0"/>
              </a:p>
            </p:txBody>
          </p:sp>
        </p:grpSp>
        <p:pic>
          <p:nvPicPr>
            <p:cNvPr id="17" name="图片 16"/>
            <p:cNvPicPr>
              <a:picLocks noChangeAspect="1"/>
            </p:cNvPicPr>
            <p:nvPr/>
          </p:nvPicPr>
          <p:blipFill>
            <a:blip r:embed="rId7">
              <a:extLst>
                <a:ext uri="{28A0092B-C50C-407E-A947-70E740481C1C}">
                  <a14:useLocalDpi xmlns:a14="http://schemas.microsoft.com/office/drawing/2010/main" val="0"/>
                </a:ext>
              </a:extLst>
            </a:blip>
            <a:srcRect t="5029" b="5029"/>
            <a:stretch>
              <a:fillRect/>
            </a:stretch>
          </p:blipFill>
          <p:spPr>
            <a:xfrm>
              <a:off x="1689268" y="4053321"/>
              <a:ext cx="3116191" cy="2235679"/>
            </a:xfrm>
            <a:custGeom>
              <a:avLst/>
              <a:gdLst>
                <a:gd name="connsiteX0" fmla="*/ 4926798 w 6508202"/>
                <a:gd name="connsiteY0" fmla="*/ 4099975 h 4192097"/>
                <a:gd name="connsiteX1" fmla="*/ 5007353 w 6508202"/>
                <a:gd name="connsiteY1" fmla="*/ 4192097 h 4192097"/>
                <a:gd name="connsiteX2" fmla="*/ 4910853 w 6508202"/>
                <a:gd name="connsiteY2" fmla="*/ 4192097 h 4192097"/>
                <a:gd name="connsiteX3" fmla="*/ 0 w 6508202"/>
                <a:gd name="connsiteY3" fmla="*/ 0 h 4192097"/>
                <a:gd name="connsiteX4" fmla="*/ 6508202 w 6508202"/>
                <a:gd name="connsiteY4" fmla="*/ 0 h 4192097"/>
                <a:gd name="connsiteX5" fmla="*/ 6508202 w 6508202"/>
                <a:gd name="connsiteY5" fmla="*/ 2479269 h 4192097"/>
                <a:gd name="connsiteX6" fmla="*/ 6326343 w 6508202"/>
                <a:gd name="connsiteY6" fmla="*/ 2271298 h 4192097"/>
                <a:gd name="connsiteX7" fmla="*/ 6188624 w 6508202"/>
                <a:gd name="connsiteY7" fmla="*/ 2391726 h 4192097"/>
                <a:gd name="connsiteX8" fmla="*/ 6116806 w 6508202"/>
                <a:gd name="connsiteY8" fmla="*/ 2346797 h 4192097"/>
                <a:gd name="connsiteX9" fmla="*/ 5960113 w 6508202"/>
                <a:gd name="connsiteY9" fmla="*/ 2307860 h 4192097"/>
                <a:gd name="connsiteX10" fmla="*/ 5796517 w 6508202"/>
                <a:gd name="connsiteY10" fmla="*/ 2365678 h 4192097"/>
                <a:gd name="connsiteX11" fmla="*/ 5747567 w 6508202"/>
                <a:gd name="connsiteY11" fmla="*/ 2713303 h 4192097"/>
                <a:gd name="connsiteX12" fmla="*/ 5770678 w 6508202"/>
                <a:gd name="connsiteY12" fmla="*/ 2757197 h 4192097"/>
                <a:gd name="connsiteX13" fmla="*/ 4826053 w 6508202"/>
                <a:gd name="connsiteY13" fmla="*/ 3583220 h 4192097"/>
                <a:gd name="connsiteX14" fmla="*/ 2786458 w 6508202"/>
                <a:gd name="connsiteY14" fmla="*/ 3230213 h 4192097"/>
                <a:gd name="connsiteX15" fmla="*/ 2785499 w 6508202"/>
                <a:gd name="connsiteY15" fmla="*/ 3235755 h 4192097"/>
                <a:gd name="connsiteX16" fmla="*/ 2685267 w 6508202"/>
                <a:gd name="connsiteY16" fmla="*/ 3121132 h 4192097"/>
                <a:gd name="connsiteX17" fmla="*/ 1460531 w 6508202"/>
                <a:gd name="connsiteY17" fmla="*/ 4192097 h 4192097"/>
                <a:gd name="connsiteX18" fmla="*/ 0 w 6508202"/>
                <a:gd name="connsiteY18" fmla="*/ 4192097 h 4192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08202" h="4192097">
                  <a:moveTo>
                    <a:pt x="4926798" y="4099975"/>
                  </a:moveTo>
                  <a:lnTo>
                    <a:pt x="5007353" y="4192097"/>
                  </a:lnTo>
                  <a:lnTo>
                    <a:pt x="4910853" y="4192097"/>
                  </a:lnTo>
                  <a:close/>
                  <a:moveTo>
                    <a:pt x="0" y="0"/>
                  </a:moveTo>
                  <a:lnTo>
                    <a:pt x="6508202" y="0"/>
                  </a:lnTo>
                  <a:lnTo>
                    <a:pt x="6508202" y="2479269"/>
                  </a:lnTo>
                  <a:lnTo>
                    <a:pt x="6326343" y="2271298"/>
                  </a:lnTo>
                  <a:lnTo>
                    <a:pt x="6188624" y="2391726"/>
                  </a:lnTo>
                  <a:lnTo>
                    <a:pt x="6116806" y="2346797"/>
                  </a:lnTo>
                  <a:cubicBezTo>
                    <a:pt x="6065055" y="2321332"/>
                    <a:pt x="6011204" y="2308028"/>
                    <a:pt x="5960113" y="2307860"/>
                  </a:cubicBezTo>
                  <a:cubicBezTo>
                    <a:pt x="5898804" y="2307657"/>
                    <a:pt x="5841471" y="2326369"/>
                    <a:pt x="5796517" y="2365678"/>
                  </a:cubicBezTo>
                  <a:cubicBezTo>
                    <a:pt x="5706609" y="2444298"/>
                    <a:pt x="5691753" y="2582979"/>
                    <a:pt x="5747567" y="2713303"/>
                  </a:cubicBezTo>
                  <a:lnTo>
                    <a:pt x="5770678" y="2757197"/>
                  </a:lnTo>
                  <a:lnTo>
                    <a:pt x="4826053" y="3583220"/>
                  </a:lnTo>
                  <a:lnTo>
                    <a:pt x="2786458" y="3230213"/>
                  </a:lnTo>
                  <a:lnTo>
                    <a:pt x="2785499" y="3235755"/>
                  </a:lnTo>
                  <a:lnTo>
                    <a:pt x="2685267" y="3121132"/>
                  </a:lnTo>
                  <a:lnTo>
                    <a:pt x="1460531" y="4192097"/>
                  </a:lnTo>
                  <a:lnTo>
                    <a:pt x="0" y="4192097"/>
                  </a:lnTo>
                  <a:close/>
                </a:path>
              </a:pathLst>
            </a:custGeom>
          </p:spPr>
        </p:pic>
      </p:grpSp>
      <p:pic>
        <p:nvPicPr>
          <p:cNvPr id="3" name="图片 2"/>
          <p:cNvPicPr>
            <a:picLocks noChangeAspect="1"/>
          </p:cNvPicPr>
          <p:nvPr/>
        </p:nvPicPr>
        <p:blipFill>
          <a:blip r:embed="rId8">
            <a:extLst>
              <a:ext uri="{28A0092B-C50C-407E-A947-70E740481C1C}">
                <a14:useLocalDpi xmlns:a14="http://schemas.microsoft.com/office/drawing/2010/main" val="0"/>
              </a:ext>
            </a:extLst>
          </a:blip>
          <a:srcRect l="167" r="167"/>
          <a:stretch>
            <a:fillRect/>
          </a:stretch>
        </p:blipFill>
        <p:spPr>
          <a:xfrm>
            <a:off x="4571427" y="922092"/>
            <a:ext cx="6956611" cy="2969665"/>
          </a:xfrm>
          <a:prstGeom prst="rect">
            <a:avLst/>
          </a:prstGeom>
          <a:ln w="12700">
            <a:solidFill>
              <a:srgbClr val="D50F11"/>
            </a:solidFill>
          </a:ln>
        </p:spPr>
      </p:pic>
    </p:spTree>
    <p:custDataLst>
      <p:tags r:id="rId9"/>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1000"/>
                                        <p:tgtEl>
                                          <p:spTgt spid="15"/>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2500"/>
                            </p:stCondLst>
                            <p:childTnLst>
                              <p:par>
                                <p:cTn id="17" presetID="22" presetClass="entr" presetSubtype="1"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up)">
                                      <p:cBhvr>
                                        <p:cTn id="19" dur="500"/>
                                        <p:tgtEl>
                                          <p:spTgt spid="27"/>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7" grpId="0" animBg="1"/>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背景图案&#10;&#10;AI 生成的内容可能不正确。"/>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4953" y="-11405"/>
            <a:ext cx="12216949" cy="3635906"/>
          </a:xfrm>
          <a:prstGeom prst="rect">
            <a:avLst/>
          </a:prstGeom>
        </p:spPr>
      </p:pic>
      <p:pic>
        <p:nvPicPr>
          <p:cNvPr id="7" name="图片 6" descr="图片包含 食物, 黑暗, 橙子, 灯光&#10;&#10;AI 生成的内容可能不正确。"/>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4812631" y="0"/>
            <a:ext cx="7772400" cy="1285133"/>
          </a:xfrm>
          <a:prstGeom prst="rect">
            <a:avLst/>
          </a:prstGeom>
        </p:spPr>
      </p:pic>
      <p:pic>
        <p:nvPicPr>
          <p:cNvPr id="6" name="图片 5" descr="飞机的机翼&#10;&#10;AI 生成的内容可能不正确。"/>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950" y="762000"/>
            <a:ext cx="12216949" cy="6121848"/>
          </a:xfrm>
          <a:prstGeom prst="rect">
            <a:avLst/>
          </a:prstGeom>
        </p:spPr>
      </p:pic>
      <p:pic>
        <p:nvPicPr>
          <p:cNvPr id="2" name="图片 1" descr="形状, 矩形&#10;&#10;AI 生成的内容可能不正确。"/>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397" y="602213"/>
            <a:ext cx="11438535" cy="5774523"/>
          </a:xfrm>
          <a:prstGeom prst="rect">
            <a:avLst/>
          </a:prstGeom>
        </p:spPr>
      </p:pic>
      <p:sp>
        <p:nvSpPr>
          <p:cNvPr id="4" name="文本框 3"/>
          <p:cNvSpPr txBox="1"/>
          <p:nvPr/>
        </p:nvSpPr>
        <p:spPr>
          <a:xfrm>
            <a:off x="1088032" y="619513"/>
            <a:ext cx="10471484" cy="1345240"/>
          </a:xfrm>
          <a:prstGeom prst="rect">
            <a:avLst/>
          </a:prstGeom>
          <a:noFill/>
        </p:spPr>
        <p:txBody>
          <a:bodyPr wrap="square" rtlCol="0" anchor="t">
            <a:spAutoFit/>
          </a:bodyPr>
          <a:lstStyle>
            <a:defPPr>
              <a:defRPr lang="zh-CN"/>
            </a:defPPr>
            <a:lvl1pPr algn="ctr">
              <a:defRPr sz="10500">
                <a:ln w="25400">
                  <a:solidFill>
                    <a:schemeClr val="bg1"/>
                  </a:solidFill>
                </a:ln>
                <a:gradFill flip="none" rotWithShape="1">
                  <a:gsLst>
                    <a:gs pos="98000">
                      <a:srgbClr val="FB9435"/>
                    </a:gs>
                    <a:gs pos="51000">
                      <a:srgbClr val="D8271B"/>
                    </a:gs>
                  </a:gsLst>
                  <a:lin ang="2700000" scaled="1"/>
                  <a:tileRect/>
                </a:gradFill>
                <a:effectLst>
                  <a:outerShdw blurRad="50800" dist="38100" dir="5400000" algn="t" rotWithShape="0">
                    <a:schemeClr val="tx1">
                      <a:lumMod val="65000"/>
                      <a:lumOff val="35000"/>
                      <a:alpha val="40000"/>
                    </a:schemeClr>
                  </a:outerShdw>
                </a:effectLst>
                <a:latin typeface="YouSheBiaoTiHei" pitchFamily="2" charset="-122"/>
                <a:ea typeface="YouSheBiaoTiHei" pitchFamily="2" charset="-122"/>
              </a:defRPr>
            </a:lvl1pPr>
          </a:lstStyle>
          <a:p>
            <a:pPr>
              <a:lnSpc>
                <a:spcPct val="120000"/>
              </a:lnSpc>
            </a:pPr>
            <a:r>
              <a:rPr lang="en-US" altLang="zh-CN" sz="7200" dirty="0">
                <a:ln w="3175">
                  <a:solidFill>
                    <a:schemeClr val="bg1"/>
                  </a:solidFill>
                </a:ln>
              </a:rPr>
              <a:t>-</a:t>
            </a:r>
            <a:r>
              <a:rPr lang="zh-CN" altLang="en-US" sz="7200" dirty="0">
                <a:ln w="3175">
                  <a:solidFill>
                    <a:schemeClr val="bg1"/>
                  </a:solidFill>
                </a:ln>
              </a:rPr>
              <a:t>目录</a:t>
            </a:r>
            <a:r>
              <a:rPr lang="en-US" altLang="zh-CN" sz="7200" dirty="0">
                <a:ln w="3175">
                  <a:solidFill>
                    <a:schemeClr val="bg1"/>
                  </a:solidFill>
                </a:ln>
              </a:rPr>
              <a:t>-</a:t>
            </a:r>
            <a:endParaRPr lang="zh-CN" altLang="en-US" sz="7200" dirty="0">
              <a:ln w="3175">
                <a:solidFill>
                  <a:schemeClr val="bg1"/>
                </a:solidFill>
              </a:ln>
            </a:endParaRPr>
          </a:p>
        </p:txBody>
      </p:sp>
      <p:grpSp>
        <p:nvGrpSpPr>
          <p:cNvPr id="15" name="组合 14"/>
          <p:cNvGrpSpPr/>
          <p:nvPr/>
        </p:nvGrpSpPr>
        <p:grpSpPr>
          <a:xfrm>
            <a:off x="1363486" y="2042719"/>
            <a:ext cx="4889178" cy="716968"/>
            <a:chOff x="3714495" y="4810996"/>
            <a:chExt cx="4889178" cy="716968"/>
          </a:xfrm>
        </p:grpSpPr>
        <p:sp>
          <p:nvSpPr>
            <p:cNvPr id="16" name="圆角矩形 15"/>
            <p:cNvSpPr/>
            <p:nvPr/>
          </p:nvSpPr>
          <p:spPr>
            <a:xfrm>
              <a:off x="3714495" y="4810996"/>
              <a:ext cx="4889178" cy="716968"/>
            </a:xfrm>
            <a:prstGeom prst="roundRect">
              <a:avLst>
                <a:gd name="adj" fmla="val 50000"/>
              </a:avLst>
            </a:prstGeom>
            <a:gradFill flip="none" rotWithShape="1">
              <a:gsLst>
                <a:gs pos="98000">
                  <a:srgbClr val="FB9435"/>
                </a:gs>
                <a:gs pos="51000">
                  <a:srgbClr val="D8271B"/>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文本框 16"/>
            <p:cNvSpPr txBox="1"/>
            <p:nvPr/>
          </p:nvSpPr>
          <p:spPr>
            <a:xfrm>
              <a:off x="3853205" y="4877092"/>
              <a:ext cx="4611757" cy="584775"/>
            </a:xfrm>
            <a:prstGeom prst="rect">
              <a:avLst/>
            </a:prstGeom>
            <a:noFill/>
          </p:spPr>
          <p:txBody>
            <a:bodyPr wrap="square">
              <a:spAutoFit/>
            </a:bodyPr>
            <a:lstStyle/>
            <a:p>
              <a:pPr algn="ctr"/>
              <a:r>
                <a:rPr lang="en-US" altLang="zh-CN" sz="3200" dirty="0">
                  <a:solidFill>
                    <a:schemeClr val="bg1"/>
                  </a:solidFill>
                  <a:latin typeface="Source Han Sans SC Bold" panose="020B0800000000000000" pitchFamily="34" charset="-128"/>
                  <a:ea typeface="Source Han Sans SC Bold" panose="020B0800000000000000" pitchFamily="34" charset="-128"/>
                </a:rPr>
                <a:t>01</a:t>
              </a:r>
              <a:r>
                <a:rPr lang="zh-CN" altLang="en-US" sz="3200" dirty="0">
                  <a:solidFill>
                    <a:schemeClr val="bg1"/>
                  </a:solidFill>
                  <a:latin typeface="Source Han Sans SC Bold" panose="020B0800000000000000" pitchFamily="34" charset="-128"/>
                  <a:ea typeface="Source Han Sans SC Bold" panose="020B0800000000000000" pitchFamily="34" charset="-128"/>
                </a:rPr>
                <a:t>     什么是毒品</a:t>
              </a:r>
              <a:endParaRPr lang="zh-CN" altLang="en-US" sz="3200" dirty="0">
                <a:solidFill>
                  <a:schemeClr val="bg1"/>
                </a:solidFill>
                <a:latin typeface="Source Han Sans SC Bold" panose="020B0800000000000000" pitchFamily="34" charset="-128"/>
                <a:ea typeface="Source Han Sans SC Bold" panose="020B0800000000000000" pitchFamily="34" charset="-128"/>
              </a:endParaRPr>
            </a:p>
          </p:txBody>
        </p:sp>
        <p:sp>
          <p:nvSpPr>
            <p:cNvPr id="18" name="五角星 17"/>
            <p:cNvSpPr/>
            <p:nvPr/>
          </p:nvSpPr>
          <p:spPr>
            <a:xfrm>
              <a:off x="3934623" y="4972620"/>
              <a:ext cx="360000" cy="360000"/>
            </a:xfrm>
            <a:prstGeom prst="star5">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21" name="组合 20"/>
          <p:cNvGrpSpPr/>
          <p:nvPr/>
        </p:nvGrpSpPr>
        <p:grpSpPr>
          <a:xfrm>
            <a:off x="2525679" y="2882624"/>
            <a:ext cx="4889178" cy="716968"/>
            <a:chOff x="3714495" y="4810996"/>
            <a:chExt cx="4889178" cy="716968"/>
          </a:xfrm>
        </p:grpSpPr>
        <p:sp>
          <p:nvSpPr>
            <p:cNvPr id="22" name="圆角矩形 21"/>
            <p:cNvSpPr/>
            <p:nvPr/>
          </p:nvSpPr>
          <p:spPr>
            <a:xfrm>
              <a:off x="3714495" y="4810996"/>
              <a:ext cx="4889178" cy="716968"/>
            </a:xfrm>
            <a:prstGeom prst="roundRect">
              <a:avLst>
                <a:gd name="adj" fmla="val 50000"/>
              </a:avLst>
            </a:prstGeom>
            <a:gradFill flip="none" rotWithShape="1">
              <a:gsLst>
                <a:gs pos="98000">
                  <a:srgbClr val="FB9435"/>
                </a:gs>
                <a:gs pos="51000">
                  <a:srgbClr val="D8271B"/>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 name="文本框 22"/>
            <p:cNvSpPr txBox="1"/>
            <p:nvPr/>
          </p:nvSpPr>
          <p:spPr>
            <a:xfrm>
              <a:off x="4230897" y="4877092"/>
              <a:ext cx="4234065" cy="584775"/>
            </a:xfrm>
            <a:prstGeom prst="rect">
              <a:avLst/>
            </a:prstGeom>
            <a:noFill/>
          </p:spPr>
          <p:txBody>
            <a:bodyPr wrap="square">
              <a:spAutoFit/>
            </a:bodyPr>
            <a:lstStyle/>
            <a:p>
              <a:pPr algn="ctr"/>
              <a:r>
                <a:rPr lang="en-US" altLang="zh-CN" sz="3200" dirty="0">
                  <a:solidFill>
                    <a:schemeClr val="bg1"/>
                  </a:solidFill>
                  <a:latin typeface="Source Han Sans SC Bold" panose="020B0800000000000000" pitchFamily="34" charset="-128"/>
                  <a:ea typeface="Source Han Sans SC Bold" panose="020B0800000000000000" pitchFamily="34" charset="-128"/>
                </a:rPr>
                <a:t>02</a:t>
              </a:r>
              <a:r>
                <a:rPr lang="zh-CN" altLang="en-US" sz="3200" dirty="0">
                  <a:solidFill>
                    <a:schemeClr val="bg1"/>
                  </a:solidFill>
                  <a:latin typeface="Source Han Sans SC Bold" panose="020B0800000000000000" pitchFamily="34" charset="-128"/>
                  <a:ea typeface="Source Han Sans SC Bold" panose="020B0800000000000000" pitchFamily="34" charset="-128"/>
                </a:rPr>
                <a:t>    毒品有哪些特征</a:t>
              </a:r>
              <a:endParaRPr lang="zh-CN" altLang="en-US" sz="3200" dirty="0">
                <a:solidFill>
                  <a:schemeClr val="bg1"/>
                </a:solidFill>
                <a:latin typeface="Source Han Sans SC Bold" panose="020B0800000000000000" pitchFamily="34" charset="-128"/>
                <a:ea typeface="Source Han Sans SC Bold" panose="020B0800000000000000" pitchFamily="34" charset="-128"/>
              </a:endParaRPr>
            </a:p>
          </p:txBody>
        </p:sp>
        <p:sp>
          <p:nvSpPr>
            <p:cNvPr id="24" name="五角星 23"/>
            <p:cNvSpPr/>
            <p:nvPr/>
          </p:nvSpPr>
          <p:spPr>
            <a:xfrm>
              <a:off x="4004243" y="4972620"/>
              <a:ext cx="360000" cy="360000"/>
            </a:xfrm>
            <a:prstGeom prst="star5">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25" name="组合 24"/>
          <p:cNvGrpSpPr/>
          <p:nvPr/>
        </p:nvGrpSpPr>
        <p:grpSpPr>
          <a:xfrm>
            <a:off x="3329547" y="3695210"/>
            <a:ext cx="4889178" cy="716968"/>
            <a:chOff x="3714495" y="4810996"/>
            <a:chExt cx="4889178" cy="716968"/>
          </a:xfrm>
        </p:grpSpPr>
        <p:sp>
          <p:nvSpPr>
            <p:cNvPr id="26" name="圆角矩形 25"/>
            <p:cNvSpPr/>
            <p:nvPr/>
          </p:nvSpPr>
          <p:spPr>
            <a:xfrm>
              <a:off x="3714495" y="4810996"/>
              <a:ext cx="4889178" cy="716968"/>
            </a:xfrm>
            <a:prstGeom prst="roundRect">
              <a:avLst>
                <a:gd name="adj" fmla="val 50000"/>
              </a:avLst>
            </a:prstGeom>
            <a:gradFill flip="none" rotWithShape="1">
              <a:gsLst>
                <a:gs pos="98000">
                  <a:srgbClr val="FB9435"/>
                </a:gs>
                <a:gs pos="51000">
                  <a:srgbClr val="D8271B"/>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7" name="文本框 26"/>
            <p:cNvSpPr txBox="1"/>
            <p:nvPr/>
          </p:nvSpPr>
          <p:spPr>
            <a:xfrm>
              <a:off x="4230897" y="4877092"/>
              <a:ext cx="4234065" cy="584775"/>
            </a:xfrm>
            <a:prstGeom prst="rect">
              <a:avLst/>
            </a:prstGeom>
            <a:noFill/>
          </p:spPr>
          <p:txBody>
            <a:bodyPr wrap="square">
              <a:spAutoFit/>
            </a:bodyPr>
            <a:lstStyle/>
            <a:p>
              <a:pPr algn="ctr"/>
              <a:r>
                <a:rPr lang="en-US" altLang="zh-CN" sz="3200" dirty="0">
                  <a:solidFill>
                    <a:schemeClr val="bg1"/>
                  </a:solidFill>
                  <a:latin typeface="Source Han Sans SC Bold" panose="020B0800000000000000" pitchFamily="34" charset="-128"/>
                  <a:ea typeface="Source Han Sans SC Bold" panose="020B0800000000000000" pitchFamily="34" charset="-128"/>
                </a:rPr>
                <a:t>03</a:t>
              </a:r>
              <a:r>
                <a:rPr lang="zh-CN" altLang="en-US" sz="3200" dirty="0">
                  <a:solidFill>
                    <a:schemeClr val="bg1"/>
                  </a:solidFill>
                  <a:latin typeface="Source Han Sans SC Bold" panose="020B0800000000000000" pitchFamily="34" charset="-128"/>
                  <a:ea typeface="Source Han Sans SC Bold" panose="020B0800000000000000" pitchFamily="34" charset="-128"/>
                </a:rPr>
                <a:t>    毒品的具体危害</a:t>
              </a:r>
              <a:endParaRPr lang="zh-CN" altLang="en-US" sz="3200" dirty="0">
                <a:solidFill>
                  <a:schemeClr val="bg1"/>
                </a:solidFill>
                <a:latin typeface="Source Han Sans SC Bold" panose="020B0800000000000000" pitchFamily="34" charset="-128"/>
                <a:ea typeface="Source Han Sans SC Bold" panose="020B0800000000000000" pitchFamily="34" charset="-128"/>
              </a:endParaRPr>
            </a:p>
          </p:txBody>
        </p:sp>
        <p:sp>
          <p:nvSpPr>
            <p:cNvPr id="28" name="五角星 27"/>
            <p:cNvSpPr/>
            <p:nvPr/>
          </p:nvSpPr>
          <p:spPr>
            <a:xfrm>
              <a:off x="3978855" y="4980595"/>
              <a:ext cx="360000" cy="360000"/>
            </a:xfrm>
            <a:prstGeom prst="star5">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29" name="组合 28"/>
          <p:cNvGrpSpPr/>
          <p:nvPr/>
        </p:nvGrpSpPr>
        <p:grpSpPr>
          <a:xfrm>
            <a:off x="4433781" y="4571965"/>
            <a:ext cx="4889178" cy="716968"/>
            <a:chOff x="3714495" y="4810996"/>
            <a:chExt cx="4889178" cy="716968"/>
          </a:xfrm>
        </p:grpSpPr>
        <p:sp>
          <p:nvSpPr>
            <p:cNvPr id="30" name="圆角矩形 29"/>
            <p:cNvSpPr/>
            <p:nvPr/>
          </p:nvSpPr>
          <p:spPr>
            <a:xfrm>
              <a:off x="3714495" y="4810996"/>
              <a:ext cx="4889178" cy="716968"/>
            </a:xfrm>
            <a:prstGeom prst="roundRect">
              <a:avLst>
                <a:gd name="adj" fmla="val 50000"/>
              </a:avLst>
            </a:prstGeom>
            <a:gradFill flip="none" rotWithShape="1">
              <a:gsLst>
                <a:gs pos="98000">
                  <a:srgbClr val="FB9435"/>
                </a:gs>
                <a:gs pos="51000">
                  <a:srgbClr val="D8271B"/>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1" name="文本框 30"/>
            <p:cNvSpPr txBox="1"/>
            <p:nvPr/>
          </p:nvSpPr>
          <p:spPr>
            <a:xfrm>
              <a:off x="4230897" y="4877092"/>
              <a:ext cx="4234065" cy="584775"/>
            </a:xfrm>
            <a:prstGeom prst="rect">
              <a:avLst/>
            </a:prstGeom>
            <a:noFill/>
          </p:spPr>
          <p:txBody>
            <a:bodyPr wrap="square">
              <a:spAutoFit/>
            </a:bodyPr>
            <a:lstStyle/>
            <a:p>
              <a:pPr algn="ctr"/>
              <a:r>
                <a:rPr lang="en-US" altLang="zh-CN" sz="3200" dirty="0">
                  <a:solidFill>
                    <a:schemeClr val="bg1"/>
                  </a:solidFill>
                  <a:latin typeface="Source Han Sans SC Bold" panose="020B0800000000000000" pitchFamily="34" charset="-128"/>
                  <a:ea typeface="Source Han Sans SC Bold" panose="020B0800000000000000" pitchFamily="34" charset="-128"/>
                </a:rPr>
                <a:t>04</a:t>
              </a:r>
              <a:r>
                <a:rPr lang="zh-CN" altLang="en-US" sz="3200" dirty="0">
                  <a:solidFill>
                    <a:schemeClr val="bg1"/>
                  </a:solidFill>
                  <a:latin typeface="Source Han Sans SC Bold" panose="020B0800000000000000" pitchFamily="34" charset="-128"/>
                  <a:ea typeface="Source Han Sans SC Bold" panose="020B0800000000000000" pitchFamily="34" charset="-128"/>
                </a:rPr>
                <a:t>    新型毒品身份证</a:t>
              </a:r>
              <a:endParaRPr lang="zh-CN" altLang="en-US" sz="3200" dirty="0">
                <a:solidFill>
                  <a:schemeClr val="bg1"/>
                </a:solidFill>
                <a:latin typeface="Source Han Sans SC Bold" panose="020B0800000000000000" pitchFamily="34" charset="-128"/>
                <a:ea typeface="Source Han Sans SC Bold" panose="020B0800000000000000" pitchFamily="34" charset="-128"/>
              </a:endParaRPr>
            </a:p>
          </p:txBody>
        </p:sp>
        <p:sp>
          <p:nvSpPr>
            <p:cNvPr id="32" name="五角星 31"/>
            <p:cNvSpPr/>
            <p:nvPr/>
          </p:nvSpPr>
          <p:spPr>
            <a:xfrm>
              <a:off x="3978855" y="4980595"/>
              <a:ext cx="360000" cy="360000"/>
            </a:xfrm>
            <a:prstGeom prst="star5">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33" name="组合 32"/>
          <p:cNvGrpSpPr/>
          <p:nvPr/>
        </p:nvGrpSpPr>
        <p:grpSpPr>
          <a:xfrm>
            <a:off x="6315518" y="5395433"/>
            <a:ext cx="4889178" cy="716968"/>
            <a:chOff x="3714495" y="4810996"/>
            <a:chExt cx="4889178" cy="716968"/>
          </a:xfrm>
        </p:grpSpPr>
        <p:sp>
          <p:nvSpPr>
            <p:cNvPr id="34" name="圆角矩形 33"/>
            <p:cNvSpPr/>
            <p:nvPr/>
          </p:nvSpPr>
          <p:spPr>
            <a:xfrm>
              <a:off x="3714495" y="4810996"/>
              <a:ext cx="4889178" cy="716968"/>
            </a:xfrm>
            <a:prstGeom prst="roundRect">
              <a:avLst>
                <a:gd name="adj" fmla="val 50000"/>
              </a:avLst>
            </a:prstGeom>
            <a:gradFill flip="none" rotWithShape="1">
              <a:gsLst>
                <a:gs pos="98000">
                  <a:srgbClr val="FB9435"/>
                </a:gs>
                <a:gs pos="51000">
                  <a:srgbClr val="D8271B"/>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5" name="文本框 34"/>
            <p:cNvSpPr txBox="1"/>
            <p:nvPr/>
          </p:nvSpPr>
          <p:spPr>
            <a:xfrm>
              <a:off x="4277347" y="4907241"/>
              <a:ext cx="4234065" cy="584775"/>
            </a:xfrm>
            <a:prstGeom prst="rect">
              <a:avLst/>
            </a:prstGeom>
            <a:noFill/>
          </p:spPr>
          <p:txBody>
            <a:bodyPr wrap="square">
              <a:spAutoFit/>
            </a:bodyPr>
            <a:lstStyle/>
            <a:p>
              <a:pPr algn="ctr"/>
              <a:r>
                <a:rPr lang="en-US" altLang="zh-CN" sz="3200" dirty="0">
                  <a:solidFill>
                    <a:schemeClr val="bg1"/>
                  </a:solidFill>
                  <a:latin typeface="Source Han Sans SC Bold" panose="020B0800000000000000" pitchFamily="34" charset="-128"/>
                  <a:ea typeface="Source Han Sans SC Bold" panose="020B0800000000000000" pitchFamily="34" charset="-128"/>
                </a:rPr>
                <a:t>05</a:t>
              </a:r>
              <a:r>
                <a:rPr lang="zh-CN" altLang="en-US" sz="3200" dirty="0">
                  <a:solidFill>
                    <a:schemeClr val="bg1"/>
                  </a:solidFill>
                  <a:latin typeface="Source Han Sans SC Bold" panose="020B0800000000000000" pitchFamily="34" charset="-128"/>
                  <a:ea typeface="Source Han Sans SC Bold" panose="020B0800000000000000" pitchFamily="34" charset="-128"/>
                </a:rPr>
                <a:t>   珍爱生命远离毒品</a:t>
              </a:r>
              <a:endParaRPr lang="zh-CN" altLang="en-US" sz="3200" dirty="0">
                <a:solidFill>
                  <a:schemeClr val="bg1"/>
                </a:solidFill>
                <a:latin typeface="Source Han Sans SC Bold" panose="020B0800000000000000" pitchFamily="34" charset="-128"/>
                <a:ea typeface="Source Han Sans SC Bold" panose="020B0800000000000000" pitchFamily="34" charset="-128"/>
              </a:endParaRPr>
            </a:p>
          </p:txBody>
        </p:sp>
        <p:sp>
          <p:nvSpPr>
            <p:cNvPr id="36" name="五角星 35"/>
            <p:cNvSpPr/>
            <p:nvPr/>
          </p:nvSpPr>
          <p:spPr>
            <a:xfrm>
              <a:off x="3978855" y="4980595"/>
              <a:ext cx="360000" cy="360000"/>
            </a:xfrm>
            <a:prstGeom prst="star5">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39" name="图片 38" descr="白色的鸟&#10;&#10;AI 生成的内容可能不正确。"/>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0155" y="983050"/>
            <a:ext cx="2705486" cy="1646995"/>
          </a:xfrm>
          <a:prstGeom prst="rect">
            <a:avLst/>
          </a:prstGeom>
        </p:spPr>
      </p:pic>
      <p:pic>
        <p:nvPicPr>
          <p:cNvPr id="40" name="图片 39" descr="卡通人物&#10;&#10;AI 生成的内容可能不正确。"/>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61224" y="4030817"/>
            <a:ext cx="3029187" cy="2778326"/>
          </a:xfrm>
          <a:prstGeom prst="rect">
            <a:avLst/>
          </a:prstGeom>
        </p:spPr>
      </p:pic>
    </p:spTree>
    <p:custDataLst>
      <p:tags r:id="rId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2"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500" fill="hold"/>
                                        <p:tgtEl>
                                          <p:spTgt spid="39"/>
                                        </p:tgtEl>
                                        <p:attrNameLst>
                                          <p:attrName>ppt_x</p:attrName>
                                        </p:attrNameLst>
                                      </p:cBhvr>
                                      <p:tavLst>
                                        <p:tav tm="0">
                                          <p:val>
                                            <p:strVal val="1+#ppt_w/2"/>
                                          </p:val>
                                        </p:tav>
                                        <p:tav tm="100000">
                                          <p:val>
                                            <p:strVal val="#ppt_x"/>
                                          </p:val>
                                        </p:tav>
                                      </p:tavLst>
                                    </p:anim>
                                    <p:anim calcmode="lin" valueType="num">
                                      <p:cBhvr additive="base">
                                        <p:cTn id="13" dur="500" fill="hold"/>
                                        <p:tgtEl>
                                          <p:spTgt spid="39"/>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left)">
                                      <p:cBhvr>
                                        <p:cTn id="21" dur="500"/>
                                        <p:tgtEl>
                                          <p:spTgt spid="21"/>
                                        </p:tgtEl>
                                      </p:cBhvr>
                                    </p:animEffect>
                                  </p:childTnLst>
                                </p:cTn>
                              </p:par>
                            </p:childTnLst>
                          </p:cTn>
                        </p:par>
                        <p:par>
                          <p:cTn id="22" fill="hold">
                            <p:stCondLst>
                              <p:cond delay="2500"/>
                            </p:stCondLst>
                            <p:childTnLst>
                              <p:par>
                                <p:cTn id="23" presetID="22" presetClass="entr" presetSubtype="8"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cTn>
                              </p:par>
                            </p:childTnLst>
                          </p:cTn>
                        </p:par>
                        <p:par>
                          <p:cTn id="26" fill="hold">
                            <p:stCondLst>
                              <p:cond delay="3000"/>
                            </p:stCondLst>
                            <p:childTnLst>
                              <p:par>
                                <p:cTn id="27" presetID="22" presetClass="entr" presetSubtype="8" fill="hold" nodeType="after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ipe(left)">
                                      <p:cBhvr>
                                        <p:cTn id="29" dur="500"/>
                                        <p:tgtEl>
                                          <p:spTgt spid="29"/>
                                        </p:tgtEl>
                                      </p:cBhvr>
                                    </p:animEffect>
                                  </p:childTnLst>
                                </p:cTn>
                              </p:par>
                            </p:childTnLst>
                          </p:cTn>
                        </p:par>
                        <p:par>
                          <p:cTn id="30" fill="hold">
                            <p:stCondLst>
                              <p:cond delay="3500"/>
                            </p:stCondLst>
                            <p:childTnLst>
                              <p:par>
                                <p:cTn id="31" presetID="22" presetClass="entr" presetSubtype="8" fill="hold" nodeType="after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left)">
                                      <p:cBhvr>
                                        <p:cTn id="33" dur="500"/>
                                        <p:tgtEl>
                                          <p:spTgt spid="33"/>
                                        </p:tgtEl>
                                      </p:cBhvr>
                                    </p:animEffect>
                                  </p:childTnLst>
                                </p:cTn>
                              </p:par>
                            </p:childTnLst>
                          </p:cTn>
                        </p:par>
                        <p:par>
                          <p:cTn id="34" fill="hold">
                            <p:stCondLst>
                              <p:cond delay="4000"/>
                            </p:stCondLst>
                            <p:childTnLst>
                              <p:par>
                                <p:cTn id="35" presetID="10" presetClass="entr" presetSubtype="0" fill="hold" nodeType="after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背景图案&#10;&#10;AI 生成的内容可能不正确。"/>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4953" y="-11405"/>
            <a:ext cx="12216949" cy="3635906"/>
          </a:xfrm>
          <a:prstGeom prst="rect">
            <a:avLst/>
          </a:prstGeom>
        </p:spPr>
      </p:pic>
      <p:pic>
        <p:nvPicPr>
          <p:cNvPr id="7" name="图片 6" descr="图片包含 食物, 黑暗, 橙子, 灯光&#10;&#10;AI 生成的内容可能不正确。"/>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4812631" y="0"/>
            <a:ext cx="7772400" cy="1285133"/>
          </a:xfrm>
          <a:prstGeom prst="rect">
            <a:avLst/>
          </a:prstGeom>
        </p:spPr>
      </p:pic>
      <p:pic>
        <p:nvPicPr>
          <p:cNvPr id="6" name="图片 5" descr="飞机的机翼&#10;&#10;AI 生成的内容可能不正确。"/>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950" y="762000"/>
            <a:ext cx="12216949" cy="6121848"/>
          </a:xfrm>
          <a:prstGeom prst="rect">
            <a:avLst/>
          </a:prstGeom>
        </p:spPr>
      </p:pic>
      <p:pic>
        <p:nvPicPr>
          <p:cNvPr id="8" name="图片 7" descr="形状, 矩形&#10;&#10;AI 生成的内容可能不正确。"/>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52" y="69574"/>
            <a:ext cx="12075337" cy="6718852"/>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958" y="-11405"/>
            <a:ext cx="2070574" cy="737452"/>
          </a:xfrm>
          <a:prstGeom prst="rect">
            <a:avLst/>
          </a:prstGeom>
        </p:spPr>
      </p:pic>
      <p:sp>
        <p:nvSpPr>
          <p:cNvPr id="9" name="文本框 8"/>
          <p:cNvSpPr txBox="1"/>
          <p:nvPr/>
        </p:nvSpPr>
        <p:spPr>
          <a:xfrm>
            <a:off x="757505" y="357321"/>
            <a:ext cx="2496196" cy="579582"/>
          </a:xfrm>
          <a:prstGeom prst="rect">
            <a:avLst/>
          </a:prstGeom>
          <a:noFill/>
        </p:spPr>
        <p:txBody>
          <a:bodyPr wrap="none" rtlCol="0" anchor="t">
            <a:spAutoFit/>
          </a:bodyPr>
          <a:lstStyle/>
          <a:p>
            <a:pPr>
              <a:lnSpc>
                <a:spcPct val="120000"/>
              </a:lnSpc>
            </a:pPr>
            <a:r>
              <a:rPr lang="zh-CN" altLang="en-US" sz="2800" dirty="0">
                <a:ln w="3175">
                  <a:solidFill>
                    <a:schemeClr val="bg1">
                      <a:alpha val="77125"/>
                    </a:schemeClr>
                  </a:solidFill>
                </a:ln>
                <a:gradFill flip="none" rotWithShape="1">
                  <a:gsLst>
                    <a:gs pos="98000">
                      <a:srgbClr val="FB9435"/>
                    </a:gs>
                    <a:gs pos="51000">
                      <a:srgbClr val="D8271B"/>
                    </a:gs>
                  </a:gsLst>
                  <a:lin ang="2700000" scaled="1"/>
                  <a:tileRect/>
                </a:gradFill>
                <a:effectLst>
                  <a:outerShdw blurRad="50800" dist="38100" dir="5400000" algn="t" rotWithShape="0">
                    <a:schemeClr val="tx1">
                      <a:lumMod val="65000"/>
                      <a:lumOff val="35000"/>
                      <a:alpha val="40000"/>
                    </a:schemeClr>
                  </a:outerShdw>
                </a:effectLst>
                <a:latin typeface="YouSheBiaoTiHei" pitchFamily="2" charset="-122"/>
                <a:ea typeface="YouSheBiaoTiHei" pitchFamily="2" charset="-122"/>
              </a:rPr>
              <a:t>新型毒品身份证</a:t>
            </a:r>
            <a:endParaRPr lang="zh-CN" altLang="en-US" sz="2800" dirty="0">
              <a:ln w="3175">
                <a:solidFill>
                  <a:schemeClr val="bg1">
                    <a:alpha val="77125"/>
                  </a:schemeClr>
                </a:solidFill>
              </a:ln>
              <a:gradFill flip="none" rotWithShape="1">
                <a:gsLst>
                  <a:gs pos="98000">
                    <a:srgbClr val="FB9435"/>
                  </a:gs>
                  <a:gs pos="51000">
                    <a:srgbClr val="D8271B"/>
                  </a:gs>
                </a:gsLst>
                <a:lin ang="2700000" scaled="1"/>
                <a:tileRect/>
              </a:gradFill>
              <a:effectLst>
                <a:outerShdw blurRad="50800" dist="38100" dir="5400000" algn="t" rotWithShape="0">
                  <a:schemeClr val="tx1">
                    <a:lumMod val="65000"/>
                    <a:lumOff val="35000"/>
                    <a:alpha val="40000"/>
                  </a:schemeClr>
                </a:outerShdw>
              </a:effectLst>
              <a:latin typeface="YouSheBiaoTiHei" pitchFamily="2" charset="-122"/>
              <a:ea typeface="YouSheBiaoTiHei" pitchFamily="2" charset="-122"/>
            </a:endParaRPr>
          </a:p>
        </p:txBody>
      </p:sp>
      <p:sp>
        <p:nvSpPr>
          <p:cNvPr id="27" name="同侧圆角矩形 26"/>
          <p:cNvSpPr/>
          <p:nvPr/>
        </p:nvSpPr>
        <p:spPr>
          <a:xfrm rot="5400000">
            <a:off x="6915270" y="1941910"/>
            <a:ext cx="3457407" cy="5095948"/>
          </a:xfrm>
          <a:prstGeom prst="round2SameRect">
            <a:avLst>
              <a:gd name="adj1" fmla="val 10163"/>
              <a:gd name="adj2" fmla="val 0"/>
            </a:avLst>
          </a:prstGeom>
          <a:gradFill flip="none" rotWithShape="1">
            <a:gsLst>
              <a:gs pos="98000">
                <a:srgbClr val="FB9435"/>
              </a:gs>
              <a:gs pos="51000">
                <a:srgbClr val="D8271B"/>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latin typeface="Source Han Sans SC Bold" panose="020B0800000000000000" pitchFamily="34" charset="-128"/>
              <a:ea typeface="Source Han Sans SC Bold" panose="020B0800000000000000" pitchFamily="34" charset="-128"/>
            </a:endParaRPr>
          </a:p>
        </p:txBody>
      </p:sp>
      <p:sp>
        <p:nvSpPr>
          <p:cNvPr id="28" name="文本框 27"/>
          <p:cNvSpPr txBox="1"/>
          <p:nvPr/>
        </p:nvSpPr>
        <p:spPr>
          <a:xfrm>
            <a:off x="6285657" y="3331185"/>
            <a:ext cx="4641820" cy="2401042"/>
          </a:xfrm>
          <a:prstGeom prst="rect">
            <a:avLst/>
          </a:prstGeom>
          <a:noFill/>
        </p:spPr>
        <p:txBody>
          <a:bodyPr wrap="square">
            <a:spAutoFit/>
          </a:bodyPr>
          <a:lstStyle>
            <a:defPPr>
              <a:defRPr lang="zh-CN"/>
            </a:defPPr>
            <a:lvl1pPr>
              <a:lnSpc>
                <a:spcPct val="120000"/>
              </a:lnSpc>
              <a:defRPr>
                <a:solidFill>
                  <a:srgbClr val="000000">
                    <a:alpha val="80000"/>
                  </a:srgbClr>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pPr marL="285750" indent="-285750">
              <a:buFont typeface="Wingdings" panose="05000000000000000000" pitchFamily="2" charset="2"/>
              <a:buChar char="l"/>
            </a:pPr>
            <a:r>
              <a:rPr lang="zh-CN" altLang="en-US" b="1" dirty="0">
                <a:solidFill>
                  <a:schemeClr val="bg1"/>
                </a:solidFill>
              </a:rPr>
              <a:t>外观特点：</a:t>
            </a:r>
            <a:endParaRPr lang="en-US" altLang="zh-CN" b="1" dirty="0">
              <a:solidFill>
                <a:schemeClr val="bg1"/>
              </a:solidFill>
            </a:endParaRPr>
          </a:p>
          <a:p>
            <a:r>
              <a:rPr lang="zh-CN" altLang="en-US" dirty="0">
                <a:solidFill>
                  <a:schemeClr val="bg1"/>
                </a:solidFill>
              </a:rPr>
              <a:t>瓶装或铝塑包装的药片或胶囊外包装多为泰文说明	</a:t>
            </a:r>
            <a:endParaRPr lang="zh-CN" altLang="en-US" dirty="0">
              <a:solidFill>
                <a:schemeClr val="bg1"/>
              </a:solidFill>
            </a:endParaRPr>
          </a:p>
          <a:p>
            <a:pPr marL="285750" indent="-285750">
              <a:buFont typeface="Wingdings" panose="05000000000000000000" pitchFamily="2" charset="2"/>
              <a:buChar char="l"/>
            </a:pPr>
            <a:endParaRPr lang="zh-CN" altLang="en-US" dirty="0">
              <a:solidFill>
                <a:schemeClr val="bg1"/>
              </a:solidFill>
            </a:endParaRPr>
          </a:p>
          <a:p>
            <a:pPr marL="285750" indent="-285750">
              <a:buFont typeface="Wingdings" panose="05000000000000000000" pitchFamily="2" charset="2"/>
              <a:buChar char="l"/>
            </a:pPr>
            <a:r>
              <a:rPr lang="zh-CN" altLang="en-US" b="1" dirty="0">
                <a:solidFill>
                  <a:schemeClr val="bg1"/>
                </a:solidFill>
              </a:rPr>
              <a:t>滥用危害：</a:t>
            </a:r>
            <a:endParaRPr lang="en-US" altLang="zh-CN" b="1" dirty="0">
              <a:solidFill>
                <a:schemeClr val="bg1"/>
              </a:solidFill>
            </a:endParaRPr>
          </a:p>
          <a:p>
            <a:r>
              <a:rPr lang="zh-CN" altLang="en-US" dirty="0">
                <a:solidFill>
                  <a:schemeClr val="bg1"/>
                </a:solidFill>
              </a:rPr>
              <a:t>大量服用导致焦虑、精神紧张，并可诱发高血压、心力衰竭等不良反应</a:t>
            </a:r>
            <a:endParaRPr lang="zh-CN" altLang="en-US" dirty="0">
              <a:solidFill>
                <a:schemeClr val="bg1"/>
              </a:solidFill>
            </a:endParaRPr>
          </a:p>
        </p:txBody>
      </p:sp>
      <p:pic>
        <p:nvPicPr>
          <p:cNvPr id="29" name="图片 28"/>
          <p:cNvPicPr>
            <a:picLocks noChangeAspect="1"/>
          </p:cNvPicPr>
          <p:nvPr/>
        </p:nvPicPr>
        <p:blipFill>
          <a:blip r:embed="rId7">
            <a:extLst>
              <a:ext uri="{28A0092B-C50C-407E-A947-70E740481C1C}">
                <a14:useLocalDpi xmlns:a14="http://schemas.microsoft.com/office/drawing/2010/main" val="0"/>
              </a:ext>
            </a:extLst>
          </a:blip>
          <a:srcRect t="590" b="590"/>
          <a:stretch>
            <a:fillRect/>
          </a:stretch>
        </p:blipFill>
        <p:spPr>
          <a:xfrm>
            <a:off x="1000051" y="2761177"/>
            <a:ext cx="5095949" cy="3457406"/>
          </a:xfrm>
          <a:prstGeom prst="rect">
            <a:avLst/>
          </a:prstGeom>
          <a:ln w="12700">
            <a:solidFill>
              <a:srgbClr val="D50F11"/>
            </a:solidFill>
          </a:ln>
        </p:spPr>
      </p:pic>
      <p:grpSp>
        <p:nvGrpSpPr>
          <p:cNvPr id="15" name="组合 14"/>
          <p:cNvGrpSpPr/>
          <p:nvPr/>
        </p:nvGrpSpPr>
        <p:grpSpPr>
          <a:xfrm>
            <a:off x="1033819" y="1038107"/>
            <a:ext cx="10188357" cy="1888399"/>
            <a:chOff x="1033819" y="1038107"/>
            <a:chExt cx="10188357" cy="1888399"/>
          </a:xfrm>
        </p:grpSpPr>
        <p:grpSp>
          <p:nvGrpSpPr>
            <p:cNvPr id="16" name="组合 15"/>
            <p:cNvGrpSpPr/>
            <p:nvPr/>
          </p:nvGrpSpPr>
          <p:grpSpPr>
            <a:xfrm>
              <a:off x="1033819" y="1038107"/>
              <a:ext cx="9893659" cy="1020649"/>
              <a:chOff x="1652576" y="989640"/>
              <a:chExt cx="9893659" cy="1020649"/>
            </a:xfrm>
          </p:grpSpPr>
          <p:sp>
            <p:nvSpPr>
              <p:cNvPr id="18" name="剪去对角的矩形 17"/>
              <p:cNvSpPr/>
              <p:nvPr/>
            </p:nvSpPr>
            <p:spPr>
              <a:xfrm rot="5400000">
                <a:off x="6380922" y="-3155023"/>
                <a:ext cx="830005" cy="9500620"/>
              </a:xfrm>
              <a:prstGeom prst="snip2DiagRect">
                <a:avLst/>
              </a:prstGeom>
              <a:solidFill>
                <a:srgbClr val="FFFFFF"/>
              </a:solidFill>
              <a:ln>
                <a:solidFill>
                  <a:srgbClr val="D50F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5" name="剪去对角的矩形 24"/>
              <p:cNvSpPr/>
              <p:nvPr/>
            </p:nvSpPr>
            <p:spPr>
              <a:xfrm>
                <a:off x="1652576" y="989640"/>
                <a:ext cx="2737212" cy="579582"/>
              </a:xfrm>
              <a:prstGeom prst="snip2DiagRect">
                <a:avLst/>
              </a:prstGeom>
              <a:gradFill flip="none" rotWithShape="1">
                <a:gsLst>
                  <a:gs pos="98000">
                    <a:srgbClr val="FB9435"/>
                  </a:gs>
                  <a:gs pos="51000">
                    <a:srgbClr val="D8271B"/>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chemeClr val="bg1"/>
                    </a:solidFill>
                    <a:latin typeface="Source Han Sans SC Bold" panose="020B0800000000000000" pitchFamily="34" charset="-128"/>
                    <a:ea typeface="Source Han Sans SC Bold" panose="020B0800000000000000" pitchFamily="34" charset="-128"/>
                  </a:rPr>
                  <a:t>减肥药</a:t>
                </a:r>
                <a:endParaRPr lang="zh-CN" altLang="en-US" sz="2000" dirty="0">
                  <a:solidFill>
                    <a:schemeClr val="bg1"/>
                  </a:solidFill>
                  <a:latin typeface="Source Han Sans SC Bold" panose="020B0800000000000000" pitchFamily="34" charset="-128"/>
                  <a:ea typeface="Source Han Sans SC Bold" panose="020B0800000000000000" pitchFamily="34" charset="-128"/>
                </a:endParaRPr>
              </a:p>
            </p:txBody>
          </p:sp>
          <p:sp>
            <p:nvSpPr>
              <p:cNvPr id="26" name="文本框 25"/>
              <p:cNvSpPr txBox="1"/>
              <p:nvPr/>
            </p:nvSpPr>
            <p:spPr>
              <a:xfrm>
                <a:off x="2045611" y="1399898"/>
                <a:ext cx="9500623" cy="406650"/>
              </a:xfrm>
              <a:prstGeom prst="rect">
                <a:avLst/>
              </a:prstGeom>
              <a:noFill/>
            </p:spPr>
            <p:txBody>
              <a:bodyPr wrap="square">
                <a:spAutoFit/>
              </a:bodyPr>
              <a:lstStyle>
                <a:defPPr>
                  <a:defRPr lang="zh-CN"/>
                </a:defPPr>
                <a:lvl1pPr>
                  <a:lnSpc>
                    <a:spcPct val="120000"/>
                  </a:lnSpc>
                  <a:defRPr>
                    <a:solidFill>
                      <a:srgbClr val="000000">
                        <a:alpha val="80000"/>
                      </a:srgbClr>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pPr algn="ctr"/>
                <a:r>
                  <a:rPr lang="zh-CN" altLang="en-US" dirty="0"/>
                  <a:t>主要成分 芬特明、芬氟拉明</a:t>
                </a:r>
                <a:endParaRPr lang="zh-CN" altLang="en-US" dirty="0"/>
              </a:p>
            </p:txBody>
          </p:sp>
        </p:grpSp>
        <p:pic>
          <p:nvPicPr>
            <p:cNvPr id="17" name="图片 16"/>
            <p:cNvPicPr>
              <a:picLocks noChangeAspect="1"/>
            </p:cNvPicPr>
            <p:nvPr/>
          </p:nvPicPr>
          <p:blipFill>
            <a:blip r:embed="rId8">
              <a:extLst>
                <a:ext uri="{28A0092B-C50C-407E-A947-70E740481C1C}">
                  <a14:useLocalDpi xmlns:a14="http://schemas.microsoft.com/office/drawing/2010/main" val="0"/>
                </a:ext>
              </a:extLst>
            </a:blip>
            <a:srcRect t="9556" b="9556"/>
            <a:stretch>
              <a:fillRect/>
            </a:stretch>
          </p:blipFill>
          <p:spPr>
            <a:xfrm>
              <a:off x="9066835" y="1380179"/>
              <a:ext cx="2155341" cy="1546327"/>
            </a:xfrm>
            <a:custGeom>
              <a:avLst/>
              <a:gdLst>
                <a:gd name="connsiteX0" fmla="*/ 4926798 w 6508202"/>
                <a:gd name="connsiteY0" fmla="*/ 4099975 h 4192097"/>
                <a:gd name="connsiteX1" fmla="*/ 5007353 w 6508202"/>
                <a:gd name="connsiteY1" fmla="*/ 4192097 h 4192097"/>
                <a:gd name="connsiteX2" fmla="*/ 4910853 w 6508202"/>
                <a:gd name="connsiteY2" fmla="*/ 4192097 h 4192097"/>
                <a:gd name="connsiteX3" fmla="*/ 0 w 6508202"/>
                <a:gd name="connsiteY3" fmla="*/ 0 h 4192097"/>
                <a:gd name="connsiteX4" fmla="*/ 6508202 w 6508202"/>
                <a:gd name="connsiteY4" fmla="*/ 0 h 4192097"/>
                <a:gd name="connsiteX5" fmla="*/ 6508202 w 6508202"/>
                <a:gd name="connsiteY5" fmla="*/ 2479269 h 4192097"/>
                <a:gd name="connsiteX6" fmla="*/ 6326343 w 6508202"/>
                <a:gd name="connsiteY6" fmla="*/ 2271298 h 4192097"/>
                <a:gd name="connsiteX7" fmla="*/ 6188624 w 6508202"/>
                <a:gd name="connsiteY7" fmla="*/ 2391726 h 4192097"/>
                <a:gd name="connsiteX8" fmla="*/ 6116806 w 6508202"/>
                <a:gd name="connsiteY8" fmla="*/ 2346797 h 4192097"/>
                <a:gd name="connsiteX9" fmla="*/ 5960113 w 6508202"/>
                <a:gd name="connsiteY9" fmla="*/ 2307860 h 4192097"/>
                <a:gd name="connsiteX10" fmla="*/ 5796517 w 6508202"/>
                <a:gd name="connsiteY10" fmla="*/ 2365678 h 4192097"/>
                <a:gd name="connsiteX11" fmla="*/ 5747567 w 6508202"/>
                <a:gd name="connsiteY11" fmla="*/ 2713303 h 4192097"/>
                <a:gd name="connsiteX12" fmla="*/ 5770678 w 6508202"/>
                <a:gd name="connsiteY12" fmla="*/ 2757197 h 4192097"/>
                <a:gd name="connsiteX13" fmla="*/ 4826053 w 6508202"/>
                <a:gd name="connsiteY13" fmla="*/ 3583220 h 4192097"/>
                <a:gd name="connsiteX14" fmla="*/ 2786458 w 6508202"/>
                <a:gd name="connsiteY14" fmla="*/ 3230213 h 4192097"/>
                <a:gd name="connsiteX15" fmla="*/ 2785499 w 6508202"/>
                <a:gd name="connsiteY15" fmla="*/ 3235755 h 4192097"/>
                <a:gd name="connsiteX16" fmla="*/ 2685267 w 6508202"/>
                <a:gd name="connsiteY16" fmla="*/ 3121132 h 4192097"/>
                <a:gd name="connsiteX17" fmla="*/ 1460531 w 6508202"/>
                <a:gd name="connsiteY17" fmla="*/ 4192097 h 4192097"/>
                <a:gd name="connsiteX18" fmla="*/ 0 w 6508202"/>
                <a:gd name="connsiteY18" fmla="*/ 4192097 h 4192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08202" h="4192097">
                  <a:moveTo>
                    <a:pt x="4926798" y="4099975"/>
                  </a:moveTo>
                  <a:lnTo>
                    <a:pt x="5007353" y="4192097"/>
                  </a:lnTo>
                  <a:lnTo>
                    <a:pt x="4910853" y="4192097"/>
                  </a:lnTo>
                  <a:close/>
                  <a:moveTo>
                    <a:pt x="0" y="0"/>
                  </a:moveTo>
                  <a:lnTo>
                    <a:pt x="6508202" y="0"/>
                  </a:lnTo>
                  <a:lnTo>
                    <a:pt x="6508202" y="2479269"/>
                  </a:lnTo>
                  <a:lnTo>
                    <a:pt x="6326343" y="2271298"/>
                  </a:lnTo>
                  <a:lnTo>
                    <a:pt x="6188624" y="2391726"/>
                  </a:lnTo>
                  <a:lnTo>
                    <a:pt x="6116806" y="2346797"/>
                  </a:lnTo>
                  <a:cubicBezTo>
                    <a:pt x="6065055" y="2321332"/>
                    <a:pt x="6011204" y="2308028"/>
                    <a:pt x="5960113" y="2307860"/>
                  </a:cubicBezTo>
                  <a:cubicBezTo>
                    <a:pt x="5898804" y="2307657"/>
                    <a:pt x="5841471" y="2326369"/>
                    <a:pt x="5796517" y="2365678"/>
                  </a:cubicBezTo>
                  <a:cubicBezTo>
                    <a:pt x="5706609" y="2444298"/>
                    <a:pt x="5691753" y="2582979"/>
                    <a:pt x="5747567" y="2713303"/>
                  </a:cubicBezTo>
                  <a:lnTo>
                    <a:pt x="5770678" y="2757197"/>
                  </a:lnTo>
                  <a:lnTo>
                    <a:pt x="4826053" y="3583220"/>
                  </a:lnTo>
                  <a:lnTo>
                    <a:pt x="2786458" y="3230213"/>
                  </a:lnTo>
                  <a:lnTo>
                    <a:pt x="2785499" y="3235755"/>
                  </a:lnTo>
                  <a:lnTo>
                    <a:pt x="2685267" y="3121132"/>
                  </a:lnTo>
                  <a:lnTo>
                    <a:pt x="1460531" y="4192097"/>
                  </a:lnTo>
                  <a:lnTo>
                    <a:pt x="0" y="4192097"/>
                  </a:lnTo>
                  <a:close/>
                </a:path>
              </a:pathLst>
            </a:custGeom>
            <a:effectLst>
              <a:outerShdw blurRad="50800" dist="50800" dir="5400000" sx="1000" sy="1000" algn="ctr" rotWithShape="0">
                <a:srgbClr val="000000">
                  <a:alpha val="43137"/>
                </a:srgbClr>
              </a:outerShdw>
            </a:effectLst>
          </p:spPr>
        </p:pic>
      </p:grpSp>
    </p:spTree>
    <p:custDataLst>
      <p:tags r:id="rId9"/>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1000"/>
                                        <p:tgtEl>
                                          <p:spTgt spid="15"/>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par>
                          <p:cTn id="16" fill="hold">
                            <p:stCondLst>
                              <p:cond delay="2500"/>
                            </p:stCondLst>
                            <p:childTnLst>
                              <p:par>
                                <p:cTn id="17" presetID="22" presetClass="entr" presetSubtype="8"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500"/>
                                        <p:tgtEl>
                                          <p:spTgt spid="27"/>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7" grpId="0" animBg="1"/>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背景图案&#10;&#10;AI 生成的内容可能不正确。"/>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4953" y="-11405"/>
            <a:ext cx="12216949" cy="3635906"/>
          </a:xfrm>
          <a:prstGeom prst="rect">
            <a:avLst/>
          </a:prstGeom>
        </p:spPr>
      </p:pic>
      <p:pic>
        <p:nvPicPr>
          <p:cNvPr id="7" name="图片 6" descr="图片包含 食物, 黑暗, 橙子, 灯光&#10;&#10;AI 生成的内容可能不正确。"/>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4636421" y="0"/>
            <a:ext cx="7772400" cy="1285133"/>
          </a:xfrm>
          <a:prstGeom prst="rect">
            <a:avLst/>
          </a:prstGeom>
        </p:spPr>
      </p:pic>
      <p:pic>
        <p:nvPicPr>
          <p:cNvPr id="6" name="图片 5" descr="飞机的机翼&#10;&#10;AI 生成的内容可能不正确。"/>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950" y="762000"/>
            <a:ext cx="12216949" cy="6121848"/>
          </a:xfrm>
          <a:prstGeom prst="rect">
            <a:avLst/>
          </a:prstGeom>
        </p:spPr>
      </p:pic>
      <p:pic>
        <p:nvPicPr>
          <p:cNvPr id="8" name="图片 7" descr="形状, 矩形&#10;&#10;AI 生成的内容可能不正确。"/>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52" y="69574"/>
            <a:ext cx="12075337" cy="6718852"/>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958" y="-11405"/>
            <a:ext cx="2070574" cy="737452"/>
          </a:xfrm>
          <a:prstGeom prst="rect">
            <a:avLst/>
          </a:prstGeom>
        </p:spPr>
      </p:pic>
      <p:sp>
        <p:nvSpPr>
          <p:cNvPr id="9" name="文本框 8"/>
          <p:cNvSpPr txBox="1"/>
          <p:nvPr/>
        </p:nvSpPr>
        <p:spPr>
          <a:xfrm>
            <a:off x="757505" y="357321"/>
            <a:ext cx="2496196" cy="579582"/>
          </a:xfrm>
          <a:prstGeom prst="rect">
            <a:avLst/>
          </a:prstGeom>
          <a:noFill/>
        </p:spPr>
        <p:txBody>
          <a:bodyPr wrap="none" rtlCol="0" anchor="t">
            <a:spAutoFit/>
          </a:bodyPr>
          <a:lstStyle/>
          <a:p>
            <a:pPr>
              <a:lnSpc>
                <a:spcPct val="120000"/>
              </a:lnSpc>
            </a:pPr>
            <a:r>
              <a:rPr lang="zh-CN" altLang="en-US" sz="2800" dirty="0">
                <a:ln w="3175">
                  <a:solidFill>
                    <a:schemeClr val="bg1">
                      <a:alpha val="77125"/>
                    </a:schemeClr>
                  </a:solidFill>
                </a:ln>
                <a:gradFill flip="none" rotWithShape="1">
                  <a:gsLst>
                    <a:gs pos="98000">
                      <a:srgbClr val="FB9435"/>
                    </a:gs>
                    <a:gs pos="51000">
                      <a:srgbClr val="D8271B"/>
                    </a:gs>
                  </a:gsLst>
                  <a:lin ang="2700000" scaled="1"/>
                  <a:tileRect/>
                </a:gradFill>
                <a:effectLst>
                  <a:outerShdw blurRad="50800" dist="38100" dir="5400000" algn="t" rotWithShape="0">
                    <a:schemeClr val="tx1">
                      <a:lumMod val="65000"/>
                      <a:lumOff val="35000"/>
                      <a:alpha val="40000"/>
                    </a:schemeClr>
                  </a:outerShdw>
                </a:effectLst>
                <a:latin typeface="YouSheBiaoTiHei" pitchFamily="2" charset="-122"/>
                <a:ea typeface="YouSheBiaoTiHei" pitchFamily="2" charset="-122"/>
              </a:rPr>
              <a:t>新型毒品身份证</a:t>
            </a:r>
            <a:endParaRPr lang="zh-CN" altLang="en-US" sz="2800" dirty="0">
              <a:ln w="3175">
                <a:solidFill>
                  <a:schemeClr val="bg1">
                    <a:alpha val="77125"/>
                  </a:schemeClr>
                </a:solidFill>
              </a:ln>
              <a:gradFill flip="none" rotWithShape="1">
                <a:gsLst>
                  <a:gs pos="98000">
                    <a:srgbClr val="FB9435"/>
                  </a:gs>
                  <a:gs pos="51000">
                    <a:srgbClr val="D8271B"/>
                  </a:gs>
                </a:gsLst>
                <a:lin ang="2700000" scaled="1"/>
                <a:tileRect/>
              </a:gradFill>
              <a:effectLst>
                <a:outerShdw blurRad="50800" dist="38100" dir="5400000" algn="t" rotWithShape="0">
                  <a:schemeClr val="tx1">
                    <a:lumMod val="65000"/>
                    <a:lumOff val="35000"/>
                    <a:alpha val="40000"/>
                  </a:schemeClr>
                </a:outerShdw>
              </a:effectLst>
              <a:latin typeface="YouSheBiaoTiHei" pitchFamily="2" charset="-122"/>
              <a:ea typeface="YouSheBiaoTiHei" pitchFamily="2" charset="-122"/>
            </a:endParaRPr>
          </a:p>
        </p:txBody>
      </p:sp>
      <p:grpSp>
        <p:nvGrpSpPr>
          <p:cNvPr id="10" name="组合 9"/>
          <p:cNvGrpSpPr/>
          <p:nvPr/>
        </p:nvGrpSpPr>
        <p:grpSpPr>
          <a:xfrm>
            <a:off x="1033819" y="1038107"/>
            <a:ext cx="11678977" cy="2325490"/>
            <a:chOff x="1033819" y="1038107"/>
            <a:chExt cx="11678977" cy="2325490"/>
          </a:xfrm>
        </p:grpSpPr>
        <p:grpSp>
          <p:nvGrpSpPr>
            <p:cNvPr id="11" name="组合 10"/>
            <p:cNvGrpSpPr/>
            <p:nvPr/>
          </p:nvGrpSpPr>
          <p:grpSpPr>
            <a:xfrm>
              <a:off x="1033819" y="1038107"/>
              <a:ext cx="9893659" cy="1020649"/>
              <a:chOff x="1652576" y="989640"/>
              <a:chExt cx="9893659" cy="1020649"/>
            </a:xfrm>
          </p:grpSpPr>
          <p:sp>
            <p:nvSpPr>
              <p:cNvPr id="14" name="剪去对角的矩形 13"/>
              <p:cNvSpPr/>
              <p:nvPr/>
            </p:nvSpPr>
            <p:spPr>
              <a:xfrm rot="5400000">
                <a:off x="6380922" y="-3155023"/>
                <a:ext cx="830005" cy="9500620"/>
              </a:xfrm>
              <a:prstGeom prst="snip2DiagRect">
                <a:avLst/>
              </a:prstGeom>
              <a:solidFill>
                <a:srgbClr val="FFFFFF"/>
              </a:solidFill>
              <a:ln>
                <a:solidFill>
                  <a:srgbClr val="D50F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5" name="剪去对角的矩形 14"/>
              <p:cNvSpPr/>
              <p:nvPr/>
            </p:nvSpPr>
            <p:spPr>
              <a:xfrm>
                <a:off x="1652576" y="989640"/>
                <a:ext cx="2737212" cy="579582"/>
              </a:xfrm>
              <a:prstGeom prst="snip2DiagRect">
                <a:avLst/>
              </a:prstGeom>
              <a:gradFill flip="none" rotWithShape="1">
                <a:gsLst>
                  <a:gs pos="98000">
                    <a:srgbClr val="FB9435"/>
                  </a:gs>
                  <a:gs pos="51000">
                    <a:srgbClr val="D8271B"/>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chemeClr val="bg1"/>
                    </a:solidFill>
                    <a:latin typeface="Source Han Sans SC Bold" panose="020B0800000000000000" pitchFamily="34" charset="-128"/>
                    <a:ea typeface="Source Han Sans SC Bold" panose="020B0800000000000000" pitchFamily="34" charset="-128"/>
                  </a:rPr>
                  <a:t>蓝精灵</a:t>
                </a:r>
                <a:endParaRPr lang="zh-CN" altLang="en-US" sz="2000" dirty="0">
                  <a:solidFill>
                    <a:schemeClr val="bg1"/>
                  </a:solidFill>
                  <a:latin typeface="Source Han Sans SC Bold" panose="020B0800000000000000" pitchFamily="34" charset="-128"/>
                  <a:ea typeface="Source Han Sans SC Bold" panose="020B0800000000000000" pitchFamily="34" charset="-128"/>
                </a:endParaRPr>
              </a:p>
            </p:txBody>
          </p:sp>
          <p:sp>
            <p:nvSpPr>
              <p:cNvPr id="16" name="文本框 15"/>
              <p:cNvSpPr txBox="1"/>
              <p:nvPr/>
            </p:nvSpPr>
            <p:spPr>
              <a:xfrm>
                <a:off x="3137105" y="1399898"/>
                <a:ext cx="8409130" cy="406650"/>
              </a:xfrm>
              <a:prstGeom prst="rect">
                <a:avLst/>
              </a:prstGeom>
              <a:noFill/>
            </p:spPr>
            <p:txBody>
              <a:bodyPr wrap="square">
                <a:spAutoFit/>
              </a:bodyPr>
              <a:lstStyle>
                <a:defPPr>
                  <a:defRPr lang="zh-CN"/>
                </a:defPPr>
                <a:lvl1pPr>
                  <a:lnSpc>
                    <a:spcPct val="120000"/>
                  </a:lnSpc>
                  <a:defRPr>
                    <a:solidFill>
                      <a:srgbClr val="000000">
                        <a:alpha val="80000"/>
                      </a:srgbClr>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pPr algn="ctr"/>
                <a:r>
                  <a:rPr lang="zh-CN" altLang="en-US" dirty="0"/>
                  <a:t>主要成分 氟硝西泮、三唑仑、硝甲西泮等苯二氮草类药物</a:t>
                </a:r>
                <a:endParaRPr lang="zh-CN" altLang="en-US" dirty="0"/>
              </a:p>
            </p:txBody>
          </p:sp>
        </p:grpSp>
        <p:pic>
          <p:nvPicPr>
            <p:cNvPr id="12" name="图片 11"/>
            <p:cNvPicPr>
              <a:picLocks noChangeAspect="1"/>
            </p:cNvPicPr>
            <p:nvPr/>
          </p:nvPicPr>
          <p:blipFill>
            <a:blip r:embed="rId7">
              <a:extLst>
                <a:ext uri="{28A0092B-C50C-407E-A947-70E740481C1C}">
                  <a14:useLocalDpi xmlns:a14="http://schemas.microsoft.com/office/drawing/2010/main" val="0"/>
                </a:ext>
              </a:extLst>
            </a:blip>
            <a:srcRect l="2611" r="13121"/>
            <a:stretch>
              <a:fillRect/>
            </a:stretch>
          </p:blipFill>
          <p:spPr>
            <a:xfrm>
              <a:off x="9002806" y="1271960"/>
              <a:ext cx="3709990" cy="2091637"/>
            </a:xfrm>
            <a:custGeom>
              <a:avLst/>
              <a:gdLst>
                <a:gd name="connsiteX0" fmla="*/ 4926798 w 6508202"/>
                <a:gd name="connsiteY0" fmla="*/ 4099975 h 4192097"/>
                <a:gd name="connsiteX1" fmla="*/ 5007353 w 6508202"/>
                <a:gd name="connsiteY1" fmla="*/ 4192097 h 4192097"/>
                <a:gd name="connsiteX2" fmla="*/ 4910853 w 6508202"/>
                <a:gd name="connsiteY2" fmla="*/ 4192097 h 4192097"/>
                <a:gd name="connsiteX3" fmla="*/ 0 w 6508202"/>
                <a:gd name="connsiteY3" fmla="*/ 0 h 4192097"/>
                <a:gd name="connsiteX4" fmla="*/ 6508202 w 6508202"/>
                <a:gd name="connsiteY4" fmla="*/ 0 h 4192097"/>
                <a:gd name="connsiteX5" fmla="*/ 6508202 w 6508202"/>
                <a:gd name="connsiteY5" fmla="*/ 2479269 h 4192097"/>
                <a:gd name="connsiteX6" fmla="*/ 6326343 w 6508202"/>
                <a:gd name="connsiteY6" fmla="*/ 2271298 h 4192097"/>
                <a:gd name="connsiteX7" fmla="*/ 6188624 w 6508202"/>
                <a:gd name="connsiteY7" fmla="*/ 2391726 h 4192097"/>
                <a:gd name="connsiteX8" fmla="*/ 6116806 w 6508202"/>
                <a:gd name="connsiteY8" fmla="*/ 2346797 h 4192097"/>
                <a:gd name="connsiteX9" fmla="*/ 5960113 w 6508202"/>
                <a:gd name="connsiteY9" fmla="*/ 2307860 h 4192097"/>
                <a:gd name="connsiteX10" fmla="*/ 5796517 w 6508202"/>
                <a:gd name="connsiteY10" fmla="*/ 2365678 h 4192097"/>
                <a:gd name="connsiteX11" fmla="*/ 5747567 w 6508202"/>
                <a:gd name="connsiteY11" fmla="*/ 2713303 h 4192097"/>
                <a:gd name="connsiteX12" fmla="*/ 5770678 w 6508202"/>
                <a:gd name="connsiteY12" fmla="*/ 2757197 h 4192097"/>
                <a:gd name="connsiteX13" fmla="*/ 4826053 w 6508202"/>
                <a:gd name="connsiteY13" fmla="*/ 3583220 h 4192097"/>
                <a:gd name="connsiteX14" fmla="*/ 2786458 w 6508202"/>
                <a:gd name="connsiteY14" fmla="*/ 3230213 h 4192097"/>
                <a:gd name="connsiteX15" fmla="*/ 2785499 w 6508202"/>
                <a:gd name="connsiteY15" fmla="*/ 3235755 h 4192097"/>
                <a:gd name="connsiteX16" fmla="*/ 2685267 w 6508202"/>
                <a:gd name="connsiteY16" fmla="*/ 3121132 h 4192097"/>
                <a:gd name="connsiteX17" fmla="*/ 1460531 w 6508202"/>
                <a:gd name="connsiteY17" fmla="*/ 4192097 h 4192097"/>
                <a:gd name="connsiteX18" fmla="*/ 0 w 6508202"/>
                <a:gd name="connsiteY18" fmla="*/ 4192097 h 4192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08202" h="4192097">
                  <a:moveTo>
                    <a:pt x="4926798" y="4099975"/>
                  </a:moveTo>
                  <a:lnTo>
                    <a:pt x="5007353" y="4192097"/>
                  </a:lnTo>
                  <a:lnTo>
                    <a:pt x="4910853" y="4192097"/>
                  </a:lnTo>
                  <a:close/>
                  <a:moveTo>
                    <a:pt x="0" y="0"/>
                  </a:moveTo>
                  <a:lnTo>
                    <a:pt x="6508202" y="0"/>
                  </a:lnTo>
                  <a:lnTo>
                    <a:pt x="6508202" y="2479269"/>
                  </a:lnTo>
                  <a:lnTo>
                    <a:pt x="6326343" y="2271298"/>
                  </a:lnTo>
                  <a:lnTo>
                    <a:pt x="6188624" y="2391726"/>
                  </a:lnTo>
                  <a:lnTo>
                    <a:pt x="6116806" y="2346797"/>
                  </a:lnTo>
                  <a:cubicBezTo>
                    <a:pt x="6065055" y="2321332"/>
                    <a:pt x="6011204" y="2308028"/>
                    <a:pt x="5960113" y="2307860"/>
                  </a:cubicBezTo>
                  <a:cubicBezTo>
                    <a:pt x="5898804" y="2307657"/>
                    <a:pt x="5841471" y="2326369"/>
                    <a:pt x="5796517" y="2365678"/>
                  </a:cubicBezTo>
                  <a:cubicBezTo>
                    <a:pt x="5706609" y="2444298"/>
                    <a:pt x="5691753" y="2582979"/>
                    <a:pt x="5747567" y="2713303"/>
                  </a:cubicBezTo>
                  <a:lnTo>
                    <a:pt x="5770678" y="2757197"/>
                  </a:lnTo>
                  <a:lnTo>
                    <a:pt x="4826053" y="3583220"/>
                  </a:lnTo>
                  <a:lnTo>
                    <a:pt x="2786458" y="3230213"/>
                  </a:lnTo>
                  <a:lnTo>
                    <a:pt x="2785499" y="3235755"/>
                  </a:lnTo>
                  <a:lnTo>
                    <a:pt x="2685267" y="3121132"/>
                  </a:lnTo>
                  <a:lnTo>
                    <a:pt x="1460531" y="4192097"/>
                  </a:lnTo>
                  <a:lnTo>
                    <a:pt x="0" y="4192097"/>
                  </a:lnTo>
                  <a:close/>
                </a:path>
              </a:pathLst>
            </a:custGeom>
          </p:spPr>
        </p:pic>
      </p:grpSp>
      <p:sp>
        <p:nvSpPr>
          <p:cNvPr id="21" name="同侧圆角矩形 20"/>
          <p:cNvSpPr/>
          <p:nvPr/>
        </p:nvSpPr>
        <p:spPr>
          <a:xfrm rot="16200000" flipH="1">
            <a:off x="1853090" y="1961270"/>
            <a:ext cx="3457407" cy="5095948"/>
          </a:xfrm>
          <a:prstGeom prst="round2SameRect">
            <a:avLst>
              <a:gd name="adj1" fmla="val 10163"/>
              <a:gd name="adj2" fmla="val 0"/>
            </a:avLst>
          </a:prstGeom>
          <a:gradFill flip="none" rotWithShape="1">
            <a:gsLst>
              <a:gs pos="98000">
                <a:srgbClr val="FB9435"/>
              </a:gs>
              <a:gs pos="51000">
                <a:srgbClr val="D8271B"/>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latin typeface="Source Han Sans SC Bold" panose="020B0800000000000000" pitchFamily="34" charset="-128"/>
              <a:ea typeface="Source Han Sans SC Bold" panose="020B0800000000000000" pitchFamily="34" charset="-128"/>
            </a:endParaRPr>
          </a:p>
        </p:txBody>
      </p:sp>
      <p:sp>
        <p:nvSpPr>
          <p:cNvPr id="22" name="文本框 21"/>
          <p:cNvSpPr txBox="1"/>
          <p:nvPr/>
        </p:nvSpPr>
        <p:spPr>
          <a:xfrm>
            <a:off x="1403827" y="3407397"/>
            <a:ext cx="4641820" cy="2401042"/>
          </a:xfrm>
          <a:prstGeom prst="rect">
            <a:avLst/>
          </a:prstGeom>
          <a:noFill/>
        </p:spPr>
        <p:txBody>
          <a:bodyPr wrap="square">
            <a:spAutoFit/>
          </a:bodyPr>
          <a:lstStyle>
            <a:defPPr>
              <a:defRPr lang="zh-CN"/>
            </a:defPPr>
            <a:lvl1pPr>
              <a:lnSpc>
                <a:spcPct val="120000"/>
              </a:lnSpc>
              <a:defRPr>
                <a:solidFill>
                  <a:srgbClr val="000000">
                    <a:alpha val="80000"/>
                  </a:srgbClr>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pPr marL="285750" indent="-285750">
              <a:buFont typeface="Wingdings" panose="05000000000000000000" pitchFamily="2" charset="2"/>
              <a:buChar char="l"/>
            </a:pPr>
            <a:r>
              <a:rPr lang="zh-CN" altLang="en-US" b="1" dirty="0">
                <a:solidFill>
                  <a:schemeClr val="bg1"/>
                </a:solidFill>
              </a:rPr>
              <a:t>外观特点：</a:t>
            </a:r>
            <a:endParaRPr lang="en-US" altLang="zh-CN" b="1" dirty="0">
              <a:solidFill>
                <a:schemeClr val="bg1"/>
              </a:solidFill>
            </a:endParaRPr>
          </a:p>
          <a:p>
            <a:r>
              <a:rPr lang="zh-CN" altLang="en-US" dirty="0">
                <a:solidFill>
                  <a:schemeClr val="bg1"/>
                </a:solidFill>
              </a:rPr>
              <a:t>铝塑包装的药片，外包装多为日文说明，溶于水后呈蓝色或红色</a:t>
            </a:r>
            <a:endParaRPr lang="zh-CN" altLang="en-US" dirty="0">
              <a:solidFill>
                <a:schemeClr val="bg1"/>
              </a:solidFill>
            </a:endParaRPr>
          </a:p>
          <a:p>
            <a:pPr marL="285750" indent="-285750">
              <a:buFont typeface="Wingdings" panose="05000000000000000000" pitchFamily="2" charset="2"/>
              <a:buChar char="l"/>
            </a:pPr>
            <a:endParaRPr lang="zh-CN" altLang="en-US" dirty="0">
              <a:solidFill>
                <a:schemeClr val="bg1"/>
              </a:solidFill>
            </a:endParaRPr>
          </a:p>
          <a:p>
            <a:pPr marL="285750" indent="-285750">
              <a:buFont typeface="Wingdings" panose="05000000000000000000" pitchFamily="2" charset="2"/>
              <a:buChar char="l"/>
            </a:pPr>
            <a:r>
              <a:rPr lang="zh-CN" altLang="en-US" b="1" dirty="0">
                <a:solidFill>
                  <a:schemeClr val="bg1"/>
                </a:solidFill>
              </a:rPr>
              <a:t>滥用危害：</a:t>
            </a:r>
            <a:endParaRPr lang="en-US" altLang="zh-CN" b="1" dirty="0">
              <a:solidFill>
                <a:schemeClr val="bg1"/>
              </a:solidFill>
            </a:endParaRPr>
          </a:p>
          <a:p>
            <a:r>
              <a:rPr lang="zh-CN" altLang="en-US" dirty="0">
                <a:solidFill>
                  <a:schemeClr val="bg1"/>
                </a:solidFill>
              </a:rPr>
              <a:t>吸食后出现偏执、焦虑、恐慌、被害妄想症，严重出现脑中风死亡</a:t>
            </a:r>
            <a:endParaRPr lang="zh-CN" altLang="en-US" dirty="0">
              <a:solidFill>
                <a:schemeClr val="bg1"/>
              </a:solidFill>
            </a:endParaRPr>
          </a:p>
        </p:txBody>
      </p:sp>
      <p:pic>
        <p:nvPicPr>
          <p:cNvPr id="23" name="图片 22"/>
          <p:cNvPicPr>
            <a:picLocks noChangeAspect="1"/>
          </p:cNvPicPr>
          <p:nvPr/>
        </p:nvPicPr>
        <p:blipFill>
          <a:blip r:embed="rId8">
            <a:extLst>
              <a:ext uri="{28A0092B-C50C-407E-A947-70E740481C1C}">
                <a14:useLocalDpi xmlns:a14="http://schemas.microsoft.com/office/drawing/2010/main" val="0"/>
              </a:ext>
            </a:extLst>
          </a:blip>
          <a:srcRect l="260" r="260"/>
          <a:stretch>
            <a:fillRect/>
          </a:stretch>
        </p:blipFill>
        <p:spPr>
          <a:xfrm>
            <a:off x="6096000" y="2780541"/>
            <a:ext cx="5095949" cy="3457406"/>
          </a:xfrm>
          <a:prstGeom prst="rect">
            <a:avLst/>
          </a:prstGeom>
          <a:ln w="12700">
            <a:solidFill>
              <a:srgbClr val="D50F11"/>
            </a:solidFill>
          </a:ln>
        </p:spPr>
      </p:pic>
    </p:spTree>
    <p:custDataLst>
      <p:tags r:id="rId9"/>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1000"/>
                                        <p:tgtEl>
                                          <p:spTgt spid="10"/>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par>
                          <p:cTn id="16" fill="hold">
                            <p:stCondLst>
                              <p:cond delay="2500"/>
                            </p:stCondLst>
                            <p:childTnLst>
                              <p:par>
                                <p:cTn id="17" presetID="22" presetClass="entr" presetSubtype="2"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right)">
                                      <p:cBhvr>
                                        <p:cTn id="19" dur="500"/>
                                        <p:tgtEl>
                                          <p:spTgt spid="21"/>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1" grpId="0" animBg="1"/>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背景图案&#10;&#10;AI 生成的内容可能不正确。"/>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4953" y="-11405"/>
            <a:ext cx="12216949" cy="3635906"/>
          </a:xfrm>
          <a:prstGeom prst="rect">
            <a:avLst/>
          </a:prstGeom>
        </p:spPr>
      </p:pic>
      <p:pic>
        <p:nvPicPr>
          <p:cNvPr id="7" name="图片 6" descr="图片包含 食物, 黑暗, 橙子, 灯光&#10;&#10;AI 生成的内容可能不正确。"/>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4812631" y="0"/>
            <a:ext cx="7772400" cy="1285133"/>
          </a:xfrm>
          <a:prstGeom prst="rect">
            <a:avLst/>
          </a:prstGeom>
        </p:spPr>
      </p:pic>
      <p:pic>
        <p:nvPicPr>
          <p:cNvPr id="6" name="图片 5" descr="飞机的机翼&#10;&#10;AI 生成的内容可能不正确。"/>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950" y="762000"/>
            <a:ext cx="12216949" cy="6121848"/>
          </a:xfrm>
          <a:prstGeom prst="rect">
            <a:avLst/>
          </a:prstGeom>
        </p:spPr>
      </p:pic>
      <p:pic>
        <p:nvPicPr>
          <p:cNvPr id="8" name="图片 7" descr="形状, 矩形&#10;&#10;AI 生成的内容可能不正确。"/>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52" y="69574"/>
            <a:ext cx="12075337" cy="6718852"/>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958" y="-11405"/>
            <a:ext cx="2070574" cy="737452"/>
          </a:xfrm>
          <a:prstGeom prst="rect">
            <a:avLst/>
          </a:prstGeom>
        </p:spPr>
      </p:pic>
      <p:sp>
        <p:nvSpPr>
          <p:cNvPr id="9" name="文本框 8"/>
          <p:cNvSpPr txBox="1"/>
          <p:nvPr/>
        </p:nvSpPr>
        <p:spPr>
          <a:xfrm>
            <a:off x="757505" y="357321"/>
            <a:ext cx="2496196" cy="579582"/>
          </a:xfrm>
          <a:prstGeom prst="rect">
            <a:avLst/>
          </a:prstGeom>
          <a:noFill/>
        </p:spPr>
        <p:txBody>
          <a:bodyPr wrap="none" rtlCol="0" anchor="t">
            <a:spAutoFit/>
          </a:bodyPr>
          <a:lstStyle/>
          <a:p>
            <a:pPr>
              <a:lnSpc>
                <a:spcPct val="120000"/>
              </a:lnSpc>
            </a:pPr>
            <a:r>
              <a:rPr lang="zh-CN" altLang="en-US" sz="2800" dirty="0">
                <a:ln w="3175">
                  <a:solidFill>
                    <a:schemeClr val="bg1">
                      <a:alpha val="77125"/>
                    </a:schemeClr>
                  </a:solidFill>
                </a:ln>
                <a:gradFill flip="none" rotWithShape="1">
                  <a:gsLst>
                    <a:gs pos="98000">
                      <a:srgbClr val="FB9435"/>
                    </a:gs>
                    <a:gs pos="51000">
                      <a:srgbClr val="D8271B"/>
                    </a:gs>
                  </a:gsLst>
                  <a:lin ang="2700000" scaled="1"/>
                  <a:tileRect/>
                </a:gradFill>
                <a:effectLst>
                  <a:outerShdw blurRad="50800" dist="38100" dir="5400000" algn="t" rotWithShape="0">
                    <a:schemeClr val="tx1">
                      <a:lumMod val="65000"/>
                      <a:lumOff val="35000"/>
                      <a:alpha val="40000"/>
                    </a:schemeClr>
                  </a:outerShdw>
                </a:effectLst>
                <a:latin typeface="YouSheBiaoTiHei" pitchFamily="2" charset="-122"/>
                <a:ea typeface="YouSheBiaoTiHei" pitchFamily="2" charset="-122"/>
              </a:rPr>
              <a:t>新型毒品身份证</a:t>
            </a:r>
            <a:endParaRPr lang="zh-CN" altLang="en-US" sz="2800" dirty="0">
              <a:ln w="3175">
                <a:solidFill>
                  <a:schemeClr val="bg1">
                    <a:alpha val="77125"/>
                  </a:schemeClr>
                </a:solidFill>
              </a:ln>
              <a:gradFill flip="none" rotWithShape="1">
                <a:gsLst>
                  <a:gs pos="98000">
                    <a:srgbClr val="FB9435"/>
                  </a:gs>
                  <a:gs pos="51000">
                    <a:srgbClr val="D8271B"/>
                  </a:gs>
                </a:gsLst>
                <a:lin ang="2700000" scaled="1"/>
                <a:tileRect/>
              </a:gradFill>
              <a:effectLst>
                <a:outerShdw blurRad="50800" dist="38100" dir="5400000" algn="t" rotWithShape="0">
                  <a:schemeClr val="tx1">
                    <a:lumMod val="65000"/>
                    <a:lumOff val="35000"/>
                    <a:alpha val="40000"/>
                  </a:schemeClr>
                </a:outerShdw>
              </a:effectLst>
              <a:latin typeface="YouSheBiaoTiHei" pitchFamily="2" charset="-122"/>
              <a:ea typeface="YouSheBiaoTiHei" pitchFamily="2" charset="-122"/>
            </a:endParaRPr>
          </a:p>
        </p:txBody>
      </p:sp>
      <p:sp>
        <p:nvSpPr>
          <p:cNvPr id="27" name="同侧圆角矩形 26"/>
          <p:cNvSpPr/>
          <p:nvPr/>
        </p:nvSpPr>
        <p:spPr>
          <a:xfrm>
            <a:off x="4571433" y="1027958"/>
            <a:ext cx="6956612" cy="2401042"/>
          </a:xfrm>
          <a:prstGeom prst="round2SameRect">
            <a:avLst>
              <a:gd name="adj1" fmla="val 10163"/>
              <a:gd name="adj2" fmla="val 0"/>
            </a:avLst>
          </a:prstGeom>
          <a:gradFill flip="none" rotWithShape="1">
            <a:gsLst>
              <a:gs pos="98000">
                <a:srgbClr val="FB9435"/>
              </a:gs>
              <a:gs pos="51000">
                <a:srgbClr val="D8271B"/>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latin typeface="Source Han Sans SC Bold" panose="020B0800000000000000" pitchFamily="34" charset="-128"/>
              <a:ea typeface="Source Han Sans SC Bold" panose="020B0800000000000000" pitchFamily="34" charset="-128"/>
            </a:endParaRPr>
          </a:p>
        </p:txBody>
      </p:sp>
      <p:sp>
        <p:nvSpPr>
          <p:cNvPr id="28" name="文本框 27"/>
          <p:cNvSpPr txBox="1"/>
          <p:nvPr/>
        </p:nvSpPr>
        <p:spPr>
          <a:xfrm>
            <a:off x="4964470" y="1381169"/>
            <a:ext cx="6321956" cy="1736245"/>
          </a:xfrm>
          <a:prstGeom prst="rect">
            <a:avLst/>
          </a:prstGeom>
          <a:noFill/>
        </p:spPr>
        <p:txBody>
          <a:bodyPr wrap="square">
            <a:spAutoFit/>
          </a:bodyPr>
          <a:lstStyle>
            <a:defPPr>
              <a:defRPr lang="zh-CN"/>
            </a:defPPr>
            <a:lvl1pPr>
              <a:lnSpc>
                <a:spcPct val="120000"/>
              </a:lnSpc>
              <a:defRPr>
                <a:solidFill>
                  <a:srgbClr val="000000">
                    <a:alpha val="80000"/>
                  </a:srgbClr>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pPr marL="285750" indent="-285750">
              <a:buFont typeface="Wingdings" panose="05000000000000000000" pitchFamily="2" charset="2"/>
              <a:buChar char="l"/>
            </a:pPr>
            <a:r>
              <a:rPr lang="zh-CN" altLang="en-US" b="1" dirty="0">
                <a:solidFill>
                  <a:schemeClr val="bg1"/>
                </a:solidFill>
              </a:rPr>
              <a:t>外观特点：</a:t>
            </a:r>
            <a:endParaRPr lang="en-US" altLang="zh-CN" b="1" dirty="0">
              <a:solidFill>
                <a:schemeClr val="bg1"/>
              </a:solidFill>
            </a:endParaRPr>
          </a:p>
          <a:p>
            <a:r>
              <a:rPr lang="zh-CN" altLang="en-US" dirty="0">
                <a:solidFill>
                  <a:schemeClr val="bg1"/>
                </a:solidFill>
              </a:rPr>
              <a:t>无色或黄色粘稠液体，小瓶包装或直接注入电子烟内	</a:t>
            </a:r>
            <a:endParaRPr lang="zh-CN" altLang="en-US" dirty="0">
              <a:solidFill>
                <a:schemeClr val="bg1"/>
              </a:solidFill>
            </a:endParaRPr>
          </a:p>
          <a:p>
            <a:endParaRPr lang="zh-CN" altLang="en-US" dirty="0">
              <a:solidFill>
                <a:schemeClr val="bg1"/>
              </a:solidFill>
            </a:endParaRPr>
          </a:p>
          <a:p>
            <a:pPr marL="285750" indent="-285750">
              <a:buFont typeface="Wingdings" panose="05000000000000000000" pitchFamily="2" charset="2"/>
              <a:buChar char="l"/>
            </a:pPr>
            <a:r>
              <a:rPr lang="zh-CN" altLang="en-US" b="1" dirty="0">
                <a:solidFill>
                  <a:schemeClr val="bg1"/>
                </a:solidFill>
              </a:rPr>
              <a:t>滥用危害：</a:t>
            </a:r>
            <a:endParaRPr lang="en-US" altLang="zh-CN" b="1" dirty="0">
              <a:solidFill>
                <a:schemeClr val="bg1"/>
              </a:solidFill>
            </a:endParaRPr>
          </a:p>
          <a:p>
            <a:r>
              <a:rPr lang="zh-CN" altLang="en-US" dirty="0">
                <a:solidFill>
                  <a:schemeClr val="bg1"/>
                </a:solidFill>
              </a:rPr>
              <a:t>致幻，判断力下降、精神障碍，诱发车祸、自残或暴力行为</a:t>
            </a:r>
            <a:endParaRPr lang="zh-CN" altLang="en-US" dirty="0">
              <a:solidFill>
                <a:schemeClr val="bg1"/>
              </a:solidFill>
            </a:endParaRPr>
          </a:p>
        </p:txBody>
      </p:sp>
      <p:pic>
        <p:nvPicPr>
          <p:cNvPr id="29" name="图片 28"/>
          <p:cNvPicPr>
            <a:picLocks noChangeAspect="1"/>
          </p:cNvPicPr>
          <p:nvPr/>
        </p:nvPicPr>
        <p:blipFill>
          <a:blip r:embed="rId7">
            <a:extLst>
              <a:ext uri="{28A0092B-C50C-407E-A947-70E740481C1C}">
                <a14:useLocalDpi xmlns:a14="http://schemas.microsoft.com/office/drawing/2010/main" val="0"/>
              </a:ext>
            </a:extLst>
          </a:blip>
          <a:srcRect l="65" r="65"/>
          <a:stretch>
            <a:fillRect/>
          </a:stretch>
        </p:blipFill>
        <p:spPr>
          <a:xfrm>
            <a:off x="4571430" y="3429000"/>
            <a:ext cx="6956615" cy="2898149"/>
          </a:xfrm>
          <a:prstGeom prst="rect">
            <a:avLst/>
          </a:prstGeom>
          <a:ln w="12700">
            <a:solidFill>
              <a:srgbClr val="D50F11"/>
            </a:solidFill>
          </a:ln>
        </p:spPr>
      </p:pic>
      <p:grpSp>
        <p:nvGrpSpPr>
          <p:cNvPr id="15" name="组合 14"/>
          <p:cNvGrpSpPr/>
          <p:nvPr/>
        </p:nvGrpSpPr>
        <p:grpSpPr>
          <a:xfrm>
            <a:off x="757505" y="1775788"/>
            <a:ext cx="3942185" cy="4724891"/>
            <a:chOff x="757505" y="1038107"/>
            <a:chExt cx="3942185" cy="4724891"/>
          </a:xfrm>
        </p:grpSpPr>
        <p:grpSp>
          <p:nvGrpSpPr>
            <p:cNvPr id="16" name="组合 15"/>
            <p:cNvGrpSpPr/>
            <p:nvPr/>
          </p:nvGrpSpPr>
          <p:grpSpPr>
            <a:xfrm>
              <a:off x="757505" y="1038107"/>
              <a:ext cx="3406565" cy="3964882"/>
              <a:chOff x="1376262" y="989640"/>
              <a:chExt cx="3406565" cy="3964882"/>
            </a:xfrm>
          </p:grpSpPr>
          <p:sp>
            <p:nvSpPr>
              <p:cNvPr id="18" name="剪去对角的矩形 17"/>
              <p:cNvSpPr/>
              <p:nvPr/>
            </p:nvSpPr>
            <p:spPr>
              <a:xfrm rot="5400000">
                <a:off x="1192427" y="1364122"/>
                <a:ext cx="3774235" cy="3406565"/>
              </a:xfrm>
              <a:prstGeom prst="snip2DiagRect">
                <a:avLst/>
              </a:prstGeom>
              <a:solidFill>
                <a:srgbClr val="FFFFFF"/>
              </a:solidFill>
              <a:ln>
                <a:solidFill>
                  <a:srgbClr val="D50F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5" name="剪去对角的矩形 24"/>
              <p:cNvSpPr/>
              <p:nvPr/>
            </p:nvSpPr>
            <p:spPr>
              <a:xfrm>
                <a:off x="1652576" y="989640"/>
                <a:ext cx="2737212" cy="579582"/>
              </a:xfrm>
              <a:prstGeom prst="snip2DiagRect">
                <a:avLst/>
              </a:prstGeom>
              <a:gradFill flip="none" rotWithShape="1">
                <a:gsLst>
                  <a:gs pos="98000">
                    <a:srgbClr val="FB9435"/>
                  </a:gs>
                  <a:gs pos="51000">
                    <a:srgbClr val="D8271B"/>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chemeClr val="bg1"/>
                    </a:solidFill>
                    <a:latin typeface="Source Han Sans SC Bold" panose="020B0800000000000000" pitchFamily="34" charset="-128"/>
                    <a:ea typeface="Source Han Sans SC Bold" panose="020B0800000000000000" pitchFamily="34" charset="-128"/>
                  </a:rPr>
                  <a:t>电子烟油</a:t>
                </a:r>
                <a:endParaRPr lang="zh-CN" altLang="en-US" sz="2000" dirty="0">
                  <a:solidFill>
                    <a:schemeClr val="bg1"/>
                  </a:solidFill>
                  <a:latin typeface="Source Han Sans SC Bold" panose="020B0800000000000000" pitchFamily="34" charset="-128"/>
                  <a:ea typeface="Source Han Sans SC Bold" panose="020B0800000000000000" pitchFamily="34" charset="-128"/>
                </a:endParaRPr>
              </a:p>
            </p:txBody>
          </p:sp>
          <p:sp>
            <p:nvSpPr>
              <p:cNvPr id="26" name="文本框 25"/>
              <p:cNvSpPr txBox="1"/>
              <p:nvPr/>
            </p:nvSpPr>
            <p:spPr>
              <a:xfrm>
                <a:off x="2176661" y="2311508"/>
                <a:ext cx="1826616" cy="1403846"/>
              </a:xfrm>
              <a:prstGeom prst="rect">
                <a:avLst/>
              </a:prstGeom>
              <a:noFill/>
            </p:spPr>
            <p:txBody>
              <a:bodyPr wrap="square">
                <a:spAutoFit/>
              </a:bodyPr>
              <a:lstStyle>
                <a:defPPr>
                  <a:defRPr lang="zh-CN"/>
                </a:defPPr>
                <a:lvl1pPr>
                  <a:lnSpc>
                    <a:spcPct val="120000"/>
                  </a:lnSpc>
                  <a:defRPr>
                    <a:solidFill>
                      <a:srgbClr val="000000">
                        <a:alpha val="80000"/>
                      </a:srgbClr>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pPr algn="ctr"/>
                <a:r>
                  <a:rPr lang="zh-CN" altLang="en-US" dirty="0"/>
                  <a:t>主要成分</a:t>
                </a:r>
                <a:endParaRPr lang="en-US" altLang="zh-CN" dirty="0"/>
              </a:p>
              <a:p>
                <a:pPr algn="ctr"/>
                <a:endParaRPr lang="en-US" altLang="zh-CN" dirty="0"/>
              </a:p>
              <a:p>
                <a:pPr algn="ctr"/>
                <a:r>
                  <a:rPr lang="zh-CN" altLang="en-US" dirty="0"/>
                  <a:t>四氢大麻酚(THC)合成大麻素</a:t>
                </a:r>
                <a:endParaRPr lang="zh-CN" altLang="en-US" dirty="0"/>
              </a:p>
            </p:txBody>
          </p:sp>
        </p:grpSp>
        <p:pic>
          <p:nvPicPr>
            <p:cNvPr id="17" name="图片 16"/>
            <p:cNvPicPr>
              <a:picLocks noChangeAspect="1"/>
            </p:cNvPicPr>
            <p:nvPr/>
          </p:nvPicPr>
          <p:blipFill>
            <a:blip r:embed="rId8">
              <a:extLst>
                <a:ext uri="{28A0092B-C50C-407E-A947-70E740481C1C}">
                  <a14:useLocalDpi xmlns:a14="http://schemas.microsoft.com/office/drawing/2010/main" val="0"/>
                </a:ext>
              </a:extLst>
            </a:blip>
            <a:srcRect l="272" r="272"/>
            <a:stretch>
              <a:fillRect/>
            </a:stretch>
          </p:blipFill>
          <p:spPr>
            <a:xfrm>
              <a:off x="2242193" y="3999892"/>
              <a:ext cx="2457497" cy="1763106"/>
            </a:xfrm>
            <a:custGeom>
              <a:avLst/>
              <a:gdLst>
                <a:gd name="connsiteX0" fmla="*/ 4926798 w 6508202"/>
                <a:gd name="connsiteY0" fmla="*/ 4099975 h 4192097"/>
                <a:gd name="connsiteX1" fmla="*/ 5007353 w 6508202"/>
                <a:gd name="connsiteY1" fmla="*/ 4192097 h 4192097"/>
                <a:gd name="connsiteX2" fmla="*/ 4910853 w 6508202"/>
                <a:gd name="connsiteY2" fmla="*/ 4192097 h 4192097"/>
                <a:gd name="connsiteX3" fmla="*/ 0 w 6508202"/>
                <a:gd name="connsiteY3" fmla="*/ 0 h 4192097"/>
                <a:gd name="connsiteX4" fmla="*/ 6508202 w 6508202"/>
                <a:gd name="connsiteY4" fmla="*/ 0 h 4192097"/>
                <a:gd name="connsiteX5" fmla="*/ 6508202 w 6508202"/>
                <a:gd name="connsiteY5" fmla="*/ 2479269 h 4192097"/>
                <a:gd name="connsiteX6" fmla="*/ 6326343 w 6508202"/>
                <a:gd name="connsiteY6" fmla="*/ 2271298 h 4192097"/>
                <a:gd name="connsiteX7" fmla="*/ 6188624 w 6508202"/>
                <a:gd name="connsiteY7" fmla="*/ 2391726 h 4192097"/>
                <a:gd name="connsiteX8" fmla="*/ 6116806 w 6508202"/>
                <a:gd name="connsiteY8" fmla="*/ 2346797 h 4192097"/>
                <a:gd name="connsiteX9" fmla="*/ 5960113 w 6508202"/>
                <a:gd name="connsiteY9" fmla="*/ 2307860 h 4192097"/>
                <a:gd name="connsiteX10" fmla="*/ 5796517 w 6508202"/>
                <a:gd name="connsiteY10" fmla="*/ 2365678 h 4192097"/>
                <a:gd name="connsiteX11" fmla="*/ 5747567 w 6508202"/>
                <a:gd name="connsiteY11" fmla="*/ 2713303 h 4192097"/>
                <a:gd name="connsiteX12" fmla="*/ 5770678 w 6508202"/>
                <a:gd name="connsiteY12" fmla="*/ 2757197 h 4192097"/>
                <a:gd name="connsiteX13" fmla="*/ 4826053 w 6508202"/>
                <a:gd name="connsiteY13" fmla="*/ 3583220 h 4192097"/>
                <a:gd name="connsiteX14" fmla="*/ 2786458 w 6508202"/>
                <a:gd name="connsiteY14" fmla="*/ 3230213 h 4192097"/>
                <a:gd name="connsiteX15" fmla="*/ 2785499 w 6508202"/>
                <a:gd name="connsiteY15" fmla="*/ 3235755 h 4192097"/>
                <a:gd name="connsiteX16" fmla="*/ 2685267 w 6508202"/>
                <a:gd name="connsiteY16" fmla="*/ 3121132 h 4192097"/>
                <a:gd name="connsiteX17" fmla="*/ 1460531 w 6508202"/>
                <a:gd name="connsiteY17" fmla="*/ 4192097 h 4192097"/>
                <a:gd name="connsiteX18" fmla="*/ 0 w 6508202"/>
                <a:gd name="connsiteY18" fmla="*/ 4192097 h 4192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08202" h="4192097">
                  <a:moveTo>
                    <a:pt x="4926798" y="4099975"/>
                  </a:moveTo>
                  <a:lnTo>
                    <a:pt x="5007353" y="4192097"/>
                  </a:lnTo>
                  <a:lnTo>
                    <a:pt x="4910853" y="4192097"/>
                  </a:lnTo>
                  <a:close/>
                  <a:moveTo>
                    <a:pt x="0" y="0"/>
                  </a:moveTo>
                  <a:lnTo>
                    <a:pt x="6508202" y="0"/>
                  </a:lnTo>
                  <a:lnTo>
                    <a:pt x="6508202" y="2479269"/>
                  </a:lnTo>
                  <a:lnTo>
                    <a:pt x="6326343" y="2271298"/>
                  </a:lnTo>
                  <a:lnTo>
                    <a:pt x="6188624" y="2391726"/>
                  </a:lnTo>
                  <a:lnTo>
                    <a:pt x="6116806" y="2346797"/>
                  </a:lnTo>
                  <a:cubicBezTo>
                    <a:pt x="6065055" y="2321332"/>
                    <a:pt x="6011204" y="2308028"/>
                    <a:pt x="5960113" y="2307860"/>
                  </a:cubicBezTo>
                  <a:cubicBezTo>
                    <a:pt x="5898804" y="2307657"/>
                    <a:pt x="5841471" y="2326369"/>
                    <a:pt x="5796517" y="2365678"/>
                  </a:cubicBezTo>
                  <a:cubicBezTo>
                    <a:pt x="5706609" y="2444298"/>
                    <a:pt x="5691753" y="2582979"/>
                    <a:pt x="5747567" y="2713303"/>
                  </a:cubicBezTo>
                  <a:lnTo>
                    <a:pt x="5770678" y="2757197"/>
                  </a:lnTo>
                  <a:lnTo>
                    <a:pt x="4826053" y="3583220"/>
                  </a:lnTo>
                  <a:lnTo>
                    <a:pt x="2786458" y="3230213"/>
                  </a:lnTo>
                  <a:lnTo>
                    <a:pt x="2785499" y="3235755"/>
                  </a:lnTo>
                  <a:lnTo>
                    <a:pt x="2685267" y="3121132"/>
                  </a:lnTo>
                  <a:lnTo>
                    <a:pt x="1460531" y="4192097"/>
                  </a:lnTo>
                  <a:lnTo>
                    <a:pt x="0" y="4192097"/>
                  </a:lnTo>
                  <a:close/>
                </a:path>
              </a:pathLst>
            </a:custGeom>
          </p:spPr>
        </p:pic>
      </p:grpSp>
    </p:spTree>
    <p:custDataLst>
      <p:tags r:id="rId9"/>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1000"/>
                                        <p:tgtEl>
                                          <p:spTgt spid="15"/>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par>
                          <p:cTn id="16" fill="hold">
                            <p:stCondLst>
                              <p:cond delay="2500"/>
                            </p:stCondLst>
                            <p:childTnLst>
                              <p:par>
                                <p:cTn id="17" presetID="22" presetClass="entr" presetSubtype="4"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500"/>
                                        <p:tgtEl>
                                          <p:spTgt spid="27"/>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7" grpId="0" animBg="1"/>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背景图案&#10;&#10;AI 生成的内容可能不正确。"/>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4953" y="-11405"/>
            <a:ext cx="12216949" cy="3635906"/>
          </a:xfrm>
          <a:prstGeom prst="rect">
            <a:avLst/>
          </a:prstGeom>
        </p:spPr>
      </p:pic>
      <p:pic>
        <p:nvPicPr>
          <p:cNvPr id="7" name="图片 6" descr="图片包含 食物, 黑暗, 橙子, 灯光&#10;&#10;AI 生成的内容可能不正确。"/>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4812631" y="0"/>
            <a:ext cx="7772400" cy="1285133"/>
          </a:xfrm>
          <a:prstGeom prst="rect">
            <a:avLst/>
          </a:prstGeom>
        </p:spPr>
      </p:pic>
      <p:pic>
        <p:nvPicPr>
          <p:cNvPr id="6" name="图片 5" descr="飞机的机翼&#10;&#10;AI 生成的内容可能不正确。"/>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950" y="762000"/>
            <a:ext cx="12216949" cy="6121848"/>
          </a:xfrm>
          <a:prstGeom prst="rect">
            <a:avLst/>
          </a:prstGeom>
        </p:spPr>
      </p:pic>
      <p:pic>
        <p:nvPicPr>
          <p:cNvPr id="8" name="图片 7" descr="形状, 矩形&#10;&#10;AI 生成的内容可能不正确。"/>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52" y="69574"/>
            <a:ext cx="12075337" cy="6718852"/>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958" y="-11405"/>
            <a:ext cx="2070574" cy="737452"/>
          </a:xfrm>
          <a:prstGeom prst="rect">
            <a:avLst/>
          </a:prstGeom>
        </p:spPr>
      </p:pic>
      <p:sp>
        <p:nvSpPr>
          <p:cNvPr id="9" name="文本框 8"/>
          <p:cNvSpPr txBox="1"/>
          <p:nvPr/>
        </p:nvSpPr>
        <p:spPr>
          <a:xfrm>
            <a:off x="757505" y="357321"/>
            <a:ext cx="2496196" cy="579582"/>
          </a:xfrm>
          <a:prstGeom prst="rect">
            <a:avLst/>
          </a:prstGeom>
          <a:noFill/>
        </p:spPr>
        <p:txBody>
          <a:bodyPr wrap="none" rtlCol="0" anchor="t">
            <a:spAutoFit/>
          </a:bodyPr>
          <a:lstStyle/>
          <a:p>
            <a:pPr>
              <a:lnSpc>
                <a:spcPct val="120000"/>
              </a:lnSpc>
            </a:pPr>
            <a:r>
              <a:rPr lang="zh-CN" altLang="en-US" sz="2800" dirty="0">
                <a:ln w="3175">
                  <a:solidFill>
                    <a:schemeClr val="bg1">
                      <a:alpha val="77125"/>
                    </a:schemeClr>
                  </a:solidFill>
                </a:ln>
                <a:gradFill flip="none" rotWithShape="1">
                  <a:gsLst>
                    <a:gs pos="98000">
                      <a:srgbClr val="FB9435"/>
                    </a:gs>
                    <a:gs pos="51000">
                      <a:srgbClr val="D8271B"/>
                    </a:gs>
                  </a:gsLst>
                  <a:lin ang="2700000" scaled="1"/>
                  <a:tileRect/>
                </a:gradFill>
                <a:effectLst>
                  <a:outerShdw blurRad="50800" dist="38100" dir="5400000" algn="t" rotWithShape="0">
                    <a:schemeClr val="tx1">
                      <a:lumMod val="65000"/>
                      <a:lumOff val="35000"/>
                      <a:alpha val="40000"/>
                    </a:schemeClr>
                  </a:outerShdw>
                </a:effectLst>
                <a:latin typeface="YouSheBiaoTiHei" pitchFamily="2" charset="-122"/>
                <a:ea typeface="YouSheBiaoTiHei" pitchFamily="2" charset="-122"/>
              </a:rPr>
              <a:t>新型毒品身份证</a:t>
            </a:r>
            <a:endParaRPr lang="zh-CN" altLang="en-US" sz="2800" dirty="0">
              <a:ln w="3175">
                <a:solidFill>
                  <a:schemeClr val="bg1">
                    <a:alpha val="77125"/>
                  </a:schemeClr>
                </a:solidFill>
              </a:ln>
              <a:gradFill flip="none" rotWithShape="1">
                <a:gsLst>
                  <a:gs pos="98000">
                    <a:srgbClr val="FB9435"/>
                  </a:gs>
                  <a:gs pos="51000">
                    <a:srgbClr val="D8271B"/>
                  </a:gs>
                </a:gsLst>
                <a:lin ang="2700000" scaled="1"/>
                <a:tileRect/>
              </a:gradFill>
              <a:effectLst>
                <a:outerShdw blurRad="50800" dist="38100" dir="5400000" algn="t" rotWithShape="0">
                  <a:schemeClr val="tx1">
                    <a:lumMod val="65000"/>
                    <a:lumOff val="35000"/>
                    <a:alpha val="40000"/>
                  </a:schemeClr>
                </a:outerShdw>
              </a:effectLst>
              <a:latin typeface="YouSheBiaoTiHei" pitchFamily="2" charset="-122"/>
              <a:ea typeface="YouSheBiaoTiHei" pitchFamily="2" charset="-122"/>
            </a:endParaRPr>
          </a:p>
        </p:txBody>
      </p:sp>
      <p:sp>
        <p:nvSpPr>
          <p:cNvPr id="27" name="同侧圆角矩形 26"/>
          <p:cNvSpPr/>
          <p:nvPr/>
        </p:nvSpPr>
        <p:spPr>
          <a:xfrm rot="10800000">
            <a:off x="4571430" y="3859178"/>
            <a:ext cx="6956612" cy="2401042"/>
          </a:xfrm>
          <a:prstGeom prst="round2SameRect">
            <a:avLst>
              <a:gd name="adj1" fmla="val 10163"/>
              <a:gd name="adj2" fmla="val 0"/>
            </a:avLst>
          </a:prstGeom>
          <a:gradFill flip="none" rotWithShape="1">
            <a:gsLst>
              <a:gs pos="98000">
                <a:srgbClr val="FB9435"/>
              </a:gs>
              <a:gs pos="51000">
                <a:srgbClr val="D8271B"/>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latin typeface="Source Han Sans SC Bold" panose="020B0800000000000000" pitchFamily="34" charset="-128"/>
              <a:ea typeface="Source Han Sans SC Bold" panose="020B0800000000000000" pitchFamily="34" charset="-128"/>
            </a:endParaRPr>
          </a:p>
        </p:txBody>
      </p:sp>
      <p:sp>
        <p:nvSpPr>
          <p:cNvPr id="28" name="文本框 27"/>
          <p:cNvSpPr txBox="1"/>
          <p:nvPr/>
        </p:nvSpPr>
        <p:spPr>
          <a:xfrm>
            <a:off x="4963398" y="4224920"/>
            <a:ext cx="6321956" cy="1736245"/>
          </a:xfrm>
          <a:prstGeom prst="rect">
            <a:avLst/>
          </a:prstGeom>
          <a:noFill/>
        </p:spPr>
        <p:txBody>
          <a:bodyPr wrap="square">
            <a:spAutoFit/>
          </a:bodyPr>
          <a:lstStyle>
            <a:defPPr>
              <a:defRPr lang="zh-CN"/>
            </a:defPPr>
            <a:lvl1pPr>
              <a:lnSpc>
                <a:spcPct val="120000"/>
              </a:lnSpc>
              <a:defRPr>
                <a:solidFill>
                  <a:srgbClr val="000000">
                    <a:alpha val="80000"/>
                  </a:srgbClr>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pPr marL="285750" indent="-285750">
              <a:buFont typeface="Wingdings" panose="05000000000000000000" pitchFamily="2" charset="2"/>
              <a:buChar char="l"/>
            </a:pPr>
            <a:r>
              <a:rPr lang="zh-CN" altLang="en-US" b="1" dirty="0">
                <a:solidFill>
                  <a:schemeClr val="bg1"/>
                </a:solidFill>
              </a:rPr>
              <a:t>外观特点：</a:t>
            </a:r>
            <a:endParaRPr lang="en-US" altLang="zh-CN" b="1" dirty="0">
              <a:solidFill>
                <a:schemeClr val="bg1"/>
              </a:solidFill>
            </a:endParaRPr>
          </a:p>
          <a:p>
            <a:r>
              <a:rPr lang="zh-CN" altLang="en-US" dirty="0">
                <a:solidFill>
                  <a:schemeClr val="bg1"/>
                </a:solidFill>
              </a:rPr>
              <a:t>长约4.5厘米，直径约2毫米，颜色呈黑褐色，外观1似树枝</a:t>
            </a:r>
            <a:endParaRPr lang="zh-CN" altLang="en-US" dirty="0">
              <a:solidFill>
                <a:schemeClr val="bg1"/>
              </a:solidFill>
            </a:endParaRPr>
          </a:p>
          <a:p>
            <a:endParaRPr lang="zh-CN" altLang="en-US" dirty="0">
              <a:solidFill>
                <a:schemeClr val="bg1"/>
              </a:solidFill>
            </a:endParaRPr>
          </a:p>
          <a:p>
            <a:pPr marL="285750" indent="-285750">
              <a:buFont typeface="Wingdings" panose="05000000000000000000" pitchFamily="2" charset="2"/>
              <a:buChar char="l"/>
            </a:pPr>
            <a:r>
              <a:rPr lang="zh-CN" altLang="en-US" b="1" dirty="0">
                <a:solidFill>
                  <a:schemeClr val="bg1"/>
                </a:solidFill>
              </a:rPr>
              <a:t>滥用危害：</a:t>
            </a:r>
            <a:endParaRPr lang="en-US" altLang="zh-CN" b="1" dirty="0">
              <a:solidFill>
                <a:schemeClr val="bg1"/>
              </a:solidFill>
            </a:endParaRPr>
          </a:p>
          <a:p>
            <a:r>
              <a:rPr lang="zh-CN" altLang="en-US" dirty="0">
                <a:solidFill>
                  <a:schemeClr val="bg1"/>
                </a:solidFill>
              </a:rPr>
              <a:t>吸食后引起意识模糊、精神障碍，过量吸食导致昏迷甚至死亡</a:t>
            </a:r>
            <a:endParaRPr lang="zh-CN" altLang="en-US" dirty="0">
              <a:solidFill>
                <a:schemeClr val="bg1"/>
              </a:solidFill>
            </a:endParaRPr>
          </a:p>
        </p:txBody>
      </p:sp>
      <p:grpSp>
        <p:nvGrpSpPr>
          <p:cNvPr id="15" name="组合 14"/>
          <p:cNvGrpSpPr/>
          <p:nvPr/>
        </p:nvGrpSpPr>
        <p:grpSpPr>
          <a:xfrm>
            <a:off x="757505" y="1775788"/>
            <a:ext cx="4205893" cy="5268152"/>
            <a:chOff x="757505" y="1038107"/>
            <a:chExt cx="4205893" cy="5268152"/>
          </a:xfrm>
        </p:grpSpPr>
        <p:grpSp>
          <p:nvGrpSpPr>
            <p:cNvPr id="16" name="组合 15"/>
            <p:cNvGrpSpPr/>
            <p:nvPr/>
          </p:nvGrpSpPr>
          <p:grpSpPr>
            <a:xfrm>
              <a:off x="757505" y="1038107"/>
              <a:ext cx="3406565" cy="3964882"/>
              <a:chOff x="1376262" y="989640"/>
              <a:chExt cx="3406565" cy="3964882"/>
            </a:xfrm>
          </p:grpSpPr>
          <p:sp>
            <p:nvSpPr>
              <p:cNvPr id="18" name="剪去对角的矩形 17"/>
              <p:cNvSpPr/>
              <p:nvPr/>
            </p:nvSpPr>
            <p:spPr>
              <a:xfrm rot="5400000">
                <a:off x="1192427" y="1364122"/>
                <a:ext cx="3774235" cy="3406565"/>
              </a:xfrm>
              <a:prstGeom prst="snip2DiagRect">
                <a:avLst/>
              </a:prstGeom>
              <a:solidFill>
                <a:srgbClr val="FFFFFF"/>
              </a:solidFill>
              <a:ln>
                <a:solidFill>
                  <a:srgbClr val="D50F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5" name="剪去对角的矩形 24"/>
              <p:cNvSpPr/>
              <p:nvPr/>
            </p:nvSpPr>
            <p:spPr>
              <a:xfrm>
                <a:off x="1652576" y="989640"/>
                <a:ext cx="2737212" cy="579582"/>
              </a:xfrm>
              <a:prstGeom prst="snip2DiagRect">
                <a:avLst/>
              </a:prstGeom>
              <a:gradFill flip="none" rotWithShape="1">
                <a:gsLst>
                  <a:gs pos="98000">
                    <a:srgbClr val="FB9435"/>
                  </a:gs>
                  <a:gs pos="51000">
                    <a:srgbClr val="D8271B"/>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chemeClr val="bg1"/>
                    </a:solidFill>
                    <a:latin typeface="Source Han Sans SC Bold" panose="020B0800000000000000" pitchFamily="34" charset="-128"/>
                    <a:ea typeface="Source Han Sans SC Bold" panose="020B0800000000000000" pitchFamily="34" charset="-128"/>
                  </a:rPr>
                  <a:t>小树枝</a:t>
                </a:r>
                <a:endParaRPr lang="zh-CN" altLang="en-US" sz="2000" dirty="0">
                  <a:solidFill>
                    <a:schemeClr val="bg1"/>
                  </a:solidFill>
                  <a:latin typeface="Source Han Sans SC Bold" panose="020B0800000000000000" pitchFamily="34" charset="-128"/>
                  <a:ea typeface="Source Han Sans SC Bold" panose="020B0800000000000000" pitchFamily="34" charset="-128"/>
                </a:endParaRPr>
              </a:p>
            </p:txBody>
          </p:sp>
          <p:sp>
            <p:nvSpPr>
              <p:cNvPr id="26" name="文本框 25"/>
              <p:cNvSpPr txBox="1"/>
              <p:nvPr/>
            </p:nvSpPr>
            <p:spPr>
              <a:xfrm>
                <a:off x="2176661" y="2311508"/>
                <a:ext cx="1826616" cy="1071447"/>
              </a:xfrm>
              <a:prstGeom prst="rect">
                <a:avLst/>
              </a:prstGeom>
              <a:noFill/>
            </p:spPr>
            <p:txBody>
              <a:bodyPr wrap="square">
                <a:spAutoFit/>
              </a:bodyPr>
              <a:lstStyle>
                <a:defPPr>
                  <a:defRPr lang="zh-CN"/>
                </a:defPPr>
                <a:lvl1pPr>
                  <a:lnSpc>
                    <a:spcPct val="120000"/>
                  </a:lnSpc>
                  <a:defRPr>
                    <a:solidFill>
                      <a:srgbClr val="000000">
                        <a:alpha val="80000"/>
                      </a:srgbClr>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pPr algn="ctr"/>
                <a:r>
                  <a:rPr lang="zh-CN" altLang="en-US" dirty="0"/>
                  <a:t>主要成分</a:t>
                </a:r>
                <a:endParaRPr lang="en-US" altLang="zh-CN" dirty="0"/>
              </a:p>
              <a:p>
                <a:pPr algn="ctr"/>
                <a:endParaRPr lang="en-US" altLang="zh-CN" dirty="0"/>
              </a:p>
              <a:p>
                <a:pPr algn="ctr"/>
                <a:r>
                  <a:rPr lang="zh-CN" altLang="en-US" dirty="0"/>
                  <a:t>合成大麻素</a:t>
                </a:r>
                <a:endParaRPr lang="zh-CN" altLang="en-US" dirty="0"/>
              </a:p>
            </p:txBody>
          </p:sp>
        </p:grpSp>
        <p:pic>
          <p:nvPicPr>
            <p:cNvPr id="17" name="图片 16"/>
            <p:cNvPicPr>
              <a:picLocks noChangeAspect="1"/>
            </p:cNvPicPr>
            <p:nvPr/>
          </p:nvPicPr>
          <p:blipFill>
            <a:blip r:embed="rId7">
              <a:extLst>
                <a:ext uri="{28A0092B-C50C-407E-A947-70E740481C1C}">
                  <a14:useLocalDpi xmlns:a14="http://schemas.microsoft.com/office/drawing/2010/main" val="0"/>
                </a:ext>
              </a:extLst>
            </a:blip>
            <a:srcRect l="10619" r="10619"/>
            <a:stretch>
              <a:fillRect/>
            </a:stretch>
          </p:blipFill>
          <p:spPr>
            <a:xfrm>
              <a:off x="1847207" y="4070580"/>
              <a:ext cx="3116191" cy="2235679"/>
            </a:xfrm>
            <a:custGeom>
              <a:avLst/>
              <a:gdLst>
                <a:gd name="connsiteX0" fmla="*/ 4926798 w 6508202"/>
                <a:gd name="connsiteY0" fmla="*/ 4099975 h 4192097"/>
                <a:gd name="connsiteX1" fmla="*/ 5007353 w 6508202"/>
                <a:gd name="connsiteY1" fmla="*/ 4192097 h 4192097"/>
                <a:gd name="connsiteX2" fmla="*/ 4910853 w 6508202"/>
                <a:gd name="connsiteY2" fmla="*/ 4192097 h 4192097"/>
                <a:gd name="connsiteX3" fmla="*/ 0 w 6508202"/>
                <a:gd name="connsiteY3" fmla="*/ 0 h 4192097"/>
                <a:gd name="connsiteX4" fmla="*/ 6508202 w 6508202"/>
                <a:gd name="connsiteY4" fmla="*/ 0 h 4192097"/>
                <a:gd name="connsiteX5" fmla="*/ 6508202 w 6508202"/>
                <a:gd name="connsiteY5" fmla="*/ 2479269 h 4192097"/>
                <a:gd name="connsiteX6" fmla="*/ 6326343 w 6508202"/>
                <a:gd name="connsiteY6" fmla="*/ 2271298 h 4192097"/>
                <a:gd name="connsiteX7" fmla="*/ 6188624 w 6508202"/>
                <a:gd name="connsiteY7" fmla="*/ 2391726 h 4192097"/>
                <a:gd name="connsiteX8" fmla="*/ 6116806 w 6508202"/>
                <a:gd name="connsiteY8" fmla="*/ 2346797 h 4192097"/>
                <a:gd name="connsiteX9" fmla="*/ 5960113 w 6508202"/>
                <a:gd name="connsiteY9" fmla="*/ 2307860 h 4192097"/>
                <a:gd name="connsiteX10" fmla="*/ 5796517 w 6508202"/>
                <a:gd name="connsiteY10" fmla="*/ 2365678 h 4192097"/>
                <a:gd name="connsiteX11" fmla="*/ 5747567 w 6508202"/>
                <a:gd name="connsiteY11" fmla="*/ 2713303 h 4192097"/>
                <a:gd name="connsiteX12" fmla="*/ 5770678 w 6508202"/>
                <a:gd name="connsiteY12" fmla="*/ 2757197 h 4192097"/>
                <a:gd name="connsiteX13" fmla="*/ 4826053 w 6508202"/>
                <a:gd name="connsiteY13" fmla="*/ 3583220 h 4192097"/>
                <a:gd name="connsiteX14" fmla="*/ 2786458 w 6508202"/>
                <a:gd name="connsiteY14" fmla="*/ 3230213 h 4192097"/>
                <a:gd name="connsiteX15" fmla="*/ 2785499 w 6508202"/>
                <a:gd name="connsiteY15" fmla="*/ 3235755 h 4192097"/>
                <a:gd name="connsiteX16" fmla="*/ 2685267 w 6508202"/>
                <a:gd name="connsiteY16" fmla="*/ 3121132 h 4192097"/>
                <a:gd name="connsiteX17" fmla="*/ 1460531 w 6508202"/>
                <a:gd name="connsiteY17" fmla="*/ 4192097 h 4192097"/>
                <a:gd name="connsiteX18" fmla="*/ 0 w 6508202"/>
                <a:gd name="connsiteY18" fmla="*/ 4192097 h 4192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08202" h="4192097">
                  <a:moveTo>
                    <a:pt x="4926798" y="4099975"/>
                  </a:moveTo>
                  <a:lnTo>
                    <a:pt x="5007353" y="4192097"/>
                  </a:lnTo>
                  <a:lnTo>
                    <a:pt x="4910853" y="4192097"/>
                  </a:lnTo>
                  <a:close/>
                  <a:moveTo>
                    <a:pt x="0" y="0"/>
                  </a:moveTo>
                  <a:lnTo>
                    <a:pt x="6508202" y="0"/>
                  </a:lnTo>
                  <a:lnTo>
                    <a:pt x="6508202" y="2479269"/>
                  </a:lnTo>
                  <a:lnTo>
                    <a:pt x="6326343" y="2271298"/>
                  </a:lnTo>
                  <a:lnTo>
                    <a:pt x="6188624" y="2391726"/>
                  </a:lnTo>
                  <a:lnTo>
                    <a:pt x="6116806" y="2346797"/>
                  </a:lnTo>
                  <a:cubicBezTo>
                    <a:pt x="6065055" y="2321332"/>
                    <a:pt x="6011204" y="2308028"/>
                    <a:pt x="5960113" y="2307860"/>
                  </a:cubicBezTo>
                  <a:cubicBezTo>
                    <a:pt x="5898804" y="2307657"/>
                    <a:pt x="5841471" y="2326369"/>
                    <a:pt x="5796517" y="2365678"/>
                  </a:cubicBezTo>
                  <a:cubicBezTo>
                    <a:pt x="5706609" y="2444298"/>
                    <a:pt x="5691753" y="2582979"/>
                    <a:pt x="5747567" y="2713303"/>
                  </a:cubicBezTo>
                  <a:lnTo>
                    <a:pt x="5770678" y="2757197"/>
                  </a:lnTo>
                  <a:lnTo>
                    <a:pt x="4826053" y="3583220"/>
                  </a:lnTo>
                  <a:lnTo>
                    <a:pt x="2786458" y="3230213"/>
                  </a:lnTo>
                  <a:lnTo>
                    <a:pt x="2785499" y="3235755"/>
                  </a:lnTo>
                  <a:lnTo>
                    <a:pt x="2685267" y="3121132"/>
                  </a:lnTo>
                  <a:lnTo>
                    <a:pt x="1460531" y="4192097"/>
                  </a:lnTo>
                  <a:lnTo>
                    <a:pt x="0" y="4192097"/>
                  </a:lnTo>
                  <a:close/>
                </a:path>
              </a:pathLst>
            </a:custGeom>
          </p:spPr>
        </p:pic>
      </p:grpSp>
      <p:pic>
        <p:nvPicPr>
          <p:cNvPr id="3" name="图片 2"/>
          <p:cNvPicPr>
            <a:picLocks noChangeAspect="1"/>
          </p:cNvPicPr>
          <p:nvPr/>
        </p:nvPicPr>
        <p:blipFill>
          <a:blip r:embed="rId8">
            <a:extLst>
              <a:ext uri="{28A0092B-C50C-407E-A947-70E740481C1C}">
                <a14:useLocalDpi xmlns:a14="http://schemas.microsoft.com/office/drawing/2010/main" val="0"/>
              </a:ext>
            </a:extLst>
          </a:blip>
          <a:srcRect t="106" b="106"/>
          <a:stretch>
            <a:fillRect/>
          </a:stretch>
        </p:blipFill>
        <p:spPr>
          <a:xfrm>
            <a:off x="4571427" y="922092"/>
            <a:ext cx="6956611" cy="2969665"/>
          </a:xfrm>
          <a:prstGeom prst="rect">
            <a:avLst/>
          </a:prstGeom>
          <a:ln w="12700">
            <a:solidFill>
              <a:srgbClr val="D50F11"/>
            </a:solidFill>
          </a:ln>
        </p:spPr>
      </p:pic>
    </p:spTree>
    <p:custDataLst>
      <p:tags r:id="rId9"/>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1000"/>
                                        <p:tgtEl>
                                          <p:spTgt spid="15"/>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2500"/>
                            </p:stCondLst>
                            <p:childTnLst>
                              <p:par>
                                <p:cTn id="17" presetID="22" presetClass="entr" presetSubtype="1"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up)">
                                      <p:cBhvr>
                                        <p:cTn id="19" dur="500"/>
                                        <p:tgtEl>
                                          <p:spTgt spid="27"/>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7" grpId="0" animBg="1"/>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背景图案&#10;&#10;AI 生成的内容可能不正确。"/>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4953" y="-11405"/>
            <a:ext cx="12216949" cy="3635906"/>
          </a:xfrm>
          <a:prstGeom prst="rect">
            <a:avLst/>
          </a:prstGeom>
        </p:spPr>
      </p:pic>
      <p:pic>
        <p:nvPicPr>
          <p:cNvPr id="7" name="图片 6" descr="图片包含 食物, 黑暗, 橙子, 灯光&#10;&#10;AI 生成的内容可能不正确。"/>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4812631" y="0"/>
            <a:ext cx="7772400" cy="1285133"/>
          </a:xfrm>
          <a:prstGeom prst="rect">
            <a:avLst/>
          </a:prstGeom>
        </p:spPr>
      </p:pic>
      <p:pic>
        <p:nvPicPr>
          <p:cNvPr id="6" name="图片 5" descr="飞机的机翼&#10;&#10;AI 生成的内容可能不正确。"/>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950" y="762000"/>
            <a:ext cx="12216949" cy="6121848"/>
          </a:xfrm>
          <a:prstGeom prst="rect">
            <a:avLst/>
          </a:prstGeom>
        </p:spPr>
      </p:pic>
      <p:pic>
        <p:nvPicPr>
          <p:cNvPr id="8" name="图片 7" descr="形状, 矩形&#10;&#10;AI 生成的内容可能不正确。"/>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52" y="69574"/>
            <a:ext cx="12075337" cy="6718852"/>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958" y="-11405"/>
            <a:ext cx="2070574" cy="737452"/>
          </a:xfrm>
          <a:prstGeom prst="rect">
            <a:avLst/>
          </a:prstGeom>
        </p:spPr>
      </p:pic>
      <p:sp>
        <p:nvSpPr>
          <p:cNvPr id="9" name="文本框 8"/>
          <p:cNvSpPr txBox="1"/>
          <p:nvPr/>
        </p:nvSpPr>
        <p:spPr>
          <a:xfrm>
            <a:off x="757505" y="357321"/>
            <a:ext cx="2496196" cy="579582"/>
          </a:xfrm>
          <a:prstGeom prst="rect">
            <a:avLst/>
          </a:prstGeom>
          <a:noFill/>
        </p:spPr>
        <p:txBody>
          <a:bodyPr wrap="none" rtlCol="0" anchor="t">
            <a:spAutoFit/>
          </a:bodyPr>
          <a:lstStyle/>
          <a:p>
            <a:pPr>
              <a:lnSpc>
                <a:spcPct val="120000"/>
              </a:lnSpc>
            </a:pPr>
            <a:r>
              <a:rPr lang="zh-CN" altLang="en-US" sz="2800" dirty="0">
                <a:ln w="3175">
                  <a:solidFill>
                    <a:schemeClr val="bg1">
                      <a:alpha val="77125"/>
                    </a:schemeClr>
                  </a:solidFill>
                </a:ln>
                <a:gradFill flip="none" rotWithShape="1">
                  <a:gsLst>
                    <a:gs pos="98000">
                      <a:srgbClr val="FB9435"/>
                    </a:gs>
                    <a:gs pos="51000">
                      <a:srgbClr val="D8271B"/>
                    </a:gs>
                  </a:gsLst>
                  <a:lin ang="2700000" scaled="1"/>
                  <a:tileRect/>
                </a:gradFill>
                <a:effectLst>
                  <a:outerShdw blurRad="50800" dist="38100" dir="5400000" algn="t" rotWithShape="0">
                    <a:schemeClr val="tx1">
                      <a:lumMod val="65000"/>
                      <a:lumOff val="35000"/>
                      <a:alpha val="40000"/>
                    </a:schemeClr>
                  </a:outerShdw>
                </a:effectLst>
                <a:latin typeface="YouSheBiaoTiHei" pitchFamily="2" charset="-122"/>
                <a:ea typeface="YouSheBiaoTiHei" pitchFamily="2" charset="-122"/>
              </a:rPr>
              <a:t>新型毒品身份证</a:t>
            </a:r>
            <a:endParaRPr lang="zh-CN" altLang="en-US" sz="2800" dirty="0">
              <a:ln w="3175">
                <a:solidFill>
                  <a:schemeClr val="bg1">
                    <a:alpha val="77125"/>
                  </a:schemeClr>
                </a:solidFill>
              </a:ln>
              <a:gradFill flip="none" rotWithShape="1">
                <a:gsLst>
                  <a:gs pos="98000">
                    <a:srgbClr val="FB9435"/>
                  </a:gs>
                  <a:gs pos="51000">
                    <a:srgbClr val="D8271B"/>
                  </a:gs>
                </a:gsLst>
                <a:lin ang="2700000" scaled="1"/>
                <a:tileRect/>
              </a:gradFill>
              <a:effectLst>
                <a:outerShdw blurRad="50800" dist="38100" dir="5400000" algn="t" rotWithShape="0">
                  <a:schemeClr val="tx1">
                    <a:lumMod val="65000"/>
                    <a:lumOff val="35000"/>
                    <a:alpha val="40000"/>
                  </a:schemeClr>
                </a:outerShdw>
              </a:effectLst>
              <a:latin typeface="YouSheBiaoTiHei" pitchFamily="2" charset="-122"/>
              <a:ea typeface="YouSheBiaoTiHei" pitchFamily="2" charset="-122"/>
            </a:endParaRPr>
          </a:p>
        </p:txBody>
      </p:sp>
      <p:sp>
        <p:nvSpPr>
          <p:cNvPr id="27" name="同侧圆角矩形 26"/>
          <p:cNvSpPr/>
          <p:nvPr/>
        </p:nvSpPr>
        <p:spPr>
          <a:xfrm rot="5400000">
            <a:off x="6915270" y="1941910"/>
            <a:ext cx="3457407" cy="5095948"/>
          </a:xfrm>
          <a:prstGeom prst="round2SameRect">
            <a:avLst>
              <a:gd name="adj1" fmla="val 10163"/>
              <a:gd name="adj2" fmla="val 0"/>
            </a:avLst>
          </a:prstGeom>
          <a:gradFill flip="none" rotWithShape="1">
            <a:gsLst>
              <a:gs pos="98000">
                <a:srgbClr val="FB9435"/>
              </a:gs>
              <a:gs pos="51000">
                <a:srgbClr val="D8271B"/>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latin typeface="Source Han Sans SC Bold" panose="020B0800000000000000" pitchFamily="34" charset="-128"/>
              <a:ea typeface="Source Han Sans SC Bold" panose="020B0800000000000000" pitchFamily="34" charset="-128"/>
            </a:endParaRPr>
          </a:p>
        </p:txBody>
      </p:sp>
      <p:sp>
        <p:nvSpPr>
          <p:cNvPr id="28" name="文本框 27"/>
          <p:cNvSpPr txBox="1"/>
          <p:nvPr/>
        </p:nvSpPr>
        <p:spPr>
          <a:xfrm>
            <a:off x="6285657" y="3331185"/>
            <a:ext cx="4641820" cy="2401042"/>
          </a:xfrm>
          <a:prstGeom prst="rect">
            <a:avLst/>
          </a:prstGeom>
          <a:noFill/>
        </p:spPr>
        <p:txBody>
          <a:bodyPr wrap="square">
            <a:spAutoFit/>
          </a:bodyPr>
          <a:lstStyle>
            <a:defPPr>
              <a:defRPr lang="zh-CN"/>
            </a:defPPr>
            <a:lvl1pPr>
              <a:lnSpc>
                <a:spcPct val="120000"/>
              </a:lnSpc>
              <a:defRPr>
                <a:solidFill>
                  <a:srgbClr val="000000">
                    <a:alpha val="80000"/>
                  </a:srgbClr>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pPr marL="285750" indent="-285750">
              <a:buFont typeface="Wingdings" panose="05000000000000000000" pitchFamily="2" charset="2"/>
              <a:buChar char="l"/>
            </a:pPr>
            <a:r>
              <a:rPr lang="zh-CN" altLang="en-US" b="1" dirty="0">
                <a:solidFill>
                  <a:schemeClr val="bg1"/>
                </a:solidFill>
              </a:rPr>
              <a:t>外观特点：</a:t>
            </a:r>
            <a:endParaRPr lang="en-US" altLang="zh-CN" b="1" dirty="0">
              <a:solidFill>
                <a:schemeClr val="bg1"/>
              </a:solidFill>
            </a:endParaRPr>
          </a:p>
          <a:p>
            <a:r>
              <a:rPr lang="zh-CN" altLang="en-US" dirty="0">
                <a:solidFill>
                  <a:schemeClr val="bg1"/>
                </a:solidFill>
              </a:rPr>
              <a:t>棕褐色或墨绿色的烟草碎叶，外观类似散装烟丝或莫合烟	</a:t>
            </a:r>
            <a:endParaRPr lang="zh-CN" altLang="en-US" dirty="0">
              <a:solidFill>
                <a:schemeClr val="bg1"/>
              </a:solidFill>
            </a:endParaRPr>
          </a:p>
          <a:p>
            <a:pPr marL="285750" indent="-285750">
              <a:buFont typeface="Wingdings" panose="05000000000000000000" pitchFamily="2" charset="2"/>
              <a:buChar char="l"/>
            </a:pPr>
            <a:endParaRPr lang="zh-CN" altLang="en-US" dirty="0">
              <a:solidFill>
                <a:schemeClr val="bg1"/>
              </a:solidFill>
            </a:endParaRPr>
          </a:p>
          <a:p>
            <a:pPr marL="285750" indent="-285750">
              <a:buFont typeface="Wingdings" panose="05000000000000000000" pitchFamily="2" charset="2"/>
              <a:buChar char="l"/>
            </a:pPr>
            <a:r>
              <a:rPr lang="zh-CN" altLang="en-US" b="1" dirty="0">
                <a:solidFill>
                  <a:schemeClr val="bg1"/>
                </a:solidFill>
              </a:rPr>
              <a:t>滥用危害：</a:t>
            </a:r>
            <a:endParaRPr lang="en-US" altLang="zh-CN" b="1" dirty="0">
              <a:solidFill>
                <a:schemeClr val="bg1"/>
              </a:solidFill>
            </a:endParaRPr>
          </a:p>
          <a:p>
            <a:r>
              <a:rPr lang="zh-CN" altLang="en-US" dirty="0">
                <a:solidFill>
                  <a:schemeClr val="bg1"/>
                </a:solidFill>
              </a:rPr>
              <a:t>吸食后，会出现头晕、呕吐、精神恍惚、四肢无力、幻觉</a:t>
            </a:r>
            <a:endParaRPr lang="zh-CN" altLang="en-US" dirty="0">
              <a:solidFill>
                <a:schemeClr val="bg1"/>
              </a:solidFill>
            </a:endParaRPr>
          </a:p>
        </p:txBody>
      </p:sp>
      <p:pic>
        <p:nvPicPr>
          <p:cNvPr id="29" name="图片 28"/>
          <p:cNvPicPr>
            <a:picLocks noChangeAspect="1"/>
          </p:cNvPicPr>
          <p:nvPr/>
        </p:nvPicPr>
        <p:blipFill>
          <a:blip r:embed="rId7">
            <a:extLst>
              <a:ext uri="{28A0092B-C50C-407E-A947-70E740481C1C}">
                <a14:useLocalDpi xmlns:a14="http://schemas.microsoft.com/office/drawing/2010/main" val="0"/>
              </a:ext>
            </a:extLst>
          </a:blip>
          <a:srcRect t="47" b="47"/>
          <a:stretch>
            <a:fillRect/>
          </a:stretch>
        </p:blipFill>
        <p:spPr>
          <a:xfrm>
            <a:off x="1000051" y="2761177"/>
            <a:ext cx="5095949" cy="3457406"/>
          </a:xfrm>
          <a:prstGeom prst="rect">
            <a:avLst/>
          </a:prstGeom>
          <a:ln w="12700">
            <a:solidFill>
              <a:srgbClr val="D50F11"/>
            </a:solidFill>
          </a:ln>
        </p:spPr>
      </p:pic>
      <p:grpSp>
        <p:nvGrpSpPr>
          <p:cNvPr id="15" name="组合 14"/>
          <p:cNvGrpSpPr/>
          <p:nvPr/>
        </p:nvGrpSpPr>
        <p:grpSpPr>
          <a:xfrm>
            <a:off x="1033819" y="1038107"/>
            <a:ext cx="10647227" cy="2051450"/>
            <a:chOff x="1033819" y="1038107"/>
            <a:chExt cx="10647227" cy="2051450"/>
          </a:xfrm>
        </p:grpSpPr>
        <p:grpSp>
          <p:nvGrpSpPr>
            <p:cNvPr id="16" name="组合 15"/>
            <p:cNvGrpSpPr/>
            <p:nvPr/>
          </p:nvGrpSpPr>
          <p:grpSpPr>
            <a:xfrm>
              <a:off x="1033819" y="1038107"/>
              <a:ext cx="9893659" cy="1020649"/>
              <a:chOff x="1652576" y="989640"/>
              <a:chExt cx="9893659" cy="1020649"/>
            </a:xfrm>
          </p:grpSpPr>
          <p:sp>
            <p:nvSpPr>
              <p:cNvPr id="18" name="剪去对角的矩形 17"/>
              <p:cNvSpPr/>
              <p:nvPr/>
            </p:nvSpPr>
            <p:spPr>
              <a:xfrm rot="5400000">
                <a:off x="6380922" y="-3155023"/>
                <a:ext cx="830005" cy="9500620"/>
              </a:xfrm>
              <a:prstGeom prst="snip2DiagRect">
                <a:avLst/>
              </a:prstGeom>
              <a:solidFill>
                <a:srgbClr val="FFFFFF"/>
              </a:solidFill>
              <a:ln>
                <a:solidFill>
                  <a:srgbClr val="D50F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5" name="剪去对角的矩形 24"/>
              <p:cNvSpPr/>
              <p:nvPr/>
            </p:nvSpPr>
            <p:spPr>
              <a:xfrm>
                <a:off x="1652576" y="989640"/>
                <a:ext cx="2737212" cy="579582"/>
              </a:xfrm>
              <a:prstGeom prst="snip2DiagRect">
                <a:avLst/>
              </a:prstGeom>
              <a:gradFill flip="none" rotWithShape="1">
                <a:gsLst>
                  <a:gs pos="98000">
                    <a:srgbClr val="FB9435"/>
                  </a:gs>
                  <a:gs pos="51000">
                    <a:srgbClr val="D8271B"/>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chemeClr val="bg1"/>
                    </a:solidFill>
                    <a:latin typeface="Source Han Sans SC Bold" panose="020B0800000000000000" pitchFamily="34" charset="-128"/>
                    <a:ea typeface="Source Han Sans SC Bold" panose="020B0800000000000000" pitchFamily="34" charset="-128"/>
                  </a:rPr>
                  <a:t>娜塔莎</a:t>
                </a:r>
                <a:endParaRPr lang="zh-CN" altLang="en-US" sz="2000" dirty="0">
                  <a:solidFill>
                    <a:schemeClr val="bg1"/>
                  </a:solidFill>
                  <a:latin typeface="Source Han Sans SC Bold" panose="020B0800000000000000" pitchFamily="34" charset="-128"/>
                  <a:ea typeface="Source Han Sans SC Bold" panose="020B0800000000000000" pitchFamily="34" charset="-128"/>
                </a:endParaRPr>
              </a:p>
            </p:txBody>
          </p:sp>
          <p:sp>
            <p:nvSpPr>
              <p:cNvPr id="26" name="文本框 25"/>
              <p:cNvSpPr txBox="1"/>
              <p:nvPr/>
            </p:nvSpPr>
            <p:spPr>
              <a:xfrm>
                <a:off x="2045611" y="1399898"/>
                <a:ext cx="9500623" cy="406650"/>
              </a:xfrm>
              <a:prstGeom prst="rect">
                <a:avLst/>
              </a:prstGeom>
              <a:noFill/>
            </p:spPr>
            <p:txBody>
              <a:bodyPr wrap="square">
                <a:spAutoFit/>
              </a:bodyPr>
              <a:lstStyle>
                <a:defPPr>
                  <a:defRPr lang="zh-CN"/>
                </a:defPPr>
                <a:lvl1pPr>
                  <a:lnSpc>
                    <a:spcPct val="120000"/>
                  </a:lnSpc>
                  <a:defRPr>
                    <a:solidFill>
                      <a:srgbClr val="000000">
                        <a:alpha val="80000"/>
                      </a:srgbClr>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pPr algn="ctr"/>
                <a:r>
                  <a:rPr lang="zh-CN" altLang="en-US" dirty="0"/>
                  <a:t>主要成分大麻合成素</a:t>
                </a:r>
                <a:endParaRPr lang="zh-CN" altLang="en-US" dirty="0"/>
              </a:p>
            </p:txBody>
          </p:sp>
        </p:grpSp>
        <p:pic>
          <p:nvPicPr>
            <p:cNvPr id="17" name="图片 16"/>
            <p:cNvPicPr>
              <a:picLocks noChangeAspect="1"/>
            </p:cNvPicPr>
            <p:nvPr/>
          </p:nvPicPr>
          <p:blipFill>
            <a:blip r:embed="rId8">
              <a:extLst>
                <a:ext uri="{28A0092B-C50C-407E-A947-70E740481C1C}">
                  <a14:useLocalDpi xmlns:a14="http://schemas.microsoft.com/office/drawing/2010/main" val="0"/>
                </a:ext>
              </a:extLst>
            </a:blip>
            <a:srcRect l="11927" r="11927"/>
            <a:stretch>
              <a:fillRect/>
            </a:stretch>
          </p:blipFill>
          <p:spPr>
            <a:xfrm>
              <a:off x="8943834" y="1125773"/>
              <a:ext cx="2737212" cy="1963784"/>
            </a:xfrm>
            <a:custGeom>
              <a:avLst/>
              <a:gdLst>
                <a:gd name="connsiteX0" fmla="*/ 4926798 w 6508202"/>
                <a:gd name="connsiteY0" fmla="*/ 4099975 h 4192097"/>
                <a:gd name="connsiteX1" fmla="*/ 5007353 w 6508202"/>
                <a:gd name="connsiteY1" fmla="*/ 4192097 h 4192097"/>
                <a:gd name="connsiteX2" fmla="*/ 4910853 w 6508202"/>
                <a:gd name="connsiteY2" fmla="*/ 4192097 h 4192097"/>
                <a:gd name="connsiteX3" fmla="*/ 0 w 6508202"/>
                <a:gd name="connsiteY3" fmla="*/ 0 h 4192097"/>
                <a:gd name="connsiteX4" fmla="*/ 6508202 w 6508202"/>
                <a:gd name="connsiteY4" fmla="*/ 0 h 4192097"/>
                <a:gd name="connsiteX5" fmla="*/ 6508202 w 6508202"/>
                <a:gd name="connsiteY5" fmla="*/ 2479269 h 4192097"/>
                <a:gd name="connsiteX6" fmla="*/ 6326343 w 6508202"/>
                <a:gd name="connsiteY6" fmla="*/ 2271298 h 4192097"/>
                <a:gd name="connsiteX7" fmla="*/ 6188624 w 6508202"/>
                <a:gd name="connsiteY7" fmla="*/ 2391726 h 4192097"/>
                <a:gd name="connsiteX8" fmla="*/ 6116806 w 6508202"/>
                <a:gd name="connsiteY8" fmla="*/ 2346797 h 4192097"/>
                <a:gd name="connsiteX9" fmla="*/ 5960113 w 6508202"/>
                <a:gd name="connsiteY9" fmla="*/ 2307860 h 4192097"/>
                <a:gd name="connsiteX10" fmla="*/ 5796517 w 6508202"/>
                <a:gd name="connsiteY10" fmla="*/ 2365678 h 4192097"/>
                <a:gd name="connsiteX11" fmla="*/ 5747567 w 6508202"/>
                <a:gd name="connsiteY11" fmla="*/ 2713303 h 4192097"/>
                <a:gd name="connsiteX12" fmla="*/ 5770678 w 6508202"/>
                <a:gd name="connsiteY12" fmla="*/ 2757197 h 4192097"/>
                <a:gd name="connsiteX13" fmla="*/ 4826053 w 6508202"/>
                <a:gd name="connsiteY13" fmla="*/ 3583220 h 4192097"/>
                <a:gd name="connsiteX14" fmla="*/ 2786458 w 6508202"/>
                <a:gd name="connsiteY14" fmla="*/ 3230213 h 4192097"/>
                <a:gd name="connsiteX15" fmla="*/ 2785499 w 6508202"/>
                <a:gd name="connsiteY15" fmla="*/ 3235755 h 4192097"/>
                <a:gd name="connsiteX16" fmla="*/ 2685267 w 6508202"/>
                <a:gd name="connsiteY16" fmla="*/ 3121132 h 4192097"/>
                <a:gd name="connsiteX17" fmla="*/ 1460531 w 6508202"/>
                <a:gd name="connsiteY17" fmla="*/ 4192097 h 4192097"/>
                <a:gd name="connsiteX18" fmla="*/ 0 w 6508202"/>
                <a:gd name="connsiteY18" fmla="*/ 4192097 h 4192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08202" h="4192097">
                  <a:moveTo>
                    <a:pt x="4926798" y="4099975"/>
                  </a:moveTo>
                  <a:lnTo>
                    <a:pt x="5007353" y="4192097"/>
                  </a:lnTo>
                  <a:lnTo>
                    <a:pt x="4910853" y="4192097"/>
                  </a:lnTo>
                  <a:close/>
                  <a:moveTo>
                    <a:pt x="0" y="0"/>
                  </a:moveTo>
                  <a:lnTo>
                    <a:pt x="6508202" y="0"/>
                  </a:lnTo>
                  <a:lnTo>
                    <a:pt x="6508202" y="2479269"/>
                  </a:lnTo>
                  <a:lnTo>
                    <a:pt x="6326343" y="2271298"/>
                  </a:lnTo>
                  <a:lnTo>
                    <a:pt x="6188624" y="2391726"/>
                  </a:lnTo>
                  <a:lnTo>
                    <a:pt x="6116806" y="2346797"/>
                  </a:lnTo>
                  <a:cubicBezTo>
                    <a:pt x="6065055" y="2321332"/>
                    <a:pt x="6011204" y="2308028"/>
                    <a:pt x="5960113" y="2307860"/>
                  </a:cubicBezTo>
                  <a:cubicBezTo>
                    <a:pt x="5898804" y="2307657"/>
                    <a:pt x="5841471" y="2326369"/>
                    <a:pt x="5796517" y="2365678"/>
                  </a:cubicBezTo>
                  <a:cubicBezTo>
                    <a:pt x="5706609" y="2444298"/>
                    <a:pt x="5691753" y="2582979"/>
                    <a:pt x="5747567" y="2713303"/>
                  </a:cubicBezTo>
                  <a:lnTo>
                    <a:pt x="5770678" y="2757197"/>
                  </a:lnTo>
                  <a:lnTo>
                    <a:pt x="4826053" y="3583220"/>
                  </a:lnTo>
                  <a:lnTo>
                    <a:pt x="2786458" y="3230213"/>
                  </a:lnTo>
                  <a:lnTo>
                    <a:pt x="2785499" y="3235755"/>
                  </a:lnTo>
                  <a:lnTo>
                    <a:pt x="2685267" y="3121132"/>
                  </a:lnTo>
                  <a:lnTo>
                    <a:pt x="1460531" y="4192097"/>
                  </a:lnTo>
                  <a:lnTo>
                    <a:pt x="0" y="4192097"/>
                  </a:lnTo>
                  <a:close/>
                </a:path>
              </a:pathLst>
            </a:custGeom>
            <a:effectLst>
              <a:outerShdw blurRad="50800" dist="50800" dir="5400000" sx="1000" sy="1000" algn="ctr" rotWithShape="0">
                <a:srgbClr val="000000">
                  <a:alpha val="43137"/>
                </a:srgbClr>
              </a:outerShdw>
            </a:effectLst>
          </p:spPr>
        </p:pic>
      </p:grpSp>
    </p:spTree>
    <p:custDataLst>
      <p:tags r:id="rId9"/>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1000"/>
                                        <p:tgtEl>
                                          <p:spTgt spid="15"/>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par>
                          <p:cTn id="16" fill="hold">
                            <p:stCondLst>
                              <p:cond delay="2500"/>
                            </p:stCondLst>
                            <p:childTnLst>
                              <p:par>
                                <p:cTn id="17" presetID="22" presetClass="entr" presetSubtype="8"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500"/>
                                        <p:tgtEl>
                                          <p:spTgt spid="27"/>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7" grpId="0" animBg="1"/>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背景图案&#10;&#10;AI 生成的内容可能不正确。"/>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4953" y="-11405"/>
            <a:ext cx="12216949" cy="3635906"/>
          </a:xfrm>
          <a:prstGeom prst="rect">
            <a:avLst/>
          </a:prstGeom>
        </p:spPr>
      </p:pic>
      <p:pic>
        <p:nvPicPr>
          <p:cNvPr id="7" name="图片 6" descr="图片包含 食物, 黑暗, 橙子, 灯光&#10;&#10;AI 生成的内容可能不正确。"/>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4636421" y="0"/>
            <a:ext cx="7772400" cy="1285133"/>
          </a:xfrm>
          <a:prstGeom prst="rect">
            <a:avLst/>
          </a:prstGeom>
        </p:spPr>
      </p:pic>
      <p:pic>
        <p:nvPicPr>
          <p:cNvPr id="6" name="图片 5" descr="飞机的机翼&#10;&#10;AI 生成的内容可能不正确。"/>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950" y="762000"/>
            <a:ext cx="12216949" cy="6121848"/>
          </a:xfrm>
          <a:prstGeom prst="rect">
            <a:avLst/>
          </a:prstGeom>
        </p:spPr>
      </p:pic>
      <p:pic>
        <p:nvPicPr>
          <p:cNvPr id="8" name="图片 7" descr="形状, 矩形&#10;&#10;AI 生成的内容可能不正确。"/>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52" y="69574"/>
            <a:ext cx="12075337" cy="6718852"/>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958" y="-11405"/>
            <a:ext cx="2070574" cy="737452"/>
          </a:xfrm>
          <a:prstGeom prst="rect">
            <a:avLst/>
          </a:prstGeom>
        </p:spPr>
      </p:pic>
      <p:sp>
        <p:nvSpPr>
          <p:cNvPr id="9" name="文本框 8"/>
          <p:cNvSpPr txBox="1"/>
          <p:nvPr/>
        </p:nvSpPr>
        <p:spPr>
          <a:xfrm>
            <a:off x="757505" y="357321"/>
            <a:ext cx="2496196" cy="579582"/>
          </a:xfrm>
          <a:prstGeom prst="rect">
            <a:avLst/>
          </a:prstGeom>
          <a:noFill/>
        </p:spPr>
        <p:txBody>
          <a:bodyPr wrap="none" rtlCol="0" anchor="t">
            <a:spAutoFit/>
          </a:bodyPr>
          <a:lstStyle/>
          <a:p>
            <a:pPr>
              <a:lnSpc>
                <a:spcPct val="120000"/>
              </a:lnSpc>
            </a:pPr>
            <a:r>
              <a:rPr lang="zh-CN" altLang="en-US" sz="2800" dirty="0">
                <a:ln w="3175">
                  <a:solidFill>
                    <a:schemeClr val="bg1">
                      <a:alpha val="77125"/>
                    </a:schemeClr>
                  </a:solidFill>
                </a:ln>
                <a:gradFill flip="none" rotWithShape="1">
                  <a:gsLst>
                    <a:gs pos="98000">
                      <a:srgbClr val="FB9435"/>
                    </a:gs>
                    <a:gs pos="51000">
                      <a:srgbClr val="D8271B"/>
                    </a:gs>
                  </a:gsLst>
                  <a:lin ang="2700000" scaled="1"/>
                  <a:tileRect/>
                </a:gradFill>
                <a:effectLst>
                  <a:outerShdw blurRad="50800" dist="38100" dir="5400000" algn="t" rotWithShape="0">
                    <a:schemeClr val="tx1">
                      <a:lumMod val="65000"/>
                      <a:lumOff val="35000"/>
                      <a:alpha val="40000"/>
                    </a:schemeClr>
                  </a:outerShdw>
                </a:effectLst>
                <a:latin typeface="YouSheBiaoTiHei" pitchFamily="2" charset="-122"/>
                <a:ea typeface="YouSheBiaoTiHei" pitchFamily="2" charset="-122"/>
              </a:rPr>
              <a:t>新型毒品身份证</a:t>
            </a:r>
            <a:endParaRPr lang="zh-CN" altLang="en-US" sz="2800" dirty="0">
              <a:ln w="3175">
                <a:solidFill>
                  <a:schemeClr val="bg1">
                    <a:alpha val="77125"/>
                  </a:schemeClr>
                </a:solidFill>
              </a:ln>
              <a:gradFill flip="none" rotWithShape="1">
                <a:gsLst>
                  <a:gs pos="98000">
                    <a:srgbClr val="FB9435"/>
                  </a:gs>
                  <a:gs pos="51000">
                    <a:srgbClr val="D8271B"/>
                  </a:gs>
                </a:gsLst>
                <a:lin ang="2700000" scaled="1"/>
                <a:tileRect/>
              </a:gradFill>
              <a:effectLst>
                <a:outerShdw blurRad="50800" dist="38100" dir="5400000" algn="t" rotWithShape="0">
                  <a:schemeClr val="tx1">
                    <a:lumMod val="65000"/>
                    <a:lumOff val="35000"/>
                    <a:alpha val="40000"/>
                  </a:schemeClr>
                </a:outerShdw>
              </a:effectLst>
              <a:latin typeface="YouSheBiaoTiHei" pitchFamily="2" charset="-122"/>
              <a:ea typeface="YouSheBiaoTiHei" pitchFamily="2" charset="-122"/>
            </a:endParaRPr>
          </a:p>
        </p:txBody>
      </p:sp>
      <p:grpSp>
        <p:nvGrpSpPr>
          <p:cNvPr id="10" name="组合 9"/>
          <p:cNvGrpSpPr/>
          <p:nvPr/>
        </p:nvGrpSpPr>
        <p:grpSpPr>
          <a:xfrm>
            <a:off x="1033819" y="1038107"/>
            <a:ext cx="11551990" cy="2325490"/>
            <a:chOff x="1033819" y="1038107"/>
            <a:chExt cx="11551990" cy="2325490"/>
          </a:xfrm>
        </p:grpSpPr>
        <p:grpSp>
          <p:nvGrpSpPr>
            <p:cNvPr id="11" name="组合 10"/>
            <p:cNvGrpSpPr/>
            <p:nvPr/>
          </p:nvGrpSpPr>
          <p:grpSpPr>
            <a:xfrm>
              <a:off x="1033819" y="1038107"/>
              <a:ext cx="9893659" cy="1020649"/>
              <a:chOff x="1652576" y="989640"/>
              <a:chExt cx="9893659" cy="1020649"/>
            </a:xfrm>
          </p:grpSpPr>
          <p:sp>
            <p:nvSpPr>
              <p:cNvPr id="14" name="剪去对角的矩形 13"/>
              <p:cNvSpPr/>
              <p:nvPr/>
            </p:nvSpPr>
            <p:spPr>
              <a:xfrm rot="5400000">
                <a:off x="6380922" y="-3155023"/>
                <a:ext cx="830005" cy="9500620"/>
              </a:xfrm>
              <a:prstGeom prst="snip2DiagRect">
                <a:avLst/>
              </a:prstGeom>
              <a:solidFill>
                <a:srgbClr val="FFFFFF"/>
              </a:solidFill>
              <a:ln>
                <a:solidFill>
                  <a:srgbClr val="D50F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5" name="剪去对角的矩形 14"/>
              <p:cNvSpPr/>
              <p:nvPr/>
            </p:nvSpPr>
            <p:spPr>
              <a:xfrm>
                <a:off x="1652576" y="989640"/>
                <a:ext cx="2737212" cy="579582"/>
              </a:xfrm>
              <a:prstGeom prst="snip2DiagRect">
                <a:avLst/>
              </a:prstGeom>
              <a:gradFill flip="none" rotWithShape="1">
                <a:gsLst>
                  <a:gs pos="98000">
                    <a:srgbClr val="FB9435"/>
                  </a:gs>
                  <a:gs pos="51000">
                    <a:srgbClr val="D8271B"/>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chemeClr val="bg1"/>
                    </a:solidFill>
                    <a:latin typeface="Source Han Sans SC Bold" panose="020B0800000000000000" pitchFamily="34" charset="-128"/>
                    <a:ea typeface="Source Han Sans SC Bold" panose="020B0800000000000000" pitchFamily="34" charset="-128"/>
                  </a:rPr>
                  <a:t>神仙水</a:t>
                </a:r>
                <a:endParaRPr lang="zh-CN" altLang="en-US" sz="2000" dirty="0">
                  <a:solidFill>
                    <a:schemeClr val="bg1"/>
                  </a:solidFill>
                  <a:latin typeface="Source Han Sans SC Bold" panose="020B0800000000000000" pitchFamily="34" charset="-128"/>
                  <a:ea typeface="Source Han Sans SC Bold" panose="020B0800000000000000" pitchFamily="34" charset="-128"/>
                </a:endParaRPr>
              </a:p>
            </p:txBody>
          </p:sp>
          <p:sp>
            <p:nvSpPr>
              <p:cNvPr id="16" name="文本框 15"/>
              <p:cNvSpPr txBox="1"/>
              <p:nvPr/>
            </p:nvSpPr>
            <p:spPr>
              <a:xfrm>
                <a:off x="2839443" y="1399898"/>
                <a:ext cx="8706792" cy="406650"/>
              </a:xfrm>
              <a:prstGeom prst="rect">
                <a:avLst/>
              </a:prstGeom>
              <a:noFill/>
            </p:spPr>
            <p:txBody>
              <a:bodyPr wrap="square">
                <a:spAutoFit/>
              </a:bodyPr>
              <a:lstStyle>
                <a:defPPr>
                  <a:defRPr lang="zh-CN"/>
                </a:defPPr>
                <a:lvl1pPr>
                  <a:lnSpc>
                    <a:spcPct val="120000"/>
                  </a:lnSpc>
                  <a:defRPr>
                    <a:solidFill>
                      <a:srgbClr val="000000">
                        <a:alpha val="80000"/>
                      </a:srgbClr>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pPr algn="ctr"/>
                <a:r>
                  <a:rPr lang="zh-CN" altLang="en-US" dirty="0"/>
                  <a:t>主要成分 氯胺酮、冰毒、摇头丸、曲马多等多种毒品</a:t>
                </a:r>
                <a:endParaRPr lang="zh-CN" altLang="en-US" dirty="0"/>
              </a:p>
            </p:txBody>
          </p:sp>
        </p:grpSp>
        <p:pic>
          <p:nvPicPr>
            <p:cNvPr id="12" name="图片 11"/>
            <p:cNvPicPr>
              <a:picLocks noChangeAspect="1"/>
            </p:cNvPicPr>
            <p:nvPr/>
          </p:nvPicPr>
          <p:blipFill>
            <a:blip r:embed="rId7">
              <a:extLst>
                <a:ext uri="{28A0092B-C50C-407E-A947-70E740481C1C}">
                  <a14:useLocalDpi xmlns:a14="http://schemas.microsoft.com/office/drawing/2010/main" val="0"/>
                </a:ext>
              </a:extLst>
            </a:blip>
            <a:srcRect t="10191" b="10191"/>
            <a:stretch>
              <a:fillRect/>
            </a:stretch>
          </p:blipFill>
          <p:spPr>
            <a:xfrm>
              <a:off x="8875819" y="1271960"/>
              <a:ext cx="3709990" cy="2091637"/>
            </a:xfrm>
            <a:custGeom>
              <a:avLst/>
              <a:gdLst>
                <a:gd name="connsiteX0" fmla="*/ 4926798 w 6508202"/>
                <a:gd name="connsiteY0" fmla="*/ 4099975 h 4192097"/>
                <a:gd name="connsiteX1" fmla="*/ 5007353 w 6508202"/>
                <a:gd name="connsiteY1" fmla="*/ 4192097 h 4192097"/>
                <a:gd name="connsiteX2" fmla="*/ 4910853 w 6508202"/>
                <a:gd name="connsiteY2" fmla="*/ 4192097 h 4192097"/>
                <a:gd name="connsiteX3" fmla="*/ 0 w 6508202"/>
                <a:gd name="connsiteY3" fmla="*/ 0 h 4192097"/>
                <a:gd name="connsiteX4" fmla="*/ 6508202 w 6508202"/>
                <a:gd name="connsiteY4" fmla="*/ 0 h 4192097"/>
                <a:gd name="connsiteX5" fmla="*/ 6508202 w 6508202"/>
                <a:gd name="connsiteY5" fmla="*/ 2479269 h 4192097"/>
                <a:gd name="connsiteX6" fmla="*/ 6326343 w 6508202"/>
                <a:gd name="connsiteY6" fmla="*/ 2271298 h 4192097"/>
                <a:gd name="connsiteX7" fmla="*/ 6188624 w 6508202"/>
                <a:gd name="connsiteY7" fmla="*/ 2391726 h 4192097"/>
                <a:gd name="connsiteX8" fmla="*/ 6116806 w 6508202"/>
                <a:gd name="connsiteY8" fmla="*/ 2346797 h 4192097"/>
                <a:gd name="connsiteX9" fmla="*/ 5960113 w 6508202"/>
                <a:gd name="connsiteY9" fmla="*/ 2307860 h 4192097"/>
                <a:gd name="connsiteX10" fmla="*/ 5796517 w 6508202"/>
                <a:gd name="connsiteY10" fmla="*/ 2365678 h 4192097"/>
                <a:gd name="connsiteX11" fmla="*/ 5747567 w 6508202"/>
                <a:gd name="connsiteY11" fmla="*/ 2713303 h 4192097"/>
                <a:gd name="connsiteX12" fmla="*/ 5770678 w 6508202"/>
                <a:gd name="connsiteY12" fmla="*/ 2757197 h 4192097"/>
                <a:gd name="connsiteX13" fmla="*/ 4826053 w 6508202"/>
                <a:gd name="connsiteY13" fmla="*/ 3583220 h 4192097"/>
                <a:gd name="connsiteX14" fmla="*/ 2786458 w 6508202"/>
                <a:gd name="connsiteY14" fmla="*/ 3230213 h 4192097"/>
                <a:gd name="connsiteX15" fmla="*/ 2785499 w 6508202"/>
                <a:gd name="connsiteY15" fmla="*/ 3235755 h 4192097"/>
                <a:gd name="connsiteX16" fmla="*/ 2685267 w 6508202"/>
                <a:gd name="connsiteY16" fmla="*/ 3121132 h 4192097"/>
                <a:gd name="connsiteX17" fmla="*/ 1460531 w 6508202"/>
                <a:gd name="connsiteY17" fmla="*/ 4192097 h 4192097"/>
                <a:gd name="connsiteX18" fmla="*/ 0 w 6508202"/>
                <a:gd name="connsiteY18" fmla="*/ 4192097 h 4192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08202" h="4192097">
                  <a:moveTo>
                    <a:pt x="4926798" y="4099975"/>
                  </a:moveTo>
                  <a:lnTo>
                    <a:pt x="5007353" y="4192097"/>
                  </a:lnTo>
                  <a:lnTo>
                    <a:pt x="4910853" y="4192097"/>
                  </a:lnTo>
                  <a:close/>
                  <a:moveTo>
                    <a:pt x="0" y="0"/>
                  </a:moveTo>
                  <a:lnTo>
                    <a:pt x="6508202" y="0"/>
                  </a:lnTo>
                  <a:lnTo>
                    <a:pt x="6508202" y="2479269"/>
                  </a:lnTo>
                  <a:lnTo>
                    <a:pt x="6326343" y="2271298"/>
                  </a:lnTo>
                  <a:lnTo>
                    <a:pt x="6188624" y="2391726"/>
                  </a:lnTo>
                  <a:lnTo>
                    <a:pt x="6116806" y="2346797"/>
                  </a:lnTo>
                  <a:cubicBezTo>
                    <a:pt x="6065055" y="2321332"/>
                    <a:pt x="6011204" y="2308028"/>
                    <a:pt x="5960113" y="2307860"/>
                  </a:cubicBezTo>
                  <a:cubicBezTo>
                    <a:pt x="5898804" y="2307657"/>
                    <a:pt x="5841471" y="2326369"/>
                    <a:pt x="5796517" y="2365678"/>
                  </a:cubicBezTo>
                  <a:cubicBezTo>
                    <a:pt x="5706609" y="2444298"/>
                    <a:pt x="5691753" y="2582979"/>
                    <a:pt x="5747567" y="2713303"/>
                  </a:cubicBezTo>
                  <a:lnTo>
                    <a:pt x="5770678" y="2757197"/>
                  </a:lnTo>
                  <a:lnTo>
                    <a:pt x="4826053" y="3583220"/>
                  </a:lnTo>
                  <a:lnTo>
                    <a:pt x="2786458" y="3230213"/>
                  </a:lnTo>
                  <a:lnTo>
                    <a:pt x="2785499" y="3235755"/>
                  </a:lnTo>
                  <a:lnTo>
                    <a:pt x="2685267" y="3121132"/>
                  </a:lnTo>
                  <a:lnTo>
                    <a:pt x="1460531" y="4192097"/>
                  </a:lnTo>
                  <a:lnTo>
                    <a:pt x="0" y="4192097"/>
                  </a:lnTo>
                  <a:close/>
                </a:path>
              </a:pathLst>
            </a:custGeom>
          </p:spPr>
        </p:pic>
      </p:grpSp>
      <p:sp>
        <p:nvSpPr>
          <p:cNvPr id="21" name="同侧圆角矩形 20"/>
          <p:cNvSpPr/>
          <p:nvPr/>
        </p:nvSpPr>
        <p:spPr>
          <a:xfrm rot="16200000" flipH="1">
            <a:off x="1853090" y="1961270"/>
            <a:ext cx="3457407" cy="5095948"/>
          </a:xfrm>
          <a:prstGeom prst="round2SameRect">
            <a:avLst>
              <a:gd name="adj1" fmla="val 10163"/>
              <a:gd name="adj2" fmla="val 0"/>
            </a:avLst>
          </a:prstGeom>
          <a:gradFill flip="none" rotWithShape="1">
            <a:gsLst>
              <a:gs pos="98000">
                <a:srgbClr val="FB9435"/>
              </a:gs>
              <a:gs pos="51000">
                <a:srgbClr val="D8271B"/>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latin typeface="Source Han Sans SC Bold" panose="020B0800000000000000" pitchFamily="34" charset="-128"/>
              <a:ea typeface="Source Han Sans SC Bold" panose="020B0800000000000000" pitchFamily="34" charset="-128"/>
            </a:endParaRPr>
          </a:p>
        </p:txBody>
      </p:sp>
      <p:sp>
        <p:nvSpPr>
          <p:cNvPr id="22" name="文本框 21"/>
          <p:cNvSpPr txBox="1"/>
          <p:nvPr/>
        </p:nvSpPr>
        <p:spPr>
          <a:xfrm>
            <a:off x="1418778" y="3511998"/>
            <a:ext cx="4641820" cy="2068643"/>
          </a:xfrm>
          <a:prstGeom prst="rect">
            <a:avLst/>
          </a:prstGeom>
          <a:noFill/>
        </p:spPr>
        <p:txBody>
          <a:bodyPr wrap="square">
            <a:spAutoFit/>
          </a:bodyPr>
          <a:lstStyle>
            <a:defPPr>
              <a:defRPr lang="zh-CN"/>
            </a:defPPr>
            <a:lvl1pPr>
              <a:lnSpc>
                <a:spcPct val="120000"/>
              </a:lnSpc>
              <a:defRPr>
                <a:solidFill>
                  <a:srgbClr val="000000">
                    <a:alpha val="80000"/>
                  </a:srgbClr>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pPr marL="285750" indent="-285750">
              <a:buFont typeface="Wingdings" panose="05000000000000000000" pitchFamily="2" charset="2"/>
              <a:buChar char="l"/>
            </a:pPr>
            <a:r>
              <a:rPr lang="zh-CN" altLang="en-US" b="1" dirty="0">
                <a:solidFill>
                  <a:schemeClr val="bg1"/>
                </a:solidFill>
              </a:rPr>
              <a:t>外观特点：</a:t>
            </a:r>
            <a:endParaRPr lang="en-US" altLang="zh-CN" b="1" dirty="0">
              <a:solidFill>
                <a:schemeClr val="bg1"/>
              </a:solidFill>
            </a:endParaRPr>
          </a:p>
          <a:p>
            <a:r>
              <a:rPr lang="zh-CN" altLang="en-US" dirty="0">
                <a:solidFill>
                  <a:schemeClr val="bg1"/>
                </a:solidFill>
              </a:rPr>
              <a:t>包装类似口服液，常标注各种奢侈品商标</a:t>
            </a:r>
            <a:endParaRPr lang="zh-CN" altLang="en-US" dirty="0">
              <a:solidFill>
                <a:schemeClr val="bg1"/>
              </a:solidFill>
            </a:endParaRPr>
          </a:p>
          <a:p>
            <a:pPr marL="285750" indent="-285750">
              <a:buFont typeface="Wingdings" panose="05000000000000000000" pitchFamily="2" charset="2"/>
              <a:buChar char="l"/>
            </a:pPr>
            <a:endParaRPr lang="zh-CN" altLang="en-US" dirty="0">
              <a:solidFill>
                <a:schemeClr val="bg1"/>
              </a:solidFill>
            </a:endParaRPr>
          </a:p>
          <a:p>
            <a:pPr marL="285750" indent="-285750">
              <a:buFont typeface="Wingdings" panose="05000000000000000000" pitchFamily="2" charset="2"/>
              <a:buChar char="l"/>
            </a:pPr>
            <a:r>
              <a:rPr lang="zh-CN" altLang="en-US" b="1" dirty="0">
                <a:solidFill>
                  <a:schemeClr val="bg1"/>
                </a:solidFill>
              </a:rPr>
              <a:t>滥用危害：</a:t>
            </a:r>
            <a:endParaRPr lang="en-US" altLang="zh-CN" b="1" dirty="0">
              <a:solidFill>
                <a:schemeClr val="bg1"/>
              </a:solidFill>
            </a:endParaRPr>
          </a:p>
          <a:p>
            <a:r>
              <a:rPr lang="zh-CN" altLang="en-US" dirty="0">
                <a:solidFill>
                  <a:schemeClr val="bg1"/>
                </a:solidFill>
              </a:rPr>
              <a:t>混入酒或饮料饮用，致幻、催眠，大量使用易急性中毒</a:t>
            </a:r>
            <a:endParaRPr lang="zh-CN" altLang="en-US" dirty="0">
              <a:solidFill>
                <a:schemeClr val="bg1"/>
              </a:solidFill>
            </a:endParaRPr>
          </a:p>
        </p:txBody>
      </p:sp>
      <p:pic>
        <p:nvPicPr>
          <p:cNvPr id="23" name="图片 22"/>
          <p:cNvPicPr>
            <a:picLocks noChangeAspect="1"/>
          </p:cNvPicPr>
          <p:nvPr/>
        </p:nvPicPr>
        <p:blipFill>
          <a:blip r:embed="rId8">
            <a:extLst>
              <a:ext uri="{28A0092B-C50C-407E-A947-70E740481C1C}">
                <a14:useLocalDpi xmlns:a14="http://schemas.microsoft.com/office/drawing/2010/main" val="0"/>
              </a:ext>
            </a:extLst>
          </a:blip>
          <a:srcRect t="1243" b="1243"/>
          <a:stretch>
            <a:fillRect/>
          </a:stretch>
        </p:blipFill>
        <p:spPr>
          <a:xfrm>
            <a:off x="6096000" y="2780541"/>
            <a:ext cx="5095949" cy="3457406"/>
          </a:xfrm>
          <a:prstGeom prst="rect">
            <a:avLst/>
          </a:prstGeom>
          <a:ln w="12700">
            <a:solidFill>
              <a:srgbClr val="D50F11"/>
            </a:solidFill>
          </a:ln>
        </p:spPr>
      </p:pic>
    </p:spTree>
    <p:custDataLst>
      <p:tags r:id="rId9"/>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1000"/>
                                        <p:tgtEl>
                                          <p:spTgt spid="10"/>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par>
                          <p:cTn id="16" fill="hold">
                            <p:stCondLst>
                              <p:cond delay="2500"/>
                            </p:stCondLst>
                            <p:childTnLst>
                              <p:par>
                                <p:cTn id="17" presetID="22" presetClass="entr" presetSubtype="2"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right)">
                                      <p:cBhvr>
                                        <p:cTn id="19" dur="500"/>
                                        <p:tgtEl>
                                          <p:spTgt spid="21"/>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1" grpId="0" animBg="1"/>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背景图案&#10;&#10;AI 生成的内容可能不正确。"/>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4953" y="-11405"/>
            <a:ext cx="12216949" cy="3635906"/>
          </a:xfrm>
          <a:prstGeom prst="rect">
            <a:avLst/>
          </a:prstGeom>
        </p:spPr>
      </p:pic>
      <p:pic>
        <p:nvPicPr>
          <p:cNvPr id="7" name="图片 6" descr="图片包含 食物, 黑暗, 橙子, 灯光&#10;&#10;AI 生成的内容可能不正确。"/>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4812631" y="0"/>
            <a:ext cx="7772400" cy="1285133"/>
          </a:xfrm>
          <a:prstGeom prst="rect">
            <a:avLst/>
          </a:prstGeom>
        </p:spPr>
      </p:pic>
      <p:pic>
        <p:nvPicPr>
          <p:cNvPr id="3" name="图片 2" descr="形状, 矩形&#10;&#10;AI 生成的内容可能不正确。"/>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397" y="602213"/>
            <a:ext cx="11438535" cy="5774523"/>
          </a:xfrm>
          <a:prstGeom prst="rect">
            <a:avLst/>
          </a:prstGeom>
        </p:spPr>
      </p:pic>
      <p:pic>
        <p:nvPicPr>
          <p:cNvPr id="6" name="图片 5" descr="飞机的机翼&#10;&#10;AI 生成的内容可能不正确。"/>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950" y="762000"/>
            <a:ext cx="12216949" cy="6121848"/>
          </a:xfrm>
          <a:prstGeom prst="rect">
            <a:avLst/>
          </a:prstGeom>
        </p:spPr>
      </p:pic>
      <p:pic>
        <p:nvPicPr>
          <p:cNvPr id="14" name="图片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4956" y="3063064"/>
            <a:ext cx="2132052" cy="852817"/>
          </a:xfrm>
          <a:prstGeom prst="rect">
            <a:avLst/>
          </a:prstGeom>
        </p:spPr>
      </p:pic>
      <p:pic>
        <p:nvPicPr>
          <p:cNvPr id="15" name="图片 14" descr="白色的鸟&#10;&#10;AI 生成的内容可能不正确。"/>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82930" y="891493"/>
            <a:ext cx="1733264" cy="1055144"/>
          </a:xfrm>
          <a:prstGeom prst="rect">
            <a:avLst/>
          </a:prstGeom>
        </p:spPr>
      </p:pic>
      <p:sp>
        <p:nvSpPr>
          <p:cNvPr id="17" name="文本框 16"/>
          <p:cNvSpPr txBox="1"/>
          <p:nvPr/>
        </p:nvSpPr>
        <p:spPr>
          <a:xfrm>
            <a:off x="469900" y="2560320"/>
            <a:ext cx="10862310" cy="2030095"/>
          </a:xfrm>
          <a:prstGeom prst="rect">
            <a:avLst/>
          </a:prstGeom>
          <a:noFill/>
        </p:spPr>
        <p:txBody>
          <a:bodyPr wrap="square" rtlCol="0" anchor="t">
            <a:spAutoFit/>
          </a:bodyPr>
          <a:lstStyle>
            <a:defPPr>
              <a:defRPr lang="zh-CN"/>
            </a:defPPr>
            <a:lvl1pPr algn="ctr">
              <a:defRPr sz="10500">
                <a:ln w="25400">
                  <a:solidFill>
                    <a:schemeClr val="bg1"/>
                  </a:solidFill>
                </a:ln>
                <a:gradFill flip="none" rotWithShape="1">
                  <a:gsLst>
                    <a:gs pos="98000">
                      <a:srgbClr val="FB9435"/>
                    </a:gs>
                    <a:gs pos="51000">
                      <a:srgbClr val="D8271B"/>
                    </a:gs>
                  </a:gsLst>
                  <a:lin ang="2700000" scaled="1"/>
                  <a:tileRect/>
                </a:gradFill>
                <a:effectLst>
                  <a:outerShdw blurRad="50800" dist="38100" dir="5400000" algn="t" rotWithShape="0">
                    <a:schemeClr val="tx1">
                      <a:lumMod val="65000"/>
                      <a:lumOff val="35000"/>
                      <a:alpha val="40000"/>
                    </a:schemeClr>
                  </a:outerShdw>
                </a:effectLst>
                <a:latin typeface="YouSheBiaoTiHei" pitchFamily="2" charset="-122"/>
                <a:ea typeface="YouSheBiaoTiHei" pitchFamily="2" charset="-122"/>
              </a:defRPr>
            </a:lvl1pPr>
          </a:lstStyle>
          <a:p>
            <a:pPr>
              <a:lnSpc>
                <a:spcPct val="120000"/>
              </a:lnSpc>
            </a:pPr>
            <a:r>
              <a:rPr lang="zh-CN" altLang="en-US" dirty="0">
                <a:ln w="3175">
                  <a:solidFill>
                    <a:schemeClr val="bg1"/>
                  </a:solidFill>
                </a:ln>
              </a:rPr>
              <a:t>珍爱生命远离毒品</a:t>
            </a:r>
            <a:endParaRPr lang="zh-CN" altLang="en-US" dirty="0">
              <a:ln w="3175">
                <a:solidFill>
                  <a:schemeClr val="bg1"/>
                </a:solidFill>
              </a:ln>
            </a:endParaRPr>
          </a:p>
        </p:txBody>
      </p:sp>
      <p:grpSp>
        <p:nvGrpSpPr>
          <p:cNvPr id="12" name="组合 11"/>
          <p:cNvGrpSpPr/>
          <p:nvPr/>
        </p:nvGrpSpPr>
        <p:grpSpPr>
          <a:xfrm>
            <a:off x="3638932" y="1528862"/>
            <a:ext cx="4889178" cy="716968"/>
            <a:chOff x="1363486" y="2042719"/>
            <a:chExt cx="4889178" cy="716968"/>
          </a:xfrm>
        </p:grpSpPr>
        <p:grpSp>
          <p:nvGrpSpPr>
            <p:cNvPr id="2" name="组合 1"/>
            <p:cNvGrpSpPr/>
            <p:nvPr/>
          </p:nvGrpSpPr>
          <p:grpSpPr>
            <a:xfrm>
              <a:off x="1363486" y="2042719"/>
              <a:ext cx="4889178" cy="716968"/>
              <a:chOff x="3714495" y="4810996"/>
              <a:chExt cx="4889178" cy="716968"/>
            </a:xfrm>
          </p:grpSpPr>
          <p:sp>
            <p:nvSpPr>
              <p:cNvPr id="4" name="圆角矩形 3"/>
              <p:cNvSpPr/>
              <p:nvPr/>
            </p:nvSpPr>
            <p:spPr>
              <a:xfrm>
                <a:off x="3714495" y="4810996"/>
                <a:ext cx="4889178" cy="716968"/>
              </a:xfrm>
              <a:prstGeom prst="roundRect">
                <a:avLst>
                  <a:gd name="adj" fmla="val 50000"/>
                </a:avLst>
              </a:prstGeom>
              <a:gradFill flip="none" rotWithShape="1">
                <a:gsLst>
                  <a:gs pos="98000">
                    <a:srgbClr val="FB9435"/>
                  </a:gs>
                  <a:gs pos="51000">
                    <a:srgbClr val="D8271B"/>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9" name="文本框 8"/>
              <p:cNvSpPr txBox="1"/>
              <p:nvPr/>
            </p:nvSpPr>
            <p:spPr>
              <a:xfrm>
                <a:off x="3853205" y="4877092"/>
                <a:ext cx="4611757" cy="584775"/>
              </a:xfrm>
              <a:prstGeom prst="rect">
                <a:avLst/>
              </a:prstGeom>
              <a:noFill/>
            </p:spPr>
            <p:txBody>
              <a:bodyPr wrap="square">
                <a:spAutoFit/>
              </a:bodyPr>
              <a:lstStyle/>
              <a:p>
                <a:pPr algn="ctr"/>
                <a:r>
                  <a:rPr lang="en-US" altLang="zh-CN" sz="3200" dirty="0">
                    <a:solidFill>
                      <a:schemeClr val="bg1"/>
                    </a:solidFill>
                    <a:latin typeface="Source Han Sans SC Bold" panose="020B0800000000000000" pitchFamily="34" charset="-128"/>
                    <a:ea typeface="Source Han Sans SC Bold" panose="020B0800000000000000" pitchFamily="34" charset="-128"/>
                  </a:rPr>
                  <a:t>PART  FIVE</a:t>
                </a:r>
                <a:endParaRPr lang="zh-CN" altLang="en-US" sz="3200" dirty="0">
                  <a:solidFill>
                    <a:schemeClr val="bg1"/>
                  </a:solidFill>
                  <a:latin typeface="Source Han Sans SC Bold" panose="020B0800000000000000" pitchFamily="34" charset="-128"/>
                  <a:ea typeface="Source Han Sans SC Bold" panose="020B0800000000000000" pitchFamily="34" charset="-128"/>
                </a:endParaRPr>
              </a:p>
            </p:txBody>
          </p:sp>
          <p:sp>
            <p:nvSpPr>
              <p:cNvPr id="10" name="五角星 9"/>
              <p:cNvSpPr/>
              <p:nvPr/>
            </p:nvSpPr>
            <p:spPr>
              <a:xfrm>
                <a:off x="4125606" y="4991905"/>
                <a:ext cx="360000" cy="360000"/>
              </a:xfrm>
              <a:prstGeom prst="star5">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1" name="五角星 10"/>
            <p:cNvSpPr/>
            <p:nvPr/>
          </p:nvSpPr>
          <p:spPr>
            <a:xfrm>
              <a:off x="5458928" y="2204343"/>
              <a:ext cx="360000" cy="360000"/>
            </a:xfrm>
            <a:prstGeom prst="star5">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18" name="图片 17" descr="卡通人物&#10;&#10;AI 生成的内容可能不正确。"/>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69923" y="4021901"/>
            <a:ext cx="3029187" cy="2778326"/>
          </a:xfrm>
          <a:prstGeom prst="rect">
            <a:avLst/>
          </a:prstGeom>
        </p:spPr>
      </p:pic>
    </p:spTree>
    <p:custDataLst>
      <p:tags r:id="rId9"/>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1+#ppt_w/2"/>
                                          </p:val>
                                        </p:tav>
                                        <p:tav tm="100000">
                                          <p:val>
                                            <p:strVal val="#ppt_x"/>
                                          </p:val>
                                        </p:tav>
                                      </p:tavLst>
                                    </p:anim>
                                    <p:anim calcmode="lin" valueType="num">
                                      <p:cBhvr additive="base">
                                        <p:cTn id="13" dur="500" fill="hold"/>
                                        <p:tgtEl>
                                          <p:spTgt spid="15"/>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2" presetClass="entr" presetSubtype="1"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0-#ppt_h/2"/>
                                          </p:val>
                                        </p:tav>
                                        <p:tav tm="100000">
                                          <p:val>
                                            <p:strVal val="#ppt_y"/>
                                          </p:val>
                                        </p:tav>
                                      </p:tavLst>
                                    </p:anim>
                                  </p:childTnLst>
                                </p:cTn>
                              </p:par>
                            </p:childTnLst>
                          </p:cTn>
                        </p:par>
                        <p:par>
                          <p:cTn id="19" fill="hold">
                            <p:stCondLst>
                              <p:cond delay="2000"/>
                            </p:stCondLst>
                            <p:childTnLst>
                              <p:par>
                                <p:cTn id="20" presetID="22" presetClass="entr" presetSubtype="2"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right)">
                                      <p:cBhvr>
                                        <p:cTn id="22" dur="500"/>
                                        <p:tgtEl>
                                          <p:spTgt spid="17"/>
                                        </p:tgtEl>
                                      </p:cBhvr>
                                    </p:animEffect>
                                  </p:childTnLst>
                                </p:cTn>
                              </p:par>
                            </p:childTnLst>
                          </p:cTn>
                        </p:par>
                        <p:par>
                          <p:cTn id="23" fill="hold">
                            <p:stCondLst>
                              <p:cond delay="2500"/>
                            </p:stCondLst>
                            <p:childTnLst>
                              <p:par>
                                <p:cTn id="24" presetID="10" presetClass="entr" presetSubtype="0"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背景图案&#10;&#10;AI 生成的内容可能不正确。"/>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4953" y="-11405"/>
            <a:ext cx="12216949" cy="3635906"/>
          </a:xfrm>
          <a:prstGeom prst="rect">
            <a:avLst/>
          </a:prstGeom>
        </p:spPr>
      </p:pic>
      <p:pic>
        <p:nvPicPr>
          <p:cNvPr id="7" name="图片 6" descr="图片包含 食物, 黑暗, 橙子, 灯光&#10;&#10;AI 生成的内容可能不正确。"/>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4812631" y="0"/>
            <a:ext cx="7772400" cy="1285133"/>
          </a:xfrm>
          <a:prstGeom prst="rect">
            <a:avLst/>
          </a:prstGeom>
        </p:spPr>
      </p:pic>
      <p:pic>
        <p:nvPicPr>
          <p:cNvPr id="6" name="图片 5" descr="飞机的机翼&#10;&#10;AI 生成的内容可能不正确。"/>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950" y="762000"/>
            <a:ext cx="12216949" cy="6121848"/>
          </a:xfrm>
          <a:prstGeom prst="rect">
            <a:avLst/>
          </a:prstGeom>
        </p:spPr>
      </p:pic>
      <p:pic>
        <p:nvPicPr>
          <p:cNvPr id="8" name="图片 7" descr="形状, 矩形&#10;&#10;AI 生成的内容可能不正确。"/>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52" y="69574"/>
            <a:ext cx="12075337" cy="6718852"/>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958" y="-11405"/>
            <a:ext cx="2070574" cy="737452"/>
          </a:xfrm>
          <a:prstGeom prst="rect">
            <a:avLst/>
          </a:prstGeom>
        </p:spPr>
      </p:pic>
      <p:sp>
        <p:nvSpPr>
          <p:cNvPr id="9" name="文本框 8"/>
          <p:cNvSpPr txBox="1"/>
          <p:nvPr/>
        </p:nvSpPr>
        <p:spPr>
          <a:xfrm>
            <a:off x="757505" y="357321"/>
            <a:ext cx="3185487" cy="579582"/>
          </a:xfrm>
          <a:prstGeom prst="rect">
            <a:avLst/>
          </a:prstGeom>
          <a:noFill/>
        </p:spPr>
        <p:txBody>
          <a:bodyPr wrap="none" rtlCol="0" anchor="t">
            <a:spAutoFit/>
          </a:bodyPr>
          <a:lstStyle/>
          <a:p>
            <a:pPr>
              <a:lnSpc>
                <a:spcPct val="120000"/>
              </a:lnSpc>
            </a:pPr>
            <a:r>
              <a:rPr lang="zh-CN" altLang="en-US" sz="2800" dirty="0">
                <a:ln w="3175">
                  <a:solidFill>
                    <a:schemeClr val="bg1">
                      <a:alpha val="77125"/>
                    </a:schemeClr>
                  </a:solidFill>
                </a:ln>
                <a:gradFill flip="none" rotWithShape="1">
                  <a:gsLst>
                    <a:gs pos="98000">
                      <a:srgbClr val="FB9435"/>
                    </a:gs>
                    <a:gs pos="51000">
                      <a:srgbClr val="D8271B"/>
                    </a:gs>
                  </a:gsLst>
                  <a:lin ang="2700000" scaled="1"/>
                  <a:tileRect/>
                </a:gradFill>
                <a:effectLst>
                  <a:outerShdw blurRad="50800" dist="38100" dir="5400000" algn="t" rotWithShape="0">
                    <a:schemeClr val="tx1">
                      <a:lumMod val="65000"/>
                      <a:lumOff val="35000"/>
                      <a:alpha val="40000"/>
                    </a:schemeClr>
                  </a:outerShdw>
                </a:effectLst>
                <a:latin typeface="YouSheBiaoTiHei" pitchFamily="2" charset="-122"/>
                <a:ea typeface="YouSheBiaoTiHei" pitchFamily="2" charset="-122"/>
              </a:rPr>
              <a:t>珍爱生命，远离毒品</a:t>
            </a:r>
            <a:endParaRPr lang="zh-CN" altLang="en-US" sz="2800" dirty="0">
              <a:ln w="3175">
                <a:solidFill>
                  <a:schemeClr val="bg1">
                    <a:alpha val="77125"/>
                  </a:schemeClr>
                </a:solidFill>
              </a:ln>
              <a:gradFill flip="none" rotWithShape="1">
                <a:gsLst>
                  <a:gs pos="98000">
                    <a:srgbClr val="FB9435"/>
                  </a:gs>
                  <a:gs pos="51000">
                    <a:srgbClr val="D8271B"/>
                  </a:gs>
                </a:gsLst>
                <a:lin ang="2700000" scaled="1"/>
                <a:tileRect/>
              </a:gradFill>
              <a:effectLst>
                <a:outerShdw blurRad="50800" dist="38100" dir="5400000" algn="t" rotWithShape="0">
                  <a:schemeClr val="tx1">
                    <a:lumMod val="65000"/>
                    <a:lumOff val="35000"/>
                    <a:alpha val="40000"/>
                  </a:schemeClr>
                </a:outerShdw>
              </a:effectLst>
              <a:latin typeface="YouSheBiaoTiHei" pitchFamily="2" charset="-122"/>
              <a:ea typeface="YouSheBiaoTiHei" pitchFamily="2" charset="-122"/>
            </a:endParaRPr>
          </a:p>
        </p:txBody>
      </p:sp>
      <p:pic>
        <p:nvPicPr>
          <p:cNvPr id="4" name="图片 3" descr="文本&#10;&#10;AI 生成的内容可能不正确。"/>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5701" y="1440019"/>
            <a:ext cx="3308165" cy="4962247"/>
          </a:xfrm>
          <a:prstGeom prst="rect">
            <a:avLst/>
          </a:prstGeom>
          <a:ln w="12700">
            <a:solidFill>
              <a:srgbClr val="D50F11"/>
            </a:solidFill>
          </a:ln>
        </p:spPr>
      </p:pic>
      <p:grpSp>
        <p:nvGrpSpPr>
          <p:cNvPr id="17" name="组合 16"/>
          <p:cNvGrpSpPr/>
          <p:nvPr/>
        </p:nvGrpSpPr>
        <p:grpSpPr>
          <a:xfrm>
            <a:off x="4064222" y="1436667"/>
            <a:ext cx="7772399" cy="2187833"/>
            <a:chOff x="4064222" y="1436667"/>
            <a:chExt cx="7772399" cy="2187833"/>
          </a:xfrm>
        </p:grpSpPr>
        <p:sp>
          <p:nvSpPr>
            <p:cNvPr id="10" name="同侧圆角矩形 9"/>
            <p:cNvSpPr/>
            <p:nvPr/>
          </p:nvSpPr>
          <p:spPr>
            <a:xfrm rot="10800000">
              <a:off x="4064222" y="1436667"/>
              <a:ext cx="7772399" cy="2187833"/>
            </a:xfrm>
            <a:prstGeom prst="round2SameRect">
              <a:avLst/>
            </a:prstGeom>
            <a:solidFill>
              <a:srgbClr val="FFFFFF"/>
            </a:solidFill>
            <a:ln>
              <a:solidFill>
                <a:srgbClr val="D50F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1" name="文本框 10"/>
            <p:cNvSpPr txBox="1"/>
            <p:nvPr/>
          </p:nvSpPr>
          <p:spPr>
            <a:xfrm>
              <a:off x="4537558" y="2470413"/>
              <a:ext cx="7042673" cy="739048"/>
            </a:xfrm>
            <a:prstGeom prst="rect">
              <a:avLst/>
            </a:prstGeom>
            <a:noFill/>
          </p:spPr>
          <p:txBody>
            <a:bodyPr wrap="square">
              <a:spAutoFit/>
            </a:bodyPr>
            <a:lstStyle>
              <a:defPPr>
                <a:defRPr lang="zh-CN"/>
              </a:defPPr>
              <a:lvl1pPr>
                <a:lnSpc>
                  <a:spcPct val="120000"/>
                </a:lnSpc>
                <a:defRPr>
                  <a:solidFill>
                    <a:srgbClr val="000000">
                      <a:alpha val="80000"/>
                    </a:srgbClr>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r>
                <a:rPr lang="zh-CN" altLang="en-US" dirty="0"/>
                <a:t>牢记什么是毒品；牢记吸毒极易成瘾，并极难戒断；牢记毒品害己、害人、害家、害国；牢记吸毒是违法、贩毒是犯罪。</a:t>
              </a:r>
              <a:endParaRPr lang="zh-CN" altLang="en-US" dirty="0"/>
            </a:p>
          </p:txBody>
        </p:sp>
        <p:sp>
          <p:nvSpPr>
            <p:cNvPr id="12" name="同侧圆角矩形 11"/>
            <p:cNvSpPr/>
            <p:nvPr/>
          </p:nvSpPr>
          <p:spPr>
            <a:xfrm rot="10800000">
              <a:off x="5413371" y="1443301"/>
              <a:ext cx="5102229" cy="622432"/>
            </a:xfrm>
            <a:prstGeom prst="round2SameRect">
              <a:avLst/>
            </a:prstGeom>
            <a:gradFill>
              <a:gsLst>
                <a:gs pos="98000">
                  <a:srgbClr val="FB9435"/>
                </a:gs>
                <a:gs pos="51000">
                  <a:srgbClr val="D8271B"/>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5" name="文本框 14"/>
            <p:cNvSpPr txBox="1"/>
            <p:nvPr/>
          </p:nvSpPr>
          <p:spPr>
            <a:xfrm>
              <a:off x="5413371" y="1580100"/>
              <a:ext cx="5074102" cy="400110"/>
            </a:xfrm>
            <a:prstGeom prst="rect">
              <a:avLst/>
            </a:prstGeom>
            <a:noFill/>
          </p:spPr>
          <p:txBody>
            <a:bodyPr wrap="square">
              <a:spAutoFit/>
            </a:bodyPr>
            <a:lstStyle/>
            <a:p>
              <a:pPr algn="ctr"/>
              <a:r>
                <a:rPr lang="zh-CN" altLang="en-US" sz="2000" b="1" dirty="0">
                  <a:solidFill>
                    <a:schemeClr val="bg1"/>
                  </a:solidFill>
                  <a:latin typeface="Alibaba PuHuiTi" pitchFamily="18" charset="-122"/>
                  <a:ea typeface="Alibaba PuHuiTi" pitchFamily="18" charset="-122"/>
                  <a:cs typeface="Alibaba PuHuiTi" pitchFamily="18" charset="-122"/>
                </a:rPr>
                <a:t>（一）学习禁毒知识，做到“四个牢记”</a:t>
              </a:r>
              <a:endParaRPr lang="zh-CN" altLang="en-US" sz="2000" b="1" dirty="0">
                <a:solidFill>
                  <a:schemeClr val="bg1"/>
                </a:solidFill>
                <a:latin typeface="Alibaba PuHuiTi" pitchFamily="18" charset="-122"/>
                <a:ea typeface="Alibaba PuHuiTi" pitchFamily="18" charset="-122"/>
                <a:cs typeface="Alibaba PuHuiTi" pitchFamily="18" charset="-122"/>
              </a:endParaRPr>
            </a:p>
          </p:txBody>
        </p:sp>
      </p:grpSp>
      <p:grpSp>
        <p:nvGrpSpPr>
          <p:cNvPr id="23" name="组合 22"/>
          <p:cNvGrpSpPr/>
          <p:nvPr/>
        </p:nvGrpSpPr>
        <p:grpSpPr>
          <a:xfrm>
            <a:off x="4064221" y="4155434"/>
            <a:ext cx="7772399" cy="2187833"/>
            <a:chOff x="4064222" y="1436667"/>
            <a:chExt cx="7772399" cy="2187833"/>
          </a:xfrm>
        </p:grpSpPr>
        <p:sp>
          <p:nvSpPr>
            <p:cNvPr id="24" name="同侧圆角矩形 23"/>
            <p:cNvSpPr/>
            <p:nvPr/>
          </p:nvSpPr>
          <p:spPr>
            <a:xfrm rot="10800000">
              <a:off x="4064222" y="1436667"/>
              <a:ext cx="7772399" cy="2187833"/>
            </a:xfrm>
            <a:prstGeom prst="round2SameRect">
              <a:avLst/>
            </a:prstGeom>
            <a:solidFill>
              <a:srgbClr val="FFFFFF"/>
            </a:solidFill>
            <a:ln>
              <a:solidFill>
                <a:srgbClr val="D50F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5" name="文本框 24"/>
            <p:cNvSpPr txBox="1"/>
            <p:nvPr/>
          </p:nvSpPr>
          <p:spPr>
            <a:xfrm>
              <a:off x="4537558" y="2470413"/>
              <a:ext cx="7042673" cy="1071447"/>
            </a:xfrm>
            <a:prstGeom prst="rect">
              <a:avLst/>
            </a:prstGeom>
            <a:noFill/>
          </p:spPr>
          <p:txBody>
            <a:bodyPr wrap="square">
              <a:spAutoFit/>
            </a:bodyPr>
            <a:lstStyle>
              <a:defPPr>
                <a:defRPr lang="zh-CN"/>
              </a:defPPr>
              <a:lvl1pPr>
                <a:lnSpc>
                  <a:spcPct val="120000"/>
                </a:lnSpc>
                <a:defRPr>
                  <a:solidFill>
                    <a:srgbClr val="000000">
                      <a:alpha val="80000"/>
                    </a:srgbClr>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r>
                <a:rPr lang="zh-CN" altLang="en-US" dirty="0"/>
                <a:t>好奇心和冒险心往往成为毒品侵蚀的温床。要提高自己的自控能力，千万不要去尝试吸毒的滋味，千万不要相信“吸一口没事”“吸一次不会上瘾”这些谎言。</a:t>
              </a:r>
              <a:endParaRPr lang="zh-CN" altLang="en-US" dirty="0"/>
            </a:p>
          </p:txBody>
        </p:sp>
        <p:sp>
          <p:nvSpPr>
            <p:cNvPr id="26" name="同侧圆角矩形 25"/>
            <p:cNvSpPr/>
            <p:nvPr/>
          </p:nvSpPr>
          <p:spPr>
            <a:xfrm rot="10800000">
              <a:off x="5413371" y="1443301"/>
              <a:ext cx="5102229" cy="622432"/>
            </a:xfrm>
            <a:prstGeom prst="round2SameRect">
              <a:avLst/>
            </a:prstGeom>
            <a:gradFill>
              <a:gsLst>
                <a:gs pos="98000">
                  <a:srgbClr val="FB9435"/>
                </a:gs>
                <a:gs pos="51000">
                  <a:srgbClr val="D8271B"/>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7" name="文本框 26"/>
            <p:cNvSpPr txBox="1"/>
            <p:nvPr/>
          </p:nvSpPr>
          <p:spPr>
            <a:xfrm>
              <a:off x="5413371" y="1580100"/>
              <a:ext cx="5074102" cy="400110"/>
            </a:xfrm>
            <a:prstGeom prst="rect">
              <a:avLst/>
            </a:prstGeom>
            <a:noFill/>
          </p:spPr>
          <p:txBody>
            <a:bodyPr wrap="square">
              <a:spAutoFit/>
            </a:bodyPr>
            <a:lstStyle/>
            <a:p>
              <a:pPr algn="ctr"/>
              <a:r>
                <a:rPr lang="zh-CN" altLang="en-US" sz="2000" b="1" dirty="0">
                  <a:solidFill>
                    <a:schemeClr val="bg1"/>
                  </a:solidFill>
                  <a:latin typeface="Alibaba PuHuiTi" pitchFamily="18" charset="-122"/>
                  <a:ea typeface="Alibaba PuHuiTi" pitchFamily="18" charset="-122"/>
                  <a:cs typeface="Alibaba PuHuiTi" pitchFamily="18" charset="-122"/>
                </a:rPr>
                <a:t>（二）永远不尝第一口</a:t>
              </a:r>
              <a:endParaRPr lang="zh-CN" altLang="en-US" sz="2000" b="1" dirty="0">
                <a:solidFill>
                  <a:schemeClr val="bg1"/>
                </a:solidFill>
                <a:latin typeface="Alibaba PuHuiTi" pitchFamily="18" charset="-122"/>
                <a:ea typeface="Alibaba PuHuiTi" pitchFamily="18" charset="-122"/>
                <a:cs typeface="Alibaba PuHuiTi" pitchFamily="18" charset="-122"/>
              </a:endParaRPr>
            </a:p>
          </p:txBody>
        </p:sp>
      </p:grpSp>
    </p:spTree>
    <p:custDataLst>
      <p:tags r:id="rId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1000"/>
                                        <p:tgtEl>
                                          <p:spTgt spid="17"/>
                                        </p:tgtEl>
                                      </p:cBhvr>
                                    </p:animEffect>
                                  </p:childTnLst>
                                </p:cTn>
                              </p:par>
                            </p:childTnLst>
                          </p:cTn>
                        </p:par>
                        <p:par>
                          <p:cTn id="16" fill="hold">
                            <p:stCondLst>
                              <p:cond delay="2500"/>
                            </p:stCondLst>
                            <p:childTnLst>
                              <p:par>
                                <p:cTn id="17" presetID="22" presetClass="entr" presetSubtype="1"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背景图案&#10;&#10;AI 生成的内容可能不正确。"/>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4953" y="-11405"/>
            <a:ext cx="12216949" cy="3635906"/>
          </a:xfrm>
          <a:prstGeom prst="rect">
            <a:avLst/>
          </a:prstGeom>
        </p:spPr>
      </p:pic>
      <p:pic>
        <p:nvPicPr>
          <p:cNvPr id="7" name="图片 6" descr="图片包含 食物, 黑暗, 橙子, 灯光&#10;&#10;AI 生成的内容可能不正确。"/>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4812631" y="0"/>
            <a:ext cx="7772400" cy="1285133"/>
          </a:xfrm>
          <a:prstGeom prst="rect">
            <a:avLst/>
          </a:prstGeom>
        </p:spPr>
      </p:pic>
      <p:pic>
        <p:nvPicPr>
          <p:cNvPr id="6" name="图片 5" descr="飞机的机翼&#10;&#10;AI 生成的内容可能不正确。"/>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950" y="762000"/>
            <a:ext cx="12216949" cy="6121848"/>
          </a:xfrm>
          <a:prstGeom prst="rect">
            <a:avLst/>
          </a:prstGeom>
        </p:spPr>
      </p:pic>
      <p:pic>
        <p:nvPicPr>
          <p:cNvPr id="8" name="图片 7" descr="形状, 矩形&#10;&#10;AI 生成的内容可能不正确。"/>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52" y="69574"/>
            <a:ext cx="12075337" cy="6718852"/>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958" y="-11405"/>
            <a:ext cx="2070574" cy="737452"/>
          </a:xfrm>
          <a:prstGeom prst="rect">
            <a:avLst/>
          </a:prstGeom>
        </p:spPr>
      </p:pic>
      <p:sp>
        <p:nvSpPr>
          <p:cNvPr id="9" name="文本框 8"/>
          <p:cNvSpPr txBox="1"/>
          <p:nvPr/>
        </p:nvSpPr>
        <p:spPr>
          <a:xfrm>
            <a:off x="757505" y="357321"/>
            <a:ext cx="3185487" cy="579582"/>
          </a:xfrm>
          <a:prstGeom prst="rect">
            <a:avLst/>
          </a:prstGeom>
          <a:noFill/>
        </p:spPr>
        <p:txBody>
          <a:bodyPr wrap="none" rtlCol="0" anchor="t">
            <a:spAutoFit/>
          </a:bodyPr>
          <a:lstStyle/>
          <a:p>
            <a:pPr>
              <a:lnSpc>
                <a:spcPct val="120000"/>
              </a:lnSpc>
            </a:pPr>
            <a:r>
              <a:rPr lang="zh-CN" altLang="en-US" sz="2800" dirty="0">
                <a:ln w="3175">
                  <a:solidFill>
                    <a:schemeClr val="bg1">
                      <a:alpha val="77125"/>
                    </a:schemeClr>
                  </a:solidFill>
                </a:ln>
                <a:gradFill flip="none" rotWithShape="1">
                  <a:gsLst>
                    <a:gs pos="98000">
                      <a:srgbClr val="FB9435"/>
                    </a:gs>
                    <a:gs pos="51000">
                      <a:srgbClr val="D8271B"/>
                    </a:gs>
                  </a:gsLst>
                  <a:lin ang="2700000" scaled="1"/>
                  <a:tileRect/>
                </a:gradFill>
                <a:effectLst>
                  <a:outerShdw blurRad="50800" dist="38100" dir="5400000" algn="t" rotWithShape="0">
                    <a:schemeClr val="tx1">
                      <a:lumMod val="65000"/>
                      <a:lumOff val="35000"/>
                      <a:alpha val="40000"/>
                    </a:schemeClr>
                  </a:outerShdw>
                </a:effectLst>
                <a:latin typeface="YouSheBiaoTiHei" pitchFamily="2" charset="-122"/>
                <a:ea typeface="YouSheBiaoTiHei" pitchFamily="2" charset="-122"/>
              </a:rPr>
              <a:t>珍爱生命，远离毒品</a:t>
            </a:r>
            <a:endParaRPr lang="zh-CN" altLang="en-US" sz="2800" dirty="0">
              <a:ln w="3175">
                <a:solidFill>
                  <a:schemeClr val="bg1">
                    <a:alpha val="77125"/>
                  </a:schemeClr>
                </a:solidFill>
              </a:ln>
              <a:gradFill flip="none" rotWithShape="1">
                <a:gsLst>
                  <a:gs pos="98000">
                    <a:srgbClr val="FB9435"/>
                  </a:gs>
                  <a:gs pos="51000">
                    <a:srgbClr val="D8271B"/>
                  </a:gs>
                </a:gsLst>
                <a:lin ang="2700000" scaled="1"/>
                <a:tileRect/>
              </a:gradFill>
              <a:effectLst>
                <a:outerShdw blurRad="50800" dist="38100" dir="5400000" algn="t" rotWithShape="0">
                  <a:schemeClr val="tx1">
                    <a:lumMod val="65000"/>
                    <a:lumOff val="35000"/>
                    <a:alpha val="40000"/>
                  </a:schemeClr>
                </a:outerShdw>
              </a:effectLst>
              <a:latin typeface="YouSheBiaoTiHei" pitchFamily="2" charset="-122"/>
              <a:ea typeface="YouSheBiaoTiHei" pitchFamily="2" charset="-122"/>
            </a:endParaRPr>
          </a:p>
        </p:txBody>
      </p:sp>
      <p:pic>
        <p:nvPicPr>
          <p:cNvPr id="4" name="图片 3" descr="文本&#10;&#10;AI 生成的内容可能不正确。"/>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5701" y="1440019"/>
            <a:ext cx="3308165" cy="4962247"/>
          </a:xfrm>
          <a:prstGeom prst="rect">
            <a:avLst/>
          </a:prstGeom>
          <a:ln w="12700">
            <a:solidFill>
              <a:srgbClr val="D50F11"/>
            </a:solidFill>
          </a:ln>
        </p:spPr>
      </p:pic>
      <p:grpSp>
        <p:nvGrpSpPr>
          <p:cNvPr id="17" name="组合 16"/>
          <p:cNvGrpSpPr/>
          <p:nvPr/>
        </p:nvGrpSpPr>
        <p:grpSpPr>
          <a:xfrm>
            <a:off x="4064222" y="1436667"/>
            <a:ext cx="7772399" cy="2187833"/>
            <a:chOff x="4064222" y="1436667"/>
            <a:chExt cx="7772399" cy="2187833"/>
          </a:xfrm>
        </p:grpSpPr>
        <p:sp>
          <p:nvSpPr>
            <p:cNvPr id="10" name="同侧圆角矩形 9"/>
            <p:cNvSpPr/>
            <p:nvPr/>
          </p:nvSpPr>
          <p:spPr>
            <a:xfrm rot="10800000">
              <a:off x="4064222" y="1436667"/>
              <a:ext cx="7772399" cy="2187833"/>
            </a:xfrm>
            <a:prstGeom prst="round2SameRect">
              <a:avLst/>
            </a:prstGeom>
            <a:solidFill>
              <a:srgbClr val="FFFFFF"/>
            </a:solidFill>
            <a:ln>
              <a:solidFill>
                <a:srgbClr val="D50F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1" name="文本框 10"/>
            <p:cNvSpPr txBox="1"/>
            <p:nvPr/>
          </p:nvSpPr>
          <p:spPr>
            <a:xfrm>
              <a:off x="4537557" y="2345484"/>
              <a:ext cx="7042674" cy="1071447"/>
            </a:xfrm>
            <a:prstGeom prst="rect">
              <a:avLst/>
            </a:prstGeom>
            <a:noFill/>
          </p:spPr>
          <p:txBody>
            <a:bodyPr wrap="square">
              <a:spAutoFit/>
            </a:bodyPr>
            <a:lstStyle>
              <a:defPPr>
                <a:defRPr lang="zh-CN"/>
              </a:defPPr>
              <a:lvl1pPr>
                <a:lnSpc>
                  <a:spcPct val="120000"/>
                </a:lnSpc>
                <a:defRPr>
                  <a:solidFill>
                    <a:srgbClr val="000000">
                      <a:alpha val="80000"/>
                    </a:srgbClr>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r>
                <a:rPr lang="zh-CN" altLang="en-US" dirty="0"/>
                <a:t>调查显示，大多数吸毒人员是在“朋友”的怂恿下坠入毒品深渊的。想要终生免受毒品侵害，重要的一条是要慎重交友，并且时时警惕，拒绝毒品。</a:t>
              </a:r>
              <a:endParaRPr lang="zh-CN" altLang="en-US" dirty="0"/>
            </a:p>
          </p:txBody>
        </p:sp>
        <p:sp>
          <p:nvSpPr>
            <p:cNvPr id="12" name="同侧圆角矩形 11"/>
            <p:cNvSpPr/>
            <p:nvPr/>
          </p:nvSpPr>
          <p:spPr>
            <a:xfrm rot="10800000">
              <a:off x="5413371" y="1443301"/>
              <a:ext cx="5102229" cy="622432"/>
            </a:xfrm>
            <a:prstGeom prst="round2SameRect">
              <a:avLst/>
            </a:prstGeom>
            <a:gradFill>
              <a:gsLst>
                <a:gs pos="98000">
                  <a:srgbClr val="FB9435"/>
                </a:gs>
                <a:gs pos="51000">
                  <a:srgbClr val="D8271B"/>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5" name="文本框 14"/>
            <p:cNvSpPr txBox="1"/>
            <p:nvPr/>
          </p:nvSpPr>
          <p:spPr>
            <a:xfrm>
              <a:off x="5413371" y="1580100"/>
              <a:ext cx="5074102" cy="400110"/>
            </a:xfrm>
            <a:prstGeom prst="rect">
              <a:avLst/>
            </a:prstGeom>
            <a:noFill/>
          </p:spPr>
          <p:txBody>
            <a:bodyPr wrap="square">
              <a:spAutoFit/>
            </a:bodyPr>
            <a:lstStyle/>
            <a:p>
              <a:pPr algn="ctr"/>
              <a:r>
                <a:rPr lang="zh-CN" altLang="en-US" sz="2000" b="1" dirty="0">
                  <a:solidFill>
                    <a:schemeClr val="bg1"/>
                  </a:solidFill>
                  <a:latin typeface="Alibaba PuHuiTi" pitchFamily="18" charset="-122"/>
                  <a:ea typeface="Alibaba PuHuiTi" pitchFamily="18" charset="-122"/>
                  <a:cs typeface="Alibaba PuHuiTi" pitchFamily="18" charset="-122"/>
                </a:rPr>
                <a:t>（三）慎重交友</a:t>
              </a:r>
              <a:endParaRPr lang="zh-CN" altLang="en-US" sz="2000" b="1" dirty="0">
                <a:solidFill>
                  <a:schemeClr val="bg1"/>
                </a:solidFill>
                <a:latin typeface="Alibaba PuHuiTi" pitchFamily="18" charset="-122"/>
                <a:ea typeface="Alibaba PuHuiTi" pitchFamily="18" charset="-122"/>
                <a:cs typeface="Alibaba PuHuiTi" pitchFamily="18" charset="-122"/>
              </a:endParaRPr>
            </a:p>
          </p:txBody>
        </p:sp>
      </p:grpSp>
      <p:grpSp>
        <p:nvGrpSpPr>
          <p:cNvPr id="23" name="组合 22"/>
          <p:cNvGrpSpPr/>
          <p:nvPr/>
        </p:nvGrpSpPr>
        <p:grpSpPr>
          <a:xfrm>
            <a:off x="4064221" y="4155434"/>
            <a:ext cx="7772399" cy="2187833"/>
            <a:chOff x="4064222" y="1436667"/>
            <a:chExt cx="7772399" cy="2187833"/>
          </a:xfrm>
        </p:grpSpPr>
        <p:sp>
          <p:nvSpPr>
            <p:cNvPr id="24" name="同侧圆角矩形 23"/>
            <p:cNvSpPr/>
            <p:nvPr/>
          </p:nvSpPr>
          <p:spPr>
            <a:xfrm rot="10800000">
              <a:off x="4064222" y="1436667"/>
              <a:ext cx="7772399" cy="2187833"/>
            </a:xfrm>
            <a:prstGeom prst="round2SameRect">
              <a:avLst/>
            </a:prstGeom>
            <a:solidFill>
              <a:srgbClr val="FFFFFF"/>
            </a:solidFill>
            <a:ln>
              <a:solidFill>
                <a:srgbClr val="D50F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5" name="文本框 24"/>
            <p:cNvSpPr txBox="1"/>
            <p:nvPr/>
          </p:nvSpPr>
          <p:spPr>
            <a:xfrm>
              <a:off x="4291227" y="2163097"/>
              <a:ext cx="7346515" cy="1403846"/>
            </a:xfrm>
            <a:prstGeom prst="rect">
              <a:avLst/>
            </a:prstGeom>
            <a:noFill/>
          </p:spPr>
          <p:txBody>
            <a:bodyPr wrap="square">
              <a:spAutoFit/>
            </a:bodyPr>
            <a:lstStyle>
              <a:defPPr>
                <a:defRPr lang="zh-CN"/>
              </a:defPPr>
              <a:lvl1pPr>
                <a:lnSpc>
                  <a:spcPct val="120000"/>
                </a:lnSpc>
                <a:defRPr>
                  <a:solidFill>
                    <a:srgbClr val="000000">
                      <a:alpha val="80000"/>
                    </a:srgbClr>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r>
                <a:rPr lang="zh-CN" altLang="en-US" dirty="0"/>
                <a:t>当前社会上一部分娱乐场所管理混乱，黄、赌、毒等不良行为甚至违法犯罪活动猖獗，一旦走进就有可能身不由己，陷入深渊。因此，要想洁身自好，当你想去娱乐场所放松身心的时候，就一定要有所选择。尤其是青少年，千万不要涉足那些不健康的场所。</a:t>
              </a:r>
              <a:endParaRPr lang="zh-CN" altLang="en-US" dirty="0"/>
            </a:p>
          </p:txBody>
        </p:sp>
        <p:sp>
          <p:nvSpPr>
            <p:cNvPr id="26" name="同侧圆角矩形 25"/>
            <p:cNvSpPr/>
            <p:nvPr/>
          </p:nvSpPr>
          <p:spPr>
            <a:xfrm rot="10800000">
              <a:off x="5413371" y="1443301"/>
              <a:ext cx="5102229" cy="622432"/>
            </a:xfrm>
            <a:prstGeom prst="round2SameRect">
              <a:avLst/>
            </a:prstGeom>
            <a:gradFill>
              <a:gsLst>
                <a:gs pos="98000">
                  <a:srgbClr val="FB9435"/>
                </a:gs>
                <a:gs pos="51000">
                  <a:srgbClr val="D8271B"/>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7" name="文本框 26"/>
            <p:cNvSpPr txBox="1"/>
            <p:nvPr/>
          </p:nvSpPr>
          <p:spPr>
            <a:xfrm>
              <a:off x="5413371" y="1580100"/>
              <a:ext cx="5074102" cy="400110"/>
            </a:xfrm>
            <a:prstGeom prst="rect">
              <a:avLst/>
            </a:prstGeom>
            <a:noFill/>
          </p:spPr>
          <p:txBody>
            <a:bodyPr wrap="square">
              <a:spAutoFit/>
            </a:bodyPr>
            <a:lstStyle/>
            <a:p>
              <a:pPr algn="ctr"/>
              <a:r>
                <a:rPr lang="zh-CN" altLang="en-US" sz="2000" b="1" dirty="0">
                  <a:solidFill>
                    <a:schemeClr val="bg1"/>
                  </a:solidFill>
                  <a:latin typeface="Alibaba PuHuiTi" pitchFamily="18" charset="-122"/>
                  <a:ea typeface="Alibaba PuHuiTi" pitchFamily="18" charset="-122"/>
                  <a:cs typeface="Alibaba PuHuiTi" pitchFamily="18" charset="-122"/>
                </a:rPr>
                <a:t>（四）远离不健康的娱乐场所</a:t>
              </a:r>
              <a:endParaRPr lang="zh-CN" altLang="en-US" sz="2000" b="1" dirty="0">
                <a:solidFill>
                  <a:schemeClr val="bg1"/>
                </a:solidFill>
                <a:latin typeface="Alibaba PuHuiTi" pitchFamily="18" charset="-122"/>
                <a:ea typeface="Alibaba PuHuiTi" pitchFamily="18" charset="-122"/>
                <a:cs typeface="Alibaba PuHuiTi" pitchFamily="18" charset="-122"/>
              </a:endParaRPr>
            </a:p>
          </p:txBody>
        </p:sp>
      </p:grpSp>
    </p:spTree>
    <p:custDataLst>
      <p:tags r:id="rId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1000"/>
                                        <p:tgtEl>
                                          <p:spTgt spid="17"/>
                                        </p:tgtEl>
                                      </p:cBhvr>
                                    </p:animEffect>
                                  </p:childTnLst>
                                </p:cTn>
                              </p:par>
                            </p:childTnLst>
                          </p:cTn>
                        </p:par>
                        <p:par>
                          <p:cTn id="16" fill="hold">
                            <p:stCondLst>
                              <p:cond delay="2500"/>
                            </p:stCondLst>
                            <p:childTnLst>
                              <p:par>
                                <p:cTn id="17" presetID="22" presetClass="entr" presetSubtype="1"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飞机的机翼&#10;&#10;AI 生成的内容可能不正确。"/>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4950" y="762000"/>
            <a:ext cx="12216949" cy="6121848"/>
          </a:xfrm>
          <a:prstGeom prst="rect">
            <a:avLst/>
          </a:prstGeom>
        </p:spPr>
      </p:pic>
      <p:pic>
        <p:nvPicPr>
          <p:cNvPr id="19" name="图片 18" descr="卡通人物&#10;&#10;AI 生成的内容可能不正确。"/>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9923" y="4021901"/>
            <a:ext cx="3029187" cy="2778326"/>
          </a:xfrm>
          <a:prstGeom prst="rect">
            <a:avLst/>
          </a:prstGeom>
        </p:spPr>
      </p:pic>
      <p:pic>
        <p:nvPicPr>
          <p:cNvPr id="5" name="图片 4" descr="背景图案&#10;&#10;AI 生成的内容可能不正确。"/>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53" y="-11405"/>
            <a:ext cx="12216949" cy="3635906"/>
          </a:xfrm>
          <a:prstGeom prst="rect">
            <a:avLst/>
          </a:prstGeom>
        </p:spPr>
      </p:pic>
      <p:pic>
        <p:nvPicPr>
          <p:cNvPr id="7" name="图片 6" descr="图片包含 食物, 黑暗, 橙子, 灯光&#10;&#10;AI 生成的内容可能不正确。"/>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4812631" y="0"/>
            <a:ext cx="7772400" cy="1285133"/>
          </a:xfrm>
          <a:prstGeom prst="rect">
            <a:avLst/>
          </a:prstGeom>
        </p:spPr>
      </p:pic>
      <p:sp>
        <p:nvSpPr>
          <p:cNvPr id="11" name="文本框 10"/>
          <p:cNvSpPr txBox="1"/>
          <p:nvPr/>
        </p:nvSpPr>
        <p:spPr>
          <a:xfrm>
            <a:off x="519843" y="1024118"/>
            <a:ext cx="8585576" cy="1708160"/>
          </a:xfrm>
          <a:prstGeom prst="rect">
            <a:avLst/>
          </a:prstGeom>
          <a:noFill/>
        </p:spPr>
        <p:txBody>
          <a:bodyPr wrap="square" rtlCol="0" anchor="t">
            <a:spAutoFit/>
          </a:bodyPr>
          <a:lstStyle/>
          <a:p>
            <a:pPr algn="ctr"/>
            <a:r>
              <a:rPr lang="zh-CN" altLang="en-US" sz="10500" dirty="0">
                <a:ln w="25400">
                  <a:solidFill>
                    <a:schemeClr val="bg1"/>
                  </a:solidFill>
                </a:ln>
                <a:gradFill flip="none" rotWithShape="1">
                  <a:gsLst>
                    <a:gs pos="98000">
                      <a:srgbClr val="FB9435"/>
                    </a:gs>
                    <a:gs pos="51000">
                      <a:srgbClr val="D8271B"/>
                    </a:gs>
                  </a:gsLst>
                  <a:lin ang="2700000" scaled="1"/>
                  <a:tileRect/>
                </a:gradFill>
                <a:effectLst>
                  <a:outerShdw blurRad="50800" dist="38100" dir="5400000" algn="t" rotWithShape="0">
                    <a:schemeClr val="tx1">
                      <a:lumMod val="65000"/>
                      <a:lumOff val="35000"/>
                      <a:alpha val="40000"/>
                    </a:schemeClr>
                  </a:outerShdw>
                </a:effectLst>
                <a:latin typeface="YouSheBiaoTiHei" pitchFamily="2" charset="-122"/>
                <a:ea typeface="YouSheBiaoTiHei" pitchFamily="2" charset="-122"/>
              </a:rPr>
              <a:t>远离毒品</a:t>
            </a:r>
            <a:endParaRPr lang="zh-CN" altLang="en-US" sz="10500" dirty="0">
              <a:ln w="25400">
                <a:solidFill>
                  <a:schemeClr val="bg1"/>
                </a:solidFill>
              </a:ln>
              <a:gradFill flip="none" rotWithShape="1">
                <a:gsLst>
                  <a:gs pos="98000">
                    <a:srgbClr val="FB9435"/>
                  </a:gs>
                  <a:gs pos="51000">
                    <a:srgbClr val="D8271B"/>
                  </a:gs>
                </a:gsLst>
                <a:lin ang="2700000" scaled="1"/>
                <a:tileRect/>
              </a:gradFill>
              <a:effectLst>
                <a:outerShdw blurRad="50800" dist="38100" dir="5400000" algn="t" rotWithShape="0">
                  <a:schemeClr val="tx1">
                    <a:lumMod val="65000"/>
                    <a:lumOff val="35000"/>
                    <a:alpha val="40000"/>
                  </a:schemeClr>
                </a:outerShdw>
              </a:effectLst>
              <a:latin typeface="YouSheBiaoTiHei" pitchFamily="2" charset="-122"/>
              <a:ea typeface="YouSheBiaoTiHei" pitchFamily="2" charset="-122"/>
            </a:endParaRPr>
          </a:p>
        </p:txBody>
      </p:sp>
      <p:sp>
        <p:nvSpPr>
          <p:cNvPr id="16" name="文本框 15"/>
          <p:cNvSpPr txBox="1"/>
          <p:nvPr/>
        </p:nvSpPr>
        <p:spPr>
          <a:xfrm>
            <a:off x="2228595" y="3871721"/>
            <a:ext cx="7680308" cy="769441"/>
          </a:xfrm>
          <a:prstGeom prst="rect">
            <a:avLst/>
          </a:prstGeom>
          <a:noFill/>
        </p:spPr>
        <p:txBody>
          <a:bodyPr wrap="none" rtlCol="0" anchor="t">
            <a:spAutoFit/>
          </a:bodyPr>
          <a:lstStyle>
            <a:defPPr>
              <a:defRPr lang="zh-CN"/>
            </a:defPPr>
            <a:lvl1pPr>
              <a:defRPr sz="4000">
                <a:gradFill>
                  <a:gsLst>
                    <a:gs pos="99000">
                      <a:srgbClr val="FB9435"/>
                    </a:gs>
                    <a:gs pos="51000">
                      <a:srgbClr val="D8271B"/>
                    </a:gs>
                  </a:gsLst>
                  <a:lin ang="0" scaled="1"/>
                </a:gradFill>
                <a:latin typeface="YouSheBiaoTiHei" pitchFamily="2" charset="-122"/>
                <a:ea typeface="YouSheBiaoTiHei" pitchFamily="2" charset="-122"/>
              </a:defRPr>
            </a:lvl1pPr>
          </a:lstStyle>
          <a:p>
            <a:r>
              <a:rPr lang="en-US" altLang="zh-CN" sz="4400" dirty="0">
                <a:ln w="0">
                  <a:solidFill>
                    <a:schemeClr val="bg1">
                      <a:alpha val="90000"/>
                    </a:schemeClr>
                  </a:solidFill>
                </a:ln>
                <a:effectLst>
                  <a:outerShdw blurRad="50800" dist="38100" dir="5400000" algn="t" rotWithShape="0">
                    <a:schemeClr val="tx1">
                      <a:lumMod val="65000"/>
                      <a:lumOff val="35000"/>
                      <a:alpha val="40000"/>
                    </a:schemeClr>
                  </a:outerShdw>
                </a:effectLst>
              </a:rPr>
              <a:t>——</a:t>
            </a:r>
            <a:r>
              <a:rPr lang="zh-CN" altLang="en-US" sz="4400" dirty="0">
                <a:ln w="0">
                  <a:solidFill>
                    <a:schemeClr val="bg1">
                      <a:alpha val="90000"/>
                    </a:schemeClr>
                  </a:solidFill>
                </a:ln>
                <a:effectLst>
                  <a:outerShdw blurRad="50800" dist="38100" dir="5400000" algn="t" rotWithShape="0">
                    <a:schemeClr val="tx1">
                      <a:lumMod val="65000"/>
                      <a:lumOff val="35000"/>
                      <a:alpha val="40000"/>
                    </a:schemeClr>
                  </a:outerShdw>
                </a:effectLst>
              </a:rPr>
              <a:t>拒绝毒品，从了解开始</a:t>
            </a:r>
            <a:r>
              <a:rPr lang="en-US" altLang="zh-CN" sz="4400" dirty="0">
                <a:ln w="0">
                  <a:solidFill>
                    <a:schemeClr val="bg1">
                      <a:alpha val="90000"/>
                    </a:schemeClr>
                  </a:solidFill>
                </a:ln>
                <a:effectLst>
                  <a:outerShdw blurRad="50800" dist="38100" dir="5400000" algn="t" rotWithShape="0">
                    <a:schemeClr val="tx1">
                      <a:lumMod val="65000"/>
                      <a:lumOff val="35000"/>
                      <a:alpha val="40000"/>
                    </a:schemeClr>
                  </a:outerShdw>
                </a:effectLst>
              </a:rPr>
              <a:t>——</a:t>
            </a:r>
            <a:endParaRPr lang="zh-CN" altLang="en-US" sz="4400" dirty="0">
              <a:ln w="0">
                <a:solidFill>
                  <a:schemeClr val="bg1">
                    <a:alpha val="90000"/>
                  </a:schemeClr>
                </a:solidFill>
              </a:ln>
              <a:effectLst>
                <a:outerShdw blurRad="50800" dist="38100" dir="5400000" algn="t" rotWithShape="0">
                  <a:schemeClr val="tx1">
                    <a:lumMod val="65000"/>
                    <a:lumOff val="35000"/>
                    <a:alpha val="40000"/>
                  </a:schemeClr>
                </a:outerShdw>
              </a:effectLst>
            </a:endParaRPr>
          </a:p>
        </p:txBody>
      </p:sp>
      <p:sp>
        <p:nvSpPr>
          <p:cNvPr id="18" name="文本框 17"/>
          <p:cNvSpPr txBox="1"/>
          <p:nvPr/>
        </p:nvSpPr>
        <p:spPr>
          <a:xfrm>
            <a:off x="3185659" y="2326689"/>
            <a:ext cx="8078331" cy="1708160"/>
          </a:xfrm>
          <a:prstGeom prst="rect">
            <a:avLst/>
          </a:prstGeom>
          <a:noFill/>
        </p:spPr>
        <p:txBody>
          <a:bodyPr wrap="square" rtlCol="0" anchor="t">
            <a:spAutoFit/>
          </a:bodyPr>
          <a:lstStyle>
            <a:defPPr>
              <a:defRPr lang="zh-CN"/>
            </a:defPPr>
            <a:lvl1pPr algn="ctr">
              <a:defRPr sz="7200">
                <a:ln w="0">
                  <a:solidFill>
                    <a:schemeClr val="bg1"/>
                  </a:solidFill>
                </a:ln>
                <a:gradFill>
                  <a:gsLst>
                    <a:gs pos="98000">
                      <a:srgbClr val="FB9435"/>
                    </a:gs>
                    <a:gs pos="51000">
                      <a:srgbClr val="D8271B"/>
                    </a:gs>
                  </a:gsLst>
                  <a:lin ang="0" scaled="1"/>
                </a:gradFill>
                <a:latin typeface="YouSheBiaoTiHei" pitchFamily="2" charset="-122"/>
                <a:ea typeface="YouSheBiaoTiHei" pitchFamily="2" charset="-122"/>
              </a:defRPr>
            </a:lvl1pPr>
          </a:lstStyle>
          <a:p>
            <a:r>
              <a:rPr lang="zh-CN" altLang="en-US" sz="10500" dirty="0">
                <a:ln w="25400">
                  <a:solidFill>
                    <a:schemeClr val="bg1"/>
                  </a:solidFill>
                </a:ln>
                <a:gradFill flip="none" rotWithShape="1">
                  <a:gsLst>
                    <a:gs pos="0">
                      <a:srgbClr val="FB9435"/>
                    </a:gs>
                    <a:gs pos="51000">
                      <a:srgbClr val="D8271B"/>
                    </a:gs>
                  </a:gsLst>
                  <a:lin ang="18900000" scaled="1"/>
                  <a:tileRect/>
                </a:gradFill>
                <a:effectLst>
                  <a:outerShdw blurRad="50800" dist="38100" dir="5400000" algn="t" rotWithShape="0">
                    <a:schemeClr val="tx1">
                      <a:lumMod val="65000"/>
                      <a:lumOff val="35000"/>
                      <a:alpha val="40000"/>
                    </a:schemeClr>
                  </a:outerShdw>
                </a:effectLst>
              </a:rPr>
              <a:t>珍爱生命</a:t>
            </a:r>
            <a:endParaRPr lang="zh-CN" altLang="en-US" sz="10500" dirty="0">
              <a:ln w="25400">
                <a:solidFill>
                  <a:schemeClr val="bg1"/>
                </a:solidFill>
              </a:ln>
              <a:gradFill flip="none" rotWithShape="1">
                <a:gsLst>
                  <a:gs pos="0">
                    <a:srgbClr val="FB9435"/>
                  </a:gs>
                  <a:gs pos="51000">
                    <a:srgbClr val="D8271B"/>
                  </a:gs>
                </a:gsLst>
                <a:lin ang="18900000" scaled="1"/>
                <a:tileRect/>
              </a:gradFill>
              <a:effectLst>
                <a:outerShdw blurRad="50800" dist="38100" dir="5400000" algn="t" rotWithShape="0">
                  <a:schemeClr val="tx1">
                    <a:lumMod val="65000"/>
                    <a:lumOff val="35000"/>
                    <a:alpha val="40000"/>
                  </a:schemeClr>
                </a:outerShdw>
              </a:effectLst>
            </a:endParaRPr>
          </a:p>
        </p:txBody>
      </p:sp>
      <p:pic>
        <p:nvPicPr>
          <p:cNvPr id="25" name="图片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177873" y="2789079"/>
            <a:ext cx="2159553" cy="852817"/>
          </a:xfrm>
          <a:prstGeom prst="rect">
            <a:avLst/>
          </a:prstGeom>
        </p:spPr>
      </p:pic>
      <p:pic>
        <p:nvPicPr>
          <p:cNvPr id="27" name="图片 26" descr="白色的鸟&#10;&#10;AI 生成的内容可能不正确。"/>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51252" y="1162734"/>
            <a:ext cx="1733264" cy="1055144"/>
          </a:xfrm>
          <a:prstGeom prst="rect">
            <a:avLst/>
          </a:prstGeom>
        </p:spPr>
      </p:pic>
    </p:spTree>
    <p:custDataLst>
      <p:tags r:id="rId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par>
                          <p:cTn id="8" fill="hold">
                            <p:stCondLst>
                              <p:cond delay="1500"/>
                            </p:stCondLst>
                            <p:childTnLst>
                              <p:par>
                                <p:cTn id="9" presetID="2" presetClass="entr" presetSubtype="2"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1+#ppt_w/2"/>
                                          </p:val>
                                        </p:tav>
                                        <p:tav tm="100000">
                                          <p:val>
                                            <p:strVal val="#ppt_x"/>
                                          </p:val>
                                        </p:tav>
                                      </p:tavLst>
                                    </p:anim>
                                    <p:anim calcmode="lin" valueType="num">
                                      <p:cBhvr additive="base">
                                        <p:cTn id="12" dur="500" fill="hold"/>
                                        <p:tgtEl>
                                          <p:spTgt spid="27"/>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8"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0-#ppt_w/2"/>
                                          </p:val>
                                        </p:tav>
                                        <p:tav tm="100000">
                                          <p:val>
                                            <p:strVal val="#ppt_x"/>
                                          </p:val>
                                        </p:tav>
                                      </p:tavLst>
                                    </p:anim>
                                    <p:anim calcmode="lin" valueType="num">
                                      <p:cBhvr additive="base">
                                        <p:cTn id="17" dur="500" fill="hold"/>
                                        <p:tgtEl>
                                          <p:spTgt spid="25"/>
                                        </p:tgtEl>
                                        <p:attrNameLst>
                                          <p:attrName>ppt_y</p:attrName>
                                        </p:attrNameLst>
                                      </p:cBhvr>
                                      <p:tavLst>
                                        <p:tav tm="0">
                                          <p:val>
                                            <p:strVal val="#ppt_y"/>
                                          </p:val>
                                        </p:tav>
                                        <p:tav tm="100000">
                                          <p:val>
                                            <p:strVal val="#ppt_y"/>
                                          </p:val>
                                        </p:tav>
                                      </p:tavLst>
                                    </p:anim>
                                  </p:childTnLst>
                                </p:cTn>
                              </p:par>
                            </p:childTnLst>
                          </p:cTn>
                        </p:par>
                        <p:par>
                          <p:cTn id="18" fill="hold">
                            <p:stCondLst>
                              <p:cond delay="2500"/>
                            </p:stCondLst>
                            <p:childTnLst>
                              <p:par>
                                <p:cTn id="19" presetID="22" presetClass="entr" presetSubtype="8"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1000"/>
                                        <p:tgtEl>
                                          <p:spTgt spid="18"/>
                                        </p:tgtEl>
                                      </p:cBhvr>
                                    </p:animEffect>
                                  </p:childTnLst>
                                </p:cTn>
                              </p:par>
                            </p:childTnLst>
                          </p:cTn>
                        </p:par>
                        <p:par>
                          <p:cTn id="22" fill="hold">
                            <p:stCondLst>
                              <p:cond delay="3500"/>
                            </p:stCondLst>
                            <p:childTnLst>
                              <p:par>
                                <p:cTn id="23" presetID="2" presetClass="entr" presetSubtype="4"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par>
                          <p:cTn id="27" fill="hold">
                            <p:stCondLst>
                              <p:cond delay="4000"/>
                            </p:stCondLst>
                            <p:childTnLst>
                              <p:par>
                                <p:cTn id="28" presetID="10" presetClass="entr" presetSubtype="0" fill="hold"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背景图案&#10;&#10;AI 生成的内容可能不正确。"/>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4953" y="-11405"/>
            <a:ext cx="12216949" cy="3635906"/>
          </a:xfrm>
          <a:prstGeom prst="rect">
            <a:avLst/>
          </a:prstGeom>
        </p:spPr>
      </p:pic>
      <p:pic>
        <p:nvPicPr>
          <p:cNvPr id="7" name="图片 6" descr="图片包含 食物, 黑暗, 橙子, 灯光&#10;&#10;AI 生成的内容可能不正确。"/>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4812631" y="0"/>
            <a:ext cx="7772400" cy="1285133"/>
          </a:xfrm>
          <a:prstGeom prst="rect">
            <a:avLst/>
          </a:prstGeom>
        </p:spPr>
      </p:pic>
      <p:pic>
        <p:nvPicPr>
          <p:cNvPr id="3" name="图片 2" descr="形状, 矩形&#10;&#10;AI 生成的内容可能不正确。"/>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397" y="602213"/>
            <a:ext cx="11438535" cy="5774523"/>
          </a:xfrm>
          <a:prstGeom prst="rect">
            <a:avLst/>
          </a:prstGeom>
        </p:spPr>
      </p:pic>
      <p:pic>
        <p:nvPicPr>
          <p:cNvPr id="6" name="图片 5" descr="飞机的机翼&#10;&#10;AI 生成的内容可能不正确。"/>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950" y="762000"/>
            <a:ext cx="12216949" cy="6121848"/>
          </a:xfrm>
          <a:prstGeom prst="rect">
            <a:avLst/>
          </a:prstGeom>
        </p:spPr>
      </p:pic>
      <p:pic>
        <p:nvPicPr>
          <p:cNvPr id="14" name="图片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4956" y="3063064"/>
            <a:ext cx="1973026" cy="852817"/>
          </a:xfrm>
          <a:prstGeom prst="rect">
            <a:avLst/>
          </a:prstGeom>
        </p:spPr>
      </p:pic>
      <p:pic>
        <p:nvPicPr>
          <p:cNvPr id="15" name="图片 14" descr="白色的鸟&#10;&#10;AI 生成的内容可能不正确。"/>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82930" y="891493"/>
            <a:ext cx="1733264" cy="1055144"/>
          </a:xfrm>
          <a:prstGeom prst="rect">
            <a:avLst/>
          </a:prstGeom>
        </p:spPr>
      </p:pic>
      <p:sp>
        <p:nvSpPr>
          <p:cNvPr id="17" name="文本框 16"/>
          <p:cNvSpPr txBox="1"/>
          <p:nvPr/>
        </p:nvSpPr>
        <p:spPr>
          <a:xfrm>
            <a:off x="860258" y="2560255"/>
            <a:ext cx="10471484" cy="1919436"/>
          </a:xfrm>
          <a:prstGeom prst="rect">
            <a:avLst/>
          </a:prstGeom>
          <a:noFill/>
        </p:spPr>
        <p:txBody>
          <a:bodyPr wrap="square" rtlCol="0" anchor="t">
            <a:spAutoFit/>
          </a:bodyPr>
          <a:lstStyle>
            <a:defPPr>
              <a:defRPr lang="zh-CN"/>
            </a:defPPr>
            <a:lvl1pPr algn="ctr">
              <a:defRPr sz="10500">
                <a:ln w="25400">
                  <a:solidFill>
                    <a:schemeClr val="bg1"/>
                  </a:solidFill>
                </a:ln>
                <a:gradFill flip="none" rotWithShape="1">
                  <a:gsLst>
                    <a:gs pos="98000">
                      <a:srgbClr val="FB9435"/>
                    </a:gs>
                    <a:gs pos="51000">
                      <a:srgbClr val="D8271B"/>
                    </a:gs>
                  </a:gsLst>
                  <a:lin ang="2700000" scaled="1"/>
                  <a:tileRect/>
                </a:gradFill>
                <a:effectLst>
                  <a:outerShdw blurRad="50800" dist="38100" dir="5400000" algn="t" rotWithShape="0">
                    <a:schemeClr val="tx1">
                      <a:lumMod val="65000"/>
                      <a:lumOff val="35000"/>
                      <a:alpha val="40000"/>
                    </a:schemeClr>
                  </a:outerShdw>
                </a:effectLst>
                <a:latin typeface="YouSheBiaoTiHei" pitchFamily="2" charset="-122"/>
                <a:ea typeface="YouSheBiaoTiHei" pitchFamily="2" charset="-122"/>
              </a:defRPr>
            </a:lvl1pPr>
          </a:lstStyle>
          <a:p>
            <a:pPr>
              <a:lnSpc>
                <a:spcPct val="120000"/>
              </a:lnSpc>
            </a:pPr>
            <a:r>
              <a:rPr lang="zh-CN" altLang="en-US" dirty="0">
                <a:ln w="3175">
                  <a:solidFill>
                    <a:schemeClr val="bg1"/>
                  </a:solidFill>
                </a:ln>
              </a:rPr>
              <a:t>什么是毒品</a:t>
            </a:r>
            <a:endParaRPr lang="zh-CN" altLang="en-US" dirty="0">
              <a:ln w="3175">
                <a:solidFill>
                  <a:schemeClr val="bg1"/>
                </a:solidFill>
              </a:ln>
            </a:endParaRPr>
          </a:p>
        </p:txBody>
      </p:sp>
      <p:grpSp>
        <p:nvGrpSpPr>
          <p:cNvPr id="12" name="组合 11"/>
          <p:cNvGrpSpPr/>
          <p:nvPr/>
        </p:nvGrpSpPr>
        <p:grpSpPr>
          <a:xfrm>
            <a:off x="3638932" y="1528862"/>
            <a:ext cx="4889178" cy="716968"/>
            <a:chOff x="1363486" y="2042719"/>
            <a:chExt cx="4889178" cy="716968"/>
          </a:xfrm>
        </p:grpSpPr>
        <p:grpSp>
          <p:nvGrpSpPr>
            <p:cNvPr id="2" name="组合 1"/>
            <p:cNvGrpSpPr/>
            <p:nvPr/>
          </p:nvGrpSpPr>
          <p:grpSpPr>
            <a:xfrm>
              <a:off x="1363486" y="2042719"/>
              <a:ext cx="4889178" cy="716968"/>
              <a:chOff x="3714495" y="4810996"/>
              <a:chExt cx="4889178" cy="716968"/>
            </a:xfrm>
          </p:grpSpPr>
          <p:sp>
            <p:nvSpPr>
              <p:cNvPr id="4" name="圆角矩形 3"/>
              <p:cNvSpPr/>
              <p:nvPr/>
            </p:nvSpPr>
            <p:spPr>
              <a:xfrm>
                <a:off x="3714495" y="4810996"/>
                <a:ext cx="4889178" cy="716968"/>
              </a:xfrm>
              <a:prstGeom prst="roundRect">
                <a:avLst>
                  <a:gd name="adj" fmla="val 50000"/>
                </a:avLst>
              </a:prstGeom>
              <a:gradFill flip="none" rotWithShape="1">
                <a:gsLst>
                  <a:gs pos="98000">
                    <a:srgbClr val="FB9435"/>
                  </a:gs>
                  <a:gs pos="51000">
                    <a:srgbClr val="D8271B"/>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文本框 8"/>
              <p:cNvSpPr txBox="1"/>
              <p:nvPr/>
            </p:nvSpPr>
            <p:spPr>
              <a:xfrm>
                <a:off x="3853205" y="4877092"/>
                <a:ext cx="4611757" cy="584775"/>
              </a:xfrm>
              <a:prstGeom prst="rect">
                <a:avLst/>
              </a:prstGeom>
              <a:noFill/>
            </p:spPr>
            <p:txBody>
              <a:bodyPr wrap="square">
                <a:spAutoFit/>
              </a:bodyPr>
              <a:lstStyle/>
              <a:p>
                <a:pPr algn="ctr"/>
                <a:r>
                  <a:rPr lang="en-US" altLang="zh-CN" sz="3200" dirty="0">
                    <a:solidFill>
                      <a:schemeClr val="bg1"/>
                    </a:solidFill>
                    <a:latin typeface="Source Han Sans SC Bold" panose="020B0800000000000000" pitchFamily="34" charset="-128"/>
                    <a:ea typeface="Source Han Sans SC Bold" panose="020B0800000000000000" pitchFamily="34" charset="-128"/>
                  </a:rPr>
                  <a:t>PART  ONE</a:t>
                </a:r>
                <a:endParaRPr lang="zh-CN" altLang="en-US" sz="3200" dirty="0">
                  <a:solidFill>
                    <a:schemeClr val="bg1"/>
                  </a:solidFill>
                  <a:latin typeface="Source Han Sans SC Bold" panose="020B0800000000000000" pitchFamily="34" charset="-128"/>
                  <a:ea typeface="Source Han Sans SC Bold" panose="020B0800000000000000" pitchFamily="34" charset="-128"/>
                </a:endParaRPr>
              </a:p>
            </p:txBody>
          </p:sp>
          <p:sp>
            <p:nvSpPr>
              <p:cNvPr id="10" name="五角星 9"/>
              <p:cNvSpPr/>
              <p:nvPr/>
            </p:nvSpPr>
            <p:spPr>
              <a:xfrm>
                <a:off x="4125606" y="4991905"/>
                <a:ext cx="360000" cy="360000"/>
              </a:xfrm>
              <a:prstGeom prst="star5">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1" name="五角星 10"/>
            <p:cNvSpPr/>
            <p:nvPr/>
          </p:nvSpPr>
          <p:spPr>
            <a:xfrm>
              <a:off x="5458928" y="2204343"/>
              <a:ext cx="360000" cy="360000"/>
            </a:xfrm>
            <a:prstGeom prst="star5">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18" name="图片 17" descr="卡通人物&#10;&#10;AI 生成的内容可能不正确。"/>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69923" y="4021901"/>
            <a:ext cx="3029187" cy="2778326"/>
          </a:xfrm>
          <a:prstGeom prst="rect">
            <a:avLst/>
          </a:prstGeom>
        </p:spPr>
      </p:pic>
    </p:spTree>
    <p:custDataLst>
      <p:tags r:id="rId9"/>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1+#ppt_w/2"/>
                                          </p:val>
                                        </p:tav>
                                        <p:tav tm="100000">
                                          <p:val>
                                            <p:strVal val="#ppt_x"/>
                                          </p:val>
                                        </p:tav>
                                      </p:tavLst>
                                    </p:anim>
                                    <p:anim calcmode="lin" valueType="num">
                                      <p:cBhvr additive="base">
                                        <p:cTn id="13" dur="500" fill="hold"/>
                                        <p:tgtEl>
                                          <p:spTgt spid="15"/>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2" presetClass="entr" presetSubtype="1"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0-#ppt_h/2"/>
                                          </p:val>
                                        </p:tav>
                                        <p:tav tm="100000">
                                          <p:val>
                                            <p:strVal val="#ppt_y"/>
                                          </p:val>
                                        </p:tav>
                                      </p:tavLst>
                                    </p:anim>
                                  </p:childTnLst>
                                </p:cTn>
                              </p:par>
                            </p:childTnLst>
                          </p:cTn>
                        </p:par>
                        <p:par>
                          <p:cTn id="19" fill="hold">
                            <p:stCondLst>
                              <p:cond delay="2000"/>
                            </p:stCondLst>
                            <p:childTnLst>
                              <p:par>
                                <p:cTn id="20" presetID="22" presetClass="entr" presetSubtype="2"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right)">
                                      <p:cBhvr>
                                        <p:cTn id="22" dur="500"/>
                                        <p:tgtEl>
                                          <p:spTgt spid="17"/>
                                        </p:tgtEl>
                                      </p:cBhvr>
                                    </p:animEffect>
                                  </p:childTnLst>
                                </p:cTn>
                              </p:par>
                            </p:childTnLst>
                          </p:cTn>
                        </p:par>
                        <p:par>
                          <p:cTn id="23" fill="hold">
                            <p:stCondLst>
                              <p:cond delay="2500"/>
                            </p:stCondLst>
                            <p:childTnLst>
                              <p:par>
                                <p:cTn id="24" presetID="10" presetClass="entr" presetSubtype="0"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背景图案&#10;&#10;AI 生成的内容可能不正确。"/>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4953" y="-11405"/>
            <a:ext cx="12216949" cy="3635906"/>
          </a:xfrm>
          <a:prstGeom prst="rect">
            <a:avLst/>
          </a:prstGeom>
        </p:spPr>
      </p:pic>
      <p:pic>
        <p:nvPicPr>
          <p:cNvPr id="7" name="图片 6" descr="图片包含 食物, 黑暗, 橙子, 灯光&#10;&#10;AI 生成的内容可能不正确。"/>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4812631" y="0"/>
            <a:ext cx="7772400" cy="1285133"/>
          </a:xfrm>
          <a:prstGeom prst="rect">
            <a:avLst/>
          </a:prstGeom>
        </p:spPr>
      </p:pic>
      <p:pic>
        <p:nvPicPr>
          <p:cNvPr id="6" name="图片 5" descr="飞机的机翼&#10;&#10;AI 生成的内容可能不正确。"/>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950" y="762000"/>
            <a:ext cx="12216949" cy="6121848"/>
          </a:xfrm>
          <a:prstGeom prst="rect">
            <a:avLst/>
          </a:prstGeom>
        </p:spPr>
      </p:pic>
      <p:pic>
        <p:nvPicPr>
          <p:cNvPr id="8" name="图片 7" descr="形状, 矩形&#10;&#10;AI 生成的内容可能不正确。"/>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52" y="69574"/>
            <a:ext cx="12075337" cy="6718852"/>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958" y="-11405"/>
            <a:ext cx="2070574" cy="737452"/>
          </a:xfrm>
          <a:prstGeom prst="rect">
            <a:avLst/>
          </a:prstGeom>
        </p:spPr>
      </p:pic>
      <p:sp>
        <p:nvSpPr>
          <p:cNvPr id="19" name="文本框 18"/>
          <p:cNvSpPr txBox="1"/>
          <p:nvPr/>
        </p:nvSpPr>
        <p:spPr>
          <a:xfrm>
            <a:off x="757505" y="357321"/>
            <a:ext cx="2194833" cy="579582"/>
          </a:xfrm>
          <a:prstGeom prst="rect">
            <a:avLst/>
          </a:prstGeom>
          <a:noFill/>
        </p:spPr>
        <p:txBody>
          <a:bodyPr wrap="none" rtlCol="0" anchor="t">
            <a:spAutoFit/>
          </a:bodyPr>
          <a:lstStyle/>
          <a:p>
            <a:pPr>
              <a:lnSpc>
                <a:spcPct val="120000"/>
              </a:lnSpc>
            </a:pPr>
            <a:r>
              <a:rPr lang="zh-CN" altLang="en-US" sz="2800" dirty="0">
                <a:ln w="3175">
                  <a:solidFill>
                    <a:schemeClr val="bg1">
                      <a:alpha val="77125"/>
                    </a:schemeClr>
                  </a:solidFill>
                </a:ln>
                <a:gradFill flip="none" rotWithShape="1">
                  <a:gsLst>
                    <a:gs pos="98000">
                      <a:srgbClr val="FB9435"/>
                    </a:gs>
                    <a:gs pos="51000">
                      <a:srgbClr val="D8271B"/>
                    </a:gs>
                  </a:gsLst>
                  <a:lin ang="2700000" scaled="1"/>
                  <a:tileRect/>
                </a:gradFill>
                <a:effectLst>
                  <a:outerShdw blurRad="50800" dist="38100" dir="5400000" algn="t" rotWithShape="0">
                    <a:schemeClr val="tx1">
                      <a:lumMod val="65000"/>
                      <a:lumOff val="35000"/>
                      <a:alpha val="40000"/>
                    </a:schemeClr>
                  </a:outerShdw>
                </a:effectLst>
                <a:latin typeface="YouSheBiaoTiHei" pitchFamily="2" charset="-122"/>
                <a:ea typeface="YouSheBiaoTiHei" pitchFamily="2" charset="-122"/>
              </a:rPr>
              <a:t>什么是毒品？</a:t>
            </a:r>
            <a:endParaRPr lang="zh-CN" altLang="en-US" sz="2800" dirty="0">
              <a:ln w="3175">
                <a:solidFill>
                  <a:schemeClr val="bg1">
                    <a:alpha val="77125"/>
                  </a:schemeClr>
                </a:solidFill>
              </a:ln>
              <a:gradFill flip="none" rotWithShape="1">
                <a:gsLst>
                  <a:gs pos="98000">
                    <a:srgbClr val="FB9435"/>
                  </a:gs>
                  <a:gs pos="51000">
                    <a:srgbClr val="D8271B"/>
                  </a:gs>
                </a:gsLst>
                <a:lin ang="2700000" scaled="1"/>
                <a:tileRect/>
              </a:gradFill>
              <a:effectLst>
                <a:outerShdw blurRad="50800" dist="38100" dir="5400000" algn="t" rotWithShape="0">
                  <a:schemeClr val="tx1">
                    <a:lumMod val="65000"/>
                    <a:lumOff val="35000"/>
                    <a:alpha val="40000"/>
                  </a:schemeClr>
                </a:outerShdw>
              </a:effectLst>
              <a:latin typeface="YouSheBiaoTiHei" pitchFamily="2" charset="-122"/>
              <a:ea typeface="YouSheBiaoTiHei" pitchFamily="2" charset="-122"/>
            </a:endParaRPr>
          </a:p>
        </p:txBody>
      </p:sp>
      <p:grpSp>
        <p:nvGrpSpPr>
          <p:cNvPr id="30" name="组合 29"/>
          <p:cNvGrpSpPr/>
          <p:nvPr/>
        </p:nvGrpSpPr>
        <p:grpSpPr>
          <a:xfrm>
            <a:off x="228155" y="4637130"/>
            <a:ext cx="11735690" cy="1900667"/>
            <a:chOff x="360017" y="4618495"/>
            <a:chExt cx="11735690" cy="1900667"/>
          </a:xfrm>
        </p:grpSpPr>
        <p:pic>
          <p:nvPicPr>
            <p:cNvPr id="21" name="图片 20" descr="图形用户界面&#10;&#10;AI 生成的内容可能不正确。"/>
            <p:cNvPicPr>
              <a:picLocks noChangeAspect="1"/>
            </p:cNvPicPr>
            <p:nvPr/>
          </p:nvPicPr>
          <p:blipFill>
            <a:blip r:embed="rId7">
              <a:extLst>
                <a:ext uri="{28A0092B-C50C-407E-A947-70E740481C1C}">
                  <a14:useLocalDpi xmlns:a14="http://schemas.microsoft.com/office/drawing/2010/main" val="0"/>
                </a:ext>
              </a:extLst>
            </a:blip>
            <a:srcRect l="13013" t="19706" r="38119" b="49521"/>
            <a:stretch>
              <a:fillRect/>
            </a:stretch>
          </p:blipFill>
          <p:spPr>
            <a:xfrm>
              <a:off x="360017" y="4618495"/>
              <a:ext cx="5976878" cy="1900667"/>
            </a:xfrm>
            <a:prstGeom prst="rect">
              <a:avLst/>
            </a:prstGeom>
          </p:spPr>
        </p:pic>
        <p:pic>
          <p:nvPicPr>
            <p:cNvPr id="22" name="图片 21" descr="图形用户界面&#10;&#10;AI 生成的内容可能不正确。"/>
            <p:cNvPicPr>
              <a:picLocks noChangeAspect="1"/>
            </p:cNvPicPr>
            <p:nvPr/>
          </p:nvPicPr>
          <p:blipFill>
            <a:blip r:embed="rId7">
              <a:extLst>
                <a:ext uri="{28A0092B-C50C-407E-A947-70E740481C1C}">
                  <a14:useLocalDpi xmlns:a14="http://schemas.microsoft.com/office/drawing/2010/main" val="0"/>
                </a:ext>
              </a:extLst>
            </a:blip>
            <a:srcRect l="13013" t="53051" r="38119" b="18442"/>
            <a:stretch>
              <a:fillRect/>
            </a:stretch>
          </p:blipFill>
          <p:spPr>
            <a:xfrm>
              <a:off x="6118829" y="4715296"/>
              <a:ext cx="5976878" cy="1760708"/>
            </a:xfrm>
            <a:prstGeom prst="rect">
              <a:avLst/>
            </a:prstGeom>
          </p:spPr>
        </p:pic>
      </p:grpSp>
      <p:sp>
        <p:nvSpPr>
          <p:cNvPr id="23" name="文本框 22"/>
          <p:cNvSpPr txBox="1"/>
          <p:nvPr/>
        </p:nvSpPr>
        <p:spPr>
          <a:xfrm>
            <a:off x="1130934" y="3979851"/>
            <a:ext cx="10411922" cy="441596"/>
          </a:xfrm>
          <a:prstGeom prst="rect">
            <a:avLst/>
          </a:prstGeom>
          <a:noFill/>
        </p:spPr>
        <p:txBody>
          <a:bodyPr wrap="square">
            <a:spAutoFit/>
          </a:bodyPr>
          <a:lstStyle>
            <a:defPPr>
              <a:defRPr lang="zh-CN"/>
            </a:defPPr>
            <a:lvl1pPr>
              <a:lnSpc>
                <a:spcPct val="120000"/>
              </a:lnSpc>
              <a:defRPr>
                <a:solidFill>
                  <a:srgbClr val="000000">
                    <a:alpha val="80000"/>
                  </a:srgbClr>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pPr algn="ctr"/>
            <a:r>
              <a:rPr lang="zh-CN" altLang="en-US" sz="2000" b="1" dirty="0"/>
              <a:t>罂粟、大麻、海洛因一般称为传统毒品，冰毒、氯胺酮、摇头丸等称为新型毒品（合成毒品）</a:t>
            </a:r>
            <a:endParaRPr lang="zh-CN" altLang="en-US" sz="2000" b="1" dirty="0"/>
          </a:p>
        </p:txBody>
      </p:sp>
      <p:grpSp>
        <p:nvGrpSpPr>
          <p:cNvPr id="28" name="组合 27"/>
          <p:cNvGrpSpPr/>
          <p:nvPr/>
        </p:nvGrpSpPr>
        <p:grpSpPr>
          <a:xfrm>
            <a:off x="737152" y="1223116"/>
            <a:ext cx="10805704" cy="2470959"/>
            <a:chOff x="737152" y="1223116"/>
            <a:chExt cx="10805704" cy="2470959"/>
          </a:xfrm>
        </p:grpSpPr>
        <p:sp>
          <p:nvSpPr>
            <p:cNvPr id="24" name="对角圆角矩形 23"/>
            <p:cNvSpPr/>
            <p:nvPr/>
          </p:nvSpPr>
          <p:spPr>
            <a:xfrm>
              <a:off x="1437961" y="1465824"/>
              <a:ext cx="10104895" cy="2069514"/>
            </a:xfrm>
            <a:prstGeom prst="round2DiagRect">
              <a:avLst/>
            </a:prstGeom>
            <a:solidFill>
              <a:srgbClr val="FFFFFF"/>
            </a:solidFill>
            <a:ln>
              <a:solidFill>
                <a:srgbClr val="D50F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7" name="图片 26" descr="杯子里有饮料&#10;&#10;AI 生成的内容可能不正确。"/>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7152" y="1223116"/>
              <a:ext cx="1428786" cy="2470959"/>
            </a:xfrm>
            <a:prstGeom prst="rect">
              <a:avLst/>
            </a:prstGeom>
          </p:spPr>
        </p:pic>
      </p:grpSp>
      <p:sp>
        <p:nvSpPr>
          <p:cNvPr id="29" name="文本框 28"/>
          <p:cNvSpPr txBox="1"/>
          <p:nvPr/>
        </p:nvSpPr>
        <p:spPr>
          <a:xfrm>
            <a:off x="2165938" y="1798658"/>
            <a:ext cx="9188127" cy="1440779"/>
          </a:xfrm>
          <a:prstGeom prst="rect">
            <a:avLst/>
          </a:prstGeom>
          <a:noFill/>
        </p:spPr>
        <p:txBody>
          <a:bodyPr wrap="square">
            <a:spAutoFit/>
          </a:bodyPr>
          <a:lstStyle>
            <a:defPPr>
              <a:defRPr lang="zh-CN"/>
            </a:defPPr>
            <a:lvl1pPr>
              <a:lnSpc>
                <a:spcPct val="120000"/>
              </a:lnSpc>
              <a:defRPr>
                <a:solidFill>
                  <a:srgbClr val="000000">
                    <a:alpha val="80000"/>
                  </a:srgbClr>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r>
              <a:rPr lang="zh-CN" altLang="en-US" sz="2000" b="1" dirty="0"/>
              <a:t>我国规定的毒品</a:t>
            </a:r>
            <a:endParaRPr lang="en-US" altLang="zh-CN" sz="2000" b="1" dirty="0"/>
          </a:p>
          <a:p>
            <a:endParaRPr lang="en-US" altLang="zh-CN" dirty="0"/>
          </a:p>
          <a:p>
            <a:r>
              <a:rPr lang="zh-CN" altLang="en-US" dirty="0"/>
              <a:t>是指鸦片、海洛因、冰毒、吗啡、大麻、可卡因以及国家规定管制的其他能够使人形成瘾癖的麻醉药品和精神药品。</a:t>
            </a:r>
            <a:endParaRPr lang="zh-CN" altLang="en-US" dirty="0"/>
          </a:p>
        </p:txBody>
      </p:sp>
    </p:spTree>
    <p:custDataLst>
      <p:tags r:id="rId9"/>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1000" fill="hold"/>
                                        <p:tgtEl>
                                          <p:spTgt spid="28"/>
                                        </p:tgtEl>
                                        <p:attrNameLst>
                                          <p:attrName>ppt_x</p:attrName>
                                        </p:attrNameLst>
                                      </p:cBhvr>
                                      <p:tavLst>
                                        <p:tav tm="0">
                                          <p:val>
                                            <p:strVal val="0-#ppt_w/2"/>
                                          </p:val>
                                        </p:tav>
                                        <p:tav tm="100000">
                                          <p:val>
                                            <p:strVal val="#ppt_x"/>
                                          </p:val>
                                        </p:tav>
                                      </p:tavLst>
                                    </p:anim>
                                    <p:anim calcmode="lin" valueType="num">
                                      <p:cBhvr additive="base">
                                        <p:cTn id="12" dur="1000" fill="hold"/>
                                        <p:tgtEl>
                                          <p:spTgt spid="28"/>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2" presetClass="entr" presetSubtype="1" fill="hold" grpId="0"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up)">
                                      <p:cBhvr>
                                        <p:cTn id="16" dur="1000"/>
                                        <p:tgtEl>
                                          <p:spTgt spid="29"/>
                                        </p:tgtEl>
                                      </p:cBhvr>
                                    </p:animEffect>
                                  </p:childTnLst>
                                </p:cTn>
                              </p:par>
                            </p:childTnLst>
                          </p:cTn>
                        </p:par>
                        <p:par>
                          <p:cTn id="17" fill="hold">
                            <p:stCondLst>
                              <p:cond delay="3000"/>
                            </p:stCondLst>
                            <p:childTnLst>
                              <p:par>
                                <p:cTn id="18" presetID="55" presetClass="entr" presetSubtype="0"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p:cTn id="20" dur="500" fill="hold"/>
                                        <p:tgtEl>
                                          <p:spTgt spid="23"/>
                                        </p:tgtEl>
                                        <p:attrNameLst>
                                          <p:attrName>ppt_w</p:attrName>
                                        </p:attrNameLst>
                                      </p:cBhvr>
                                      <p:tavLst>
                                        <p:tav tm="0">
                                          <p:val>
                                            <p:strVal val="#ppt_w*0.70"/>
                                          </p:val>
                                        </p:tav>
                                        <p:tav tm="100000">
                                          <p:val>
                                            <p:strVal val="#ppt_w"/>
                                          </p:val>
                                        </p:tav>
                                      </p:tavLst>
                                    </p:anim>
                                    <p:anim calcmode="lin" valueType="num">
                                      <p:cBhvr>
                                        <p:cTn id="21" dur="500" fill="hold"/>
                                        <p:tgtEl>
                                          <p:spTgt spid="23"/>
                                        </p:tgtEl>
                                        <p:attrNameLst>
                                          <p:attrName>ppt_h</p:attrName>
                                        </p:attrNameLst>
                                      </p:cBhvr>
                                      <p:tavLst>
                                        <p:tav tm="0">
                                          <p:val>
                                            <p:strVal val="#ppt_h"/>
                                          </p:val>
                                        </p:tav>
                                        <p:tav tm="100000">
                                          <p:val>
                                            <p:strVal val="#ppt_h"/>
                                          </p:val>
                                        </p:tav>
                                      </p:tavLst>
                                    </p:anim>
                                    <p:animEffect transition="in" filter="fade">
                                      <p:cBhvr>
                                        <p:cTn id="22" dur="500"/>
                                        <p:tgtEl>
                                          <p:spTgt spid="23"/>
                                        </p:tgtEl>
                                      </p:cBhvr>
                                    </p:animEffect>
                                  </p:childTnLst>
                                </p:cTn>
                              </p:par>
                            </p:childTnLst>
                          </p:cTn>
                        </p:par>
                        <p:par>
                          <p:cTn id="23" fill="hold">
                            <p:stCondLst>
                              <p:cond delay="3500"/>
                            </p:stCondLst>
                            <p:childTnLst>
                              <p:par>
                                <p:cTn id="24" presetID="2" presetClass="entr" presetSubtype="4" fill="hold" nodeType="after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additive="base">
                                        <p:cTn id="26" dur="500" fill="hold"/>
                                        <p:tgtEl>
                                          <p:spTgt spid="30"/>
                                        </p:tgtEl>
                                        <p:attrNameLst>
                                          <p:attrName>ppt_x</p:attrName>
                                        </p:attrNameLst>
                                      </p:cBhvr>
                                      <p:tavLst>
                                        <p:tav tm="0">
                                          <p:val>
                                            <p:strVal val="#ppt_x"/>
                                          </p:val>
                                        </p:tav>
                                        <p:tav tm="100000">
                                          <p:val>
                                            <p:strVal val="#ppt_x"/>
                                          </p:val>
                                        </p:tav>
                                      </p:tavLst>
                                    </p:anim>
                                    <p:anim calcmode="lin" valueType="num">
                                      <p:cBhvr additive="base">
                                        <p:cTn id="2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背景图案&#10;&#10;AI 生成的内容可能不正确。"/>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4953" y="-11405"/>
            <a:ext cx="12216949" cy="3635906"/>
          </a:xfrm>
          <a:prstGeom prst="rect">
            <a:avLst/>
          </a:prstGeom>
        </p:spPr>
      </p:pic>
      <p:pic>
        <p:nvPicPr>
          <p:cNvPr id="7" name="图片 6" descr="图片包含 食物, 黑暗, 橙子, 灯光&#10;&#10;AI 生成的内容可能不正确。"/>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4812631" y="0"/>
            <a:ext cx="7772400" cy="1285133"/>
          </a:xfrm>
          <a:prstGeom prst="rect">
            <a:avLst/>
          </a:prstGeom>
        </p:spPr>
      </p:pic>
      <p:pic>
        <p:nvPicPr>
          <p:cNvPr id="3" name="图片 2" descr="形状, 矩形&#10;&#10;AI 生成的内容可能不正确。"/>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397" y="602213"/>
            <a:ext cx="11438535" cy="5774523"/>
          </a:xfrm>
          <a:prstGeom prst="rect">
            <a:avLst/>
          </a:prstGeom>
        </p:spPr>
      </p:pic>
      <p:pic>
        <p:nvPicPr>
          <p:cNvPr id="6" name="图片 5" descr="飞机的机翼&#10;&#10;AI 生成的内容可能不正确。"/>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950" y="762000"/>
            <a:ext cx="12216949" cy="6121848"/>
          </a:xfrm>
          <a:prstGeom prst="rect">
            <a:avLst/>
          </a:prstGeom>
        </p:spPr>
      </p:pic>
      <p:pic>
        <p:nvPicPr>
          <p:cNvPr id="14" name="图片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4956" y="3063064"/>
            <a:ext cx="2132052" cy="852817"/>
          </a:xfrm>
          <a:prstGeom prst="rect">
            <a:avLst/>
          </a:prstGeom>
        </p:spPr>
      </p:pic>
      <p:pic>
        <p:nvPicPr>
          <p:cNvPr id="15" name="图片 14" descr="白色的鸟&#10;&#10;AI 生成的内容可能不正确。"/>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82930" y="891493"/>
            <a:ext cx="1733264" cy="1055144"/>
          </a:xfrm>
          <a:prstGeom prst="rect">
            <a:avLst/>
          </a:prstGeom>
        </p:spPr>
      </p:pic>
      <p:sp>
        <p:nvSpPr>
          <p:cNvPr id="17" name="文本框 16"/>
          <p:cNvSpPr txBox="1"/>
          <p:nvPr/>
        </p:nvSpPr>
        <p:spPr>
          <a:xfrm>
            <a:off x="860258" y="2560255"/>
            <a:ext cx="10471484" cy="1919436"/>
          </a:xfrm>
          <a:prstGeom prst="rect">
            <a:avLst/>
          </a:prstGeom>
          <a:noFill/>
        </p:spPr>
        <p:txBody>
          <a:bodyPr wrap="square" rtlCol="0" anchor="t">
            <a:spAutoFit/>
          </a:bodyPr>
          <a:lstStyle>
            <a:defPPr>
              <a:defRPr lang="zh-CN"/>
            </a:defPPr>
            <a:lvl1pPr algn="ctr">
              <a:defRPr sz="10500">
                <a:ln w="25400">
                  <a:solidFill>
                    <a:schemeClr val="bg1"/>
                  </a:solidFill>
                </a:ln>
                <a:gradFill flip="none" rotWithShape="1">
                  <a:gsLst>
                    <a:gs pos="98000">
                      <a:srgbClr val="FB9435"/>
                    </a:gs>
                    <a:gs pos="51000">
                      <a:srgbClr val="D8271B"/>
                    </a:gs>
                  </a:gsLst>
                  <a:lin ang="2700000" scaled="1"/>
                  <a:tileRect/>
                </a:gradFill>
                <a:effectLst>
                  <a:outerShdw blurRad="50800" dist="38100" dir="5400000" algn="t" rotWithShape="0">
                    <a:schemeClr val="tx1">
                      <a:lumMod val="65000"/>
                      <a:lumOff val="35000"/>
                      <a:alpha val="40000"/>
                    </a:schemeClr>
                  </a:outerShdw>
                </a:effectLst>
                <a:latin typeface="YouSheBiaoTiHei" pitchFamily="2" charset="-122"/>
                <a:ea typeface="YouSheBiaoTiHei" pitchFamily="2" charset="-122"/>
              </a:defRPr>
            </a:lvl1pPr>
          </a:lstStyle>
          <a:p>
            <a:pPr>
              <a:lnSpc>
                <a:spcPct val="120000"/>
              </a:lnSpc>
            </a:pPr>
            <a:r>
              <a:rPr lang="zh-CN" altLang="en-US" dirty="0">
                <a:ln w="3175">
                  <a:solidFill>
                    <a:schemeClr val="bg1"/>
                  </a:solidFill>
                </a:ln>
              </a:rPr>
              <a:t>毒品有哪些特征</a:t>
            </a:r>
            <a:endParaRPr lang="zh-CN" altLang="en-US" dirty="0">
              <a:ln w="3175">
                <a:solidFill>
                  <a:schemeClr val="bg1"/>
                </a:solidFill>
              </a:ln>
            </a:endParaRPr>
          </a:p>
        </p:txBody>
      </p:sp>
      <p:grpSp>
        <p:nvGrpSpPr>
          <p:cNvPr id="12" name="组合 11"/>
          <p:cNvGrpSpPr/>
          <p:nvPr/>
        </p:nvGrpSpPr>
        <p:grpSpPr>
          <a:xfrm>
            <a:off x="3638932" y="1528862"/>
            <a:ext cx="4889178" cy="716968"/>
            <a:chOff x="1363486" y="2042719"/>
            <a:chExt cx="4889178" cy="716968"/>
          </a:xfrm>
        </p:grpSpPr>
        <p:grpSp>
          <p:nvGrpSpPr>
            <p:cNvPr id="2" name="组合 1"/>
            <p:cNvGrpSpPr/>
            <p:nvPr/>
          </p:nvGrpSpPr>
          <p:grpSpPr>
            <a:xfrm>
              <a:off x="1363486" y="2042719"/>
              <a:ext cx="4889178" cy="716968"/>
              <a:chOff x="3714495" y="4810996"/>
              <a:chExt cx="4889178" cy="716968"/>
            </a:xfrm>
          </p:grpSpPr>
          <p:sp>
            <p:nvSpPr>
              <p:cNvPr id="4" name="圆角矩形 3"/>
              <p:cNvSpPr/>
              <p:nvPr/>
            </p:nvSpPr>
            <p:spPr>
              <a:xfrm>
                <a:off x="3714495" y="4810996"/>
                <a:ext cx="4889178" cy="716968"/>
              </a:xfrm>
              <a:prstGeom prst="roundRect">
                <a:avLst>
                  <a:gd name="adj" fmla="val 50000"/>
                </a:avLst>
              </a:prstGeom>
              <a:gradFill flip="none" rotWithShape="1">
                <a:gsLst>
                  <a:gs pos="98000">
                    <a:srgbClr val="FB9435"/>
                  </a:gs>
                  <a:gs pos="51000">
                    <a:srgbClr val="D8271B"/>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文本框 8"/>
              <p:cNvSpPr txBox="1"/>
              <p:nvPr/>
            </p:nvSpPr>
            <p:spPr>
              <a:xfrm>
                <a:off x="3853205" y="4877092"/>
                <a:ext cx="4611757" cy="584775"/>
              </a:xfrm>
              <a:prstGeom prst="rect">
                <a:avLst/>
              </a:prstGeom>
              <a:noFill/>
            </p:spPr>
            <p:txBody>
              <a:bodyPr wrap="square">
                <a:spAutoFit/>
              </a:bodyPr>
              <a:lstStyle/>
              <a:p>
                <a:pPr algn="ctr"/>
                <a:r>
                  <a:rPr lang="en-US" altLang="zh-CN" sz="3200" dirty="0">
                    <a:solidFill>
                      <a:schemeClr val="bg1"/>
                    </a:solidFill>
                    <a:latin typeface="Source Han Sans SC Bold" panose="020B0800000000000000" pitchFamily="34" charset="-128"/>
                    <a:ea typeface="Source Han Sans SC Bold" panose="020B0800000000000000" pitchFamily="34" charset="-128"/>
                  </a:rPr>
                  <a:t>PART  TWO</a:t>
                </a:r>
                <a:endParaRPr lang="zh-CN" altLang="en-US" sz="3200" dirty="0">
                  <a:solidFill>
                    <a:schemeClr val="bg1"/>
                  </a:solidFill>
                  <a:latin typeface="Source Han Sans SC Bold" panose="020B0800000000000000" pitchFamily="34" charset="-128"/>
                  <a:ea typeface="Source Han Sans SC Bold" panose="020B0800000000000000" pitchFamily="34" charset="-128"/>
                </a:endParaRPr>
              </a:p>
            </p:txBody>
          </p:sp>
          <p:sp>
            <p:nvSpPr>
              <p:cNvPr id="10" name="五角星 9"/>
              <p:cNvSpPr/>
              <p:nvPr/>
            </p:nvSpPr>
            <p:spPr>
              <a:xfrm>
                <a:off x="4125606" y="4991905"/>
                <a:ext cx="360000" cy="360000"/>
              </a:xfrm>
              <a:prstGeom prst="star5">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1" name="五角星 10"/>
            <p:cNvSpPr/>
            <p:nvPr/>
          </p:nvSpPr>
          <p:spPr>
            <a:xfrm>
              <a:off x="5458928" y="2204343"/>
              <a:ext cx="360000" cy="360000"/>
            </a:xfrm>
            <a:prstGeom prst="star5">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18" name="图片 17" descr="卡通人物&#10;&#10;AI 生成的内容可能不正确。"/>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69923" y="4021901"/>
            <a:ext cx="3029187" cy="2778326"/>
          </a:xfrm>
          <a:prstGeom prst="rect">
            <a:avLst/>
          </a:prstGeom>
        </p:spPr>
      </p:pic>
    </p:spTree>
    <p:custDataLst>
      <p:tags r:id="rId9"/>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1+#ppt_w/2"/>
                                          </p:val>
                                        </p:tav>
                                        <p:tav tm="100000">
                                          <p:val>
                                            <p:strVal val="#ppt_x"/>
                                          </p:val>
                                        </p:tav>
                                      </p:tavLst>
                                    </p:anim>
                                    <p:anim calcmode="lin" valueType="num">
                                      <p:cBhvr additive="base">
                                        <p:cTn id="13" dur="500" fill="hold"/>
                                        <p:tgtEl>
                                          <p:spTgt spid="15"/>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2" presetClass="entr" presetSubtype="1"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0-#ppt_h/2"/>
                                          </p:val>
                                        </p:tav>
                                        <p:tav tm="100000">
                                          <p:val>
                                            <p:strVal val="#ppt_y"/>
                                          </p:val>
                                        </p:tav>
                                      </p:tavLst>
                                    </p:anim>
                                  </p:childTnLst>
                                </p:cTn>
                              </p:par>
                            </p:childTnLst>
                          </p:cTn>
                        </p:par>
                        <p:par>
                          <p:cTn id="19" fill="hold">
                            <p:stCondLst>
                              <p:cond delay="2000"/>
                            </p:stCondLst>
                            <p:childTnLst>
                              <p:par>
                                <p:cTn id="20" presetID="22" presetClass="entr" presetSubtype="2"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right)">
                                      <p:cBhvr>
                                        <p:cTn id="22" dur="500"/>
                                        <p:tgtEl>
                                          <p:spTgt spid="17"/>
                                        </p:tgtEl>
                                      </p:cBhvr>
                                    </p:animEffect>
                                  </p:childTnLst>
                                </p:cTn>
                              </p:par>
                            </p:childTnLst>
                          </p:cTn>
                        </p:par>
                        <p:par>
                          <p:cTn id="23" fill="hold">
                            <p:stCondLst>
                              <p:cond delay="2500"/>
                            </p:stCondLst>
                            <p:childTnLst>
                              <p:par>
                                <p:cTn id="24" presetID="10" presetClass="entr" presetSubtype="0"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背景图案&#10;&#10;AI 生成的内容可能不正确。"/>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4953" y="-11405"/>
            <a:ext cx="12216949" cy="3635906"/>
          </a:xfrm>
          <a:prstGeom prst="rect">
            <a:avLst/>
          </a:prstGeom>
        </p:spPr>
      </p:pic>
      <p:pic>
        <p:nvPicPr>
          <p:cNvPr id="7" name="图片 6" descr="图片包含 食物, 黑暗, 橙子, 灯光&#10;&#10;AI 生成的内容可能不正确。"/>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4812631" y="0"/>
            <a:ext cx="7772400" cy="1285133"/>
          </a:xfrm>
          <a:prstGeom prst="rect">
            <a:avLst/>
          </a:prstGeom>
        </p:spPr>
      </p:pic>
      <p:pic>
        <p:nvPicPr>
          <p:cNvPr id="6" name="图片 5" descr="飞机的机翼&#10;&#10;AI 生成的内容可能不正确。"/>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950" y="762000"/>
            <a:ext cx="12216949" cy="6121848"/>
          </a:xfrm>
          <a:prstGeom prst="rect">
            <a:avLst/>
          </a:prstGeom>
        </p:spPr>
      </p:pic>
      <p:pic>
        <p:nvPicPr>
          <p:cNvPr id="8" name="图片 7" descr="形状, 矩形&#10;&#10;AI 生成的内容可能不正确。"/>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52" y="69574"/>
            <a:ext cx="12075337" cy="6718852"/>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958" y="-11405"/>
            <a:ext cx="2070574" cy="737452"/>
          </a:xfrm>
          <a:prstGeom prst="rect">
            <a:avLst/>
          </a:prstGeom>
        </p:spPr>
      </p:pic>
      <p:sp>
        <p:nvSpPr>
          <p:cNvPr id="10" name="文本框 9"/>
          <p:cNvSpPr txBox="1"/>
          <p:nvPr/>
        </p:nvSpPr>
        <p:spPr>
          <a:xfrm>
            <a:off x="757505" y="357321"/>
            <a:ext cx="2855269" cy="579582"/>
          </a:xfrm>
          <a:prstGeom prst="rect">
            <a:avLst/>
          </a:prstGeom>
          <a:noFill/>
        </p:spPr>
        <p:txBody>
          <a:bodyPr wrap="none" rtlCol="0" anchor="t">
            <a:spAutoFit/>
          </a:bodyPr>
          <a:lstStyle/>
          <a:p>
            <a:pPr>
              <a:lnSpc>
                <a:spcPct val="120000"/>
              </a:lnSpc>
            </a:pPr>
            <a:r>
              <a:rPr lang="zh-CN" altLang="en-US" sz="2800" dirty="0">
                <a:ln w="3175">
                  <a:solidFill>
                    <a:schemeClr val="bg1">
                      <a:alpha val="77125"/>
                    </a:schemeClr>
                  </a:solidFill>
                </a:ln>
                <a:gradFill flip="none" rotWithShape="1">
                  <a:gsLst>
                    <a:gs pos="98000">
                      <a:srgbClr val="FB9435"/>
                    </a:gs>
                    <a:gs pos="51000">
                      <a:srgbClr val="D8271B"/>
                    </a:gs>
                  </a:gsLst>
                  <a:lin ang="2700000" scaled="1"/>
                  <a:tileRect/>
                </a:gradFill>
                <a:effectLst>
                  <a:outerShdw blurRad="50800" dist="38100" dir="5400000" algn="t" rotWithShape="0">
                    <a:schemeClr val="tx1">
                      <a:lumMod val="65000"/>
                      <a:lumOff val="35000"/>
                      <a:alpha val="40000"/>
                    </a:schemeClr>
                  </a:outerShdw>
                </a:effectLst>
                <a:latin typeface="YouSheBiaoTiHei" pitchFamily="2" charset="-122"/>
                <a:ea typeface="YouSheBiaoTiHei" pitchFamily="2" charset="-122"/>
              </a:rPr>
              <a:t>毒品有哪些特征？</a:t>
            </a:r>
            <a:endParaRPr lang="zh-CN" altLang="en-US" sz="2800" dirty="0">
              <a:ln w="3175">
                <a:solidFill>
                  <a:schemeClr val="bg1">
                    <a:alpha val="77125"/>
                  </a:schemeClr>
                </a:solidFill>
              </a:ln>
              <a:gradFill flip="none" rotWithShape="1">
                <a:gsLst>
                  <a:gs pos="98000">
                    <a:srgbClr val="FB9435"/>
                  </a:gs>
                  <a:gs pos="51000">
                    <a:srgbClr val="D8271B"/>
                  </a:gs>
                </a:gsLst>
                <a:lin ang="2700000" scaled="1"/>
                <a:tileRect/>
              </a:gradFill>
              <a:effectLst>
                <a:outerShdw blurRad="50800" dist="38100" dir="5400000" algn="t" rotWithShape="0">
                  <a:schemeClr val="tx1">
                    <a:lumMod val="65000"/>
                    <a:lumOff val="35000"/>
                    <a:alpha val="40000"/>
                  </a:schemeClr>
                </a:outerShdw>
              </a:effectLst>
              <a:latin typeface="YouSheBiaoTiHei" pitchFamily="2" charset="-122"/>
              <a:ea typeface="YouSheBiaoTiHei" pitchFamily="2" charset="-122"/>
            </a:endParaRPr>
          </a:p>
        </p:txBody>
      </p:sp>
      <p:grpSp>
        <p:nvGrpSpPr>
          <p:cNvPr id="40" name="组合 39"/>
          <p:cNvGrpSpPr/>
          <p:nvPr/>
        </p:nvGrpSpPr>
        <p:grpSpPr>
          <a:xfrm>
            <a:off x="1573589" y="2037658"/>
            <a:ext cx="9019861" cy="466733"/>
            <a:chOff x="1298600" y="2149225"/>
            <a:chExt cx="9019861" cy="466733"/>
          </a:xfrm>
        </p:grpSpPr>
        <p:grpSp>
          <p:nvGrpSpPr>
            <p:cNvPr id="12" name="组合 11"/>
            <p:cNvGrpSpPr/>
            <p:nvPr/>
          </p:nvGrpSpPr>
          <p:grpSpPr>
            <a:xfrm>
              <a:off x="1298600" y="2154235"/>
              <a:ext cx="1842481" cy="461665"/>
              <a:chOff x="3714495" y="4877092"/>
              <a:chExt cx="1842481" cy="461665"/>
            </a:xfrm>
          </p:grpSpPr>
          <p:sp>
            <p:nvSpPr>
              <p:cNvPr id="15" name="圆角矩形 14"/>
              <p:cNvSpPr/>
              <p:nvPr/>
            </p:nvSpPr>
            <p:spPr>
              <a:xfrm>
                <a:off x="3714495" y="4877092"/>
                <a:ext cx="1842481" cy="461665"/>
              </a:xfrm>
              <a:prstGeom prst="roundRect">
                <a:avLst>
                  <a:gd name="adj" fmla="val 50000"/>
                </a:avLst>
              </a:prstGeom>
              <a:gradFill flip="none" rotWithShape="1">
                <a:gsLst>
                  <a:gs pos="98000">
                    <a:srgbClr val="FB9435"/>
                  </a:gs>
                  <a:gs pos="51000">
                    <a:srgbClr val="D8271B"/>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文本框 16"/>
              <p:cNvSpPr txBox="1"/>
              <p:nvPr/>
            </p:nvSpPr>
            <p:spPr>
              <a:xfrm>
                <a:off x="3714495" y="4908264"/>
                <a:ext cx="1842481" cy="400110"/>
              </a:xfrm>
              <a:prstGeom prst="rect">
                <a:avLst/>
              </a:prstGeom>
              <a:noFill/>
            </p:spPr>
            <p:txBody>
              <a:bodyPr wrap="square">
                <a:spAutoFit/>
              </a:bodyPr>
              <a:lstStyle/>
              <a:p>
                <a:pPr algn="ctr"/>
                <a:r>
                  <a:rPr lang="zh-CN" altLang="en-US" sz="2000" b="1" dirty="0">
                    <a:solidFill>
                      <a:schemeClr val="bg1"/>
                    </a:solidFill>
                    <a:latin typeface="Alibaba PuHuiTi" pitchFamily="18" charset="-122"/>
                    <a:ea typeface="Alibaba PuHuiTi" pitchFamily="18" charset="-122"/>
                    <a:cs typeface="Alibaba PuHuiTi" pitchFamily="18" charset="-122"/>
                  </a:rPr>
                  <a:t>依赖性</a:t>
                </a:r>
                <a:endParaRPr lang="zh-CN" altLang="en-US" sz="2000" b="1" dirty="0">
                  <a:solidFill>
                    <a:schemeClr val="bg1"/>
                  </a:solidFill>
                  <a:latin typeface="Alibaba PuHuiTi" pitchFamily="18" charset="-122"/>
                  <a:ea typeface="Alibaba PuHuiTi" pitchFamily="18" charset="-122"/>
                  <a:cs typeface="Alibaba PuHuiTi" pitchFamily="18" charset="-122"/>
                </a:endParaRPr>
              </a:p>
            </p:txBody>
          </p:sp>
        </p:grpSp>
        <p:grpSp>
          <p:nvGrpSpPr>
            <p:cNvPr id="29" name="组合 28"/>
            <p:cNvGrpSpPr/>
            <p:nvPr/>
          </p:nvGrpSpPr>
          <p:grpSpPr>
            <a:xfrm>
              <a:off x="8475980" y="2149225"/>
              <a:ext cx="1842481" cy="461665"/>
              <a:chOff x="3714495" y="4877092"/>
              <a:chExt cx="1842481" cy="461665"/>
            </a:xfrm>
          </p:grpSpPr>
          <p:sp>
            <p:nvSpPr>
              <p:cNvPr id="30" name="圆角矩形 29"/>
              <p:cNvSpPr/>
              <p:nvPr/>
            </p:nvSpPr>
            <p:spPr>
              <a:xfrm>
                <a:off x="3714495" y="4877092"/>
                <a:ext cx="1842481" cy="461665"/>
              </a:xfrm>
              <a:prstGeom prst="roundRect">
                <a:avLst>
                  <a:gd name="adj" fmla="val 50000"/>
                </a:avLst>
              </a:prstGeom>
              <a:gradFill flip="none" rotWithShape="1">
                <a:gsLst>
                  <a:gs pos="98000">
                    <a:srgbClr val="FB9435"/>
                  </a:gs>
                  <a:gs pos="51000">
                    <a:srgbClr val="D8271B"/>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1" name="文本框 30"/>
              <p:cNvSpPr txBox="1"/>
              <p:nvPr/>
            </p:nvSpPr>
            <p:spPr>
              <a:xfrm>
                <a:off x="3714495" y="4908264"/>
                <a:ext cx="1842481" cy="400110"/>
              </a:xfrm>
              <a:prstGeom prst="rect">
                <a:avLst/>
              </a:prstGeom>
              <a:noFill/>
            </p:spPr>
            <p:txBody>
              <a:bodyPr wrap="square">
                <a:spAutoFit/>
              </a:bodyPr>
              <a:lstStyle/>
              <a:p>
                <a:pPr algn="ctr"/>
                <a:r>
                  <a:rPr lang="zh-CN" altLang="en-US" sz="2000" b="1" dirty="0">
                    <a:solidFill>
                      <a:schemeClr val="bg1"/>
                    </a:solidFill>
                    <a:latin typeface="Alibaba PuHuiTi" pitchFamily="18" charset="-122"/>
                    <a:ea typeface="Alibaba PuHuiTi" pitchFamily="18" charset="-122"/>
                    <a:cs typeface="Alibaba PuHuiTi" pitchFamily="18" charset="-122"/>
                  </a:rPr>
                  <a:t>危害性</a:t>
                </a:r>
                <a:endParaRPr lang="zh-CN" altLang="en-US" sz="2000" b="1" dirty="0">
                  <a:solidFill>
                    <a:schemeClr val="bg1"/>
                  </a:solidFill>
                  <a:latin typeface="Alibaba PuHuiTi" pitchFamily="18" charset="-122"/>
                  <a:ea typeface="Alibaba PuHuiTi" pitchFamily="18" charset="-122"/>
                  <a:cs typeface="Alibaba PuHuiTi" pitchFamily="18" charset="-122"/>
                </a:endParaRPr>
              </a:p>
            </p:txBody>
          </p:sp>
        </p:grpSp>
        <p:cxnSp>
          <p:nvCxnSpPr>
            <p:cNvPr id="33" name="直线连接符 32"/>
            <p:cNvCxnSpPr>
              <a:endCxn id="31" idx="1"/>
            </p:cNvCxnSpPr>
            <p:nvPr/>
          </p:nvCxnSpPr>
          <p:spPr>
            <a:xfrm>
              <a:off x="3111500" y="2380057"/>
              <a:ext cx="5364480" cy="395"/>
            </a:xfrm>
            <a:prstGeom prst="line">
              <a:avLst/>
            </a:prstGeom>
            <a:ln w="12700">
              <a:solidFill>
                <a:srgbClr val="D50F11"/>
              </a:solidFill>
            </a:ln>
          </p:spPr>
          <p:style>
            <a:lnRef idx="1">
              <a:schemeClr val="accent1"/>
            </a:lnRef>
            <a:fillRef idx="0">
              <a:schemeClr val="accent1"/>
            </a:fillRef>
            <a:effectRef idx="0">
              <a:schemeClr val="accent1"/>
            </a:effectRef>
            <a:fontRef idx="minor">
              <a:schemeClr val="tx1"/>
            </a:fontRef>
          </p:style>
        </p:cxnSp>
        <p:grpSp>
          <p:nvGrpSpPr>
            <p:cNvPr id="34" name="组合 33"/>
            <p:cNvGrpSpPr/>
            <p:nvPr/>
          </p:nvGrpSpPr>
          <p:grpSpPr>
            <a:xfrm>
              <a:off x="3691060" y="2154293"/>
              <a:ext cx="1842481" cy="461665"/>
              <a:chOff x="3714495" y="4877092"/>
              <a:chExt cx="1842481" cy="461665"/>
            </a:xfrm>
          </p:grpSpPr>
          <p:sp>
            <p:nvSpPr>
              <p:cNvPr id="35" name="圆角矩形 34"/>
              <p:cNvSpPr/>
              <p:nvPr/>
            </p:nvSpPr>
            <p:spPr>
              <a:xfrm>
                <a:off x="3714495" y="4877092"/>
                <a:ext cx="1842481" cy="461665"/>
              </a:xfrm>
              <a:prstGeom prst="roundRect">
                <a:avLst>
                  <a:gd name="adj" fmla="val 50000"/>
                </a:avLst>
              </a:prstGeom>
              <a:gradFill flip="none" rotWithShape="1">
                <a:gsLst>
                  <a:gs pos="98000">
                    <a:srgbClr val="FB9435"/>
                  </a:gs>
                  <a:gs pos="51000">
                    <a:srgbClr val="D8271B"/>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6" name="文本框 35"/>
              <p:cNvSpPr txBox="1"/>
              <p:nvPr/>
            </p:nvSpPr>
            <p:spPr>
              <a:xfrm>
                <a:off x="3714495" y="4908264"/>
                <a:ext cx="1842481" cy="400110"/>
              </a:xfrm>
              <a:prstGeom prst="rect">
                <a:avLst/>
              </a:prstGeom>
              <a:noFill/>
            </p:spPr>
            <p:txBody>
              <a:bodyPr wrap="square">
                <a:spAutoFit/>
              </a:bodyPr>
              <a:lstStyle/>
              <a:p>
                <a:pPr algn="ctr"/>
                <a:r>
                  <a:rPr lang="zh-CN" altLang="en-US" sz="2000" b="1" dirty="0">
                    <a:solidFill>
                      <a:schemeClr val="bg1"/>
                    </a:solidFill>
                    <a:latin typeface="Alibaba PuHuiTi" pitchFamily="18" charset="-122"/>
                    <a:ea typeface="Alibaba PuHuiTi" pitchFamily="18" charset="-122"/>
                    <a:cs typeface="Alibaba PuHuiTi" pitchFamily="18" charset="-122"/>
                  </a:rPr>
                  <a:t>耐受性</a:t>
                </a:r>
                <a:endParaRPr lang="zh-CN" altLang="en-US" sz="2000" b="1" dirty="0">
                  <a:solidFill>
                    <a:schemeClr val="bg1"/>
                  </a:solidFill>
                  <a:latin typeface="Alibaba PuHuiTi" pitchFamily="18" charset="-122"/>
                  <a:ea typeface="Alibaba PuHuiTi" pitchFamily="18" charset="-122"/>
                  <a:cs typeface="Alibaba PuHuiTi" pitchFamily="18" charset="-122"/>
                </a:endParaRPr>
              </a:p>
            </p:txBody>
          </p:sp>
        </p:grpSp>
        <p:grpSp>
          <p:nvGrpSpPr>
            <p:cNvPr id="37" name="组合 36"/>
            <p:cNvGrpSpPr/>
            <p:nvPr/>
          </p:nvGrpSpPr>
          <p:grpSpPr>
            <a:xfrm>
              <a:off x="6083520" y="2149225"/>
              <a:ext cx="1842481" cy="461665"/>
              <a:chOff x="3714495" y="4877092"/>
              <a:chExt cx="1842481" cy="461665"/>
            </a:xfrm>
          </p:grpSpPr>
          <p:sp>
            <p:nvSpPr>
              <p:cNvPr id="38" name="圆角矩形 37"/>
              <p:cNvSpPr/>
              <p:nvPr/>
            </p:nvSpPr>
            <p:spPr>
              <a:xfrm>
                <a:off x="3714495" y="4877092"/>
                <a:ext cx="1842481" cy="461665"/>
              </a:xfrm>
              <a:prstGeom prst="roundRect">
                <a:avLst>
                  <a:gd name="adj" fmla="val 50000"/>
                </a:avLst>
              </a:prstGeom>
              <a:gradFill flip="none" rotWithShape="1">
                <a:gsLst>
                  <a:gs pos="98000">
                    <a:srgbClr val="FB9435"/>
                  </a:gs>
                  <a:gs pos="51000">
                    <a:srgbClr val="D8271B"/>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9" name="文本框 38"/>
              <p:cNvSpPr txBox="1"/>
              <p:nvPr/>
            </p:nvSpPr>
            <p:spPr>
              <a:xfrm>
                <a:off x="3714495" y="4908264"/>
                <a:ext cx="1842481" cy="400110"/>
              </a:xfrm>
              <a:prstGeom prst="rect">
                <a:avLst/>
              </a:prstGeom>
              <a:noFill/>
            </p:spPr>
            <p:txBody>
              <a:bodyPr wrap="square">
                <a:spAutoFit/>
              </a:bodyPr>
              <a:lstStyle/>
              <a:p>
                <a:pPr algn="ctr"/>
                <a:r>
                  <a:rPr lang="zh-CN" altLang="en-US" sz="2000" b="1" dirty="0">
                    <a:solidFill>
                      <a:schemeClr val="bg1"/>
                    </a:solidFill>
                    <a:latin typeface="Alibaba PuHuiTi" pitchFamily="18" charset="-122"/>
                    <a:ea typeface="Alibaba PuHuiTi" pitchFamily="18" charset="-122"/>
                    <a:cs typeface="Alibaba PuHuiTi" pitchFamily="18" charset="-122"/>
                  </a:rPr>
                  <a:t>非法性</a:t>
                </a:r>
                <a:endParaRPr lang="zh-CN" altLang="en-US" sz="2000" b="1" dirty="0">
                  <a:solidFill>
                    <a:schemeClr val="bg1"/>
                  </a:solidFill>
                  <a:latin typeface="Alibaba PuHuiTi" pitchFamily="18" charset="-122"/>
                  <a:ea typeface="Alibaba PuHuiTi" pitchFamily="18" charset="-122"/>
                  <a:cs typeface="Alibaba PuHuiTi" pitchFamily="18" charset="-122"/>
                </a:endParaRPr>
              </a:p>
            </p:txBody>
          </p:sp>
        </p:grpSp>
      </p:grpSp>
      <p:sp>
        <p:nvSpPr>
          <p:cNvPr id="41" name="文本框 40"/>
          <p:cNvSpPr txBox="1"/>
          <p:nvPr/>
        </p:nvSpPr>
        <p:spPr>
          <a:xfrm>
            <a:off x="2918230" y="1187249"/>
            <a:ext cx="6330579" cy="441596"/>
          </a:xfrm>
          <a:prstGeom prst="rect">
            <a:avLst/>
          </a:prstGeom>
          <a:noFill/>
        </p:spPr>
        <p:txBody>
          <a:bodyPr wrap="square">
            <a:spAutoFit/>
          </a:bodyPr>
          <a:lstStyle>
            <a:defPPr>
              <a:defRPr lang="zh-CN"/>
            </a:defPPr>
            <a:lvl1pPr>
              <a:lnSpc>
                <a:spcPct val="120000"/>
              </a:lnSpc>
              <a:defRPr>
                <a:solidFill>
                  <a:srgbClr val="000000">
                    <a:alpha val="80000"/>
                  </a:srgbClr>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pPr algn="ctr"/>
            <a:r>
              <a:rPr lang="en-US" altLang="zh-CN" sz="2000" b="1" dirty="0">
                <a:solidFill>
                  <a:srgbClr val="D50F11"/>
                </a:solidFill>
              </a:rPr>
              <a:t>【</a:t>
            </a:r>
            <a:r>
              <a:rPr lang="zh-CN" altLang="en-US" sz="2000" b="1" dirty="0">
                <a:solidFill>
                  <a:srgbClr val="D50F11"/>
                </a:solidFill>
              </a:rPr>
              <a:t> 毒品具有四个基本特征 </a:t>
            </a:r>
            <a:r>
              <a:rPr lang="en-US" altLang="zh-CN" sz="2000" b="1" dirty="0">
                <a:solidFill>
                  <a:srgbClr val="D50F11"/>
                </a:solidFill>
              </a:rPr>
              <a:t>】</a:t>
            </a:r>
            <a:r>
              <a:rPr lang="zh-CN" altLang="en-US" sz="2000" b="1" dirty="0">
                <a:solidFill>
                  <a:srgbClr val="D50F11"/>
                </a:solidFill>
              </a:rPr>
              <a:t> </a:t>
            </a:r>
            <a:endParaRPr lang="zh-CN" altLang="en-US" sz="2000" b="1" dirty="0">
              <a:solidFill>
                <a:srgbClr val="D50F11"/>
              </a:solidFill>
            </a:endParaRPr>
          </a:p>
        </p:txBody>
      </p:sp>
      <p:grpSp>
        <p:nvGrpSpPr>
          <p:cNvPr id="42" name="组合 41"/>
          <p:cNvGrpSpPr/>
          <p:nvPr/>
        </p:nvGrpSpPr>
        <p:grpSpPr>
          <a:xfrm>
            <a:off x="427791" y="2961311"/>
            <a:ext cx="5394323" cy="3387084"/>
            <a:chOff x="627297" y="834358"/>
            <a:chExt cx="5394323" cy="3387084"/>
          </a:xfrm>
        </p:grpSpPr>
        <p:sp>
          <p:nvSpPr>
            <p:cNvPr id="43" name="对角圆角矩形 42"/>
            <p:cNvSpPr/>
            <p:nvPr/>
          </p:nvSpPr>
          <p:spPr>
            <a:xfrm>
              <a:off x="1451545" y="834358"/>
              <a:ext cx="4570075" cy="3387084"/>
            </a:xfrm>
            <a:prstGeom prst="round2DiagRect">
              <a:avLst/>
            </a:prstGeom>
            <a:solidFill>
              <a:srgbClr val="FFFFFF"/>
            </a:solidFill>
            <a:ln>
              <a:solidFill>
                <a:srgbClr val="D50F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4" name="图片 4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627297" y="1472159"/>
              <a:ext cx="1598182" cy="2296840"/>
            </a:xfrm>
            <a:prstGeom prst="rect">
              <a:avLst/>
            </a:prstGeom>
          </p:spPr>
        </p:pic>
      </p:grpSp>
      <p:sp>
        <p:nvSpPr>
          <p:cNvPr id="45" name="文本框 44"/>
          <p:cNvSpPr txBox="1"/>
          <p:nvPr/>
        </p:nvSpPr>
        <p:spPr>
          <a:xfrm>
            <a:off x="1966432" y="3417718"/>
            <a:ext cx="3744875" cy="2437975"/>
          </a:xfrm>
          <a:prstGeom prst="rect">
            <a:avLst/>
          </a:prstGeom>
          <a:noFill/>
        </p:spPr>
        <p:txBody>
          <a:bodyPr wrap="square">
            <a:spAutoFit/>
          </a:bodyPr>
          <a:lstStyle>
            <a:defPPr>
              <a:defRPr lang="zh-CN"/>
            </a:defPPr>
            <a:lvl1pPr>
              <a:lnSpc>
                <a:spcPct val="120000"/>
              </a:lnSpc>
              <a:defRPr>
                <a:solidFill>
                  <a:srgbClr val="000000">
                    <a:alpha val="80000"/>
                  </a:srgbClr>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pPr algn="ctr"/>
            <a:r>
              <a:rPr lang="zh-CN" altLang="en-US" sz="2000" b="1" dirty="0"/>
              <a:t>依赖性</a:t>
            </a:r>
            <a:endParaRPr lang="zh-CN" altLang="en-US" sz="2000" b="1" dirty="0"/>
          </a:p>
          <a:p>
            <a:endParaRPr lang="zh-CN" altLang="en-US" dirty="0"/>
          </a:p>
          <a:p>
            <a:r>
              <a:rPr lang="zh-CN" altLang="en-US" dirty="0"/>
              <a:t>表现为一种周期性的或慢性中毒状态，需要继续使用该药方能维持机体的基本生理活动，否则就会产生一系列机能紊乱和损害性反应（称为戒断症状或撤药反应）。</a:t>
            </a:r>
            <a:endParaRPr lang="zh-CN" altLang="en-US" dirty="0"/>
          </a:p>
        </p:txBody>
      </p:sp>
      <p:grpSp>
        <p:nvGrpSpPr>
          <p:cNvPr id="48" name="组合 47"/>
          <p:cNvGrpSpPr/>
          <p:nvPr/>
        </p:nvGrpSpPr>
        <p:grpSpPr>
          <a:xfrm flipH="1">
            <a:off x="6369888" y="2961311"/>
            <a:ext cx="5394323" cy="3387084"/>
            <a:chOff x="627297" y="834358"/>
            <a:chExt cx="5394323" cy="3387084"/>
          </a:xfrm>
        </p:grpSpPr>
        <p:sp>
          <p:nvSpPr>
            <p:cNvPr id="49" name="对角圆角矩形 48"/>
            <p:cNvSpPr/>
            <p:nvPr/>
          </p:nvSpPr>
          <p:spPr>
            <a:xfrm>
              <a:off x="1451545" y="834358"/>
              <a:ext cx="4570075" cy="3387084"/>
            </a:xfrm>
            <a:prstGeom prst="round2DiagRect">
              <a:avLst/>
            </a:prstGeom>
            <a:solidFill>
              <a:srgbClr val="FFFFFF"/>
            </a:solidFill>
            <a:ln>
              <a:solidFill>
                <a:srgbClr val="D50F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50" name="图片 4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627297" y="1472159"/>
              <a:ext cx="1598182" cy="2296840"/>
            </a:xfrm>
            <a:prstGeom prst="rect">
              <a:avLst/>
            </a:prstGeom>
          </p:spPr>
        </p:pic>
      </p:grpSp>
      <p:sp>
        <p:nvSpPr>
          <p:cNvPr id="51" name="文本框 50"/>
          <p:cNvSpPr txBox="1"/>
          <p:nvPr/>
        </p:nvSpPr>
        <p:spPr>
          <a:xfrm>
            <a:off x="6646362" y="3429000"/>
            <a:ext cx="3579211" cy="2105576"/>
          </a:xfrm>
          <a:prstGeom prst="rect">
            <a:avLst/>
          </a:prstGeom>
          <a:noFill/>
        </p:spPr>
        <p:txBody>
          <a:bodyPr wrap="square">
            <a:spAutoFit/>
          </a:bodyPr>
          <a:lstStyle>
            <a:defPPr>
              <a:defRPr lang="zh-CN"/>
            </a:defPPr>
            <a:lvl1pPr>
              <a:lnSpc>
                <a:spcPct val="120000"/>
              </a:lnSpc>
              <a:defRPr>
                <a:solidFill>
                  <a:srgbClr val="000000">
                    <a:alpha val="80000"/>
                  </a:srgbClr>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pPr algn="ctr"/>
            <a:r>
              <a:rPr lang="zh-CN" altLang="en-US" sz="2000" b="1" dirty="0"/>
              <a:t>耐受性</a:t>
            </a:r>
            <a:endParaRPr lang="zh-CN" altLang="en-US" sz="2000" b="1" dirty="0"/>
          </a:p>
          <a:p>
            <a:endParaRPr lang="zh-CN" altLang="en-US" dirty="0"/>
          </a:p>
          <a:p>
            <a:r>
              <a:rPr lang="zh-CN" altLang="en-US" dirty="0"/>
              <a:t>由于毒品的药物耐受性，使多数吸毒者都会经历逐步增大每次吸毒的量缩短吸毒间隔时间以及改吸食为静脉注射等过程。</a:t>
            </a:r>
            <a:endParaRPr lang="zh-CN" altLang="en-US" dirty="0"/>
          </a:p>
        </p:txBody>
      </p:sp>
    </p:spTree>
    <p:custDataLst>
      <p:tags r:id="rId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1000"/>
                            </p:stCondLst>
                            <p:childTnLst>
                              <p:par>
                                <p:cTn id="9" presetID="55" presetClass="entr" presetSubtype="0"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p:cTn id="11" dur="500" fill="hold"/>
                                        <p:tgtEl>
                                          <p:spTgt spid="41"/>
                                        </p:tgtEl>
                                        <p:attrNameLst>
                                          <p:attrName>ppt_w</p:attrName>
                                        </p:attrNameLst>
                                      </p:cBhvr>
                                      <p:tavLst>
                                        <p:tav tm="0">
                                          <p:val>
                                            <p:strVal val="#ppt_w*0.70"/>
                                          </p:val>
                                        </p:tav>
                                        <p:tav tm="100000">
                                          <p:val>
                                            <p:strVal val="#ppt_w"/>
                                          </p:val>
                                        </p:tav>
                                      </p:tavLst>
                                    </p:anim>
                                    <p:anim calcmode="lin" valueType="num">
                                      <p:cBhvr>
                                        <p:cTn id="12" dur="500" fill="hold"/>
                                        <p:tgtEl>
                                          <p:spTgt spid="41"/>
                                        </p:tgtEl>
                                        <p:attrNameLst>
                                          <p:attrName>ppt_h</p:attrName>
                                        </p:attrNameLst>
                                      </p:cBhvr>
                                      <p:tavLst>
                                        <p:tav tm="0">
                                          <p:val>
                                            <p:strVal val="#ppt_h"/>
                                          </p:val>
                                        </p:tav>
                                        <p:tav tm="100000">
                                          <p:val>
                                            <p:strVal val="#ppt_h"/>
                                          </p:val>
                                        </p:tav>
                                      </p:tavLst>
                                    </p:anim>
                                    <p:animEffect transition="in" filter="fade">
                                      <p:cBhvr>
                                        <p:cTn id="13" dur="500"/>
                                        <p:tgtEl>
                                          <p:spTgt spid="41"/>
                                        </p:tgtEl>
                                      </p:cBhvr>
                                    </p:animEffect>
                                  </p:childTnLst>
                                </p:cTn>
                              </p:par>
                            </p:childTnLst>
                          </p:cTn>
                        </p:par>
                        <p:par>
                          <p:cTn id="14" fill="hold">
                            <p:stCondLst>
                              <p:cond delay="1500"/>
                            </p:stCondLst>
                            <p:childTnLst>
                              <p:par>
                                <p:cTn id="15" presetID="2" presetClass="entr" presetSubtype="4" fill="hold" nodeType="after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additive="base">
                                        <p:cTn id="17" dur="500" fill="hold"/>
                                        <p:tgtEl>
                                          <p:spTgt spid="40"/>
                                        </p:tgtEl>
                                        <p:attrNameLst>
                                          <p:attrName>ppt_x</p:attrName>
                                        </p:attrNameLst>
                                      </p:cBhvr>
                                      <p:tavLst>
                                        <p:tav tm="0">
                                          <p:val>
                                            <p:strVal val="#ppt_x"/>
                                          </p:val>
                                        </p:tav>
                                        <p:tav tm="100000">
                                          <p:val>
                                            <p:strVal val="#ppt_x"/>
                                          </p:val>
                                        </p:tav>
                                      </p:tavLst>
                                    </p:anim>
                                    <p:anim calcmode="lin" valueType="num">
                                      <p:cBhvr additive="base">
                                        <p:cTn id="18" dur="500" fill="hold"/>
                                        <p:tgtEl>
                                          <p:spTgt spid="40"/>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8" fill="hold" nodeType="afterEffect">
                                  <p:stCondLst>
                                    <p:cond delay="0"/>
                                  </p:stCondLst>
                                  <p:childTnLst>
                                    <p:set>
                                      <p:cBhvr>
                                        <p:cTn id="21" dur="1" fill="hold">
                                          <p:stCondLst>
                                            <p:cond delay="0"/>
                                          </p:stCondLst>
                                        </p:cTn>
                                        <p:tgtEl>
                                          <p:spTgt spid="42"/>
                                        </p:tgtEl>
                                        <p:attrNameLst>
                                          <p:attrName>style.visibility</p:attrName>
                                        </p:attrNameLst>
                                      </p:cBhvr>
                                      <p:to>
                                        <p:strVal val="visible"/>
                                      </p:to>
                                    </p:set>
                                    <p:anim calcmode="lin" valueType="num">
                                      <p:cBhvr additive="base">
                                        <p:cTn id="22" dur="1000" fill="hold"/>
                                        <p:tgtEl>
                                          <p:spTgt spid="42"/>
                                        </p:tgtEl>
                                        <p:attrNameLst>
                                          <p:attrName>ppt_x</p:attrName>
                                        </p:attrNameLst>
                                      </p:cBhvr>
                                      <p:tavLst>
                                        <p:tav tm="0">
                                          <p:val>
                                            <p:strVal val="0-#ppt_w/2"/>
                                          </p:val>
                                        </p:tav>
                                        <p:tav tm="100000">
                                          <p:val>
                                            <p:strVal val="#ppt_x"/>
                                          </p:val>
                                        </p:tav>
                                      </p:tavLst>
                                    </p:anim>
                                    <p:anim calcmode="lin" valueType="num">
                                      <p:cBhvr additive="base">
                                        <p:cTn id="23" dur="1000" fill="hold"/>
                                        <p:tgtEl>
                                          <p:spTgt spid="42"/>
                                        </p:tgtEl>
                                        <p:attrNameLst>
                                          <p:attrName>ppt_y</p:attrName>
                                        </p:attrNameLst>
                                      </p:cBhvr>
                                      <p:tavLst>
                                        <p:tav tm="0">
                                          <p:val>
                                            <p:strVal val="#ppt_y"/>
                                          </p:val>
                                        </p:tav>
                                        <p:tav tm="100000">
                                          <p:val>
                                            <p:strVal val="#ppt_y"/>
                                          </p:val>
                                        </p:tav>
                                      </p:tavLst>
                                    </p:anim>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500"/>
                                        <p:tgtEl>
                                          <p:spTgt spid="45"/>
                                        </p:tgtEl>
                                      </p:cBhvr>
                                    </p:animEffect>
                                  </p:childTnLst>
                                </p:cTn>
                              </p:par>
                            </p:childTnLst>
                          </p:cTn>
                        </p:par>
                        <p:par>
                          <p:cTn id="28" fill="hold">
                            <p:stCondLst>
                              <p:cond delay="3500"/>
                            </p:stCondLst>
                            <p:childTnLst>
                              <p:par>
                                <p:cTn id="29" presetID="2" presetClass="entr" presetSubtype="2" fill="hold" nodeType="afterEffect">
                                  <p:stCondLst>
                                    <p:cond delay="0"/>
                                  </p:stCondLst>
                                  <p:childTnLst>
                                    <p:set>
                                      <p:cBhvr>
                                        <p:cTn id="30" dur="1" fill="hold">
                                          <p:stCondLst>
                                            <p:cond delay="0"/>
                                          </p:stCondLst>
                                        </p:cTn>
                                        <p:tgtEl>
                                          <p:spTgt spid="48"/>
                                        </p:tgtEl>
                                        <p:attrNameLst>
                                          <p:attrName>style.visibility</p:attrName>
                                        </p:attrNameLst>
                                      </p:cBhvr>
                                      <p:to>
                                        <p:strVal val="visible"/>
                                      </p:to>
                                    </p:set>
                                    <p:anim calcmode="lin" valueType="num">
                                      <p:cBhvr additive="base">
                                        <p:cTn id="31" dur="1000" fill="hold"/>
                                        <p:tgtEl>
                                          <p:spTgt spid="48"/>
                                        </p:tgtEl>
                                        <p:attrNameLst>
                                          <p:attrName>ppt_x</p:attrName>
                                        </p:attrNameLst>
                                      </p:cBhvr>
                                      <p:tavLst>
                                        <p:tav tm="0">
                                          <p:val>
                                            <p:strVal val="1+#ppt_w/2"/>
                                          </p:val>
                                        </p:tav>
                                        <p:tav tm="100000">
                                          <p:val>
                                            <p:strVal val="#ppt_x"/>
                                          </p:val>
                                        </p:tav>
                                      </p:tavLst>
                                    </p:anim>
                                    <p:anim calcmode="lin" valueType="num">
                                      <p:cBhvr additive="base">
                                        <p:cTn id="32" dur="1000" fill="hold"/>
                                        <p:tgtEl>
                                          <p:spTgt spid="48"/>
                                        </p:tgtEl>
                                        <p:attrNameLst>
                                          <p:attrName>ppt_y</p:attrName>
                                        </p:attrNameLst>
                                      </p:cBhvr>
                                      <p:tavLst>
                                        <p:tav tm="0">
                                          <p:val>
                                            <p:strVal val="#ppt_y"/>
                                          </p:val>
                                        </p:tav>
                                        <p:tav tm="100000">
                                          <p:val>
                                            <p:strVal val="#ppt_y"/>
                                          </p:val>
                                        </p:tav>
                                      </p:tavLst>
                                    </p:anim>
                                  </p:childTnLst>
                                </p:cTn>
                              </p:par>
                            </p:childTnLst>
                          </p:cTn>
                        </p:par>
                        <p:par>
                          <p:cTn id="33" fill="hold">
                            <p:stCondLst>
                              <p:cond delay="4500"/>
                            </p:stCondLst>
                            <p:childTnLst>
                              <p:par>
                                <p:cTn id="34" presetID="10" presetClass="entr" presetSubtype="0" fill="hold" grpId="0" nodeType="afterEffect">
                                  <p:stCondLst>
                                    <p:cond delay="0"/>
                                  </p:stCondLst>
                                  <p:childTnLst>
                                    <p:set>
                                      <p:cBhvr>
                                        <p:cTn id="35" dur="1" fill="hold">
                                          <p:stCondLst>
                                            <p:cond delay="0"/>
                                          </p:stCondLst>
                                        </p:cTn>
                                        <p:tgtEl>
                                          <p:spTgt spid="51"/>
                                        </p:tgtEl>
                                        <p:attrNameLst>
                                          <p:attrName>style.visibility</p:attrName>
                                        </p:attrNameLst>
                                      </p:cBhvr>
                                      <p:to>
                                        <p:strVal val="visible"/>
                                      </p:to>
                                    </p:set>
                                    <p:animEffect transition="in" filter="fade">
                                      <p:cBhvr>
                                        <p:cTn id="36"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1" grpId="0"/>
      <p:bldP spid="45" grpId="0"/>
      <p:bldP spid="5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背景图案&#10;&#10;AI 生成的内容可能不正确。"/>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4953" y="-11405"/>
            <a:ext cx="12216949" cy="3635906"/>
          </a:xfrm>
          <a:prstGeom prst="rect">
            <a:avLst/>
          </a:prstGeom>
        </p:spPr>
      </p:pic>
      <p:pic>
        <p:nvPicPr>
          <p:cNvPr id="7" name="图片 6" descr="图片包含 食物, 黑暗, 橙子, 灯光&#10;&#10;AI 生成的内容可能不正确。"/>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4812631" y="0"/>
            <a:ext cx="7772400" cy="1285133"/>
          </a:xfrm>
          <a:prstGeom prst="rect">
            <a:avLst/>
          </a:prstGeom>
        </p:spPr>
      </p:pic>
      <p:pic>
        <p:nvPicPr>
          <p:cNvPr id="6" name="图片 5" descr="飞机的机翼&#10;&#10;AI 生成的内容可能不正确。"/>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950" y="762000"/>
            <a:ext cx="12216949" cy="6121848"/>
          </a:xfrm>
          <a:prstGeom prst="rect">
            <a:avLst/>
          </a:prstGeom>
        </p:spPr>
      </p:pic>
      <p:pic>
        <p:nvPicPr>
          <p:cNvPr id="8" name="图片 7" descr="形状, 矩形&#10;&#10;AI 生成的内容可能不正确。"/>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52" y="69574"/>
            <a:ext cx="12075337" cy="6718852"/>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958" y="-11405"/>
            <a:ext cx="2070574" cy="737452"/>
          </a:xfrm>
          <a:prstGeom prst="rect">
            <a:avLst/>
          </a:prstGeom>
        </p:spPr>
      </p:pic>
      <p:sp>
        <p:nvSpPr>
          <p:cNvPr id="15" name="文本框 14"/>
          <p:cNvSpPr txBox="1"/>
          <p:nvPr/>
        </p:nvSpPr>
        <p:spPr>
          <a:xfrm>
            <a:off x="2918230" y="1187249"/>
            <a:ext cx="6330579" cy="441596"/>
          </a:xfrm>
          <a:prstGeom prst="rect">
            <a:avLst/>
          </a:prstGeom>
          <a:noFill/>
        </p:spPr>
        <p:txBody>
          <a:bodyPr wrap="square">
            <a:spAutoFit/>
          </a:bodyPr>
          <a:lstStyle>
            <a:defPPr>
              <a:defRPr lang="zh-CN"/>
            </a:defPPr>
            <a:lvl1pPr>
              <a:lnSpc>
                <a:spcPct val="120000"/>
              </a:lnSpc>
              <a:defRPr>
                <a:solidFill>
                  <a:srgbClr val="000000">
                    <a:alpha val="80000"/>
                  </a:srgbClr>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pPr algn="ctr"/>
            <a:r>
              <a:rPr lang="en-US" altLang="zh-CN" sz="2000" b="1" dirty="0">
                <a:solidFill>
                  <a:srgbClr val="D50F11"/>
                </a:solidFill>
              </a:rPr>
              <a:t>【</a:t>
            </a:r>
            <a:r>
              <a:rPr lang="zh-CN" altLang="en-US" sz="2000" b="1" dirty="0">
                <a:solidFill>
                  <a:srgbClr val="D50F11"/>
                </a:solidFill>
              </a:rPr>
              <a:t> 毒品具有四个基本特征 </a:t>
            </a:r>
            <a:r>
              <a:rPr lang="en-US" altLang="zh-CN" sz="2000" b="1" dirty="0">
                <a:solidFill>
                  <a:srgbClr val="D50F11"/>
                </a:solidFill>
              </a:rPr>
              <a:t>】</a:t>
            </a:r>
            <a:r>
              <a:rPr lang="zh-CN" altLang="en-US" sz="2000" b="1" dirty="0">
                <a:solidFill>
                  <a:srgbClr val="D50F11"/>
                </a:solidFill>
              </a:rPr>
              <a:t> </a:t>
            </a:r>
            <a:endParaRPr lang="zh-CN" altLang="en-US" sz="2000" b="1" dirty="0">
              <a:solidFill>
                <a:srgbClr val="D50F11"/>
              </a:solidFill>
            </a:endParaRPr>
          </a:p>
        </p:txBody>
      </p:sp>
      <p:grpSp>
        <p:nvGrpSpPr>
          <p:cNvPr id="16" name="组合 15"/>
          <p:cNvGrpSpPr/>
          <p:nvPr/>
        </p:nvGrpSpPr>
        <p:grpSpPr>
          <a:xfrm>
            <a:off x="1204576" y="1408640"/>
            <a:ext cx="4570075" cy="4907231"/>
            <a:chOff x="1451545" y="-685789"/>
            <a:chExt cx="4570075" cy="4907231"/>
          </a:xfrm>
        </p:grpSpPr>
        <p:sp>
          <p:nvSpPr>
            <p:cNvPr id="17" name="对角圆角矩形 16"/>
            <p:cNvSpPr/>
            <p:nvPr/>
          </p:nvSpPr>
          <p:spPr>
            <a:xfrm>
              <a:off x="1451545" y="834358"/>
              <a:ext cx="4570075" cy="3387084"/>
            </a:xfrm>
            <a:prstGeom prst="round2DiagRect">
              <a:avLst/>
            </a:prstGeom>
            <a:solidFill>
              <a:srgbClr val="FFFFFF"/>
            </a:solidFill>
            <a:ln>
              <a:solidFill>
                <a:srgbClr val="D50F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8" name="图片 1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2941048" y="-685789"/>
              <a:ext cx="1598182" cy="2296840"/>
            </a:xfrm>
            <a:prstGeom prst="rect">
              <a:avLst/>
            </a:prstGeom>
          </p:spPr>
        </p:pic>
      </p:grpSp>
      <p:grpSp>
        <p:nvGrpSpPr>
          <p:cNvPr id="19" name="组合 18"/>
          <p:cNvGrpSpPr/>
          <p:nvPr/>
        </p:nvGrpSpPr>
        <p:grpSpPr>
          <a:xfrm flipH="1">
            <a:off x="6322425" y="1408640"/>
            <a:ext cx="4570075" cy="4907231"/>
            <a:chOff x="1451545" y="-685789"/>
            <a:chExt cx="4570075" cy="4907231"/>
          </a:xfrm>
        </p:grpSpPr>
        <p:sp>
          <p:nvSpPr>
            <p:cNvPr id="20" name="对角圆角矩形 19"/>
            <p:cNvSpPr/>
            <p:nvPr/>
          </p:nvSpPr>
          <p:spPr>
            <a:xfrm>
              <a:off x="1451545" y="834358"/>
              <a:ext cx="4570075" cy="3387084"/>
            </a:xfrm>
            <a:prstGeom prst="round2DiagRect">
              <a:avLst/>
            </a:prstGeom>
            <a:solidFill>
              <a:srgbClr val="FFFFFF"/>
            </a:solidFill>
            <a:ln>
              <a:solidFill>
                <a:srgbClr val="D50F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1" name="图片 2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2846123" y="-685789"/>
              <a:ext cx="1598182" cy="2296840"/>
            </a:xfrm>
            <a:prstGeom prst="rect">
              <a:avLst/>
            </a:prstGeom>
          </p:spPr>
        </p:pic>
      </p:grpSp>
      <p:sp>
        <p:nvSpPr>
          <p:cNvPr id="22" name="文本框 21"/>
          <p:cNvSpPr txBox="1"/>
          <p:nvPr/>
        </p:nvSpPr>
        <p:spPr>
          <a:xfrm>
            <a:off x="1538822" y="3705480"/>
            <a:ext cx="3994946" cy="2437975"/>
          </a:xfrm>
          <a:prstGeom prst="rect">
            <a:avLst/>
          </a:prstGeom>
          <a:noFill/>
        </p:spPr>
        <p:txBody>
          <a:bodyPr wrap="square">
            <a:spAutoFit/>
          </a:bodyPr>
          <a:lstStyle>
            <a:defPPr>
              <a:defRPr lang="zh-CN"/>
            </a:defPPr>
            <a:lvl1pPr>
              <a:lnSpc>
                <a:spcPct val="120000"/>
              </a:lnSpc>
              <a:defRPr>
                <a:solidFill>
                  <a:srgbClr val="000000">
                    <a:alpha val="80000"/>
                  </a:srgbClr>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pPr algn="ctr"/>
            <a:r>
              <a:rPr lang="zh-CN" altLang="en-US" sz="2000" b="1" dirty="0"/>
              <a:t>非法性</a:t>
            </a:r>
            <a:endParaRPr lang="zh-CN" altLang="en-US" sz="2000" b="1" dirty="0"/>
          </a:p>
          <a:p>
            <a:endParaRPr lang="zh-CN" altLang="en-US" dirty="0"/>
          </a:p>
          <a:p>
            <a:r>
              <a:rPr lang="zh-CN" altLang="en-US" dirty="0"/>
              <a:t>我国法律规定，吸食毒品是违法行为，必须受到法律处罚，对走私、贩卖、运输、制造毒品，非法种植毒品原植物，非法持有毒品，强迫他人吸毒等行为是作为犯罪而予以严惩的。</a:t>
            </a:r>
            <a:endParaRPr lang="zh-CN" altLang="en-US" dirty="0"/>
          </a:p>
        </p:txBody>
      </p:sp>
      <p:sp>
        <p:nvSpPr>
          <p:cNvPr id="23" name="文本框 22"/>
          <p:cNvSpPr txBox="1"/>
          <p:nvPr/>
        </p:nvSpPr>
        <p:spPr>
          <a:xfrm>
            <a:off x="6819529" y="3786459"/>
            <a:ext cx="3758603" cy="2105576"/>
          </a:xfrm>
          <a:prstGeom prst="rect">
            <a:avLst/>
          </a:prstGeom>
          <a:noFill/>
        </p:spPr>
        <p:txBody>
          <a:bodyPr wrap="square">
            <a:spAutoFit/>
          </a:bodyPr>
          <a:lstStyle>
            <a:defPPr>
              <a:defRPr lang="zh-CN"/>
            </a:defPPr>
            <a:lvl1pPr>
              <a:lnSpc>
                <a:spcPct val="120000"/>
              </a:lnSpc>
              <a:defRPr>
                <a:solidFill>
                  <a:srgbClr val="000000">
                    <a:alpha val="80000"/>
                  </a:srgbClr>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pPr algn="ctr"/>
            <a:r>
              <a:rPr lang="zh-CN" altLang="en-US" sz="2000" b="1" dirty="0"/>
              <a:t>危害性</a:t>
            </a:r>
            <a:endParaRPr lang="zh-CN" altLang="en-US" sz="2000" b="1" dirty="0"/>
          </a:p>
          <a:p>
            <a:endParaRPr lang="zh-CN" altLang="en-US" dirty="0"/>
          </a:p>
          <a:p>
            <a:r>
              <a:rPr lang="zh-CN" altLang="en-US" dirty="0"/>
              <a:t>毒品的泛滥不仅对吸毒者本人，而且对其家庭、社会都产生极大的危害！毁灭自己，祸及家庭，危害社会！</a:t>
            </a:r>
            <a:endParaRPr lang="zh-CN" altLang="en-US" dirty="0"/>
          </a:p>
        </p:txBody>
      </p:sp>
      <p:sp>
        <p:nvSpPr>
          <p:cNvPr id="24" name="文本框 23"/>
          <p:cNvSpPr txBox="1"/>
          <p:nvPr/>
        </p:nvSpPr>
        <p:spPr>
          <a:xfrm>
            <a:off x="757505" y="357321"/>
            <a:ext cx="2855269" cy="579582"/>
          </a:xfrm>
          <a:prstGeom prst="rect">
            <a:avLst/>
          </a:prstGeom>
          <a:noFill/>
        </p:spPr>
        <p:txBody>
          <a:bodyPr wrap="none" rtlCol="0" anchor="t">
            <a:spAutoFit/>
          </a:bodyPr>
          <a:lstStyle/>
          <a:p>
            <a:pPr>
              <a:lnSpc>
                <a:spcPct val="120000"/>
              </a:lnSpc>
            </a:pPr>
            <a:r>
              <a:rPr lang="zh-CN" altLang="en-US" sz="2800" dirty="0">
                <a:ln w="3175">
                  <a:solidFill>
                    <a:schemeClr val="bg1">
                      <a:alpha val="77125"/>
                    </a:schemeClr>
                  </a:solidFill>
                </a:ln>
                <a:gradFill flip="none" rotWithShape="1">
                  <a:gsLst>
                    <a:gs pos="98000">
                      <a:srgbClr val="FB9435"/>
                    </a:gs>
                    <a:gs pos="51000">
                      <a:srgbClr val="D8271B"/>
                    </a:gs>
                  </a:gsLst>
                  <a:lin ang="2700000" scaled="1"/>
                  <a:tileRect/>
                </a:gradFill>
                <a:effectLst>
                  <a:outerShdw blurRad="50800" dist="38100" dir="5400000" algn="t" rotWithShape="0">
                    <a:schemeClr val="tx1">
                      <a:lumMod val="65000"/>
                      <a:lumOff val="35000"/>
                      <a:alpha val="40000"/>
                    </a:schemeClr>
                  </a:outerShdw>
                </a:effectLst>
                <a:latin typeface="YouSheBiaoTiHei" pitchFamily="2" charset="-122"/>
                <a:ea typeface="YouSheBiaoTiHei" pitchFamily="2" charset="-122"/>
              </a:rPr>
              <a:t>毒品有哪些特征？</a:t>
            </a:r>
            <a:endParaRPr lang="zh-CN" altLang="en-US" sz="2800" dirty="0">
              <a:ln w="3175">
                <a:solidFill>
                  <a:schemeClr val="bg1">
                    <a:alpha val="77125"/>
                  </a:schemeClr>
                </a:solidFill>
              </a:ln>
              <a:gradFill flip="none" rotWithShape="1">
                <a:gsLst>
                  <a:gs pos="98000">
                    <a:srgbClr val="FB9435"/>
                  </a:gs>
                  <a:gs pos="51000">
                    <a:srgbClr val="D8271B"/>
                  </a:gs>
                </a:gsLst>
                <a:lin ang="2700000" scaled="1"/>
                <a:tileRect/>
              </a:gradFill>
              <a:effectLst>
                <a:outerShdw blurRad="50800" dist="38100" dir="5400000" algn="t" rotWithShape="0">
                  <a:schemeClr val="tx1">
                    <a:lumMod val="65000"/>
                    <a:lumOff val="35000"/>
                    <a:alpha val="40000"/>
                  </a:schemeClr>
                </a:outerShdw>
              </a:effectLst>
              <a:latin typeface="YouSheBiaoTiHei" pitchFamily="2" charset="-122"/>
              <a:ea typeface="YouSheBiaoTiHei" pitchFamily="2" charset="-122"/>
            </a:endParaRPr>
          </a:p>
        </p:txBody>
      </p:sp>
    </p:spTree>
    <p:custDataLst>
      <p:tags r:id="rId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1000"/>
                            </p:stCondLst>
                            <p:childTnLst>
                              <p:par>
                                <p:cTn id="9" presetID="55"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strVal val="#ppt_w*0.70"/>
                                          </p:val>
                                        </p:tav>
                                        <p:tav tm="100000">
                                          <p:val>
                                            <p:strVal val="#ppt_w"/>
                                          </p:val>
                                        </p:tav>
                                      </p:tavLst>
                                    </p:anim>
                                    <p:anim calcmode="lin" valueType="num">
                                      <p:cBhvr>
                                        <p:cTn id="12" dur="500" fill="hold"/>
                                        <p:tgtEl>
                                          <p:spTgt spid="15"/>
                                        </p:tgtEl>
                                        <p:attrNameLst>
                                          <p:attrName>ppt_h</p:attrName>
                                        </p:attrNameLst>
                                      </p:cBhvr>
                                      <p:tavLst>
                                        <p:tav tm="0">
                                          <p:val>
                                            <p:strVal val="#ppt_h"/>
                                          </p:val>
                                        </p:tav>
                                        <p:tav tm="100000">
                                          <p:val>
                                            <p:strVal val="#ppt_h"/>
                                          </p:val>
                                        </p:tav>
                                      </p:tavLst>
                                    </p:anim>
                                    <p:animEffect transition="in" filter="fade">
                                      <p:cBhvr>
                                        <p:cTn id="13" dur="500"/>
                                        <p:tgtEl>
                                          <p:spTgt spid="15"/>
                                        </p:tgtEl>
                                      </p:cBhvr>
                                    </p:animEffect>
                                  </p:childTnLst>
                                </p:cTn>
                              </p:par>
                            </p:childTnLst>
                          </p:cTn>
                        </p:par>
                        <p:par>
                          <p:cTn id="14" fill="hold">
                            <p:stCondLst>
                              <p:cond delay="1500"/>
                            </p:stCondLst>
                            <p:childTnLst>
                              <p:par>
                                <p:cTn id="15" presetID="2" presetClass="entr" presetSubtype="8"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1000" fill="hold"/>
                                        <p:tgtEl>
                                          <p:spTgt spid="16"/>
                                        </p:tgtEl>
                                        <p:attrNameLst>
                                          <p:attrName>ppt_x</p:attrName>
                                        </p:attrNameLst>
                                      </p:cBhvr>
                                      <p:tavLst>
                                        <p:tav tm="0">
                                          <p:val>
                                            <p:strVal val="0-#ppt_w/2"/>
                                          </p:val>
                                        </p:tav>
                                        <p:tav tm="100000">
                                          <p:val>
                                            <p:strVal val="#ppt_x"/>
                                          </p:val>
                                        </p:tav>
                                      </p:tavLst>
                                    </p:anim>
                                    <p:anim calcmode="lin" valueType="num">
                                      <p:cBhvr additive="base">
                                        <p:cTn id="18" dur="1000" fill="hold"/>
                                        <p:tgtEl>
                                          <p:spTgt spid="16"/>
                                        </p:tgtEl>
                                        <p:attrNameLst>
                                          <p:attrName>ppt_y</p:attrName>
                                        </p:attrNameLst>
                                      </p:cBhvr>
                                      <p:tavLst>
                                        <p:tav tm="0">
                                          <p:val>
                                            <p:strVal val="#ppt_y"/>
                                          </p:val>
                                        </p:tav>
                                        <p:tav tm="100000">
                                          <p:val>
                                            <p:strVal val="#ppt_y"/>
                                          </p:val>
                                        </p:tav>
                                      </p:tavLst>
                                    </p:anim>
                                  </p:childTnLst>
                                </p:cTn>
                              </p:par>
                            </p:childTnLst>
                          </p:cTn>
                        </p:par>
                        <p:par>
                          <p:cTn id="19" fill="hold">
                            <p:stCondLst>
                              <p:cond delay="2500"/>
                            </p:stCondLst>
                            <p:childTnLst>
                              <p:par>
                                <p:cTn id="20" presetID="10" presetClass="entr" presetSubtype="0"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par>
                          <p:cTn id="23" fill="hold">
                            <p:stCondLst>
                              <p:cond delay="3000"/>
                            </p:stCondLst>
                            <p:childTnLst>
                              <p:par>
                                <p:cTn id="24" presetID="2" presetClass="entr" presetSubtype="2"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1000" fill="hold"/>
                                        <p:tgtEl>
                                          <p:spTgt spid="19"/>
                                        </p:tgtEl>
                                        <p:attrNameLst>
                                          <p:attrName>ppt_x</p:attrName>
                                        </p:attrNameLst>
                                      </p:cBhvr>
                                      <p:tavLst>
                                        <p:tav tm="0">
                                          <p:val>
                                            <p:strVal val="1+#ppt_w/2"/>
                                          </p:val>
                                        </p:tav>
                                        <p:tav tm="100000">
                                          <p:val>
                                            <p:strVal val="#ppt_x"/>
                                          </p:val>
                                        </p:tav>
                                      </p:tavLst>
                                    </p:anim>
                                    <p:anim calcmode="lin" valueType="num">
                                      <p:cBhvr additive="base">
                                        <p:cTn id="27" dur="1000" fill="hold"/>
                                        <p:tgtEl>
                                          <p:spTgt spid="19"/>
                                        </p:tgtEl>
                                        <p:attrNameLst>
                                          <p:attrName>ppt_y</p:attrName>
                                        </p:attrNameLst>
                                      </p:cBhvr>
                                      <p:tavLst>
                                        <p:tav tm="0">
                                          <p:val>
                                            <p:strVal val="#ppt_y"/>
                                          </p:val>
                                        </p:tav>
                                        <p:tav tm="100000">
                                          <p:val>
                                            <p:strVal val="#ppt_y"/>
                                          </p:val>
                                        </p:tav>
                                      </p:tavLst>
                                    </p:anim>
                                  </p:childTnLst>
                                </p:cTn>
                              </p:par>
                            </p:childTnLst>
                          </p:cTn>
                        </p:par>
                        <p:par>
                          <p:cTn id="28" fill="hold">
                            <p:stCondLst>
                              <p:cond delay="4000"/>
                            </p:stCondLst>
                            <p:childTnLst>
                              <p:par>
                                <p:cTn id="29" presetID="10" presetClass="entr" presetSubtype="0"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p:bldP spid="23"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背景图案&#10;&#10;AI 生成的内容可能不正确。"/>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4953" y="-11405"/>
            <a:ext cx="12216949" cy="3635906"/>
          </a:xfrm>
          <a:prstGeom prst="rect">
            <a:avLst/>
          </a:prstGeom>
        </p:spPr>
      </p:pic>
      <p:pic>
        <p:nvPicPr>
          <p:cNvPr id="7" name="图片 6" descr="图片包含 食物, 黑暗, 橙子, 灯光&#10;&#10;AI 生成的内容可能不正确。"/>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4812631" y="0"/>
            <a:ext cx="7772400" cy="1285133"/>
          </a:xfrm>
          <a:prstGeom prst="rect">
            <a:avLst/>
          </a:prstGeom>
        </p:spPr>
      </p:pic>
      <p:pic>
        <p:nvPicPr>
          <p:cNvPr id="3" name="图片 2" descr="形状, 矩形&#10;&#10;AI 生成的内容可能不正确。"/>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397" y="602213"/>
            <a:ext cx="11438535" cy="5774523"/>
          </a:xfrm>
          <a:prstGeom prst="rect">
            <a:avLst/>
          </a:prstGeom>
        </p:spPr>
      </p:pic>
      <p:pic>
        <p:nvPicPr>
          <p:cNvPr id="6" name="图片 5" descr="飞机的机翼&#10;&#10;AI 生成的内容可能不正确。"/>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950" y="762000"/>
            <a:ext cx="12216949" cy="6121848"/>
          </a:xfrm>
          <a:prstGeom prst="rect">
            <a:avLst/>
          </a:prstGeom>
        </p:spPr>
      </p:pic>
      <p:pic>
        <p:nvPicPr>
          <p:cNvPr id="14" name="图片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4956" y="3063064"/>
            <a:ext cx="2132052" cy="852817"/>
          </a:xfrm>
          <a:prstGeom prst="rect">
            <a:avLst/>
          </a:prstGeom>
        </p:spPr>
      </p:pic>
      <p:pic>
        <p:nvPicPr>
          <p:cNvPr id="15" name="图片 14" descr="白色的鸟&#10;&#10;AI 生成的内容可能不正确。"/>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82930" y="891493"/>
            <a:ext cx="1733264" cy="1055144"/>
          </a:xfrm>
          <a:prstGeom prst="rect">
            <a:avLst/>
          </a:prstGeom>
        </p:spPr>
      </p:pic>
      <p:sp>
        <p:nvSpPr>
          <p:cNvPr id="17" name="文本框 16"/>
          <p:cNvSpPr txBox="1"/>
          <p:nvPr/>
        </p:nvSpPr>
        <p:spPr>
          <a:xfrm>
            <a:off x="860258" y="2560255"/>
            <a:ext cx="10471484" cy="1919436"/>
          </a:xfrm>
          <a:prstGeom prst="rect">
            <a:avLst/>
          </a:prstGeom>
          <a:noFill/>
        </p:spPr>
        <p:txBody>
          <a:bodyPr wrap="square" rtlCol="0" anchor="t">
            <a:spAutoFit/>
          </a:bodyPr>
          <a:lstStyle>
            <a:defPPr>
              <a:defRPr lang="zh-CN"/>
            </a:defPPr>
            <a:lvl1pPr algn="ctr">
              <a:defRPr sz="10500">
                <a:ln w="25400">
                  <a:solidFill>
                    <a:schemeClr val="bg1"/>
                  </a:solidFill>
                </a:ln>
                <a:gradFill flip="none" rotWithShape="1">
                  <a:gsLst>
                    <a:gs pos="98000">
                      <a:srgbClr val="FB9435"/>
                    </a:gs>
                    <a:gs pos="51000">
                      <a:srgbClr val="D8271B"/>
                    </a:gs>
                  </a:gsLst>
                  <a:lin ang="2700000" scaled="1"/>
                  <a:tileRect/>
                </a:gradFill>
                <a:effectLst>
                  <a:outerShdw blurRad="50800" dist="38100" dir="5400000" algn="t" rotWithShape="0">
                    <a:schemeClr val="tx1">
                      <a:lumMod val="65000"/>
                      <a:lumOff val="35000"/>
                      <a:alpha val="40000"/>
                    </a:schemeClr>
                  </a:outerShdw>
                </a:effectLst>
                <a:latin typeface="YouSheBiaoTiHei" pitchFamily="2" charset="-122"/>
                <a:ea typeface="YouSheBiaoTiHei" pitchFamily="2" charset="-122"/>
              </a:defRPr>
            </a:lvl1pPr>
          </a:lstStyle>
          <a:p>
            <a:pPr>
              <a:lnSpc>
                <a:spcPct val="120000"/>
              </a:lnSpc>
            </a:pPr>
            <a:r>
              <a:rPr lang="zh-CN" altLang="en-US" dirty="0">
                <a:ln w="3175">
                  <a:solidFill>
                    <a:schemeClr val="bg1"/>
                  </a:solidFill>
                </a:ln>
              </a:rPr>
              <a:t>毒品的具体危害</a:t>
            </a:r>
            <a:endParaRPr lang="zh-CN" altLang="en-US" dirty="0">
              <a:ln w="3175">
                <a:solidFill>
                  <a:schemeClr val="bg1"/>
                </a:solidFill>
              </a:ln>
            </a:endParaRPr>
          </a:p>
        </p:txBody>
      </p:sp>
      <p:grpSp>
        <p:nvGrpSpPr>
          <p:cNvPr id="12" name="组合 11"/>
          <p:cNvGrpSpPr/>
          <p:nvPr/>
        </p:nvGrpSpPr>
        <p:grpSpPr>
          <a:xfrm>
            <a:off x="3638932" y="1528862"/>
            <a:ext cx="4889178" cy="716968"/>
            <a:chOff x="1363486" y="2042719"/>
            <a:chExt cx="4889178" cy="716968"/>
          </a:xfrm>
        </p:grpSpPr>
        <p:grpSp>
          <p:nvGrpSpPr>
            <p:cNvPr id="2" name="组合 1"/>
            <p:cNvGrpSpPr/>
            <p:nvPr/>
          </p:nvGrpSpPr>
          <p:grpSpPr>
            <a:xfrm>
              <a:off x="1363486" y="2042719"/>
              <a:ext cx="4889178" cy="716968"/>
              <a:chOff x="3714495" y="4810996"/>
              <a:chExt cx="4889178" cy="716968"/>
            </a:xfrm>
          </p:grpSpPr>
          <p:sp>
            <p:nvSpPr>
              <p:cNvPr id="4" name="圆角矩形 3"/>
              <p:cNvSpPr/>
              <p:nvPr/>
            </p:nvSpPr>
            <p:spPr>
              <a:xfrm>
                <a:off x="3714495" y="4810996"/>
                <a:ext cx="4889178" cy="716968"/>
              </a:xfrm>
              <a:prstGeom prst="roundRect">
                <a:avLst>
                  <a:gd name="adj" fmla="val 50000"/>
                </a:avLst>
              </a:prstGeom>
              <a:gradFill flip="none" rotWithShape="1">
                <a:gsLst>
                  <a:gs pos="98000">
                    <a:srgbClr val="FB9435"/>
                  </a:gs>
                  <a:gs pos="51000">
                    <a:srgbClr val="D8271B"/>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文本框 8"/>
              <p:cNvSpPr txBox="1"/>
              <p:nvPr/>
            </p:nvSpPr>
            <p:spPr>
              <a:xfrm>
                <a:off x="3853205" y="4877092"/>
                <a:ext cx="4611757" cy="584775"/>
              </a:xfrm>
              <a:prstGeom prst="rect">
                <a:avLst/>
              </a:prstGeom>
              <a:noFill/>
            </p:spPr>
            <p:txBody>
              <a:bodyPr wrap="square">
                <a:spAutoFit/>
              </a:bodyPr>
              <a:lstStyle/>
              <a:p>
                <a:pPr algn="ctr"/>
                <a:r>
                  <a:rPr lang="en-US" altLang="zh-CN" sz="3200" dirty="0">
                    <a:solidFill>
                      <a:schemeClr val="bg1"/>
                    </a:solidFill>
                    <a:latin typeface="Source Han Sans SC Bold" panose="020B0800000000000000" pitchFamily="34" charset="-128"/>
                    <a:ea typeface="Source Han Sans SC Bold" panose="020B0800000000000000" pitchFamily="34" charset="-128"/>
                  </a:rPr>
                  <a:t>PART  THREE</a:t>
                </a:r>
                <a:endParaRPr lang="zh-CN" altLang="en-US" sz="3200" dirty="0">
                  <a:solidFill>
                    <a:schemeClr val="bg1"/>
                  </a:solidFill>
                  <a:latin typeface="Source Han Sans SC Bold" panose="020B0800000000000000" pitchFamily="34" charset="-128"/>
                  <a:ea typeface="Source Han Sans SC Bold" panose="020B0800000000000000" pitchFamily="34" charset="-128"/>
                </a:endParaRPr>
              </a:p>
            </p:txBody>
          </p:sp>
          <p:sp>
            <p:nvSpPr>
              <p:cNvPr id="10" name="五角星 9"/>
              <p:cNvSpPr/>
              <p:nvPr/>
            </p:nvSpPr>
            <p:spPr>
              <a:xfrm>
                <a:off x="4125606" y="4991905"/>
                <a:ext cx="360000" cy="360000"/>
              </a:xfrm>
              <a:prstGeom prst="star5">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1" name="五角星 10"/>
            <p:cNvSpPr/>
            <p:nvPr/>
          </p:nvSpPr>
          <p:spPr>
            <a:xfrm>
              <a:off x="5458928" y="2204343"/>
              <a:ext cx="360000" cy="360000"/>
            </a:xfrm>
            <a:prstGeom prst="star5">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18" name="图片 17" descr="卡通人物&#10;&#10;AI 生成的内容可能不正确。"/>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69923" y="4021901"/>
            <a:ext cx="3029187" cy="2778326"/>
          </a:xfrm>
          <a:prstGeom prst="rect">
            <a:avLst/>
          </a:prstGeom>
        </p:spPr>
      </p:pic>
    </p:spTree>
    <p:custDataLst>
      <p:tags r:id="rId9"/>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1+#ppt_w/2"/>
                                          </p:val>
                                        </p:tav>
                                        <p:tav tm="100000">
                                          <p:val>
                                            <p:strVal val="#ppt_x"/>
                                          </p:val>
                                        </p:tav>
                                      </p:tavLst>
                                    </p:anim>
                                    <p:anim calcmode="lin" valueType="num">
                                      <p:cBhvr additive="base">
                                        <p:cTn id="13" dur="500" fill="hold"/>
                                        <p:tgtEl>
                                          <p:spTgt spid="15"/>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2" presetClass="entr" presetSubtype="1"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0-#ppt_h/2"/>
                                          </p:val>
                                        </p:tav>
                                        <p:tav tm="100000">
                                          <p:val>
                                            <p:strVal val="#ppt_y"/>
                                          </p:val>
                                        </p:tav>
                                      </p:tavLst>
                                    </p:anim>
                                  </p:childTnLst>
                                </p:cTn>
                              </p:par>
                            </p:childTnLst>
                          </p:cTn>
                        </p:par>
                        <p:par>
                          <p:cTn id="19" fill="hold">
                            <p:stCondLst>
                              <p:cond delay="2000"/>
                            </p:stCondLst>
                            <p:childTnLst>
                              <p:par>
                                <p:cTn id="20" presetID="22" presetClass="entr" presetSubtype="2"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right)">
                                      <p:cBhvr>
                                        <p:cTn id="22" dur="500"/>
                                        <p:tgtEl>
                                          <p:spTgt spid="17"/>
                                        </p:tgtEl>
                                      </p:cBhvr>
                                    </p:animEffect>
                                  </p:childTnLst>
                                </p:cTn>
                              </p:par>
                            </p:childTnLst>
                          </p:cTn>
                        </p:par>
                        <p:par>
                          <p:cTn id="23" fill="hold">
                            <p:stCondLst>
                              <p:cond delay="2500"/>
                            </p:stCondLst>
                            <p:childTnLst>
                              <p:par>
                                <p:cTn id="24" presetID="10" presetClass="entr" presetSubtype="0"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背景图案&#10;&#10;AI 生成的内容可能不正确。"/>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4953" y="-11405"/>
            <a:ext cx="12216949" cy="3635906"/>
          </a:xfrm>
          <a:prstGeom prst="rect">
            <a:avLst/>
          </a:prstGeom>
        </p:spPr>
      </p:pic>
      <p:pic>
        <p:nvPicPr>
          <p:cNvPr id="7" name="图片 6" descr="图片包含 食物, 黑暗, 橙子, 灯光&#10;&#10;AI 生成的内容可能不正确。"/>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4812631" y="0"/>
            <a:ext cx="7772400" cy="1285133"/>
          </a:xfrm>
          <a:prstGeom prst="rect">
            <a:avLst/>
          </a:prstGeom>
        </p:spPr>
      </p:pic>
      <p:pic>
        <p:nvPicPr>
          <p:cNvPr id="6" name="图片 5" descr="飞机的机翼&#10;&#10;AI 生成的内容可能不正确。"/>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950" y="762000"/>
            <a:ext cx="12216949" cy="6121848"/>
          </a:xfrm>
          <a:prstGeom prst="rect">
            <a:avLst/>
          </a:prstGeom>
        </p:spPr>
      </p:pic>
      <p:pic>
        <p:nvPicPr>
          <p:cNvPr id="8" name="图片 7" descr="形状, 矩形&#10;&#10;AI 生成的内容可能不正确。"/>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52" y="69574"/>
            <a:ext cx="12075337" cy="6718852"/>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958" y="-11405"/>
            <a:ext cx="2070574" cy="737452"/>
          </a:xfrm>
          <a:prstGeom prst="rect">
            <a:avLst/>
          </a:prstGeom>
        </p:spPr>
      </p:pic>
      <p:sp>
        <p:nvSpPr>
          <p:cNvPr id="12" name="文本框 11"/>
          <p:cNvSpPr txBox="1"/>
          <p:nvPr/>
        </p:nvSpPr>
        <p:spPr>
          <a:xfrm>
            <a:off x="757505" y="357321"/>
            <a:ext cx="2855269" cy="579582"/>
          </a:xfrm>
          <a:prstGeom prst="rect">
            <a:avLst/>
          </a:prstGeom>
          <a:noFill/>
        </p:spPr>
        <p:txBody>
          <a:bodyPr wrap="none" rtlCol="0" anchor="t">
            <a:spAutoFit/>
          </a:bodyPr>
          <a:lstStyle/>
          <a:p>
            <a:pPr>
              <a:lnSpc>
                <a:spcPct val="120000"/>
              </a:lnSpc>
            </a:pPr>
            <a:r>
              <a:rPr lang="zh-CN" altLang="en-US" sz="2800" dirty="0">
                <a:ln w="3175">
                  <a:solidFill>
                    <a:schemeClr val="bg1">
                      <a:alpha val="77125"/>
                    </a:schemeClr>
                  </a:solidFill>
                </a:ln>
                <a:gradFill flip="none" rotWithShape="1">
                  <a:gsLst>
                    <a:gs pos="98000">
                      <a:srgbClr val="FB9435"/>
                    </a:gs>
                    <a:gs pos="51000">
                      <a:srgbClr val="D8271B"/>
                    </a:gs>
                  </a:gsLst>
                  <a:lin ang="2700000" scaled="1"/>
                  <a:tileRect/>
                </a:gradFill>
                <a:effectLst>
                  <a:outerShdw blurRad="50800" dist="38100" dir="5400000" algn="t" rotWithShape="0">
                    <a:schemeClr val="tx1">
                      <a:lumMod val="65000"/>
                      <a:lumOff val="35000"/>
                      <a:alpha val="40000"/>
                    </a:schemeClr>
                  </a:outerShdw>
                </a:effectLst>
                <a:latin typeface="YouSheBiaoTiHei" pitchFamily="2" charset="-122"/>
                <a:ea typeface="YouSheBiaoTiHei" pitchFamily="2" charset="-122"/>
              </a:rPr>
              <a:t>毒品的具体危害！</a:t>
            </a:r>
            <a:endParaRPr lang="zh-CN" altLang="en-US" sz="2800" dirty="0">
              <a:ln w="3175">
                <a:solidFill>
                  <a:schemeClr val="bg1">
                    <a:alpha val="77125"/>
                  </a:schemeClr>
                </a:solidFill>
              </a:ln>
              <a:gradFill flip="none" rotWithShape="1">
                <a:gsLst>
                  <a:gs pos="98000">
                    <a:srgbClr val="FB9435"/>
                  </a:gs>
                  <a:gs pos="51000">
                    <a:srgbClr val="D8271B"/>
                  </a:gs>
                </a:gsLst>
                <a:lin ang="2700000" scaled="1"/>
                <a:tileRect/>
              </a:gradFill>
              <a:effectLst>
                <a:outerShdw blurRad="50800" dist="38100" dir="5400000" algn="t" rotWithShape="0">
                  <a:schemeClr val="tx1">
                    <a:lumMod val="65000"/>
                    <a:lumOff val="35000"/>
                    <a:alpha val="40000"/>
                  </a:schemeClr>
                </a:outerShdw>
              </a:effectLst>
              <a:latin typeface="YouSheBiaoTiHei" pitchFamily="2" charset="-122"/>
              <a:ea typeface="YouSheBiaoTiHei" pitchFamily="2" charset="-122"/>
            </a:endParaRPr>
          </a:p>
        </p:txBody>
      </p:sp>
      <p:grpSp>
        <p:nvGrpSpPr>
          <p:cNvPr id="21" name="组合 20"/>
          <p:cNvGrpSpPr/>
          <p:nvPr/>
        </p:nvGrpSpPr>
        <p:grpSpPr>
          <a:xfrm>
            <a:off x="589315" y="1180284"/>
            <a:ext cx="10956920" cy="889562"/>
            <a:chOff x="589315" y="1180284"/>
            <a:chExt cx="10956920" cy="889562"/>
          </a:xfrm>
        </p:grpSpPr>
        <p:sp>
          <p:nvSpPr>
            <p:cNvPr id="15" name="同侧圆角矩形 14"/>
            <p:cNvSpPr/>
            <p:nvPr/>
          </p:nvSpPr>
          <p:spPr>
            <a:xfrm rot="5400000">
              <a:off x="5833501" y="-3642889"/>
              <a:ext cx="889562" cy="10535907"/>
            </a:xfrm>
            <a:prstGeom prst="round2SameRect">
              <a:avLst/>
            </a:prstGeom>
            <a:solidFill>
              <a:srgbClr val="FFFFFF"/>
            </a:solidFill>
            <a:ln>
              <a:solidFill>
                <a:srgbClr val="D50F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8" name="圆角矩形 17"/>
            <p:cNvSpPr/>
            <p:nvPr/>
          </p:nvSpPr>
          <p:spPr>
            <a:xfrm>
              <a:off x="589315" y="1341582"/>
              <a:ext cx="927825" cy="579582"/>
            </a:xfrm>
            <a:prstGeom prst="roundRect">
              <a:avLst>
                <a:gd name="adj" fmla="val 17575"/>
              </a:avLst>
            </a:prstGeom>
            <a:gradFill flip="none" rotWithShape="1">
              <a:gsLst>
                <a:gs pos="98000">
                  <a:srgbClr val="FB9435"/>
                </a:gs>
                <a:gs pos="51000">
                  <a:srgbClr val="D8271B"/>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Source Han Sans SC Bold" panose="020B0800000000000000" pitchFamily="34" charset="-128"/>
                  <a:ea typeface="Source Han Sans SC Bold" panose="020B0800000000000000" pitchFamily="34" charset="-128"/>
                </a:rPr>
                <a:t>01</a:t>
              </a:r>
              <a:endParaRPr lang="zh-CN" altLang="en-US" sz="2400" dirty="0">
                <a:solidFill>
                  <a:schemeClr val="bg1"/>
                </a:solidFill>
                <a:latin typeface="Source Han Sans SC Bold" panose="020B0800000000000000" pitchFamily="34" charset="-128"/>
                <a:ea typeface="Source Han Sans SC Bold" panose="020B0800000000000000" pitchFamily="34" charset="-128"/>
              </a:endParaRPr>
            </a:p>
          </p:txBody>
        </p:sp>
        <p:sp>
          <p:nvSpPr>
            <p:cNvPr id="19" name="文本框 18"/>
            <p:cNvSpPr txBox="1"/>
            <p:nvPr/>
          </p:nvSpPr>
          <p:spPr>
            <a:xfrm>
              <a:off x="1587942" y="1272703"/>
              <a:ext cx="9831534" cy="739048"/>
            </a:xfrm>
            <a:prstGeom prst="rect">
              <a:avLst/>
            </a:prstGeom>
            <a:noFill/>
          </p:spPr>
          <p:txBody>
            <a:bodyPr wrap="square">
              <a:spAutoFit/>
            </a:bodyPr>
            <a:lstStyle>
              <a:defPPr>
                <a:defRPr lang="zh-CN"/>
              </a:defPPr>
              <a:lvl1pPr>
                <a:lnSpc>
                  <a:spcPct val="120000"/>
                </a:lnSpc>
                <a:defRPr>
                  <a:solidFill>
                    <a:srgbClr val="000000">
                      <a:alpha val="80000"/>
                    </a:srgbClr>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r>
                <a:rPr lang="zh-CN" altLang="en-US" dirty="0"/>
                <a:t>对身体的毒性作用，长期吸毒可以导致患者出现中毒的症状。如患者可以出现嗜睡、感觉迟钝、运动失调以及定向障碍等。</a:t>
              </a:r>
              <a:endParaRPr lang="zh-CN" altLang="en-US" dirty="0"/>
            </a:p>
          </p:txBody>
        </p:sp>
      </p:grpSp>
      <p:grpSp>
        <p:nvGrpSpPr>
          <p:cNvPr id="22" name="组合 21"/>
          <p:cNvGrpSpPr/>
          <p:nvPr/>
        </p:nvGrpSpPr>
        <p:grpSpPr>
          <a:xfrm>
            <a:off x="589315" y="2216494"/>
            <a:ext cx="10956920" cy="889562"/>
            <a:chOff x="589315" y="1180284"/>
            <a:chExt cx="10956920" cy="889562"/>
          </a:xfrm>
        </p:grpSpPr>
        <p:sp>
          <p:nvSpPr>
            <p:cNvPr id="23" name="同侧圆角矩形 22"/>
            <p:cNvSpPr/>
            <p:nvPr/>
          </p:nvSpPr>
          <p:spPr>
            <a:xfrm rot="5400000">
              <a:off x="5833501" y="-3642889"/>
              <a:ext cx="889562" cy="10535907"/>
            </a:xfrm>
            <a:prstGeom prst="round2SameRect">
              <a:avLst/>
            </a:prstGeom>
            <a:solidFill>
              <a:srgbClr val="FFFFFF"/>
            </a:solidFill>
            <a:ln>
              <a:solidFill>
                <a:srgbClr val="D50F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4" name="圆角矩形 23"/>
            <p:cNvSpPr/>
            <p:nvPr/>
          </p:nvSpPr>
          <p:spPr>
            <a:xfrm>
              <a:off x="589315" y="1341582"/>
              <a:ext cx="927825" cy="579582"/>
            </a:xfrm>
            <a:prstGeom prst="roundRect">
              <a:avLst>
                <a:gd name="adj" fmla="val 17575"/>
              </a:avLst>
            </a:prstGeom>
            <a:gradFill flip="none" rotWithShape="1">
              <a:gsLst>
                <a:gs pos="98000">
                  <a:srgbClr val="FB9435"/>
                </a:gs>
                <a:gs pos="51000">
                  <a:srgbClr val="D8271B"/>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Source Han Sans SC Bold" panose="020B0800000000000000" pitchFamily="34" charset="-128"/>
                  <a:ea typeface="Source Han Sans SC Bold" panose="020B0800000000000000" pitchFamily="34" charset="-128"/>
                </a:rPr>
                <a:t>02</a:t>
              </a:r>
              <a:endParaRPr lang="zh-CN" altLang="en-US" sz="2400" dirty="0">
                <a:solidFill>
                  <a:schemeClr val="bg1"/>
                </a:solidFill>
                <a:latin typeface="Source Han Sans SC Bold" panose="020B0800000000000000" pitchFamily="34" charset="-128"/>
                <a:ea typeface="Source Han Sans SC Bold" panose="020B0800000000000000" pitchFamily="34" charset="-128"/>
              </a:endParaRPr>
            </a:p>
          </p:txBody>
        </p:sp>
        <p:sp>
          <p:nvSpPr>
            <p:cNvPr id="25" name="文本框 24"/>
            <p:cNvSpPr txBox="1"/>
            <p:nvPr/>
          </p:nvSpPr>
          <p:spPr>
            <a:xfrm>
              <a:off x="1615921" y="1433088"/>
              <a:ext cx="9831534" cy="406650"/>
            </a:xfrm>
            <a:prstGeom prst="rect">
              <a:avLst/>
            </a:prstGeom>
            <a:noFill/>
          </p:spPr>
          <p:txBody>
            <a:bodyPr wrap="square">
              <a:spAutoFit/>
            </a:bodyPr>
            <a:lstStyle>
              <a:defPPr>
                <a:defRPr lang="zh-CN"/>
              </a:defPPr>
              <a:lvl1pPr>
                <a:lnSpc>
                  <a:spcPct val="120000"/>
                </a:lnSpc>
                <a:defRPr>
                  <a:solidFill>
                    <a:srgbClr val="000000">
                      <a:alpha val="80000"/>
                    </a:srgbClr>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r>
                <a:rPr lang="zh-CN" altLang="en-US" dirty="0"/>
                <a:t>如果突然停用毒品，就会出现戒断反应，可以引起各种并发症，严重的时候可以导致吸毒者死亡。</a:t>
              </a:r>
              <a:endParaRPr lang="zh-CN" altLang="en-US" dirty="0"/>
            </a:p>
          </p:txBody>
        </p:sp>
      </p:grpSp>
      <p:grpSp>
        <p:nvGrpSpPr>
          <p:cNvPr id="26" name="组合 25"/>
          <p:cNvGrpSpPr/>
          <p:nvPr/>
        </p:nvGrpSpPr>
        <p:grpSpPr>
          <a:xfrm>
            <a:off x="589315" y="3301410"/>
            <a:ext cx="10956920" cy="889562"/>
            <a:chOff x="589315" y="1180284"/>
            <a:chExt cx="10956920" cy="889562"/>
          </a:xfrm>
        </p:grpSpPr>
        <p:sp>
          <p:nvSpPr>
            <p:cNvPr id="27" name="同侧圆角矩形 26"/>
            <p:cNvSpPr/>
            <p:nvPr/>
          </p:nvSpPr>
          <p:spPr>
            <a:xfrm rot="5400000">
              <a:off x="5833501" y="-3642889"/>
              <a:ext cx="889562" cy="10535907"/>
            </a:xfrm>
            <a:prstGeom prst="round2SameRect">
              <a:avLst/>
            </a:prstGeom>
            <a:solidFill>
              <a:srgbClr val="FFFFFF"/>
            </a:solidFill>
            <a:ln>
              <a:solidFill>
                <a:srgbClr val="D50F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8" name="圆角矩形 27"/>
            <p:cNvSpPr/>
            <p:nvPr/>
          </p:nvSpPr>
          <p:spPr>
            <a:xfrm>
              <a:off x="589315" y="1341582"/>
              <a:ext cx="927825" cy="579582"/>
            </a:xfrm>
            <a:prstGeom prst="roundRect">
              <a:avLst>
                <a:gd name="adj" fmla="val 17575"/>
              </a:avLst>
            </a:prstGeom>
            <a:gradFill flip="none" rotWithShape="1">
              <a:gsLst>
                <a:gs pos="98000">
                  <a:srgbClr val="FB9435"/>
                </a:gs>
                <a:gs pos="51000">
                  <a:srgbClr val="D8271B"/>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Source Han Sans SC Bold" panose="020B0800000000000000" pitchFamily="34" charset="-128"/>
                  <a:ea typeface="Source Han Sans SC Bold" panose="020B0800000000000000" pitchFamily="34" charset="-128"/>
                </a:rPr>
                <a:t>03</a:t>
              </a:r>
              <a:endParaRPr lang="zh-CN" altLang="en-US" sz="2400" dirty="0">
                <a:solidFill>
                  <a:schemeClr val="bg1"/>
                </a:solidFill>
                <a:latin typeface="Source Han Sans SC Bold" panose="020B0800000000000000" pitchFamily="34" charset="-128"/>
                <a:ea typeface="Source Han Sans SC Bold" panose="020B0800000000000000" pitchFamily="34" charset="-128"/>
              </a:endParaRPr>
            </a:p>
          </p:txBody>
        </p:sp>
        <p:sp>
          <p:nvSpPr>
            <p:cNvPr id="29" name="文本框 28"/>
            <p:cNvSpPr txBox="1"/>
            <p:nvPr/>
          </p:nvSpPr>
          <p:spPr>
            <a:xfrm>
              <a:off x="1615921" y="1433088"/>
              <a:ext cx="9831534" cy="406650"/>
            </a:xfrm>
            <a:prstGeom prst="rect">
              <a:avLst/>
            </a:prstGeom>
            <a:noFill/>
          </p:spPr>
          <p:txBody>
            <a:bodyPr wrap="square">
              <a:spAutoFit/>
            </a:bodyPr>
            <a:lstStyle>
              <a:defPPr>
                <a:defRPr lang="zh-CN"/>
              </a:defPPr>
              <a:lvl1pPr>
                <a:lnSpc>
                  <a:spcPct val="120000"/>
                </a:lnSpc>
                <a:defRPr>
                  <a:solidFill>
                    <a:srgbClr val="000000">
                      <a:alpha val="80000"/>
                    </a:srgbClr>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r>
                <a:rPr lang="zh-CN" altLang="en-US" dirty="0"/>
                <a:t>吸毒的人往往会出现精神障碍，比如幻觉和丧失人格等。</a:t>
              </a:r>
              <a:endParaRPr lang="zh-CN" altLang="en-US" dirty="0"/>
            </a:p>
          </p:txBody>
        </p:sp>
      </p:grpSp>
      <p:grpSp>
        <p:nvGrpSpPr>
          <p:cNvPr id="30" name="组合 29"/>
          <p:cNvGrpSpPr/>
          <p:nvPr/>
        </p:nvGrpSpPr>
        <p:grpSpPr>
          <a:xfrm>
            <a:off x="605060" y="4349404"/>
            <a:ext cx="10956920" cy="889562"/>
            <a:chOff x="589315" y="1180284"/>
            <a:chExt cx="10956920" cy="889562"/>
          </a:xfrm>
        </p:grpSpPr>
        <p:sp>
          <p:nvSpPr>
            <p:cNvPr id="31" name="同侧圆角矩形 30"/>
            <p:cNvSpPr/>
            <p:nvPr/>
          </p:nvSpPr>
          <p:spPr>
            <a:xfrm rot="5400000">
              <a:off x="5833501" y="-3642889"/>
              <a:ext cx="889562" cy="10535907"/>
            </a:xfrm>
            <a:prstGeom prst="round2SameRect">
              <a:avLst/>
            </a:prstGeom>
            <a:solidFill>
              <a:srgbClr val="FFFFFF"/>
            </a:solidFill>
            <a:ln>
              <a:solidFill>
                <a:srgbClr val="D50F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2" name="圆角矩形 31"/>
            <p:cNvSpPr/>
            <p:nvPr/>
          </p:nvSpPr>
          <p:spPr>
            <a:xfrm>
              <a:off x="589315" y="1341582"/>
              <a:ext cx="927825" cy="579582"/>
            </a:xfrm>
            <a:prstGeom prst="roundRect">
              <a:avLst>
                <a:gd name="adj" fmla="val 17575"/>
              </a:avLst>
            </a:prstGeom>
            <a:gradFill flip="none" rotWithShape="1">
              <a:gsLst>
                <a:gs pos="98000">
                  <a:srgbClr val="FB9435"/>
                </a:gs>
                <a:gs pos="51000">
                  <a:srgbClr val="D8271B"/>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Source Han Sans SC Bold" panose="020B0800000000000000" pitchFamily="34" charset="-128"/>
                  <a:ea typeface="Source Han Sans SC Bold" panose="020B0800000000000000" pitchFamily="34" charset="-128"/>
                </a:rPr>
                <a:t>04</a:t>
              </a:r>
              <a:endParaRPr lang="zh-CN" altLang="en-US" sz="2400" dirty="0">
                <a:solidFill>
                  <a:schemeClr val="bg1"/>
                </a:solidFill>
                <a:latin typeface="Source Han Sans SC Bold" panose="020B0800000000000000" pitchFamily="34" charset="-128"/>
                <a:ea typeface="Source Han Sans SC Bold" panose="020B0800000000000000" pitchFamily="34" charset="-128"/>
              </a:endParaRPr>
            </a:p>
          </p:txBody>
        </p:sp>
        <p:sp>
          <p:nvSpPr>
            <p:cNvPr id="33" name="文本框 32"/>
            <p:cNvSpPr txBox="1"/>
            <p:nvPr/>
          </p:nvSpPr>
          <p:spPr>
            <a:xfrm>
              <a:off x="1615921" y="1433088"/>
              <a:ext cx="9831534" cy="406650"/>
            </a:xfrm>
            <a:prstGeom prst="rect">
              <a:avLst/>
            </a:prstGeom>
            <a:noFill/>
          </p:spPr>
          <p:txBody>
            <a:bodyPr wrap="square">
              <a:spAutoFit/>
            </a:bodyPr>
            <a:lstStyle>
              <a:defPPr>
                <a:defRPr lang="zh-CN"/>
              </a:defPPr>
              <a:lvl1pPr>
                <a:lnSpc>
                  <a:spcPct val="120000"/>
                </a:lnSpc>
                <a:defRPr>
                  <a:solidFill>
                    <a:srgbClr val="000000">
                      <a:alpha val="80000"/>
                    </a:srgbClr>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r>
                <a:rPr lang="zh-CN" altLang="en-US" dirty="0"/>
                <a:t>由于静脉注射毒品常常可以带来感染合并症，常见的有乙肝、艾滋病、梅毒等感染性疾病。</a:t>
              </a:r>
              <a:endParaRPr lang="zh-CN" altLang="en-US" dirty="0"/>
            </a:p>
          </p:txBody>
        </p:sp>
      </p:grpSp>
      <p:grpSp>
        <p:nvGrpSpPr>
          <p:cNvPr id="34" name="组合 33"/>
          <p:cNvGrpSpPr/>
          <p:nvPr/>
        </p:nvGrpSpPr>
        <p:grpSpPr>
          <a:xfrm>
            <a:off x="634666" y="5397397"/>
            <a:ext cx="10956920" cy="889562"/>
            <a:chOff x="589315" y="1180284"/>
            <a:chExt cx="10956920" cy="889562"/>
          </a:xfrm>
        </p:grpSpPr>
        <p:sp>
          <p:nvSpPr>
            <p:cNvPr id="35" name="同侧圆角矩形 34"/>
            <p:cNvSpPr/>
            <p:nvPr/>
          </p:nvSpPr>
          <p:spPr>
            <a:xfrm rot="5400000">
              <a:off x="5833501" y="-3642889"/>
              <a:ext cx="889562" cy="10535907"/>
            </a:xfrm>
            <a:prstGeom prst="round2SameRect">
              <a:avLst/>
            </a:prstGeom>
            <a:solidFill>
              <a:srgbClr val="FFFFFF"/>
            </a:solidFill>
            <a:ln>
              <a:solidFill>
                <a:srgbClr val="D50F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6" name="圆角矩形 35"/>
            <p:cNvSpPr/>
            <p:nvPr/>
          </p:nvSpPr>
          <p:spPr>
            <a:xfrm>
              <a:off x="589315" y="1341582"/>
              <a:ext cx="927825" cy="579582"/>
            </a:xfrm>
            <a:prstGeom prst="roundRect">
              <a:avLst>
                <a:gd name="adj" fmla="val 17575"/>
              </a:avLst>
            </a:prstGeom>
            <a:gradFill flip="none" rotWithShape="1">
              <a:gsLst>
                <a:gs pos="98000">
                  <a:srgbClr val="FB9435"/>
                </a:gs>
                <a:gs pos="51000">
                  <a:srgbClr val="D8271B"/>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Source Han Sans SC Bold" panose="020B0800000000000000" pitchFamily="34" charset="-128"/>
                  <a:ea typeface="Source Han Sans SC Bold" panose="020B0800000000000000" pitchFamily="34" charset="-128"/>
                </a:rPr>
                <a:t>05</a:t>
              </a:r>
              <a:endParaRPr lang="zh-CN" altLang="en-US" sz="2400" dirty="0">
                <a:solidFill>
                  <a:schemeClr val="bg1"/>
                </a:solidFill>
                <a:latin typeface="Source Han Sans SC Bold" panose="020B0800000000000000" pitchFamily="34" charset="-128"/>
                <a:ea typeface="Source Han Sans SC Bold" panose="020B0800000000000000" pitchFamily="34" charset="-128"/>
              </a:endParaRPr>
            </a:p>
          </p:txBody>
        </p:sp>
        <p:sp>
          <p:nvSpPr>
            <p:cNvPr id="37" name="文本框 36"/>
            <p:cNvSpPr txBox="1"/>
            <p:nvPr/>
          </p:nvSpPr>
          <p:spPr>
            <a:xfrm>
              <a:off x="1615921" y="1255540"/>
              <a:ext cx="9831534" cy="739048"/>
            </a:xfrm>
            <a:prstGeom prst="rect">
              <a:avLst/>
            </a:prstGeom>
            <a:noFill/>
          </p:spPr>
          <p:txBody>
            <a:bodyPr wrap="square">
              <a:spAutoFit/>
            </a:bodyPr>
            <a:lstStyle>
              <a:defPPr>
                <a:defRPr lang="zh-CN"/>
              </a:defPPr>
              <a:lvl1pPr>
                <a:lnSpc>
                  <a:spcPct val="120000"/>
                </a:lnSpc>
                <a:defRPr>
                  <a:solidFill>
                    <a:srgbClr val="000000">
                      <a:alpha val="80000"/>
                    </a:srgbClr>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r>
                <a:rPr lang="zh-CN" altLang="en-US" dirty="0"/>
                <a:t>吸毒还会对家庭、社会造成巨大的危害，可以导致家庭破裂，社会财富的巨大损失和浪费，甚至还可以扰乱社会治安，给社会安定带来威胁。</a:t>
              </a:r>
              <a:endParaRPr lang="zh-CN" altLang="en-US" dirty="0"/>
            </a:p>
          </p:txBody>
        </p:sp>
      </p:grpSp>
    </p:spTree>
    <p:custDataLst>
      <p:tags r:id="rId7"/>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1000"/>
                                        <p:tgtEl>
                                          <p:spTgt spid="21"/>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1000"/>
                                        <p:tgtEl>
                                          <p:spTgt spid="22"/>
                                        </p:tgtEl>
                                      </p:cBhvr>
                                    </p:animEffect>
                                  </p:childTnLst>
                                </p:cTn>
                              </p:par>
                            </p:childTnLst>
                          </p:cTn>
                        </p:par>
                        <p:par>
                          <p:cTn id="16" fill="hold">
                            <p:stCondLst>
                              <p:cond delay="3000"/>
                            </p:stCondLst>
                            <p:childTnLst>
                              <p:par>
                                <p:cTn id="17" presetID="22" presetClass="entr" presetSubtype="8"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1000"/>
                                        <p:tgtEl>
                                          <p:spTgt spid="26"/>
                                        </p:tgtEl>
                                      </p:cBhvr>
                                    </p:animEffect>
                                  </p:childTnLst>
                                </p:cTn>
                              </p:par>
                            </p:childTnLst>
                          </p:cTn>
                        </p:par>
                        <p:par>
                          <p:cTn id="20" fill="hold">
                            <p:stCondLst>
                              <p:cond delay="4000"/>
                            </p:stCondLst>
                            <p:childTnLst>
                              <p:par>
                                <p:cTn id="21" presetID="22" presetClass="entr" presetSubtype="8" fill="hold"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1000"/>
                                        <p:tgtEl>
                                          <p:spTgt spid="30"/>
                                        </p:tgtEl>
                                      </p:cBhvr>
                                    </p:animEffect>
                                  </p:childTnLst>
                                </p:cTn>
                              </p:par>
                            </p:childTnLst>
                          </p:cTn>
                        </p:par>
                        <p:par>
                          <p:cTn id="24" fill="hold">
                            <p:stCondLst>
                              <p:cond delay="5000"/>
                            </p:stCondLst>
                            <p:childTnLst>
                              <p:par>
                                <p:cTn id="25" presetID="22" presetClass="entr" presetSubtype="8" fill="hold" nodeType="after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left)">
                                      <p:cBhvr>
                                        <p:cTn id="27"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ags/tag1.xml><?xml version="1.0" encoding="utf-8"?>
<p:tagLst xmlns:p="http://schemas.openxmlformats.org/presentationml/2006/main">
  <p:tag name="KSO_WM_TEMPLATE_CATEGORY" val="preset"/>
  <p:tag name="KSO_WM_TEMPLATE_INDEX" val="201"/>
  <p:tag name="KSO_WM_SLIDE_ID" val="150995295"/>
  <p:tag name="KSO_WM_SLIDE_INDEX" val="48"/>
  <p:tag name="KSO_WM_SLIDE_ITEM_CNT" val="1"/>
  <p:tag name="KSO_WM_SLIDE_LAYOUT" val="f"/>
  <p:tag name="KSO_WM_SLIDE_LAYOUT_CNT" val="1"/>
  <p:tag name="KSO_WM_SLIDE_TYPE" val="text"/>
  <p:tag name="KSO_WM_BEAUTIFY_FLAG" val="#wm#"/>
  <p:tag name="KSO_WM_SLIDE_POSITION" val="87*63"/>
  <p:tag name="KSO_WM_SLIDE_SIZE" val="785*407"/>
  <p:tag name="KSO_WM_TAG_VERSION" val="1.0"/>
</p:tagLst>
</file>

<file path=ppt/tags/tag10.xml><?xml version="1.0" encoding="utf-8"?>
<p:tagLst xmlns:p="http://schemas.openxmlformats.org/presentationml/2006/main">
  <p:tag name="KSO_WM_TEMPLATE_CATEGORY" val="preset"/>
  <p:tag name="KSO_WM_TEMPLATE_INDEX" val="201"/>
  <p:tag name="KSO_WM_SLIDE_ID" val="150995295"/>
  <p:tag name="KSO_WM_SLIDE_INDEX" val="48"/>
  <p:tag name="KSO_WM_SLIDE_ITEM_CNT" val="1"/>
  <p:tag name="KSO_WM_SLIDE_LAYOUT" val="f"/>
  <p:tag name="KSO_WM_SLIDE_LAYOUT_CNT" val="1"/>
  <p:tag name="KSO_WM_SLIDE_TYPE" val="text"/>
  <p:tag name="KSO_WM_BEAUTIFY_FLAG" val="#wm#"/>
  <p:tag name="KSO_WM_SLIDE_POSITION" val="87*63"/>
  <p:tag name="KSO_WM_SLIDE_SIZE" val="785*407"/>
  <p:tag name="KSO_WM_TAG_VERSION" val="1.0"/>
</p:tagLst>
</file>

<file path=ppt/tags/tag11.xml><?xml version="1.0" encoding="utf-8"?>
<p:tagLst xmlns:p="http://schemas.openxmlformats.org/presentationml/2006/main">
  <p:tag name="KSO_WM_TEMPLATE_CATEGORY" val="preset"/>
  <p:tag name="KSO_WM_TEMPLATE_INDEX" val="201"/>
  <p:tag name="KSO_WM_SLIDE_ID" val="150995295"/>
  <p:tag name="KSO_WM_SLIDE_INDEX" val="48"/>
  <p:tag name="KSO_WM_SLIDE_ITEM_CNT" val="1"/>
  <p:tag name="KSO_WM_SLIDE_LAYOUT" val="f"/>
  <p:tag name="KSO_WM_SLIDE_LAYOUT_CNT" val="1"/>
  <p:tag name="KSO_WM_SLIDE_TYPE" val="text"/>
  <p:tag name="KSO_WM_BEAUTIFY_FLAG" val="#wm#"/>
  <p:tag name="KSO_WM_SLIDE_POSITION" val="87*63"/>
  <p:tag name="KSO_WM_SLIDE_SIZE" val="785*407"/>
  <p:tag name="KSO_WM_TAG_VERSION" val="1.0"/>
</p:tagLst>
</file>

<file path=ppt/tags/tag12.xml><?xml version="1.0" encoding="utf-8"?>
<p:tagLst xmlns:p="http://schemas.openxmlformats.org/presentationml/2006/main">
  <p:tag name="KSO_WM_TEMPLATE_CATEGORY" val="preset"/>
  <p:tag name="KSO_WM_TEMPLATE_INDEX" val="201"/>
  <p:tag name="KSO_WM_SLIDE_ID" val="150995295"/>
  <p:tag name="KSO_WM_SLIDE_INDEX" val="48"/>
  <p:tag name="KSO_WM_SLIDE_ITEM_CNT" val="1"/>
  <p:tag name="KSO_WM_SLIDE_LAYOUT" val="f"/>
  <p:tag name="KSO_WM_SLIDE_LAYOUT_CNT" val="1"/>
  <p:tag name="KSO_WM_SLIDE_TYPE" val="text"/>
  <p:tag name="KSO_WM_BEAUTIFY_FLAG" val="#wm#"/>
  <p:tag name="KSO_WM_SLIDE_POSITION" val="87*63"/>
  <p:tag name="KSO_WM_SLIDE_SIZE" val="785*407"/>
  <p:tag name="KSO_WM_TAG_VERSION" val="1.0"/>
</p:tagLst>
</file>

<file path=ppt/tags/tag13.xml><?xml version="1.0" encoding="utf-8"?>
<p:tagLst xmlns:p="http://schemas.openxmlformats.org/presentationml/2006/main">
  <p:tag name="KSO_WM_TEMPLATE_CATEGORY" val="preset"/>
  <p:tag name="KSO_WM_TEMPLATE_INDEX" val="201"/>
  <p:tag name="KSO_WM_SLIDE_ID" val="150995295"/>
  <p:tag name="KSO_WM_SLIDE_INDEX" val="48"/>
  <p:tag name="KSO_WM_SLIDE_ITEM_CNT" val="1"/>
  <p:tag name="KSO_WM_SLIDE_LAYOUT" val="f"/>
  <p:tag name="KSO_WM_SLIDE_LAYOUT_CNT" val="1"/>
  <p:tag name="KSO_WM_SLIDE_TYPE" val="text"/>
  <p:tag name="KSO_WM_BEAUTIFY_FLAG" val="#wm#"/>
  <p:tag name="KSO_WM_SLIDE_POSITION" val="87*63"/>
  <p:tag name="KSO_WM_SLIDE_SIZE" val="785*407"/>
  <p:tag name="KSO_WM_TAG_VERSION" val="1.0"/>
</p:tagLst>
</file>

<file path=ppt/tags/tag14.xml><?xml version="1.0" encoding="utf-8"?>
<p:tagLst xmlns:p="http://schemas.openxmlformats.org/presentationml/2006/main">
  <p:tag name="KSO_WM_TEMPLATE_CATEGORY" val="preset"/>
  <p:tag name="KSO_WM_TEMPLATE_INDEX" val="201"/>
  <p:tag name="KSO_WM_SLIDE_ID" val="150995295"/>
  <p:tag name="KSO_WM_SLIDE_INDEX" val="48"/>
  <p:tag name="KSO_WM_SLIDE_ITEM_CNT" val="1"/>
  <p:tag name="KSO_WM_SLIDE_LAYOUT" val="f"/>
  <p:tag name="KSO_WM_SLIDE_LAYOUT_CNT" val="1"/>
  <p:tag name="KSO_WM_SLIDE_TYPE" val="text"/>
  <p:tag name="KSO_WM_BEAUTIFY_FLAG" val="#wm#"/>
  <p:tag name="KSO_WM_SLIDE_POSITION" val="87*63"/>
  <p:tag name="KSO_WM_SLIDE_SIZE" val="785*407"/>
  <p:tag name="KSO_WM_TAG_VERSION" val="1.0"/>
</p:tagLst>
</file>

<file path=ppt/tags/tag15.xml><?xml version="1.0" encoding="utf-8"?>
<p:tagLst xmlns:p="http://schemas.openxmlformats.org/presentationml/2006/main">
  <p:tag name="KSO_WM_TEMPLATE_CATEGORY" val="preset"/>
  <p:tag name="KSO_WM_TEMPLATE_INDEX" val="201"/>
  <p:tag name="KSO_WM_SLIDE_ID" val="150995295"/>
  <p:tag name="KSO_WM_SLIDE_INDEX" val="48"/>
  <p:tag name="KSO_WM_SLIDE_ITEM_CNT" val="1"/>
  <p:tag name="KSO_WM_SLIDE_LAYOUT" val="f"/>
  <p:tag name="KSO_WM_SLIDE_LAYOUT_CNT" val="1"/>
  <p:tag name="KSO_WM_SLIDE_TYPE" val="text"/>
  <p:tag name="KSO_WM_BEAUTIFY_FLAG" val="#wm#"/>
  <p:tag name="KSO_WM_SLIDE_POSITION" val="87*63"/>
  <p:tag name="KSO_WM_SLIDE_SIZE" val="785*407"/>
  <p:tag name="KSO_WM_TAG_VERSION" val="1.0"/>
</p:tagLst>
</file>

<file path=ppt/tags/tag16.xml><?xml version="1.0" encoding="utf-8"?>
<p:tagLst xmlns:p="http://schemas.openxmlformats.org/presentationml/2006/main">
  <p:tag name="KSO_WM_TEMPLATE_CATEGORY" val="preset"/>
  <p:tag name="KSO_WM_TEMPLATE_INDEX" val="201"/>
  <p:tag name="KSO_WM_SLIDE_ID" val="150995295"/>
  <p:tag name="KSO_WM_SLIDE_INDEX" val="48"/>
  <p:tag name="KSO_WM_SLIDE_ITEM_CNT" val="1"/>
  <p:tag name="KSO_WM_SLIDE_LAYOUT" val="f"/>
  <p:tag name="KSO_WM_SLIDE_LAYOUT_CNT" val="1"/>
  <p:tag name="KSO_WM_SLIDE_TYPE" val="text"/>
  <p:tag name="KSO_WM_BEAUTIFY_FLAG" val="#wm#"/>
  <p:tag name="KSO_WM_SLIDE_POSITION" val="87*63"/>
  <p:tag name="KSO_WM_SLIDE_SIZE" val="785*407"/>
  <p:tag name="KSO_WM_TAG_VERSION" val="1.0"/>
</p:tagLst>
</file>

<file path=ppt/tags/tag17.xml><?xml version="1.0" encoding="utf-8"?>
<p:tagLst xmlns:p="http://schemas.openxmlformats.org/presentationml/2006/main">
  <p:tag name="KSO_WM_TEMPLATE_CATEGORY" val="preset"/>
  <p:tag name="KSO_WM_TEMPLATE_INDEX" val="201"/>
  <p:tag name="KSO_WM_SLIDE_ID" val="150995295"/>
  <p:tag name="KSO_WM_SLIDE_INDEX" val="48"/>
  <p:tag name="KSO_WM_SLIDE_ITEM_CNT" val="1"/>
  <p:tag name="KSO_WM_SLIDE_LAYOUT" val="f"/>
  <p:tag name="KSO_WM_SLIDE_LAYOUT_CNT" val="1"/>
  <p:tag name="KSO_WM_SLIDE_TYPE" val="text"/>
  <p:tag name="KSO_WM_BEAUTIFY_FLAG" val="#wm#"/>
  <p:tag name="KSO_WM_SLIDE_POSITION" val="87*63"/>
  <p:tag name="KSO_WM_SLIDE_SIZE" val="785*407"/>
  <p:tag name="KSO_WM_TAG_VERSION" val="1.0"/>
</p:tagLst>
</file>

<file path=ppt/tags/tag18.xml><?xml version="1.0" encoding="utf-8"?>
<p:tagLst xmlns:p="http://schemas.openxmlformats.org/presentationml/2006/main">
  <p:tag name="KSO_WM_TEMPLATE_CATEGORY" val="preset"/>
  <p:tag name="KSO_WM_TEMPLATE_INDEX" val="201"/>
  <p:tag name="KSO_WM_SLIDE_ID" val="150995295"/>
  <p:tag name="KSO_WM_SLIDE_INDEX" val="48"/>
  <p:tag name="KSO_WM_SLIDE_ITEM_CNT" val="1"/>
  <p:tag name="KSO_WM_SLIDE_LAYOUT" val="f"/>
  <p:tag name="KSO_WM_SLIDE_LAYOUT_CNT" val="1"/>
  <p:tag name="KSO_WM_SLIDE_TYPE" val="text"/>
  <p:tag name="KSO_WM_BEAUTIFY_FLAG" val="#wm#"/>
  <p:tag name="KSO_WM_SLIDE_POSITION" val="87*63"/>
  <p:tag name="KSO_WM_SLIDE_SIZE" val="785*407"/>
  <p:tag name="KSO_WM_TAG_VERSION" val="1.0"/>
</p:tagLst>
</file>

<file path=ppt/tags/tag19.xml><?xml version="1.0" encoding="utf-8"?>
<p:tagLst xmlns:p="http://schemas.openxmlformats.org/presentationml/2006/main">
  <p:tag name="KSO_WM_TEMPLATE_CATEGORY" val="preset"/>
  <p:tag name="KSO_WM_TEMPLATE_INDEX" val="201"/>
  <p:tag name="KSO_WM_SLIDE_ID" val="150995295"/>
  <p:tag name="KSO_WM_SLIDE_INDEX" val="48"/>
  <p:tag name="KSO_WM_SLIDE_ITEM_CNT" val="1"/>
  <p:tag name="KSO_WM_SLIDE_LAYOUT" val="f"/>
  <p:tag name="KSO_WM_SLIDE_LAYOUT_CNT" val="1"/>
  <p:tag name="KSO_WM_SLIDE_TYPE" val="text"/>
  <p:tag name="KSO_WM_BEAUTIFY_FLAG" val="#wm#"/>
  <p:tag name="KSO_WM_SLIDE_POSITION" val="87*63"/>
  <p:tag name="KSO_WM_SLIDE_SIZE" val="785*407"/>
  <p:tag name="KSO_WM_TAG_VERSION" val="1.0"/>
</p:tagLst>
</file>

<file path=ppt/tags/tag2.xml><?xml version="1.0" encoding="utf-8"?>
<p:tagLst xmlns:p="http://schemas.openxmlformats.org/presentationml/2006/main">
  <p:tag name="KSO_WM_TEMPLATE_CATEGORY" val="preset"/>
  <p:tag name="KSO_WM_TEMPLATE_INDEX" val="201"/>
  <p:tag name="KSO_WM_SLIDE_ID" val="150995295"/>
  <p:tag name="KSO_WM_SLIDE_INDEX" val="48"/>
  <p:tag name="KSO_WM_SLIDE_ITEM_CNT" val="1"/>
  <p:tag name="KSO_WM_SLIDE_LAYOUT" val="f"/>
  <p:tag name="KSO_WM_SLIDE_LAYOUT_CNT" val="1"/>
  <p:tag name="KSO_WM_SLIDE_TYPE" val="text"/>
  <p:tag name="KSO_WM_BEAUTIFY_FLAG" val="#wm#"/>
  <p:tag name="KSO_WM_SLIDE_POSITION" val="87*63"/>
  <p:tag name="KSO_WM_SLIDE_SIZE" val="785*407"/>
  <p:tag name="KSO_WM_TAG_VERSION" val="1.0"/>
</p:tagLst>
</file>

<file path=ppt/tags/tag20.xml><?xml version="1.0" encoding="utf-8"?>
<p:tagLst xmlns:p="http://schemas.openxmlformats.org/presentationml/2006/main">
  <p:tag name="KSO_WM_TEMPLATE_CATEGORY" val="preset"/>
  <p:tag name="KSO_WM_TEMPLATE_INDEX" val="201"/>
  <p:tag name="KSO_WM_SLIDE_ID" val="150995295"/>
  <p:tag name="KSO_WM_SLIDE_INDEX" val="48"/>
  <p:tag name="KSO_WM_SLIDE_ITEM_CNT" val="1"/>
  <p:tag name="KSO_WM_SLIDE_LAYOUT" val="f"/>
  <p:tag name="KSO_WM_SLIDE_LAYOUT_CNT" val="1"/>
  <p:tag name="KSO_WM_SLIDE_TYPE" val="text"/>
  <p:tag name="KSO_WM_BEAUTIFY_FLAG" val="#wm#"/>
  <p:tag name="KSO_WM_SLIDE_POSITION" val="87*63"/>
  <p:tag name="KSO_WM_SLIDE_SIZE" val="785*407"/>
  <p:tag name="KSO_WM_TAG_VERSION" val="1.0"/>
</p:tagLst>
</file>

<file path=ppt/tags/tag21.xml><?xml version="1.0" encoding="utf-8"?>
<p:tagLst xmlns:p="http://schemas.openxmlformats.org/presentationml/2006/main">
  <p:tag name="KSO_WM_TEMPLATE_CATEGORY" val="preset"/>
  <p:tag name="KSO_WM_TEMPLATE_INDEX" val="201"/>
  <p:tag name="KSO_WM_SLIDE_ID" val="150995295"/>
  <p:tag name="KSO_WM_SLIDE_INDEX" val="48"/>
  <p:tag name="KSO_WM_SLIDE_ITEM_CNT" val="1"/>
  <p:tag name="KSO_WM_SLIDE_LAYOUT" val="f"/>
  <p:tag name="KSO_WM_SLIDE_LAYOUT_CNT" val="1"/>
  <p:tag name="KSO_WM_SLIDE_TYPE" val="text"/>
  <p:tag name="KSO_WM_BEAUTIFY_FLAG" val="#wm#"/>
  <p:tag name="KSO_WM_SLIDE_POSITION" val="87*63"/>
  <p:tag name="KSO_WM_SLIDE_SIZE" val="785*407"/>
  <p:tag name="KSO_WM_TAG_VERSION" val="1.0"/>
</p:tagLst>
</file>

<file path=ppt/tags/tag22.xml><?xml version="1.0" encoding="utf-8"?>
<p:tagLst xmlns:p="http://schemas.openxmlformats.org/presentationml/2006/main">
  <p:tag name="KSO_WM_TEMPLATE_CATEGORY" val="preset"/>
  <p:tag name="KSO_WM_TEMPLATE_INDEX" val="201"/>
  <p:tag name="KSO_WM_SLIDE_ID" val="150995295"/>
  <p:tag name="KSO_WM_SLIDE_INDEX" val="48"/>
  <p:tag name="KSO_WM_SLIDE_ITEM_CNT" val="1"/>
  <p:tag name="KSO_WM_SLIDE_LAYOUT" val="f"/>
  <p:tag name="KSO_WM_SLIDE_LAYOUT_CNT" val="1"/>
  <p:tag name="KSO_WM_SLIDE_TYPE" val="text"/>
  <p:tag name="KSO_WM_BEAUTIFY_FLAG" val="#wm#"/>
  <p:tag name="KSO_WM_SLIDE_POSITION" val="87*63"/>
  <p:tag name="KSO_WM_SLIDE_SIZE" val="785*407"/>
  <p:tag name="KSO_WM_TAG_VERSION" val="1.0"/>
</p:tagLst>
</file>

<file path=ppt/tags/tag23.xml><?xml version="1.0" encoding="utf-8"?>
<p:tagLst xmlns:p="http://schemas.openxmlformats.org/presentationml/2006/main">
  <p:tag name="KSO_WM_TEMPLATE_CATEGORY" val="preset"/>
  <p:tag name="KSO_WM_TEMPLATE_INDEX" val="201"/>
  <p:tag name="KSO_WM_SLIDE_ID" val="150995295"/>
  <p:tag name="KSO_WM_SLIDE_INDEX" val="48"/>
  <p:tag name="KSO_WM_SLIDE_ITEM_CNT" val="1"/>
  <p:tag name="KSO_WM_SLIDE_LAYOUT" val="f"/>
  <p:tag name="KSO_WM_SLIDE_LAYOUT_CNT" val="1"/>
  <p:tag name="KSO_WM_SLIDE_TYPE" val="text"/>
  <p:tag name="KSO_WM_BEAUTIFY_FLAG" val="#wm#"/>
  <p:tag name="KSO_WM_SLIDE_POSITION" val="87*63"/>
  <p:tag name="KSO_WM_SLIDE_SIZE" val="785*407"/>
  <p:tag name="KSO_WM_TAG_VERSION" val="1.0"/>
</p:tagLst>
</file>

<file path=ppt/tags/tag24.xml><?xml version="1.0" encoding="utf-8"?>
<p:tagLst xmlns:p="http://schemas.openxmlformats.org/presentationml/2006/main">
  <p:tag name="KSO_WM_TEMPLATE_CATEGORY" val="preset"/>
  <p:tag name="KSO_WM_TEMPLATE_INDEX" val="201"/>
  <p:tag name="KSO_WM_SLIDE_ID" val="150995295"/>
  <p:tag name="KSO_WM_SLIDE_INDEX" val="48"/>
  <p:tag name="KSO_WM_SLIDE_ITEM_CNT" val="1"/>
  <p:tag name="KSO_WM_SLIDE_LAYOUT" val="f"/>
  <p:tag name="KSO_WM_SLIDE_LAYOUT_CNT" val="1"/>
  <p:tag name="KSO_WM_SLIDE_TYPE" val="text"/>
  <p:tag name="KSO_WM_BEAUTIFY_FLAG" val="#wm#"/>
  <p:tag name="KSO_WM_SLIDE_POSITION" val="87*63"/>
  <p:tag name="KSO_WM_SLIDE_SIZE" val="785*407"/>
  <p:tag name="KSO_WM_TAG_VERSION" val="1.0"/>
</p:tagLst>
</file>

<file path=ppt/tags/tag25.xml><?xml version="1.0" encoding="utf-8"?>
<p:tagLst xmlns:p="http://schemas.openxmlformats.org/presentationml/2006/main">
  <p:tag name="KSO_WM_TEMPLATE_CATEGORY" val="preset"/>
  <p:tag name="KSO_WM_TEMPLATE_INDEX" val="201"/>
  <p:tag name="KSO_WM_SLIDE_ID" val="150995295"/>
  <p:tag name="KSO_WM_SLIDE_INDEX" val="48"/>
  <p:tag name="KSO_WM_SLIDE_ITEM_CNT" val="1"/>
  <p:tag name="KSO_WM_SLIDE_LAYOUT" val="f"/>
  <p:tag name="KSO_WM_SLIDE_LAYOUT_CNT" val="1"/>
  <p:tag name="KSO_WM_SLIDE_TYPE" val="text"/>
  <p:tag name="KSO_WM_BEAUTIFY_FLAG" val="#wm#"/>
  <p:tag name="KSO_WM_SLIDE_POSITION" val="87*63"/>
  <p:tag name="KSO_WM_SLIDE_SIZE" val="785*407"/>
  <p:tag name="KSO_WM_TAG_VERSION" val="1.0"/>
</p:tagLst>
</file>

<file path=ppt/tags/tag26.xml><?xml version="1.0" encoding="utf-8"?>
<p:tagLst xmlns:p="http://schemas.openxmlformats.org/presentationml/2006/main">
  <p:tag name="KSO_WM_TEMPLATE_CATEGORY" val="preset"/>
  <p:tag name="KSO_WM_TEMPLATE_INDEX" val="201"/>
  <p:tag name="KSO_WM_SLIDE_ID" val="150995295"/>
  <p:tag name="KSO_WM_SLIDE_INDEX" val="48"/>
  <p:tag name="KSO_WM_SLIDE_ITEM_CNT" val="1"/>
  <p:tag name="KSO_WM_SLIDE_LAYOUT" val="f"/>
  <p:tag name="KSO_WM_SLIDE_LAYOUT_CNT" val="1"/>
  <p:tag name="KSO_WM_SLIDE_TYPE" val="text"/>
  <p:tag name="KSO_WM_BEAUTIFY_FLAG" val="#wm#"/>
  <p:tag name="KSO_WM_SLIDE_POSITION" val="87*63"/>
  <p:tag name="KSO_WM_SLIDE_SIZE" val="785*407"/>
  <p:tag name="KSO_WM_TAG_VERSION" val="1.0"/>
</p:tagLst>
</file>

<file path=ppt/tags/tag27.xml><?xml version="1.0" encoding="utf-8"?>
<p:tagLst xmlns:p="http://schemas.openxmlformats.org/presentationml/2006/main">
  <p:tag name="KSO_WM_TEMPLATE_CATEGORY" val="preset"/>
  <p:tag name="KSO_WM_TEMPLATE_INDEX" val="201"/>
  <p:tag name="KSO_WM_SLIDE_ID" val="150995295"/>
  <p:tag name="KSO_WM_SLIDE_INDEX" val="48"/>
  <p:tag name="KSO_WM_SLIDE_ITEM_CNT" val="1"/>
  <p:tag name="KSO_WM_SLIDE_LAYOUT" val="f"/>
  <p:tag name="KSO_WM_SLIDE_LAYOUT_CNT" val="1"/>
  <p:tag name="KSO_WM_SLIDE_TYPE" val="text"/>
  <p:tag name="KSO_WM_BEAUTIFY_FLAG" val="#wm#"/>
  <p:tag name="KSO_WM_SLIDE_POSITION" val="87*63"/>
  <p:tag name="KSO_WM_SLIDE_SIZE" val="785*407"/>
  <p:tag name="KSO_WM_TAG_VERSION" val="1.0"/>
</p:tagLst>
</file>

<file path=ppt/tags/tag28.xml><?xml version="1.0" encoding="utf-8"?>
<p:tagLst xmlns:p="http://schemas.openxmlformats.org/presentationml/2006/main">
  <p:tag name="KSO_WM_TEMPLATE_CATEGORY" val="preset"/>
  <p:tag name="KSO_WM_TEMPLATE_INDEX" val="201"/>
  <p:tag name="KSO_WM_SLIDE_ID" val="150995295"/>
  <p:tag name="KSO_WM_SLIDE_INDEX" val="48"/>
  <p:tag name="KSO_WM_SLIDE_ITEM_CNT" val="1"/>
  <p:tag name="KSO_WM_SLIDE_LAYOUT" val="f"/>
  <p:tag name="KSO_WM_SLIDE_LAYOUT_CNT" val="1"/>
  <p:tag name="KSO_WM_SLIDE_TYPE" val="text"/>
  <p:tag name="KSO_WM_BEAUTIFY_FLAG" val="#wm#"/>
  <p:tag name="KSO_WM_SLIDE_POSITION" val="87*63"/>
  <p:tag name="KSO_WM_SLIDE_SIZE" val="785*407"/>
  <p:tag name="KSO_WM_TAG_VERSION" val="1.0"/>
</p:tagLst>
</file>

<file path=ppt/tags/tag29.xml><?xml version="1.0" encoding="utf-8"?>
<p:tagLst xmlns:p="http://schemas.openxmlformats.org/presentationml/2006/main">
  <p:tag name="KSO_WM_TEMPLATE_CATEGORY" val="preset"/>
  <p:tag name="KSO_WM_TEMPLATE_INDEX" val="201"/>
  <p:tag name="KSO_WM_SLIDE_ID" val="150995295"/>
  <p:tag name="KSO_WM_SLIDE_INDEX" val="48"/>
  <p:tag name="KSO_WM_SLIDE_ITEM_CNT" val="1"/>
  <p:tag name="KSO_WM_SLIDE_LAYOUT" val="f"/>
  <p:tag name="KSO_WM_SLIDE_LAYOUT_CNT" val="1"/>
  <p:tag name="KSO_WM_SLIDE_TYPE" val="text"/>
  <p:tag name="KSO_WM_BEAUTIFY_FLAG" val="#wm#"/>
  <p:tag name="KSO_WM_SLIDE_POSITION" val="87*63"/>
  <p:tag name="KSO_WM_SLIDE_SIZE" val="785*407"/>
  <p:tag name="KSO_WM_TAG_VERSION" val="1.0"/>
</p:tagLst>
</file>

<file path=ppt/tags/tag3.xml><?xml version="1.0" encoding="utf-8"?>
<p:tagLst xmlns:p="http://schemas.openxmlformats.org/presentationml/2006/main">
  <p:tag name="KSO_WM_TEMPLATE_CATEGORY" val="preset"/>
  <p:tag name="KSO_WM_TEMPLATE_INDEX" val="201"/>
  <p:tag name="KSO_WM_SLIDE_ID" val="150995295"/>
  <p:tag name="KSO_WM_SLIDE_INDEX" val="48"/>
  <p:tag name="KSO_WM_SLIDE_ITEM_CNT" val="1"/>
  <p:tag name="KSO_WM_SLIDE_LAYOUT" val="f"/>
  <p:tag name="KSO_WM_SLIDE_LAYOUT_CNT" val="1"/>
  <p:tag name="KSO_WM_SLIDE_TYPE" val="text"/>
  <p:tag name="KSO_WM_BEAUTIFY_FLAG" val="#wm#"/>
  <p:tag name="KSO_WM_SLIDE_POSITION" val="87*63"/>
  <p:tag name="KSO_WM_SLIDE_SIZE" val="785*407"/>
  <p:tag name="KSO_WM_TAG_VERSION" val="1.0"/>
</p:tagLst>
</file>

<file path=ppt/tags/tag4.xml><?xml version="1.0" encoding="utf-8"?>
<p:tagLst xmlns:p="http://schemas.openxmlformats.org/presentationml/2006/main">
  <p:tag name="KSO_WM_TEMPLATE_CATEGORY" val="preset"/>
  <p:tag name="KSO_WM_TEMPLATE_INDEX" val="201"/>
  <p:tag name="KSO_WM_SLIDE_ID" val="150995295"/>
  <p:tag name="KSO_WM_SLIDE_INDEX" val="48"/>
  <p:tag name="KSO_WM_SLIDE_ITEM_CNT" val="1"/>
  <p:tag name="KSO_WM_SLIDE_LAYOUT" val="f"/>
  <p:tag name="KSO_WM_SLIDE_LAYOUT_CNT" val="1"/>
  <p:tag name="KSO_WM_SLIDE_TYPE" val="text"/>
  <p:tag name="KSO_WM_BEAUTIFY_FLAG" val="#wm#"/>
  <p:tag name="KSO_WM_SLIDE_POSITION" val="87*63"/>
  <p:tag name="KSO_WM_SLIDE_SIZE" val="785*407"/>
  <p:tag name="KSO_WM_TAG_VERSION" val="1.0"/>
</p:tagLst>
</file>

<file path=ppt/tags/tag5.xml><?xml version="1.0" encoding="utf-8"?>
<p:tagLst xmlns:p="http://schemas.openxmlformats.org/presentationml/2006/main">
  <p:tag name="KSO_WM_TEMPLATE_CATEGORY" val="preset"/>
  <p:tag name="KSO_WM_TEMPLATE_INDEX" val="201"/>
  <p:tag name="KSO_WM_SLIDE_ID" val="150995295"/>
  <p:tag name="KSO_WM_SLIDE_INDEX" val="48"/>
  <p:tag name="KSO_WM_SLIDE_ITEM_CNT" val="1"/>
  <p:tag name="KSO_WM_SLIDE_LAYOUT" val="f"/>
  <p:tag name="KSO_WM_SLIDE_LAYOUT_CNT" val="1"/>
  <p:tag name="KSO_WM_SLIDE_TYPE" val="text"/>
  <p:tag name="KSO_WM_BEAUTIFY_FLAG" val="#wm#"/>
  <p:tag name="KSO_WM_SLIDE_POSITION" val="87*63"/>
  <p:tag name="KSO_WM_SLIDE_SIZE" val="785*407"/>
  <p:tag name="KSO_WM_TAG_VERSION" val="1.0"/>
</p:tagLst>
</file>

<file path=ppt/tags/tag6.xml><?xml version="1.0" encoding="utf-8"?>
<p:tagLst xmlns:p="http://schemas.openxmlformats.org/presentationml/2006/main">
  <p:tag name="KSO_WM_TEMPLATE_CATEGORY" val="preset"/>
  <p:tag name="KSO_WM_TEMPLATE_INDEX" val="201"/>
  <p:tag name="KSO_WM_SLIDE_ID" val="150995295"/>
  <p:tag name="KSO_WM_SLIDE_INDEX" val="48"/>
  <p:tag name="KSO_WM_SLIDE_ITEM_CNT" val="1"/>
  <p:tag name="KSO_WM_SLIDE_LAYOUT" val="f"/>
  <p:tag name="KSO_WM_SLIDE_LAYOUT_CNT" val="1"/>
  <p:tag name="KSO_WM_SLIDE_TYPE" val="text"/>
  <p:tag name="KSO_WM_BEAUTIFY_FLAG" val="#wm#"/>
  <p:tag name="KSO_WM_SLIDE_POSITION" val="87*63"/>
  <p:tag name="KSO_WM_SLIDE_SIZE" val="785*407"/>
  <p:tag name="KSO_WM_TAG_VERSION" val="1.0"/>
</p:tagLst>
</file>

<file path=ppt/tags/tag7.xml><?xml version="1.0" encoding="utf-8"?>
<p:tagLst xmlns:p="http://schemas.openxmlformats.org/presentationml/2006/main">
  <p:tag name="KSO_WM_TEMPLATE_CATEGORY" val="preset"/>
  <p:tag name="KSO_WM_TEMPLATE_INDEX" val="201"/>
  <p:tag name="KSO_WM_SLIDE_ID" val="150995295"/>
  <p:tag name="KSO_WM_SLIDE_INDEX" val="48"/>
  <p:tag name="KSO_WM_SLIDE_ITEM_CNT" val="1"/>
  <p:tag name="KSO_WM_SLIDE_LAYOUT" val="f"/>
  <p:tag name="KSO_WM_SLIDE_LAYOUT_CNT" val="1"/>
  <p:tag name="KSO_WM_SLIDE_TYPE" val="text"/>
  <p:tag name="KSO_WM_BEAUTIFY_FLAG" val="#wm#"/>
  <p:tag name="KSO_WM_SLIDE_POSITION" val="87*63"/>
  <p:tag name="KSO_WM_SLIDE_SIZE" val="785*407"/>
  <p:tag name="KSO_WM_TAG_VERSION" val="1.0"/>
</p:tagLst>
</file>

<file path=ppt/tags/tag8.xml><?xml version="1.0" encoding="utf-8"?>
<p:tagLst xmlns:p="http://schemas.openxmlformats.org/presentationml/2006/main">
  <p:tag name="KSO_WM_TEMPLATE_CATEGORY" val="preset"/>
  <p:tag name="KSO_WM_TEMPLATE_INDEX" val="201"/>
  <p:tag name="KSO_WM_SLIDE_ID" val="150995295"/>
  <p:tag name="KSO_WM_SLIDE_INDEX" val="48"/>
  <p:tag name="KSO_WM_SLIDE_ITEM_CNT" val="1"/>
  <p:tag name="KSO_WM_SLIDE_LAYOUT" val="f"/>
  <p:tag name="KSO_WM_SLIDE_LAYOUT_CNT" val="1"/>
  <p:tag name="KSO_WM_SLIDE_TYPE" val="text"/>
  <p:tag name="KSO_WM_BEAUTIFY_FLAG" val="#wm#"/>
  <p:tag name="KSO_WM_SLIDE_POSITION" val="87*63"/>
  <p:tag name="KSO_WM_SLIDE_SIZE" val="785*407"/>
  <p:tag name="KSO_WM_TAG_VERSION" val="1.0"/>
</p:tagLst>
</file>

<file path=ppt/tags/tag9.xml><?xml version="1.0" encoding="utf-8"?>
<p:tagLst xmlns:p="http://schemas.openxmlformats.org/presentationml/2006/main">
  <p:tag name="KSO_WM_TEMPLATE_CATEGORY" val="preset"/>
  <p:tag name="KSO_WM_TEMPLATE_INDEX" val="201"/>
  <p:tag name="KSO_WM_SLIDE_ID" val="150995295"/>
  <p:tag name="KSO_WM_SLIDE_INDEX" val="48"/>
  <p:tag name="KSO_WM_SLIDE_ITEM_CNT" val="1"/>
  <p:tag name="KSO_WM_SLIDE_LAYOUT" val="f"/>
  <p:tag name="KSO_WM_SLIDE_LAYOUT_CNT" val="1"/>
  <p:tag name="KSO_WM_SLIDE_TYPE" val="text"/>
  <p:tag name="KSO_WM_BEAUTIFY_FLAG" val="#wm#"/>
  <p:tag name="KSO_WM_SLIDE_POSITION" val="87*63"/>
  <p:tag name="KSO_WM_SLIDE_SIZE" val="785*407"/>
  <p:tag name="KSO_WM_TAG_VERSION" val="1.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2556</Words>
  <Application>WPS 演示</Application>
  <PresentationFormat>宽屏</PresentationFormat>
  <Paragraphs>319</Paragraphs>
  <Slides>29</Slides>
  <Notes>31</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29</vt:i4>
      </vt:variant>
    </vt:vector>
  </HeadingPairs>
  <TitlesOfParts>
    <vt:vector size="42" baseType="lpstr">
      <vt:lpstr>Arial</vt:lpstr>
      <vt:lpstr>宋体</vt:lpstr>
      <vt:lpstr>Wingdings</vt:lpstr>
      <vt:lpstr>YouSheBiaoTiHei</vt:lpstr>
      <vt:lpstr>Source Han Sans SC Bold</vt:lpstr>
      <vt:lpstr>Yu Gothic UI Semibold</vt:lpstr>
      <vt:lpstr>阿里巴巴普惠体</vt:lpstr>
      <vt:lpstr>Alibaba PuHuiTi</vt:lpstr>
      <vt:lpstr>Calibri</vt:lpstr>
      <vt:lpstr>微软雅黑</vt:lpstr>
      <vt:lpstr>Arial Unicode MS</vt:lpstr>
      <vt:lpstr>Calibri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小益</dc:creator>
  <cp:lastModifiedBy>俺汤</cp:lastModifiedBy>
  <cp:revision>516</cp:revision>
  <dcterms:created xsi:type="dcterms:W3CDTF">2026-02-28T03:09:00Z</dcterms:created>
  <dcterms:modified xsi:type="dcterms:W3CDTF">2026-03-02T06:56:23Z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2052-12.1.0.25225</vt:lpwstr>
  </property>
  <property fmtid="{D5CDD505-2E9C-101B-9397-08002B2CF9AE}" pid="3" name="ICV">
    <vt:lpwstr>5C2EBB92643A437DB9FC6BA6754919D8_13</vt:lpwstr>
  </property>
</Properties>
</file>