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svg" ContentType="image/svg+xml"/>
  <Override PartName="/ppt/media/image12.svg" ContentType="image/svg+xml"/>
  <Override PartName="/ppt/media/image14.svg" ContentType="image/svg+xml"/>
  <Override PartName="/ppt/media/image16.svg" ContentType="image/svg+xml"/>
  <Override PartName="/ppt/media/image18.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28.svg" ContentType="image/svg+xml"/>
  <Override PartName="/ppt/media/image30.svg" ContentType="image/svg+xml"/>
  <Override PartName="/ppt/media/image32.svg" ContentType="image/svg+xml"/>
  <Override PartName="/ppt/media/image34.svg" ContentType="image/svg+xml"/>
  <Override PartName="/ppt/media/image36.svg" ContentType="image/svg+xml"/>
  <Override PartName="/ppt/media/image38.svg" ContentType="image/svg+xml"/>
  <Override PartName="/ppt/media/image4.svg" ContentType="image/svg+xml"/>
  <Override PartName="/ppt/media/image40.svg" ContentType="image/svg+xml"/>
  <Override PartName="/ppt/media/image42.svg" ContentType="image/svg+xml"/>
  <Override PartName="/ppt/media/image44.svg" ContentType="image/svg+xml"/>
  <Override PartName="/ppt/media/image46.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Lst>
  <p:notesMasterIdLst>
    <p:notesMasterId r:id="rId5"/>
  </p:notesMasterIdLst>
  <p:sldIdLst>
    <p:sldId id="266" r:id="rId4"/>
    <p:sldId id="267" r:id="rId6"/>
    <p:sldId id="268" r:id="rId7"/>
    <p:sldId id="269" r:id="rId8"/>
    <p:sldId id="270" r:id="rId9"/>
    <p:sldId id="271" r:id="rId10"/>
    <p:sldId id="272" r:id="rId11"/>
    <p:sldId id="273" r:id="rId12"/>
    <p:sldId id="274" r:id="rId13"/>
    <p:sldId id="275"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62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大家好，欢迎参加本次关于新《中华人民共和国治安管理处罚法》修订的解读讲座。今天，我们将一同深入学习这部与我们生活息息相关的法律的最新变化及其重要意义。我是来自教育矫正中心的杨正宇，希望通过这次分享，能帮助大家更好地理解和遵守新法规。</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的解读到此结束。希望通过今天的分享，能让大家对新《治安管理处罚法》有一个更全面、更深入的了解。法律是社会的基石，知法、懂法、守法是我们每个公民的责任和义务。让我们共同努力，营造一个更加安全、和谐、有序的社会环境。谢谢大家！</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本次解读将分为七个部分。首先，我们会了解本次法律修订的背景和重大意义。接着，我们将详细探讨新增的违法行为分类、未成年人相关规定的调整、正当防卫认定标准的重构等核心看点。最后，还会涉及宠物伤人处罚、执法程序完善以及关于吸毒记录封存的说明。希望这个结构能帮助大家更好地跟随我们的讲解。</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首先我们来看第一部分，修订的背景与意义。现行法律已经实施了近20年，面对社会的快速发展和新的治安问题，原有的规定显得有些滞后。因此，这次修订势在必行，旨在填补法律空白，完善执法流程。其重大意义在于，通过明确的法律依据，既能有效指导公安机关的执法工作，使其更加规范、公正、高效，也能更好地维护我们每一个人的合法权益，共同营造一个和谐稳定的社会环境。</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接下来是本次修订的重点之一，新增的违法行为分类规制。法律与时俱进，将近年来出现的一些新型违法行为纳入了管理范畴。例如，在公共秩序方面，加大了对传销和侵害英烈权益行为的打击；在公共安全方面，明确了高空抛物、无人机违规飞行等行为的法律责任；同时，在未成年人保护、人身权利和社会管理等多个方面，都新增了具体的处罚条款，织密了法律的防护网。</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第三部分，我们关注未成年人相关的规定调整。过去，为了保护未成年人，法律规定对特定年龄段的未成年人不执行拘留。但实践中，这也导致了一些未成年人有恃无恐，多次违法。新法规对此进行了调整，对于情节严重、影响恶劣，或者屡教不改的未成年人，明确了可以依法执行拘留。这体现了教育与惩戒相结合的原则，既保护了未成年人，也维护了法律的严肃性。</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第四点，是大家非常关心的正当防卫认定标准的重构。过去，“谁先动手谁有理”、“还手就是互殴”的简单认定方式备受争议。新法规明确了“法不能向不法让步”的原则，鼓励公民勇敢地维护自己的合法权益。它清晰地界定了正当防卫的合法性与合理限度，同时也为见义勇为者撑腰，这对于弘扬社会正气、建设法治社会具有重要意义。</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随着养宠人数的增加，宠物伤人事件也时有发生。新法规对此作出了明确规范。对于违规饲养烈性犬、遛狗不栓绳等行为，以及由此造成的伤人后果，都规定了相应的处罚措施。这不仅提高了养宠人的违法成本，也为我们在公共空间的安全提供了更有力的法律保障，促进了文明养宠的社会风尚。</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程序正义是实体正义的保障。新法规不仅完善了实体内容，也对执法和处罚程序进行了精细化规定。从执法证件的出示，到一人执法的规范，再到扣押程序的完善，都体现了对执法权力的约束。同时，法律也更加注重保障被处罚人的合法权益，例如保证其饮食休息、封存违法记录等，力求让每一个执法环节都经得起检验。</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最后，我们来看一个附则中的重要说明，关于吸毒记录的封存。首先需要明确的是，吸毒行为属于治安违法行为，而非犯罪行为。新法规明确了对未成年人的治安违法记录予以封存，这体现了对未成年人的特殊保护。同时，国家对戒毒人员的信息实行严格保密，并保障他们在入学、就业等方面的平等权利，帮助他们更好地回归社会。</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标题幻灯片">
  <p:cSld name="TITLE">
    <p:spTree>
      <p:nvGrpSpPr>
        <p:cNvPr id="11" name="Shape 11"/>
        <p:cNvGrpSpPr/>
        <p:nvPr/>
      </p:nvGrpSpPr>
      <p:grpSpPr>
        <a:xfrm>
          <a:off x="0" y="0"/>
          <a:ext cx="0" cy="0"/>
          <a:chOff x="0" y="0"/>
          <a:chExt cx="0" cy="0"/>
        </a:xfrm>
      </p:grpSpPr>
      <p:sp>
        <p:nvSpPr>
          <p:cNvPr id="12" name="Shape 30"/>
          <p:cNvSpPr txBox="1"/>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68" name="Shape 68"/>
        <p:cNvGrpSpPr/>
        <p:nvPr/>
      </p:nvGrpSpPr>
      <p:grpSpPr>
        <a:xfrm>
          <a:off x="0" y="0"/>
          <a:ext cx="0" cy="0"/>
          <a:chOff x="0" y="0"/>
          <a:chExt cx="0" cy="0"/>
        </a:xfrm>
      </p:grpSpPr>
      <p:sp>
        <p:nvSpPr>
          <p:cNvPr id="69" name="Shape 4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1" name="Shape 5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74" name="Shape 74"/>
        <p:cNvGrpSpPr/>
        <p:nvPr/>
      </p:nvGrpSpPr>
      <p:grpSpPr>
        <a:xfrm>
          <a:off x="0" y="0"/>
          <a:ext cx="0" cy="0"/>
          <a:chOff x="0" y="0"/>
          <a:chExt cx="0" cy="0"/>
        </a:xfrm>
      </p:grpSpPr>
      <p:sp>
        <p:nvSpPr>
          <p:cNvPr id="75" name="Shape 15"/>
          <p:cNvSpPr txBox="1"/>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7" name="Shape 1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标题和内容">
  <p:cSld name="OBJECT">
    <p:spTree>
      <p:nvGrpSpPr>
        <p:cNvPr id="17" name="Shape 17"/>
        <p:cNvGrpSpPr/>
        <p:nvPr/>
      </p:nvGrpSpPr>
      <p:grpSpPr>
        <a:xfrm>
          <a:off x="0" y="0"/>
          <a:ext cx="0" cy="0"/>
          <a:chOff x="0" y="0"/>
          <a:chExt cx="0" cy="0"/>
        </a:xfrm>
      </p:grpSpPr>
      <p:sp>
        <p:nvSpPr>
          <p:cNvPr id="18" name="Shape 54"/>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20" name="Shape 5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23" name="Shape 23"/>
        <p:cNvGrpSpPr/>
        <p:nvPr/>
      </p:nvGrpSpPr>
      <p:grpSpPr>
        <a:xfrm>
          <a:off x="0" y="0"/>
          <a:ext cx="0" cy="0"/>
          <a:chOff x="0" y="0"/>
          <a:chExt cx="0" cy="0"/>
        </a:xfrm>
      </p:grpSpPr>
      <p:sp>
        <p:nvSpPr>
          <p:cNvPr id="24" name="Shape 59"/>
          <p:cNvSpPr txBox="1"/>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29" name="Shape 29"/>
        <p:cNvGrpSpPr/>
        <p:nvPr/>
      </p:nvGrpSpPr>
      <p:grpSpPr>
        <a:xfrm>
          <a:off x="0" y="0"/>
          <a:ext cx="0" cy="0"/>
          <a:chOff x="0" y="0"/>
          <a:chExt cx="0" cy="0"/>
        </a:xfrm>
      </p:grpSpPr>
      <p:sp>
        <p:nvSpPr>
          <p:cNvPr id="30" name="Shape 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2" name="Shape 11"/>
          <p:cNvSpPr txBox="1"/>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3" name="Shape 1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36" name="Shape 36"/>
        <p:cNvGrpSpPr/>
        <p:nvPr/>
      </p:nvGrpSpPr>
      <p:grpSpPr>
        <a:xfrm>
          <a:off x="0" y="0"/>
          <a:ext cx="0" cy="0"/>
          <a:chOff x="0" y="0"/>
          <a:chExt cx="0" cy="0"/>
        </a:xfrm>
      </p:grpSpPr>
      <p:sp>
        <p:nvSpPr>
          <p:cNvPr id="37" name="Shape 35"/>
          <p:cNvSpPr txBox="1"/>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39" name="Shape 37"/>
          <p:cNvSpPr txBox="1"/>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0" name="Shape 38"/>
          <p:cNvSpPr txBox="1"/>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41" name="Shape 39"/>
          <p:cNvSpPr txBox="1"/>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2" name="Shape 40"/>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45" name="Shape 45"/>
        <p:cNvGrpSpPr/>
        <p:nvPr/>
      </p:nvGrpSpPr>
      <p:grpSpPr>
        <a:xfrm>
          <a:off x="0" y="0"/>
          <a:ext cx="0" cy="0"/>
          <a:chOff x="0" y="0"/>
          <a:chExt cx="0" cy="0"/>
        </a:xfrm>
      </p:grpSpPr>
      <p:sp>
        <p:nvSpPr>
          <p:cNvPr id="46" name="Shape 20"/>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50" name="Shape 50"/>
        <p:cNvGrpSpPr/>
        <p:nvPr/>
      </p:nvGrpSpPr>
      <p:grpSpPr>
        <a:xfrm>
          <a:off x="0" y="0"/>
          <a:ext cx="0" cy="0"/>
          <a:chOff x="0" y="0"/>
          <a:chExt cx="0" cy="0"/>
        </a:xfrm>
      </p:grpSpPr>
      <p:sp>
        <p:nvSpPr>
          <p:cNvPr id="51" name="Shape 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54" name="Shape 54"/>
        <p:cNvGrpSpPr/>
        <p:nvPr/>
      </p:nvGrpSpPr>
      <p:grpSpPr>
        <a:xfrm>
          <a:off x="0" y="0"/>
          <a:ext cx="0" cy="0"/>
          <a:chOff x="0" y="0"/>
          <a:chExt cx="0" cy="0"/>
        </a:xfrm>
      </p:grpSpPr>
      <p:sp>
        <p:nvSpPr>
          <p:cNvPr id="55" name="Shape 43"/>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p:txBody>
      </p:sp>
      <p:sp>
        <p:nvSpPr>
          <p:cNvPr id="57" name="Shape 45"/>
          <p:cNvSpPr txBox="1"/>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58" name="Shape 4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61" name="Shape 61"/>
        <p:cNvGrpSpPr/>
        <p:nvPr/>
      </p:nvGrpSpPr>
      <p:grpSpPr>
        <a:xfrm>
          <a:off x="0" y="0"/>
          <a:ext cx="0" cy="0"/>
          <a:chOff x="0" y="0"/>
          <a:chExt cx="0" cy="0"/>
        </a:xfrm>
      </p:grpSpPr>
      <p:sp>
        <p:nvSpPr>
          <p:cNvPr id="62" name="Shape 24"/>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p:nvPr>
            <p:ph type="pic" idx="2"/>
          </p:nvPr>
        </p:nvSpPr>
        <p:spPr>
          <a:xfrm>
            <a:off x="3887391" y="740569"/>
            <a:ext cx="4629150" cy="3655219"/>
          </a:xfrm>
          <a:prstGeom prst="rect">
            <a:avLst/>
          </a:prstGeom>
          <a:noFill/>
          <a:ln>
            <a:noFill/>
          </a:ln>
        </p:spPr>
      </p:sp>
      <p:sp>
        <p:nvSpPr>
          <p:cNvPr id="64" name="Shape 26"/>
          <p:cNvSpPr txBox="1"/>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65" name="Shape 2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Shape 1"/>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Shape 3"/>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 name="Shape 4"/>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 name="Shape 5"/>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2.xml"/><Relationship Id="rId2" Type="http://schemas.openxmlformats.org/officeDocument/2006/relationships/image" Target="../media/image47.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image" Target="../media/image10.svg"/><Relationship Id="rId8" Type="http://schemas.openxmlformats.org/officeDocument/2006/relationships/image" Target="../media/image9.png"/><Relationship Id="rId7" Type="http://schemas.openxmlformats.org/officeDocument/2006/relationships/image" Target="../media/image8.svg"/><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3" Type="http://schemas.openxmlformats.org/officeDocument/2006/relationships/image" Target="../media/image4.svg"/><Relationship Id="rId2" Type="http://schemas.openxmlformats.org/officeDocument/2006/relationships/image" Target="../media/image3.png"/><Relationship Id="rId17" Type="http://schemas.openxmlformats.org/officeDocument/2006/relationships/notesSlide" Target="../notesSlides/notesSlide2.xml"/><Relationship Id="rId16" Type="http://schemas.openxmlformats.org/officeDocument/2006/relationships/slideLayout" Target="../slideLayouts/slideLayout12.xml"/><Relationship Id="rId15" Type="http://schemas.openxmlformats.org/officeDocument/2006/relationships/image" Target="../media/image16.svg"/><Relationship Id="rId14" Type="http://schemas.openxmlformats.org/officeDocument/2006/relationships/image" Target="../media/image15.png"/><Relationship Id="rId13" Type="http://schemas.openxmlformats.org/officeDocument/2006/relationships/image" Target="../media/image14.svg"/><Relationship Id="rId12" Type="http://schemas.openxmlformats.org/officeDocument/2006/relationships/image" Target="../media/image13.png"/><Relationship Id="rId11" Type="http://schemas.openxmlformats.org/officeDocument/2006/relationships/image" Target="../media/image12.svg"/><Relationship Id="rId10" Type="http://schemas.openxmlformats.org/officeDocument/2006/relationships/image" Target="../media/image11.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18.svg"/><Relationship Id="rId4" Type="http://schemas.openxmlformats.org/officeDocument/2006/relationships/image" Target="../media/image17.png"/><Relationship Id="rId3" Type="http://schemas.openxmlformats.org/officeDocument/2006/relationships/tags" Target="../tags/tag2.xml"/><Relationship Id="rId2" Type="http://schemas.openxmlformats.org/officeDocument/2006/relationships/tags" Target="../tags/tag1.xml"/><Relationship Id="rId17" Type="http://schemas.openxmlformats.org/officeDocument/2006/relationships/notesSlide" Target="../notesSlides/notesSlide3.xml"/><Relationship Id="rId16" Type="http://schemas.openxmlformats.org/officeDocument/2006/relationships/slideLayout" Target="../slideLayouts/slideLayout12.xml"/><Relationship Id="rId15" Type="http://schemas.openxmlformats.org/officeDocument/2006/relationships/tags" Target="../tags/tag10.xml"/><Relationship Id="rId14" Type="http://schemas.openxmlformats.org/officeDocument/2006/relationships/tags" Target="../tags/tag9.xml"/><Relationship Id="rId13" Type="http://schemas.openxmlformats.org/officeDocument/2006/relationships/tags" Target="../tags/tag8.xml"/><Relationship Id="rId12" Type="http://schemas.openxmlformats.org/officeDocument/2006/relationships/image" Target="../media/image14.svg"/><Relationship Id="rId11" Type="http://schemas.openxmlformats.org/officeDocument/2006/relationships/image" Target="../media/image13.png"/><Relationship Id="rId10" Type="http://schemas.openxmlformats.org/officeDocument/2006/relationships/tags" Target="../tags/tag7.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12.xml"/><Relationship Id="rId7" Type="http://schemas.openxmlformats.org/officeDocument/2006/relationships/image" Target="../media/image8.svg"/><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2.xml"/><Relationship Id="rId5" Type="http://schemas.openxmlformats.org/officeDocument/2006/relationships/image" Target="../media/image14.svg"/><Relationship Id="rId4" Type="http://schemas.openxmlformats.org/officeDocument/2006/relationships/image" Target="../media/image13.png"/><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12.xml"/><Relationship Id="rId7" Type="http://schemas.openxmlformats.org/officeDocument/2006/relationships/image" Target="../media/image10.svg"/><Relationship Id="rId6" Type="http://schemas.openxmlformats.org/officeDocument/2006/relationships/image" Target="../media/image9.png"/><Relationship Id="rId5" Type="http://schemas.openxmlformats.org/officeDocument/2006/relationships/image" Target="../media/image14.svg"/><Relationship Id="rId4" Type="http://schemas.openxmlformats.org/officeDocument/2006/relationships/image" Target="../media/image13.png"/><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9" Type="http://schemas.openxmlformats.org/officeDocument/2006/relationships/image" Target="../media/image10.svg"/><Relationship Id="rId8" Type="http://schemas.openxmlformats.org/officeDocument/2006/relationships/image" Target="../media/image9.png"/><Relationship Id="rId7" Type="http://schemas.openxmlformats.org/officeDocument/2006/relationships/image" Target="../media/image28.svg"/><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3" Type="http://schemas.openxmlformats.org/officeDocument/2006/relationships/image" Target="../media/image24.svg"/><Relationship Id="rId2" Type="http://schemas.openxmlformats.org/officeDocument/2006/relationships/image" Target="../media/image23.png"/><Relationship Id="rId17" Type="http://schemas.openxmlformats.org/officeDocument/2006/relationships/notesSlide" Target="../notesSlides/notesSlide7.xml"/><Relationship Id="rId16" Type="http://schemas.openxmlformats.org/officeDocument/2006/relationships/slideLayout" Target="../slideLayouts/slideLayout12.xml"/><Relationship Id="rId15" Type="http://schemas.openxmlformats.org/officeDocument/2006/relationships/image" Target="../media/image34.svg"/><Relationship Id="rId14" Type="http://schemas.openxmlformats.org/officeDocument/2006/relationships/image" Target="../media/image33.png"/><Relationship Id="rId13" Type="http://schemas.openxmlformats.org/officeDocument/2006/relationships/image" Target="../media/image32.svg"/><Relationship Id="rId12" Type="http://schemas.openxmlformats.org/officeDocument/2006/relationships/image" Target="../media/image31.png"/><Relationship Id="rId11" Type="http://schemas.openxmlformats.org/officeDocument/2006/relationships/image" Target="../media/image30.svg"/><Relationship Id="rId10" Type="http://schemas.openxmlformats.org/officeDocument/2006/relationships/image" Target="../media/image29.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9" Type="http://schemas.openxmlformats.org/officeDocument/2006/relationships/image" Target="../media/image16.svg"/><Relationship Id="rId8" Type="http://schemas.openxmlformats.org/officeDocument/2006/relationships/image" Target="../media/image15.png"/><Relationship Id="rId7" Type="http://schemas.openxmlformats.org/officeDocument/2006/relationships/image" Target="../media/image38.svg"/><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3" Type="http://schemas.openxmlformats.org/officeDocument/2006/relationships/image" Target="../media/image10.svg"/><Relationship Id="rId2" Type="http://schemas.openxmlformats.org/officeDocument/2006/relationships/image" Target="../media/image9.png"/><Relationship Id="rId19" Type="http://schemas.openxmlformats.org/officeDocument/2006/relationships/notesSlide" Target="../notesSlides/notesSlide8.xml"/><Relationship Id="rId18" Type="http://schemas.openxmlformats.org/officeDocument/2006/relationships/slideLayout" Target="../slideLayouts/slideLayout12.xml"/><Relationship Id="rId17" Type="http://schemas.openxmlformats.org/officeDocument/2006/relationships/image" Target="../media/image14.svg"/><Relationship Id="rId16" Type="http://schemas.openxmlformats.org/officeDocument/2006/relationships/image" Target="../media/image13.png"/><Relationship Id="rId15" Type="http://schemas.openxmlformats.org/officeDocument/2006/relationships/image" Target="../media/image44.svg"/><Relationship Id="rId14" Type="http://schemas.openxmlformats.org/officeDocument/2006/relationships/image" Target="../media/image43.png"/><Relationship Id="rId13" Type="http://schemas.openxmlformats.org/officeDocument/2006/relationships/image" Target="../media/image42.svg"/><Relationship Id="rId12" Type="http://schemas.openxmlformats.org/officeDocument/2006/relationships/image" Target="../media/image41.png"/><Relationship Id="rId11" Type="http://schemas.openxmlformats.org/officeDocument/2006/relationships/image" Target="../media/image40.svg"/><Relationship Id="rId10" Type="http://schemas.openxmlformats.org/officeDocument/2006/relationships/image" Target="../media/image39.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2.xml"/><Relationship Id="rId7" Type="http://schemas.openxmlformats.org/officeDocument/2006/relationships/image" Target="../media/image40.svg"/><Relationship Id="rId6" Type="http://schemas.openxmlformats.org/officeDocument/2006/relationships/image" Target="../media/image39.png"/><Relationship Id="rId5" Type="http://schemas.openxmlformats.org/officeDocument/2006/relationships/image" Target="../media/image10.svg"/><Relationship Id="rId4" Type="http://schemas.openxmlformats.org/officeDocument/2006/relationships/image" Target="../media/image9.png"/><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1E32">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0F172A">
              <a:alpha val="75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635000" y="2286000"/>
            <a:ext cx="10922000" cy="1016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3200" b="1" i="0" u="none" strike="noStrike">
                <a:solidFill>
                  <a:srgbClr val="FFFFFF"/>
                </a:solidFill>
                <a:latin typeface="Noto Sans SC"/>
                <a:ea typeface="Noto Sans SC"/>
                <a:cs typeface="Noto Sans SC"/>
                <a:sym typeface="Noto Sans SC"/>
              </a:rPr>
              <a:t>新《中华人民共和国治安管理处罚法》修订解读</a:t>
            </a:r>
            <a:endParaRPr lang="en-US" sz="1100"/>
          </a:p>
        </p:txBody>
      </p:sp>
      <p:cxnSp>
        <p:nvCxnSpPr>
          <p:cNvPr id="5" name="Connector 5"/>
          <p:cNvCxnSpPr/>
          <p:nvPr/>
        </p:nvCxnSpPr>
        <p:spPr>
          <a:xfrm rot="-34376">
            <a:off x="5461032" y="3422650"/>
            <a:ext cx="1270000" cy="12700"/>
          </a:xfrm>
          <a:prstGeom prst="straightConnector1">
            <a:avLst/>
          </a:prstGeom>
          <a:solidFill>
            <a:srgbClr val="DEE0E3">
              <a:alpha val="100000"/>
            </a:srgbClr>
          </a:solidFill>
          <a:ln w="25400" cap="flat" cmpd="sng">
            <a:solidFill>
              <a:srgbClr val="D4AF37">
                <a:alpha val="100000"/>
              </a:srgbClr>
            </a:solidFill>
            <a:prstDash val="solid"/>
            <a:round/>
            <a:headEnd type="none" w="lg" len="lg"/>
            <a:tailEnd type="none" w="lg" len="lg"/>
          </a:ln>
        </p:spPr>
      </p:cxnSp>
      <p:sp>
        <p:nvSpPr>
          <p:cNvPr id="6" name="AutoShape 6"/>
          <p:cNvSpPr/>
          <p:nvPr/>
        </p:nvSpPr>
        <p:spPr>
          <a:xfrm>
            <a:off x="2286000" y="3683000"/>
            <a:ext cx="7620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endParaRPr lang="en-US"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E3A8A">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0A193C">
              <a:alpha val="85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1016000" y="2286000"/>
            <a:ext cx="10160000" cy="1016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3600" b="1" i="0" u="none" strike="noStrike">
                <a:solidFill>
                  <a:srgbClr val="FFFFFF"/>
                </a:solidFill>
                <a:latin typeface="Noto Sans SC"/>
                <a:ea typeface="Noto Sans SC"/>
                <a:cs typeface="Noto Sans SC"/>
                <a:sym typeface="Noto Sans SC"/>
              </a:rPr>
              <a:t>知法 懂法 守法</a:t>
            </a:r>
            <a:endParaRPr lang="en-US" sz="1100"/>
          </a:p>
        </p:txBody>
      </p:sp>
      <p:cxnSp>
        <p:nvCxnSpPr>
          <p:cNvPr id="5" name="Connector 5"/>
          <p:cNvCxnSpPr/>
          <p:nvPr/>
        </p:nvCxnSpPr>
        <p:spPr>
          <a:xfrm rot="-34376">
            <a:off x="5461032" y="3422650"/>
            <a:ext cx="1270000" cy="12700"/>
          </a:xfrm>
          <a:prstGeom prst="straightConnector1">
            <a:avLst/>
          </a:prstGeom>
          <a:solidFill>
            <a:srgbClr val="DEE0E3">
              <a:alpha val="100000"/>
            </a:srgbClr>
          </a:solidFill>
          <a:ln w="25400" cap="flat" cmpd="sng">
            <a:solidFill>
              <a:srgbClr val="D4AF37">
                <a:alpha val="100000"/>
              </a:srgbClr>
            </a:solidFill>
            <a:prstDash val="solid"/>
            <a:round/>
            <a:headEnd type="none" w="lg" len="lg"/>
            <a:tailEnd type="none" w="lg" len="lg"/>
          </a:ln>
        </p:spPr>
      </p:cxnSp>
      <p:sp>
        <p:nvSpPr>
          <p:cNvPr id="6" name="AutoShape 6"/>
          <p:cNvSpPr/>
          <p:nvPr/>
        </p:nvSpPr>
        <p:spPr>
          <a:xfrm>
            <a:off x="1016000" y="3683000"/>
            <a:ext cx="10160000" cy="635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400" b="0" i="0" u="none" strike="noStrike">
                <a:solidFill>
                  <a:srgbClr val="FFFFFF">
                    <a:alpha val="90196"/>
                  </a:srgbClr>
                </a:solidFill>
                <a:latin typeface="Noto Sans SC"/>
                <a:ea typeface="Noto Sans SC"/>
                <a:cs typeface="Noto Sans SC"/>
                <a:sym typeface="Noto Sans SC"/>
              </a:rPr>
              <a:t>谢谢大家！</a:t>
            </a:r>
            <a:endParaRPr lang="en-US" sz="1100"/>
          </a:p>
        </p:txBody>
      </p:sp>
      <p:pic>
        <p:nvPicPr>
          <p:cNvPr id="7" name="Picture 7"/>
          <p:cNvPicPr>
            <a:picLocks noChangeAspect="1"/>
          </p:cNvPicPr>
          <p:nvPr/>
        </p:nvPicPr>
        <p:blipFill>
          <a:blip r:embed="rId2"/>
          <a:stretch>
            <a:fillRect/>
          </a:stretch>
        </p:blipFill>
        <p:spPr>
          <a:xfrm>
            <a:off x="10668000" y="6190112"/>
            <a:ext cx="1524000" cy="6678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762000" y="1016000"/>
            <a:ext cx="3810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00008B"/>
                </a:solidFill>
                <a:latin typeface="Noto Sans SC"/>
                <a:ea typeface="Noto Sans SC"/>
                <a:cs typeface="Noto Sans SC"/>
                <a:sym typeface="Noto Sans SC"/>
              </a:rPr>
              <a:t>目录</a:t>
            </a:r>
            <a:endParaRPr lang="en-US" sz="1100"/>
          </a:p>
        </p:txBody>
      </p:sp>
      <p:cxnSp>
        <p:nvCxnSpPr>
          <p:cNvPr id="5" name="Connector 5"/>
          <p:cNvCxnSpPr/>
          <p:nvPr/>
        </p:nvCxnSpPr>
        <p:spPr>
          <a:xfrm rot="-42969">
            <a:off x="762040" y="1771650"/>
            <a:ext cx="1016000" cy="12700"/>
          </a:xfrm>
          <a:prstGeom prst="straightConnector1">
            <a:avLst/>
          </a:prstGeom>
          <a:solidFill>
            <a:srgbClr val="DEE0E3">
              <a:alpha val="100000"/>
            </a:srgbClr>
          </a:solidFill>
          <a:ln w="38100" cap="flat" cmpd="sng">
            <a:solidFill>
              <a:srgbClr val="DAA520">
                <a:alpha val="100000"/>
              </a:srgbClr>
            </a:solidFill>
            <a:prstDash val="solid"/>
            <a:round/>
            <a:headEnd type="none" w="lg" len="lg"/>
            <a:tailEnd type="none" w="lg" len="lg"/>
          </a:ln>
        </p:spPr>
      </p:cxnSp>
      <p:sp>
        <p:nvSpPr>
          <p:cNvPr id="6" name="AutoShape 6"/>
          <p:cNvSpPr/>
          <p:nvPr/>
        </p:nvSpPr>
        <p:spPr>
          <a:xfrm>
            <a:off x="762000" y="2159000"/>
            <a:ext cx="5207000" cy="711200"/>
          </a:xfrm>
          <a:prstGeom prst="roundRect">
            <a:avLst>
              <a:gd name="adj" fmla="val 17857"/>
            </a:avLst>
          </a:prstGeom>
          <a:solidFill>
            <a:srgbClr val="F5F7FA">
              <a:alpha val="100000"/>
            </a:srgbClr>
          </a:solidFill>
          <a:ln cap="flat" cmpd="sng">
            <a:solidFill>
              <a:srgbClr val="C6D0E1">
                <a:alpha val="100000"/>
              </a:srgbClr>
            </a:solidFill>
            <a:prstDash val="solid"/>
            <a:round/>
          </a:ln>
        </p:spPr>
        <p:txBody>
          <a:bodyPr vert="horz" wrap="square" lIns="63500" tIns="63500" rIns="63500" bIns="63500" rtlCol="0" anchor="ctr"/>
          <a:lstStyle/>
          <a:p>
            <a:pPr algn="ctr">
              <a:defRPr/>
            </a:p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2362200"/>
            <a:ext cx="304800" cy="304800"/>
          </a:xfrm>
          <a:prstGeom prst="rect">
            <a:avLst/>
          </a:prstGeom>
        </p:spPr>
      </p:pic>
      <p:sp>
        <p:nvSpPr>
          <p:cNvPr id="8" name="AutoShape 8"/>
          <p:cNvSpPr/>
          <p:nvPr/>
        </p:nvSpPr>
        <p:spPr>
          <a:xfrm>
            <a:off x="1460500" y="2324100"/>
            <a:ext cx="635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DAA520"/>
                </a:solidFill>
                <a:latin typeface="Noto Sans SC"/>
                <a:ea typeface="Noto Sans SC"/>
                <a:cs typeface="Noto Sans SC"/>
                <a:sym typeface="Noto Sans SC"/>
              </a:rPr>
              <a:t>01</a:t>
            </a:r>
            <a:endParaRPr lang="en-US" sz="1100"/>
          </a:p>
        </p:txBody>
      </p:sp>
      <p:sp>
        <p:nvSpPr>
          <p:cNvPr id="9" name="AutoShape 9"/>
          <p:cNvSpPr/>
          <p:nvPr/>
        </p:nvSpPr>
        <p:spPr>
          <a:xfrm>
            <a:off x="2095500" y="2324100"/>
            <a:ext cx="355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333333"/>
                </a:solidFill>
                <a:latin typeface="Noto Sans SC"/>
                <a:ea typeface="Noto Sans SC"/>
                <a:cs typeface="Noto Sans SC"/>
                <a:sym typeface="Noto Sans SC"/>
              </a:rPr>
              <a:t>修订背景与重大意义</a:t>
            </a:r>
            <a:endParaRPr lang="en-US" sz="1100"/>
          </a:p>
        </p:txBody>
      </p:sp>
      <p:sp>
        <p:nvSpPr>
          <p:cNvPr id="10" name="AutoShape 10"/>
          <p:cNvSpPr/>
          <p:nvPr/>
        </p:nvSpPr>
        <p:spPr>
          <a:xfrm>
            <a:off x="762000" y="2997200"/>
            <a:ext cx="5207000" cy="711200"/>
          </a:xfrm>
          <a:prstGeom prst="roundRect">
            <a:avLst>
              <a:gd name="adj" fmla="val 17857"/>
            </a:avLst>
          </a:prstGeom>
          <a:solidFill>
            <a:srgbClr val="F5F7FA">
              <a:alpha val="100000"/>
            </a:srgbClr>
          </a:solidFill>
          <a:ln cap="flat" cmpd="sng">
            <a:solidFill>
              <a:srgbClr val="C6D0E1">
                <a:alpha val="100000"/>
              </a:srgbClr>
            </a:solid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000" y="3200400"/>
            <a:ext cx="304800" cy="304800"/>
          </a:xfrm>
          <a:prstGeom prst="rect">
            <a:avLst/>
          </a:prstGeom>
        </p:spPr>
      </p:pic>
      <p:sp>
        <p:nvSpPr>
          <p:cNvPr id="12" name="AutoShape 12"/>
          <p:cNvSpPr/>
          <p:nvPr/>
        </p:nvSpPr>
        <p:spPr>
          <a:xfrm>
            <a:off x="1460500" y="3162300"/>
            <a:ext cx="635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DAA520"/>
                </a:solidFill>
                <a:latin typeface="Noto Sans SC"/>
                <a:ea typeface="Noto Sans SC"/>
                <a:cs typeface="Noto Sans SC"/>
                <a:sym typeface="Noto Sans SC"/>
              </a:rPr>
              <a:t>02</a:t>
            </a:r>
            <a:endParaRPr lang="en-US" sz="1100"/>
          </a:p>
        </p:txBody>
      </p:sp>
      <p:sp>
        <p:nvSpPr>
          <p:cNvPr id="13" name="AutoShape 13"/>
          <p:cNvSpPr/>
          <p:nvPr/>
        </p:nvSpPr>
        <p:spPr>
          <a:xfrm>
            <a:off x="2095500" y="3162300"/>
            <a:ext cx="355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333333"/>
                </a:solidFill>
                <a:latin typeface="Noto Sans SC"/>
                <a:ea typeface="Noto Sans SC"/>
                <a:cs typeface="Noto Sans SC"/>
                <a:sym typeface="Noto Sans SC"/>
              </a:rPr>
              <a:t>新增违法行为分类概览</a:t>
            </a:r>
            <a:endParaRPr lang="en-US" sz="1100"/>
          </a:p>
        </p:txBody>
      </p:sp>
      <p:sp>
        <p:nvSpPr>
          <p:cNvPr id="14" name="AutoShape 14"/>
          <p:cNvSpPr/>
          <p:nvPr/>
        </p:nvSpPr>
        <p:spPr>
          <a:xfrm>
            <a:off x="762000" y="3835400"/>
            <a:ext cx="5207000" cy="711200"/>
          </a:xfrm>
          <a:prstGeom prst="roundRect">
            <a:avLst>
              <a:gd name="adj" fmla="val 17857"/>
            </a:avLst>
          </a:prstGeom>
          <a:solidFill>
            <a:srgbClr val="F5F7FA">
              <a:alpha val="100000"/>
            </a:srgbClr>
          </a:solidFill>
          <a:ln cap="flat" cmpd="sng">
            <a:solidFill>
              <a:srgbClr val="C6D0E1">
                <a:alpha val="100000"/>
              </a:srgbClr>
            </a:solidFill>
            <a:prstDash val="solid"/>
            <a:round/>
          </a:ln>
        </p:spPr>
        <p:txBody>
          <a:bodyPr vert="horz" wrap="square" lIns="63500" tIns="63500" rIns="63500" bIns="63500" rtlCol="0" anchor="ctr"/>
          <a:lstStyle/>
          <a:p>
            <a:pPr algn="ctr">
              <a:defRPr/>
            </a:pPr>
          </a:p>
        </p:txBody>
      </p:sp>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6000" y="4038600"/>
            <a:ext cx="304800" cy="304800"/>
          </a:xfrm>
          <a:prstGeom prst="rect">
            <a:avLst/>
          </a:prstGeom>
        </p:spPr>
      </p:pic>
      <p:sp>
        <p:nvSpPr>
          <p:cNvPr id="16" name="AutoShape 16"/>
          <p:cNvSpPr/>
          <p:nvPr/>
        </p:nvSpPr>
        <p:spPr>
          <a:xfrm>
            <a:off x="1460500" y="4000500"/>
            <a:ext cx="635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DAA520"/>
                </a:solidFill>
                <a:latin typeface="Noto Sans SC"/>
                <a:ea typeface="Noto Sans SC"/>
                <a:cs typeface="Noto Sans SC"/>
                <a:sym typeface="Noto Sans SC"/>
              </a:rPr>
              <a:t>03</a:t>
            </a:r>
            <a:endParaRPr lang="en-US" sz="1100"/>
          </a:p>
        </p:txBody>
      </p:sp>
      <p:sp>
        <p:nvSpPr>
          <p:cNvPr id="17" name="AutoShape 17"/>
          <p:cNvSpPr/>
          <p:nvPr/>
        </p:nvSpPr>
        <p:spPr>
          <a:xfrm>
            <a:off x="2095500" y="4000500"/>
            <a:ext cx="355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333333"/>
                </a:solidFill>
                <a:latin typeface="Noto Sans SC"/>
                <a:ea typeface="Noto Sans SC"/>
                <a:cs typeface="Noto Sans SC"/>
                <a:sym typeface="Noto Sans SC"/>
              </a:rPr>
              <a:t>未成年人保护与惩戒并重</a:t>
            </a:r>
            <a:endParaRPr lang="en-US" sz="1100"/>
          </a:p>
        </p:txBody>
      </p:sp>
      <p:sp>
        <p:nvSpPr>
          <p:cNvPr id="18" name="AutoShape 18"/>
          <p:cNvSpPr/>
          <p:nvPr/>
        </p:nvSpPr>
        <p:spPr>
          <a:xfrm>
            <a:off x="762000" y="4673600"/>
            <a:ext cx="5207000" cy="711200"/>
          </a:xfrm>
          <a:prstGeom prst="roundRect">
            <a:avLst>
              <a:gd name="adj" fmla="val 17857"/>
            </a:avLst>
          </a:prstGeom>
          <a:solidFill>
            <a:srgbClr val="F5F7FA">
              <a:alpha val="100000"/>
            </a:srgbClr>
          </a:solidFill>
          <a:ln cap="flat" cmpd="sng">
            <a:solidFill>
              <a:srgbClr val="C6D0E1">
                <a:alpha val="100000"/>
              </a:srgbClr>
            </a:solidFill>
            <a:prstDash val="solid"/>
            <a:round/>
          </a:ln>
        </p:spPr>
        <p:txBody>
          <a:bodyPr vert="horz" wrap="square" lIns="63500" tIns="63500" rIns="63500" bIns="63500" rtlCol="0" anchor="ctr"/>
          <a:lstStyle/>
          <a:p>
            <a:pPr algn="ctr">
              <a:defRPr/>
            </a:pPr>
          </a:p>
        </p:txBody>
      </p:sp>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6000" y="4876800"/>
            <a:ext cx="304800" cy="304800"/>
          </a:xfrm>
          <a:prstGeom prst="rect">
            <a:avLst/>
          </a:prstGeom>
        </p:spPr>
      </p:pic>
      <p:sp>
        <p:nvSpPr>
          <p:cNvPr id="20" name="AutoShape 20"/>
          <p:cNvSpPr/>
          <p:nvPr/>
        </p:nvSpPr>
        <p:spPr>
          <a:xfrm>
            <a:off x="1460500" y="4838700"/>
            <a:ext cx="635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DAA520"/>
                </a:solidFill>
                <a:latin typeface="Noto Sans SC"/>
                <a:ea typeface="Noto Sans SC"/>
                <a:cs typeface="Noto Sans SC"/>
                <a:sym typeface="Noto Sans SC"/>
              </a:rPr>
              <a:t>04</a:t>
            </a:r>
            <a:endParaRPr lang="en-US" sz="1100"/>
          </a:p>
        </p:txBody>
      </p:sp>
      <p:sp>
        <p:nvSpPr>
          <p:cNvPr id="21" name="AutoShape 21"/>
          <p:cNvSpPr/>
          <p:nvPr/>
        </p:nvSpPr>
        <p:spPr>
          <a:xfrm>
            <a:off x="2095500" y="4838700"/>
            <a:ext cx="355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333333"/>
                </a:solidFill>
                <a:latin typeface="Noto Sans SC"/>
                <a:ea typeface="Noto Sans SC"/>
                <a:cs typeface="Noto Sans SC"/>
                <a:sym typeface="Noto Sans SC"/>
              </a:rPr>
              <a:t>正当防卫认定标准重构</a:t>
            </a:r>
            <a:endParaRPr lang="en-US" sz="1100"/>
          </a:p>
        </p:txBody>
      </p:sp>
      <p:sp>
        <p:nvSpPr>
          <p:cNvPr id="22" name="AutoShape 22"/>
          <p:cNvSpPr/>
          <p:nvPr/>
        </p:nvSpPr>
        <p:spPr>
          <a:xfrm>
            <a:off x="6223000" y="2159000"/>
            <a:ext cx="5207000" cy="711200"/>
          </a:xfrm>
          <a:prstGeom prst="roundRect">
            <a:avLst>
              <a:gd name="adj" fmla="val 17857"/>
            </a:avLst>
          </a:prstGeom>
          <a:solidFill>
            <a:srgbClr val="F5F7FA">
              <a:alpha val="100000"/>
            </a:srgbClr>
          </a:solidFill>
          <a:ln cap="flat" cmpd="sng">
            <a:solidFill>
              <a:srgbClr val="C6D0E1">
                <a:alpha val="100000"/>
              </a:srgbClr>
            </a:solidFill>
            <a:prstDash val="solid"/>
            <a:round/>
          </a:ln>
        </p:spPr>
        <p:txBody>
          <a:bodyPr vert="horz" wrap="square" lIns="63500" tIns="63500" rIns="63500" bIns="63500" rtlCol="0" anchor="ctr"/>
          <a:lstStyle/>
          <a:p>
            <a:pPr algn="ctr">
              <a:defRPr/>
            </a:pPr>
          </a:p>
        </p:txBody>
      </p:sp>
      <p:pic>
        <p:nvPicPr>
          <p:cNvPr id="23" name="Picture 2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77000" y="2362200"/>
            <a:ext cx="304800" cy="304800"/>
          </a:xfrm>
          <a:prstGeom prst="rect">
            <a:avLst/>
          </a:prstGeom>
        </p:spPr>
      </p:pic>
      <p:sp>
        <p:nvSpPr>
          <p:cNvPr id="24" name="AutoShape 24"/>
          <p:cNvSpPr/>
          <p:nvPr/>
        </p:nvSpPr>
        <p:spPr>
          <a:xfrm>
            <a:off x="6921500" y="2324100"/>
            <a:ext cx="635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DAA520"/>
                </a:solidFill>
                <a:latin typeface="Noto Sans SC"/>
                <a:ea typeface="Noto Sans SC"/>
                <a:cs typeface="Noto Sans SC"/>
                <a:sym typeface="Noto Sans SC"/>
              </a:rPr>
              <a:t>05</a:t>
            </a:r>
            <a:endParaRPr lang="en-US" sz="1100"/>
          </a:p>
        </p:txBody>
      </p:sp>
      <p:sp>
        <p:nvSpPr>
          <p:cNvPr id="25" name="AutoShape 25"/>
          <p:cNvSpPr/>
          <p:nvPr/>
        </p:nvSpPr>
        <p:spPr>
          <a:xfrm>
            <a:off x="7556500" y="2324100"/>
            <a:ext cx="355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333333"/>
                </a:solidFill>
                <a:latin typeface="Noto Sans SC"/>
                <a:ea typeface="Noto Sans SC"/>
                <a:cs typeface="Noto Sans SC"/>
                <a:sym typeface="Noto Sans SC"/>
              </a:rPr>
              <a:t>宠物伤人相关处罚规范</a:t>
            </a:r>
            <a:endParaRPr lang="en-US" sz="1100"/>
          </a:p>
        </p:txBody>
      </p:sp>
      <p:sp>
        <p:nvSpPr>
          <p:cNvPr id="26" name="AutoShape 26"/>
          <p:cNvSpPr/>
          <p:nvPr/>
        </p:nvSpPr>
        <p:spPr>
          <a:xfrm>
            <a:off x="6223000" y="2997200"/>
            <a:ext cx="5207000" cy="711200"/>
          </a:xfrm>
          <a:prstGeom prst="roundRect">
            <a:avLst>
              <a:gd name="adj" fmla="val 17857"/>
            </a:avLst>
          </a:prstGeom>
          <a:solidFill>
            <a:srgbClr val="F5F7FA">
              <a:alpha val="100000"/>
            </a:srgbClr>
          </a:solidFill>
          <a:ln cap="flat" cmpd="sng">
            <a:solidFill>
              <a:srgbClr val="C6D0E1">
                <a:alpha val="100000"/>
              </a:srgbClr>
            </a:solidFill>
            <a:prstDash val="solid"/>
            <a:round/>
          </a:ln>
        </p:spPr>
        <p:txBody>
          <a:bodyPr vert="horz" wrap="square" lIns="63500" tIns="63500" rIns="63500" bIns="63500" rtlCol="0" anchor="ctr"/>
          <a:lstStyle/>
          <a:p>
            <a:pPr algn="ctr">
              <a:defRPr/>
            </a:pPr>
          </a:p>
        </p:txBody>
      </p:sp>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77000" y="3200400"/>
            <a:ext cx="304800" cy="304800"/>
          </a:xfrm>
          <a:prstGeom prst="rect">
            <a:avLst/>
          </a:prstGeom>
        </p:spPr>
      </p:pic>
      <p:sp>
        <p:nvSpPr>
          <p:cNvPr id="28" name="AutoShape 28"/>
          <p:cNvSpPr/>
          <p:nvPr/>
        </p:nvSpPr>
        <p:spPr>
          <a:xfrm>
            <a:off x="6921500" y="3162300"/>
            <a:ext cx="635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DAA520"/>
                </a:solidFill>
                <a:latin typeface="Noto Sans SC"/>
                <a:ea typeface="Noto Sans SC"/>
                <a:cs typeface="Noto Sans SC"/>
                <a:sym typeface="Noto Sans SC"/>
              </a:rPr>
              <a:t>06</a:t>
            </a:r>
            <a:endParaRPr lang="en-US" sz="1100"/>
          </a:p>
        </p:txBody>
      </p:sp>
      <p:sp>
        <p:nvSpPr>
          <p:cNvPr id="29" name="AutoShape 29"/>
          <p:cNvSpPr/>
          <p:nvPr/>
        </p:nvSpPr>
        <p:spPr>
          <a:xfrm>
            <a:off x="7556500" y="3162300"/>
            <a:ext cx="355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333333"/>
                </a:solidFill>
                <a:latin typeface="Noto Sans SC"/>
                <a:ea typeface="Noto Sans SC"/>
                <a:cs typeface="Noto Sans SC"/>
                <a:sym typeface="Noto Sans SC"/>
              </a:rPr>
              <a:t>执法与处罚程序的完善</a:t>
            </a:r>
            <a:endParaRPr lang="en-US" sz="1100"/>
          </a:p>
        </p:txBody>
      </p:sp>
      <p:sp>
        <p:nvSpPr>
          <p:cNvPr id="30" name="AutoShape 30"/>
          <p:cNvSpPr/>
          <p:nvPr/>
        </p:nvSpPr>
        <p:spPr>
          <a:xfrm>
            <a:off x="6223000" y="3835400"/>
            <a:ext cx="5207000" cy="711200"/>
          </a:xfrm>
          <a:prstGeom prst="roundRect">
            <a:avLst>
              <a:gd name="adj" fmla="val 17857"/>
            </a:avLst>
          </a:prstGeom>
          <a:solidFill>
            <a:srgbClr val="F5F7FA">
              <a:alpha val="100000"/>
            </a:srgbClr>
          </a:solidFill>
          <a:ln cap="flat" cmpd="sng">
            <a:solidFill>
              <a:srgbClr val="C6D0E1">
                <a:alpha val="100000"/>
              </a:srgbClr>
            </a:solidFill>
            <a:prstDash val="solid"/>
            <a:round/>
          </a:ln>
        </p:spPr>
        <p:txBody>
          <a:bodyPr vert="horz" wrap="square" lIns="63500" tIns="63500" rIns="63500" bIns="63500" rtlCol="0" anchor="ctr"/>
          <a:lstStyle/>
          <a:p>
            <a:pPr algn="ctr">
              <a:defRPr/>
            </a:pPr>
          </a:p>
        </p:txBody>
      </p:sp>
      <p:pic>
        <p:nvPicPr>
          <p:cNvPr id="31" name="Picture 3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477000" y="4038600"/>
            <a:ext cx="304800" cy="304800"/>
          </a:xfrm>
          <a:prstGeom prst="rect">
            <a:avLst/>
          </a:prstGeom>
        </p:spPr>
      </p:pic>
      <p:sp>
        <p:nvSpPr>
          <p:cNvPr id="32" name="AutoShape 32"/>
          <p:cNvSpPr/>
          <p:nvPr/>
        </p:nvSpPr>
        <p:spPr>
          <a:xfrm>
            <a:off x="6921500" y="4000500"/>
            <a:ext cx="635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DAA520"/>
                </a:solidFill>
                <a:latin typeface="Noto Sans SC"/>
                <a:ea typeface="Noto Sans SC"/>
                <a:cs typeface="Noto Sans SC"/>
                <a:sym typeface="Noto Sans SC"/>
              </a:rPr>
              <a:t>07</a:t>
            </a:r>
            <a:endParaRPr lang="en-US" sz="1100"/>
          </a:p>
        </p:txBody>
      </p:sp>
      <p:sp>
        <p:nvSpPr>
          <p:cNvPr id="33" name="AutoShape 33"/>
          <p:cNvSpPr/>
          <p:nvPr/>
        </p:nvSpPr>
        <p:spPr>
          <a:xfrm>
            <a:off x="7556500" y="4000500"/>
            <a:ext cx="355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333333"/>
                </a:solidFill>
                <a:latin typeface="Noto Sans SC"/>
                <a:ea typeface="Noto Sans SC"/>
                <a:cs typeface="Noto Sans SC"/>
                <a:sym typeface="Noto Sans SC"/>
              </a:rPr>
              <a:t>附则：吸毒记录封存说明</a:t>
            </a:r>
            <a:endParaRPr lang="en-US"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F8FF">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FFFFFF">
              <a:alpha val="9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762000" y="762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00008B"/>
                </a:solidFill>
                <a:latin typeface="Noto Sans SC"/>
                <a:ea typeface="Noto Sans SC"/>
                <a:cs typeface="Noto Sans SC"/>
                <a:sym typeface="Noto Sans SC"/>
              </a:rPr>
              <a:t>01 修订背景与重大意义</a:t>
            </a:r>
            <a:endParaRPr lang="en-US" sz="1100"/>
          </a:p>
        </p:txBody>
      </p:sp>
      <p:sp>
        <p:nvSpPr>
          <p:cNvPr id="5" name="AutoShape 5"/>
          <p:cNvSpPr/>
          <p:nvPr>
            <p:custDataLst>
              <p:tags r:id="rId2"/>
            </p:custDataLst>
          </p:nvPr>
        </p:nvSpPr>
        <p:spPr>
          <a:xfrm>
            <a:off x="762000" y="1651000"/>
            <a:ext cx="10668000" cy="2159000"/>
          </a:xfrm>
          <a:prstGeom prst="roundRect">
            <a:avLst>
              <a:gd name="adj" fmla="val 5882"/>
            </a:avLst>
          </a:prstGeom>
          <a:solidFill>
            <a:srgbClr val="FFFFFF">
              <a:alpha val="100000"/>
            </a:srgbClr>
          </a:solidFill>
          <a:ln w="12700" cap="flat" cmpd="sng">
            <a:solidFill>
              <a:srgbClr val="E1E4E8">
                <a:alpha val="100000"/>
              </a:srgbClr>
            </a:solidFill>
            <a:prstDash val="solid"/>
            <a:round/>
          </a:ln>
          <a:effectLst>
            <a:outerShdw blurRad="127000" dist="50800" dir="2700000" algn="tl" rotWithShape="0">
              <a:srgbClr val="000000">
                <a:alpha val="5000"/>
              </a:srgbClr>
            </a:outerShdw>
          </a:effectLst>
        </p:spPr>
        <p:txBody>
          <a:bodyPr vert="horz" wrap="square" lIns="63500" tIns="63500" rIns="63500" bIns="63500" rtlCol="0" anchor="ctr"/>
          <a:lstStyle/>
          <a:p>
            <a:pPr algn="ctr">
              <a:defRPr/>
            </a:pPr>
          </a:p>
        </p:txBody>
      </p:sp>
      <p:pic>
        <p:nvPicPr>
          <p:cNvPr id="6" name="Picture 6"/>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6800" y="1905000"/>
            <a:ext cx="406400" cy="406400"/>
          </a:xfrm>
          <a:prstGeom prst="rect">
            <a:avLst/>
          </a:prstGeom>
        </p:spPr>
      </p:pic>
      <p:sp>
        <p:nvSpPr>
          <p:cNvPr id="7" name="AutoShape 7"/>
          <p:cNvSpPr/>
          <p:nvPr>
            <p:custDataLst>
              <p:tags r:id="rId6"/>
            </p:custDataLst>
          </p:nvPr>
        </p:nvSpPr>
        <p:spPr>
          <a:xfrm>
            <a:off x="1574800" y="1905000"/>
            <a:ext cx="889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008B"/>
                </a:solidFill>
                <a:latin typeface="Noto Sans SC"/>
                <a:ea typeface="Noto Sans SC"/>
                <a:cs typeface="Noto Sans SC"/>
                <a:sym typeface="Noto Sans SC"/>
              </a:rPr>
              <a:t>修订的必要性：填补空白，适应新形势</a:t>
            </a:r>
            <a:endParaRPr lang="en-US" sz="1100"/>
          </a:p>
        </p:txBody>
      </p:sp>
      <p:cxnSp>
        <p:nvCxnSpPr>
          <p:cNvPr id="8" name="Connector 8"/>
          <p:cNvCxnSpPr/>
          <p:nvPr>
            <p:custDataLst>
              <p:tags r:id="rId7"/>
            </p:custDataLst>
          </p:nvPr>
        </p:nvCxnSpPr>
        <p:spPr>
          <a:xfrm rot="-4340">
            <a:off x="1066804" y="2381250"/>
            <a:ext cx="10058400" cy="12700"/>
          </a:xfrm>
          <a:prstGeom prst="straightConnector1">
            <a:avLst/>
          </a:prstGeom>
          <a:solidFill>
            <a:srgbClr val="DEE0E3">
              <a:alpha val="100000"/>
            </a:srgbClr>
          </a:solidFill>
          <a:ln w="12700" cap="flat" cmpd="sng">
            <a:solidFill>
              <a:srgbClr val="F0F0F0">
                <a:alpha val="100000"/>
              </a:srgbClr>
            </a:solidFill>
            <a:prstDash val="solid"/>
            <a:round/>
            <a:headEnd type="none" w="med" len="med"/>
            <a:tailEnd type="none" w="med" len="med"/>
          </a:ln>
        </p:spPr>
      </p:cxnSp>
      <p:sp>
        <p:nvSpPr>
          <p:cNvPr id="9" name="AutoShape 9"/>
          <p:cNvSpPr/>
          <p:nvPr>
            <p:custDataLst>
              <p:tags r:id="rId8"/>
            </p:custDataLst>
          </p:nvPr>
        </p:nvSpPr>
        <p:spPr>
          <a:xfrm>
            <a:off x="1066800" y="2514600"/>
            <a:ext cx="10058400" cy="1143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400" b="0" i="0" u="none" strike="noStrike">
                <a:solidFill>
                  <a:srgbClr val="333333"/>
                </a:solidFill>
                <a:latin typeface="Noto Sans SC"/>
                <a:ea typeface="Noto Sans SC"/>
                <a:cs typeface="Noto Sans SC"/>
                <a:sym typeface="Noto Sans SC"/>
              </a:rPr>
              <a:t>现行《治安管理处罚法》施行近20年，已难以适配新形势下治安管理需求。亟需通过修订补充违法行为规定、完善执法程序，从而全面提升治安管理的法治化水平。</a:t>
            </a:r>
            <a:endParaRPr lang="en-US" sz="1100"/>
          </a:p>
        </p:txBody>
      </p:sp>
      <p:sp>
        <p:nvSpPr>
          <p:cNvPr id="10" name="AutoShape 10"/>
          <p:cNvSpPr/>
          <p:nvPr>
            <p:custDataLst>
              <p:tags r:id="rId9"/>
            </p:custDataLst>
          </p:nvPr>
        </p:nvSpPr>
        <p:spPr>
          <a:xfrm>
            <a:off x="762000" y="4064000"/>
            <a:ext cx="10668000" cy="2286000"/>
          </a:xfrm>
          <a:prstGeom prst="roundRect">
            <a:avLst>
              <a:gd name="adj" fmla="val 5555"/>
            </a:avLst>
          </a:prstGeom>
          <a:solidFill>
            <a:srgbClr val="FFFFFF">
              <a:alpha val="100000"/>
            </a:srgbClr>
          </a:solidFill>
          <a:ln w="12700" cap="flat" cmpd="sng">
            <a:solidFill>
              <a:srgbClr val="E1E4E8">
                <a:alpha val="100000"/>
              </a:srgbClr>
            </a:solidFill>
            <a:prstDash val="solid"/>
            <a:round/>
          </a:ln>
          <a:effectLst>
            <a:outerShdw blurRad="127000" dist="50800" dir="2700000" algn="tl" rotWithShape="0">
              <a:srgbClr val="000000">
                <a:alpha val="5000"/>
              </a:srgbClr>
            </a:outerShdw>
          </a:effectLst>
        </p:spPr>
        <p:txBody>
          <a:bodyPr vert="horz" wrap="square" lIns="63500" tIns="63500" rIns="63500" bIns="63500" rtlCol="0" anchor="ctr"/>
          <a:lstStyle/>
          <a:p>
            <a:pPr algn="ctr">
              <a:defRPr/>
            </a:pPr>
          </a:p>
        </p:txBody>
      </p:sp>
      <p:pic>
        <p:nvPicPr>
          <p:cNvPr id="11" name="Picture 11"/>
          <p:cNvPicPr>
            <a:picLocks noChangeAspect="1"/>
          </p:cNvPicPr>
          <p:nvPr>
            <p:custDataLst>
              <p:tags r:id="rId10"/>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6800" y="4318000"/>
            <a:ext cx="406400" cy="406400"/>
          </a:xfrm>
          <a:prstGeom prst="rect">
            <a:avLst/>
          </a:prstGeom>
        </p:spPr>
      </p:pic>
      <p:sp>
        <p:nvSpPr>
          <p:cNvPr id="12" name="AutoShape 12"/>
          <p:cNvSpPr/>
          <p:nvPr>
            <p:custDataLst>
              <p:tags r:id="rId13"/>
            </p:custDataLst>
          </p:nvPr>
        </p:nvSpPr>
        <p:spPr>
          <a:xfrm>
            <a:off x="1574800" y="4318000"/>
            <a:ext cx="889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008B"/>
                </a:solidFill>
                <a:latin typeface="Noto Sans SC"/>
                <a:ea typeface="Noto Sans SC"/>
                <a:cs typeface="Noto Sans SC"/>
                <a:sym typeface="Noto Sans SC"/>
              </a:rPr>
              <a:t>修订的重大意义：规范执法，维护权益</a:t>
            </a:r>
            <a:endParaRPr lang="en-US" sz="1100"/>
          </a:p>
        </p:txBody>
      </p:sp>
      <p:cxnSp>
        <p:nvCxnSpPr>
          <p:cNvPr id="13" name="Connector 13"/>
          <p:cNvCxnSpPr/>
          <p:nvPr>
            <p:custDataLst>
              <p:tags r:id="rId14"/>
            </p:custDataLst>
          </p:nvPr>
        </p:nvCxnSpPr>
        <p:spPr>
          <a:xfrm rot="-4340">
            <a:off x="1066804" y="4794250"/>
            <a:ext cx="10058400" cy="12700"/>
          </a:xfrm>
          <a:prstGeom prst="straightConnector1">
            <a:avLst/>
          </a:prstGeom>
          <a:solidFill>
            <a:srgbClr val="DEE0E3">
              <a:alpha val="100000"/>
            </a:srgbClr>
          </a:solidFill>
          <a:ln w="12700" cap="flat" cmpd="sng">
            <a:solidFill>
              <a:srgbClr val="F0F0F0">
                <a:alpha val="100000"/>
              </a:srgbClr>
            </a:solidFill>
            <a:prstDash val="solid"/>
            <a:round/>
            <a:headEnd type="none" w="med" len="med"/>
            <a:tailEnd type="none" w="med" len="med"/>
          </a:ln>
        </p:spPr>
      </p:cxnSp>
      <p:sp>
        <p:nvSpPr>
          <p:cNvPr id="14" name="AutoShape 14"/>
          <p:cNvSpPr/>
          <p:nvPr>
            <p:custDataLst>
              <p:tags r:id="rId15"/>
            </p:custDataLst>
          </p:nvPr>
        </p:nvSpPr>
        <p:spPr>
          <a:xfrm>
            <a:off x="1066800" y="4927600"/>
            <a:ext cx="10058400" cy="1270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400" b="0" i="0" u="none" strike="noStrike">
                <a:solidFill>
                  <a:srgbClr val="333333"/>
                </a:solidFill>
                <a:latin typeface="Noto Sans SC"/>
                <a:ea typeface="Noto Sans SC"/>
                <a:cs typeface="Noto Sans SC"/>
                <a:sym typeface="Noto Sans SC"/>
              </a:rPr>
              <a:t>立足治安管理新情况，坚持</a:t>
            </a:r>
            <a:r>
              <a:rPr lang="en-US" sz="1400" b="1" i="0" u="none" strike="noStrike">
                <a:solidFill>
                  <a:srgbClr val="00008B"/>
                </a:solidFill>
                <a:latin typeface="Noto Sans SC"/>
                <a:ea typeface="Noto Sans SC"/>
                <a:cs typeface="Noto Sans SC"/>
                <a:sym typeface="Noto Sans SC"/>
              </a:rPr>
              <a:t>处罚法定、过罚相当</a:t>
            </a:r>
            <a:r>
              <a:rPr lang="en-US" sz="1400" b="0" i="0" u="none" strike="noStrike">
                <a:solidFill>
                  <a:srgbClr val="333333"/>
                </a:solidFill>
                <a:latin typeface="Noto Sans SC"/>
                <a:ea typeface="Noto Sans SC"/>
                <a:cs typeface="Noto Sans SC"/>
                <a:sym typeface="Noto Sans SC"/>
              </a:rPr>
              <a:t>。为公安机关执法提供有力法律依据，提升执法效率与公正性；同时维护社会秩序和公共安全，保护公民、法人及其他组织合法权益，促进社会和谐稳定。</a:t>
            </a:r>
            <a:endParaRPr lang="en-US"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FFFFFF"/>
                </a:solidFill>
                <a:latin typeface="Noto Sans SC"/>
                <a:ea typeface="Noto Sans SC"/>
                <a:cs typeface="Noto Sans SC"/>
                <a:sym typeface="Noto Sans SC"/>
              </a:rPr>
              <a:t>02 新增违法行为分类概览</a:t>
            </a:r>
            <a:endParaRPr lang="en-US" sz="1100"/>
          </a:p>
        </p:txBody>
      </p:sp>
      <p:sp>
        <p:nvSpPr>
          <p:cNvPr id="3" name="AutoShape 3"/>
          <p:cNvSpPr/>
          <p:nvPr/>
        </p:nvSpPr>
        <p:spPr>
          <a:xfrm>
            <a:off x="762000" y="1651000"/>
            <a:ext cx="3429000" cy="4064000"/>
          </a:xfrm>
          <a:prstGeom prst="roundRect">
            <a:avLst>
              <a:gd name="adj" fmla="val 3703"/>
            </a:avLst>
          </a:prstGeom>
          <a:solidFill>
            <a:srgbClr val="FFFFFF">
              <a:alpha val="95000"/>
            </a:srgbClr>
          </a:solidFill>
          <a:ln w="12700" cap="flat" cmpd="sng">
            <a:solidFill>
              <a:srgbClr val="C8C8C8">
                <a:alpha val="100000"/>
              </a:srgbClr>
            </a:solidFill>
            <a:prstDash val="solid"/>
            <a:round/>
          </a:ln>
          <a:effectLst>
            <a:outerShdw blurRad="101600" dist="50800" dir="5400000" algn="tl" rotWithShape="0">
              <a:srgbClr val="000000">
                <a:alpha val="10000"/>
              </a:srgbClr>
            </a:outerShdw>
          </a:effectLst>
        </p:spPr>
        <p:txBody>
          <a:bodyPr vert="horz" wrap="square" lIns="0" tIns="0" rIns="0" bIns="0" rtlCol="0" anchor="ctr" anchorCtr="0"/>
          <a:lstStyle/>
          <a:p>
            <a:pPr algn="ctr">
              <a:defRPr/>
            </a:p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1905000"/>
            <a:ext cx="355600" cy="355600"/>
          </a:xfrm>
          <a:prstGeom prst="rect">
            <a:avLst/>
          </a:prstGeom>
        </p:spPr>
      </p:pic>
      <p:sp>
        <p:nvSpPr>
          <p:cNvPr id="5" name="AutoShape 5"/>
          <p:cNvSpPr/>
          <p:nvPr/>
        </p:nvSpPr>
        <p:spPr>
          <a:xfrm>
            <a:off x="1460500" y="1879600"/>
            <a:ext cx="2540000" cy="4064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008B"/>
                </a:solidFill>
                <a:latin typeface="Noto Sans SC"/>
                <a:ea typeface="Noto Sans SC"/>
                <a:cs typeface="Noto Sans SC"/>
                <a:sym typeface="Noto Sans SC"/>
              </a:rPr>
              <a:t>扰乱公共秩序类</a:t>
            </a:r>
            <a:endParaRPr lang="en-US" sz="1100"/>
          </a:p>
        </p:txBody>
      </p:sp>
      <p:cxnSp>
        <p:nvCxnSpPr>
          <p:cNvPr id="6" name="Connector 6"/>
          <p:cNvCxnSpPr/>
          <p:nvPr/>
        </p:nvCxnSpPr>
        <p:spPr>
          <a:xfrm rot="-14946">
            <a:off x="1016014" y="2343150"/>
            <a:ext cx="2921000" cy="12700"/>
          </a:xfrm>
          <a:prstGeom prst="straightConnector1">
            <a:avLst/>
          </a:prstGeom>
          <a:solidFill>
            <a:srgbClr val="DEE0E3">
              <a:alpha val="100000"/>
            </a:srgbClr>
          </a:solidFill>
          <a:ln w="12700" cap="flat" cmpd="sng">
            <a:solidFill>
              <a:srgbClr val="DCDCDC">
                <a:alpha val="100000"/>
              </a:srgbClr>
            </a:solidFill>
            <a:prstDash val="solid"/>
            <a:round/>
            <a:headEnd type="none" w="med" len="med"/>
            <a:tailEnd type="none" w="med" len="med"/>
          </a:ln>
        </p:spPr>
      </p:cxnSp>
      <p:sp>
        <p:nvSpPr>
          <p:cNvPr id="7" name="AutoShape 7"/>
          <p:cNvSpPr/>
          <p:nvPr/>
        </p:nvSpPr>
        <p:spPr>
          <a:xfrm>
            <a:off x="1016000" y="2476500"/>
            <a:ext cx="2921000" cy="3048000"/>
          </a:xfrm>
          <a:prstGeom prst="rect">
            <a:avLst/>
          </a:prstGeom>
          <a:noFill/>
          <a:ln w="12700" cap="flat" cmpd="sng">
            <a:noFill/>
            <a:prstDash val="solid"/>
            <a:round/>
          </a:ln>
        </p:spPr>
        <p:txBody>
          <a:bodyPr vert="horz" wrap="square" lIns="0" tIns="0" rIns="0" bIns="0" rtlCol="0" anchor="ctr" anchorCtr="0"/>
          <a:lstStyle/>
          <a:p>
            <a:pPr marL="152400" indent="-152400" algn="l">
              <a:lnSpc>
                <a:spcPct val="125000"/>
              </a:lnSpc>
              <a:buClr>
                <a:srgbClr val="323232"/>
              </a:buClr>
              <a:buChar char="•"/>
              <a:defRPr/>
            </a:pPr>
            <a:r>
              <a:rPr lang="en-US" sz="1200" b="0" i="0" u="none" strike="noStrike">
                <a:solidFill>
                  <a:srgbClr val="323232"/>
                </a:solidFill>
                <a:latin typeface="Noto Sans SC"/>
                <a:ea typeface="Noto Sans SC"/>
                <a:cs typeface="Noto Sans SC"/>
                <a:sym typeface="Noto Sans SC"/>
              </a:rPr>
              <a:t>组织领导传销</a:t>
            </a:r>
            <a:endParaRPr lang="en-US" sz="1100"/>
          </a:p>
          <a:p>
            <a:pPr marL="152400" indent="-152400" algn="l">
              <a:lnSpc>
                <a:spcPct val="125000"/>
              </a:lnSpc>
              <a:buClr>
                <a:srgbClr val="323232"/>
              </a:buClr>
              <a:buChar char="•"/>
            </a:pPr>
            <a:r>
              <a:rPr lang="en-US" sz="1200" b="0" i="0" u="none" strike="noStrike">
                <a:solidFill>
                  <a:srgbClr val="323232"/>
                </a:solidFill>
                <a:latin typeface="Noto Sans SC"/>
                <a:ea typeface="Noto Sans SC"/>
                <a:cs typeface="Noto Sans SC"/>
                <a:sym typeface="Noto Sans SC"/>
              </a:rPr>
              <a:t>侵害英雄烈士名誉荣誉</a:t>
            </a:r>
            <a:endParaRPr lang="en-US" sz="1200" b="0" i="0" u="none" strike="noStrike">
              <a:solidFill>
                <a:srgbClr val="323232"/>
              </a:solidFill>
              <a:latin typeface="Noto Sans SC"/>
              <a:ea typeface="Noto Sans SC"/>
              <a:cs typeface="Noto Sans SC"/>
              <a:sym typeface="Noto Sans SC"/>
            </a:endParaRPr>
          </a:p>
          <a:p>
            <a:pPr marL="152400" indent="-152400" algn="l">
              <a:lnSpc>
                <a:spcPct val="125000"/>
              </a:lnSpc>
              <a:buClr>
                <a:srgbClr val="323232"/>
              </a:buClr>
              <a:buChar char="•"/>
            </a:pPr>
            <a:r>
              <a:rPr lang="en-US" sz="1200" b="0" i="0" u="none" strike="noStrike">
                <a:solidFill>
                  <a:srgbClr val="323232"/>
                </a:solidFill>
                <a:latin typeface="Noto Sans SC"/>
                <a:ea typeface="Noto Sans SC"/>
                <a:cs typeface="Noto Sans SC"/>
                <a:sym typeface="Noto Sans SC"/>
              </a:rPr>
              <a:t>案例：网民姚某在直播平台公然调侃革命烈士邱少云，引发公愤，被公安机关依法行政拘留。</a:t>
            </a:r>
            <a:endParaRPr lang="en-US" sz="1200" b="0" i="0" u="none" strike="noStrike">
              <a:solidFill>
                <a:srgbClr val="323232"/>
              </a:solidFill>
              <a:latin typeface="Noto Sans SC"/>
              <a:ea typeface="Noto Sans SC"/>
              <a:cs typeface="Noto Sans SC"/>
              <a:sym typeface="Noto Sans SC"/>
            </a:endParaRPr>
          </a:p>
        </p:txBody>
      </p:sp>
      <p:sp>
        <p:nvSpPr>
          <p:cNvPr id="8" name="AutoShape 8"/>
          <p:cNvSpPr/>
          <p:nvPr/>
        </p:nvSpPr>
        <p:spPr>
          <a:xfrm>
            <a:off x="4381500" y="1651000"/>
            <a:ext cx="3429000" cy="4064000"/>
          </a:xfrm>
          <a:prstGeom prst="roundRect">
            <a:avLst>
              <a:gd name="adj" fmla="val 3703"/>
            </a:avLst>
          </a:prstGeom>
          <a:solidFill>
            <a:srgbClr val="FFFFFF">
              <a:alpha val="95000"/>
            </a:srgbClr>
          </a:solidFill>
          <a:ln w="12700" cap="flat" cmpd="sng">
            <a:solidFill>
              <a:srgbClr val="C8C8C8">
                <a:alpha val="100000"/>
              </a:srgbClr>
            </a:solidFill>
            <a:prstDash val="solid"/>
            <a:round/>
          </a:ln>
          <a:effectLst>
            <a:outerShdw blurRad="101600" dist="50800" dir="5400000" algn="tl" rotWithShape="0">
              <a:srgbClr val="000000">
                <a:alpha val="10000"/>
              </a:srgbClr>
            </a:outerShdw>
          </a:effectLst>
        </p:spPr>
        <p:txBody>
          <a:bodyPr vert="horz" wrap="square" lIns="0" tIns="0" rIns="0" bIns="0" rtlCol="0" anchor="ctr" anchorCtr="0"/>
          <a:lstStyle/>
          <a:p>
            <a:pPr algn="ctr">
              <a:defRPr/>
            </a:pP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35500" y="1905000"/>
            <a:ext cx="355600" cy="355600"/>
          </a:xfrm>
          <a:prstGeom prst="rect">
            <a:avLst/>
          </a:prstGeom>
        </p:spPr>
      </p:pic>
      <p:sp>
        <p:nvSpPr>
          <p:cNvPr id="10" name="AutoShape 10"/>
          <p:cNvSpPr/>
          <p:nvPr/>
        </p:nvSpPr>
        <p:spPr>
          <a:xfrm>
            <a:off x="5080000" y="1879600"/>
            <a:ext cx="2540000" cy="4064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008B"/>
                </a:solidFill>
                <a:latin typeface="Noto Sans SC"/>
                <a:ea typeface="Noto Sans SC"/>
                <a:cs typeface="Noto Sans SC"/>
                <a:sym typeface="Noto Sans SC"/>
              </a:rPr>
              <a:t>妨害公共安全类</a:t>
            </a:r>
            <a:endParaRPr lang="en-US" sz="1100"/>
          </a:p>
        </p:txBody>
      </p:sp>
      <p:cxnSp>
        <p:nvCxnSpPr>
          <p:cNvPr id="11" name="Connector 11"/>
          <p:cNvCxnSpPr/>
          <p:nvPr/>
        </p:nvCxnSpPr>
        <p:spPr>
          <a:xfrm rot="-14946">
            <a:off x="4635514" y="2343150"/>
            <a:ext cx="2921000" cy="12700"/>
          </a:xfrm>
          <a:prstGeom prst="straightConnector1">
            <a:avLst/>
          </a:prstGeom>
          <a:solidFill>
            <a:srgbClr val="DEE0E3">
              <a:alpha val="100000"/>
            </a:srgbClr>
          </a:solidFill>
          <a:ln w="12700" cap="flat" cmpd="sng">
            <a:solidFill>
              <a:srgbClr val="DCDCDC">
                <a:alpha val="100000"/>
              </a:srgbClr>
            </a:solidFill>
            <a:prstDash val="solid"/>
            <a:round/>
            <a:headEnd type="none" w="med" len="med"/>
            <a:tailEnd type="none" w="med" len="med"/>
          </a:ln>
        </p:spPr>
      </p:cxnSp>
      <p:sp>
        <p:nvSpPr>
          <p:cNvPr id="12" name="AutoShape 12"/>
          <p:cNvSpPr/>
          <p:nvPr/>
        </p:nvSpPr>
        <p:spPr>
          <a:xfrm>
            <a:off x="4635500" y="2476500"/>
            <a:ext cx="2921000" cy="3048000"/>
          </a:xfrm>
          <a:prstGeom prst="rect">
            <a:avLst/>
          </a:prstGeom>
          <a:noFill/>
          <a:ln w="12700" cap="flat" cmpd="sng">
            <a:noFill/>
            <a:prstDash val="solid"/>
            <a:round/>
          </a:ln>
        </p:spPr>
        <p:txBody>
          <a:bodyPr vert="horz" wrap="square" lIns="0" tIns="0" rIns="0" bIns="0" rtlCol="0" anchor="ctr" anchorCtr="0"/>
          <a:lstStyle/>
          <a:p>
            <a:pPr marL="152400" indent="-152400" algn="l">
              <a:lnSpc>
                <a:spcPct val="125000"/>
              </a:lnSpc>
              <a:buClr>
                <a:srgbClr val="323232"/>
              </a:buClr>
              <a:buChar char="•"/>
              <a:defRPr/>
            </a:pPr>
            <a:r>
              <a:rPr lang="en-US" sz="1200" b="0" i="0" u="none" strike="noStrike">
                <a:solidFill>
                  <a:srgbClr val="323232"/>
                </a:solidFill>
                <a:latin typeface="Noto Sans SC"/>
                <a:ea typeface="Noto Sans SC"/>
                <a:cs typeface="Noto Sans SC"/>
                <a:sym typeface="Noto Sans SC"/>
              </a:rPr>
              <a:t>高空抛物、违规升放孔明灯</a:t>
            </a:r>
            <a:endParaRPr lang="en-US" sz="1100"/>
          </a:p>
          <a:p>
            <a:pPr marL="152400" indent="-152400" algn="l">
              <a:lnSpc>
                <a:spcPct val="125000"/>
              </a:lnSpc>
              <a:buClr>
                <a:srgbClr val="323232"/>
              </a:buClr>
              <a:buChar char="•"/>
            </a:pPr>
            <a:r>
              <a:rPr lang="en-US" sz="1200" b="0" i="0" u="none" strike="noStrike">
                <a:solidFill>
                  <a:srgbClr val="323232"/>
                </a:solidFill>
                <a:latin typeface="Noto Sans SC"/>
                <a:ea typeface="Noto Sans SC"/>
                <a:cs typeface="Noto Sans SC"/>
                <a:sym typeface="Noto Sans SC"/>
              </a:rPr>
              <a:t>违规飞行无人机</a:t>
            </a:r>
            <a:endParaRPr lang="en-US" sz="1200" b="0" i="0" u="none" strike="noStrike">
              <a:solidFill>
                <a:srgbClr val="323232"/>
              </a:solidFill>
              <a:latin typeface="Noto Sans SC"/>
              <a:ea typeface="Noto Sans SC"/>
              <a:cs typeface="Noto Sans SC"/>
              <a:sym typeface="Noto Sans SC"/>
            </a:endParaRPr>
          </a:p>
          <a:p>
            <a:pPr marL="152400" indent="-152400" algn="l">
              <a:lnSpc>
                <a:spcPct val="125000"/>
              </a:lnSpc>
              <a:buClr>
                <a:srgbClr val="323232"/>
              </a:buClr>
              <a:buChar char="•"/>
            </a:pPr>
            <a:r>
              <a:rPr lang="en-US" sz="1200" b="0" i="0" u="none" strike="noStrike">
                <a:solidFill>
                  <a:srgbClr val="323232"/>
                </a:solidFill>
                <a:latin typeface="Noto Sans SC"/>
                <a:ea typeface="Noto Sans SC"/>
                <a:cs typeface="Noto Sans SC"/>
                <a:sym typeface="Noto Sans SC"/>
              </a:rPr>
              <a:t>干扰公共交通</a:t>
            </a:r>
            <a:endParaRPr lang="en-US" sz="1200" b="0" i="0" u="none" strike="noStrike">
              <a:solidFill>
                <a:srgbClr val="323232"/>
              </a:solidFill>
              <a:latin typeface="Noto Sans SC"/>
              <a:ea typeface="Noto Sans SC"/>
              <a:cs typeface="Noto Sans SC"/>
              <a:sym typeface="Noto Sans SC"/>
            </a:endParaRPr>
          </a:p>
          <a:p>
            <a:pPr marL="152400" indent="-152400" algn="l">
              <a:lnSpc>
                <a:spcPct val="125000"/>
              </a:lnSpc>
              <a:buClr>
                <a:srgbClr val="323232"/>
              </a:buClr>
              <a:buChar char="•"/>
            </a:pPr>
            <a:r>
              <a:rPr lang="en-US" sz="1200" b="0" i="0" u="none" strike="noStrike">
                <a:solidFill>
                  <a:srgbClr val="323232"/>
                </a:solidFill>
                <a:latin typeface="Noto Sans SC"/>
                <a:ea typeface="Noto Sans SC"/>
                <a:cs typeface="Noto Sans SC"/>
                <a:sym typeface="Noto Sans SC"/>
              </a:rPr>
              <a:t>案例：杭州男子江某从13楼倒刷锅水，淋到楼下邻居，成为新《治安管理处罚法》实施后杭州首例高空抛物处罚案例，被依法处罚。</a:t>
            </a:r>
            <a:endParaRPr lang="en-US" sz="1200" b="0" i="0" u="none" strike="noStrike">
              <a:solidFill>
                <a:srgbClr val="323232"/>
              </a:solidFill>
              <a:latin typeface="Noto Sans SC"/>
              <a:ea typeface="Noto Sans SC"/>
              <a:cs typeface="Noto Sans SC"/>
              <a:sym typeface="Noto Sans SC"/>
            </a:endParaRPr>
          </a:p>
        </p:txBody>
      </p:sp>
      <p:sp>
        <p:nvSpPr>
          <p:cNvPr id="13" name="AutoShape 13"/>
          <p:cNvSpPr/>
          <p:nvPr/>
        </p:nvSpPr>
        <p:spPr>
          <a:xfrm>
            <a:off x="8001000" y="1651000"/>
            <a:ext cx="3429000" cy="4064000"/>
          </a:xfrm>
          <a:prstGeom prst="roundRect">
            <a:avLst>
              <a:gd name="adj" fmla="val 3703"/>
            </a:avLst>
          </a:prstGeom>
          <a:solidFill>
            <a:srgbClr val="FFFFFF">
              <a:alpha val="95000"/>
            </a:srgbClr>
          </a:solidFill>
          <a:ln w="12700" cap="flat" cmpd="sng">
            <a:solidFill>
              <a:srgbClr val="C8C8C8">
                <a:alpha val="100000"/>
              </a:srgbClr>
            </a:solidFill>
            <a:prstDash val="solid"/>
            <a:round/>
          </a:ln>
          <a:effectLst>
            <a:outerShdw blurRad="101600" dist="50800" dir="5400000" algn="tl" rotWithShape="0">
              <a:srgbClr val="000000">
                <a:alpha val="10000"/>
              </a:srgbClr>
            </a:outerShdw>
          </a:effectLst>
        </p:spPr>
        <p:txBody>
          <a:bodyPr vert="horz" wrap="square" lIns="0" tIns="0" rIns="0" bIns="0" rtlCol="0" anchor="ctr" anchorCtr="0"/>
          <a:lstStyle/>
          <a:p>
            <a:pPr algn="ctr">
              <a:defRPr/>
            </a:pPr>
          </a:p>
        </p:txBody>
      </p:sp>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55000" y="1905000"/>
            <a:ext cx="355600" cy="355600"/>
          </a:xfrm>
          <a:prstGeom prst="rect">
            <a:avLst/>
          </a:prstGeom>
        </p:spPr>
      </p:pic>
      <p:sp>
        <p:nvSpPr>
          <p:cNvPr id="15" name="AutoShape 15"/>
          <p:cNvSpPr/>
          <p:nvPr/>
        </p:nvSpPr>
        <p:spPr>
          <a:xfrm>
            <a:off x="8699500" y="1879600"/>
            <a:ext cx="2540000" cy="4064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008B"/>
                </a:solidFill>
                <a:latin typeface="Noto Sans SC"/>
                <a:ea typeface="Noto Sans SC"/>
                <a:cs typeface="Noto Sans SC"/>
                <a:sym typeface="Noto Sans SC"/>
              </a:rPr>
              <a:t>涉及未成年人权益类</a:t>
            </a:r>
            <a:endParaRPr lang="en-US" sz="1100"/>
          </a:p>
        </p:txBody>
      </p:sp>
      <p:cxnSp>
        <p:nvCxnSpPr>
          <p:cNvPr id="16" name="Connector 16"/>
          <p:cNvCxnSpPr/>
          <p:nvPr/>
        </p:nvCxnSpPr>
        <p:spPr>
          <a:xfrm rot="-14946">
            <a:off x="8255014" y="2343150"/>
            <a:ext cx="2921028" cy="12700"/>
          </a:xfrm>
          <a:prstGeom prst="straightConnector1">
            <a:avLst/>
          </a:prstGeom>
          <a:solidFill>
            <a:srgbClr val="DEE0E3">
              <a:alpha val="100000"/>
            </a:srgbClr>
          </a:solidFill>
          <a:ln w="12700" cap="flat" cmpd="sng">
            <a:solidFill>
              <a:srgbClr val="DCDCDC">
                <a:alpha val="100000"/>
              </a:srgbClr>
            </a:solidFill>
            <a:prstDash val="solid"/>
            <a:round/>
            <a:headEnd type="none" w="med" len="med"/>
            <a:tailEnd type="none" w="med" len="med"/>
          </a:ln>
        </p:spPr>
      </p:cxnSp>
      <p:sp>
        <p:nvSpPr>
          <p:cNvPr id="17" name="AutoShape 17"/>
          <p:cNvSpPr/>
          <p:nvPr/>
        </p:nvSpPr>
        <p:spPr>
          <a:xfrm>
            <a:off x="8255000" y="2476500"/>
            <a:ext cx="2921000" cy="3048000"/>
          </a:xfrm>
          <a:prstGeom prst="rect">
            <a:avLst/>
          </a:prstGeom>
          <a:noFill/>
          <a:ln w="12700" cap="flat" cmpd="sng">
            <a:noFill/>
            <a:prstDash val="solid"/>
            <a:round/>
          </a:ln>
        </p:spPr>
        <p:txBody>
          <a:bodyPr vert="horz" wrap="square" lIns="0" tIns="0" rIns="0" bIns="0" rtlCol="0" anchor="ctr" anchorCtr="0"/>
          <a:lstStyle/>
          <a:p>
            <a:pPr marL="152400" indent="-152400" algn="l">
              <a:lnSpc>
                <a:spcPct val="125000"/>
              </a:lnSpc>
              <a:buClr>
                <a:srgbClr val="323232"/>
              </a:buClr>
              <a:buChar char="•"/>
              <a:defRPr/>
            </a:pPr>
            <a:r>
              <a:rPr lang="en-US" sz="1200" b="0" i="0" u="none" strike="noStrike">
                <a:solidFill>
                  <a:srgbClr val="323232"/>
                </a:solidFill>
                <a:latin typeface="Noto Sans SC"/>
                <a:ea typeface="Noto Sans SC"/>
                <a:cs typeface="Noto Sans SC"/>
                <a:sym typeface="Noto Sans SC"/>
              </a:rPr>
              <a:t>学生欺凌、组织有偿陪侍</a:t>
            </a:r>
            <a:endParaRPr lang="en-US" sz="1100"/>
          </a:p>
          <a:p>
            <a:pPr marL="152400" indent="-152400" algn="l">
              <a:lnSpc>
                <a:spcPct val="125000"/>
              </a:lnSpc>
              <a:buClr>
                <a:srgbClr val="323232"/>
              </a:buClr>
              <a:buChar char="•"/>
            </a:pPr>
            <a:r>
              <a:rPr lang="en-US" sz="1200" b="0" i="0" u="none" strike="noStrike">
                <a:solidFill>
                  <a:srgbClr val="323232"/>
                </a:solidFill>
                <a:latin typeface="Noto Sans SC"/>
                <a:ea typeface="Noto Sans SC"/>
                <a:cs typeface="Noto Sans SC"/>
                <a:sym typeface="Noto Sans SC"/>
              </a:rPr>
              <a:t>损害未成年人权益（从重）</a:t>
            </a:r>
            <a:endParaRPr lang="en-US" sz="1200" b="0" i="0" u="none" strike="noStrike">
              <a:solidFill>
                <a:srgbClr val="323232"/>
              </a:solidFill>
              <a:latin typeface="Noto Sans SC"/>
              <a:ea typeface="Noto Sans SC"/>
              <a:cs typeface="Noto Sans SC"/>
              <a:sym typeface="Noto Sans SC"/>
            </a:endParaRPr>
          </a:p>
          <a:p>
            <a:pPr marL="152400" indent="-152400" algn="l">
              <a:lnSpc>
                <a:spcPct val="125000"/>
              </a:lnSpc>
              <a:buClr>
                <a:srgbClr val="323232"/>
              </a:buClr>
              <a:buChar char="•"/>
            </a:pPr>
            <a:r>
              <a:rPr lang="en-US" sz="1200" b="0" i="0" u="none" strike="noStrike">
                <a:solidFill>
                  <a:srgbClr val="323232"/>
                </a:solidFill>
                <a:latin typeface="Noto Sans SC"/>
                <a:ea typeface="Noto Sans SC"/>
                <a:cs typeface="Noto Sans SC"/>
                <a:sym typeface="Noto Sans SC"/>
              </a:rPr>
              <a:t>案例：海口15岁少年武某某因两次殴打同学致其轻微伤，被依法执行行政拘留10日，这是新法施行后海口首例该年龄段被执行行拘的案件。</a:t>
            </a:r>
            <a:endParaRPr lang="en-US" sz="1200" b="0" i="0" u="none" strike="noStrike">
              <a:solidFill>
                <a:srgbClr val="323232"/>
              </a:solidFill>
              <a:latin typeface="Noto Sans SC"/>
              <a:ea typeface="Noto Sans SC"/>
              <a:cs typeface="Noto Sans SC"/>
              <a:sym typeface="Noto Sans S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762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FFFFFF"/>
                </a:solidFill>
                <a:latin typeface="Noto Sans SC"/>
                <a:ea typeface="Noto Sans SC"/>
                <a:cs typeface="Noto Sans SC"/>
                <a:sym typeface="Noto Sans SC"/>
              </a:rPr>
              <a:t>03 未成年人保护与惩戒并重</a:t>
            </a:r>
            <a:endParaRPr lang="en-US" sz="1100"/>
          </a:p>
        </p:txBody>
      </p:sp>
      <p:sp>
        <p:nvSpPr>
          <p:cNvPr id="3" name="AutoShape 3"/>
          <p:cNvSpPr/>
          <p:nvPr/>
        </p:nvSpPr>
        <p:spPr>
          <a:xfrm>
            <a:off x="762000" y="1778000"/>
            <a:ext cx="5143500" cy="4064000"/>
          </a:xfrm>
          <a:prstGeom prst="roundRect">
            <a:avLst>
              <a:gd name="adj" fmla="val 3125"/>
            </a:avLst>
          </a:prstGeom>
          <a:solidFill>
            <a:srgbClr val="FFFFFF">
              <a:alpha val="100000"/>
            </a:srgbClr>
          </a:solidFill>
          <a:ln w="25400" cap="flat" cmpd="sng">
            <a:noFill/>
            <a:prstDash val="solid"/>
            <a:round/>
          </a:ln>
          <a:effectLst>
            <a:outerShdw blurRad="127000" dist="50800" dir="2700000" algn="tl" rotWithShape="0">
              <a:srgbClr val="000000">
                <a:alpha val="30000"/>
              </a:srgbClr>
            </a:outerShdw>
          </a:effectLst>
        </p:spPr>
        <p:txBody>
          <a:bodyPr vert="horz" wrap="square" lIns="0" tIns="0" rIns="0" bIns="0" rtlCol="0" anchor="ctr" anchorCtr="0"/>
          <a:lstStyle/>
          <a:p>
            <a:pPr algn="ctr">
              <a:defRPr/>
            </a:p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9500" y="2095500"/>
            <a:ext cx="406400" cy="406400"/>
          </a:xfrm>
          <a:prstGeom prst="rect">
            <a:avLst/>
          </a:prstGeom>
        </p:spPr>
      </p:pic>
      <p:sp>
        <p:nvSpPr>
          <p:cNvPr id="5" name="AutoShape 5"/>
          <p:cNvSpPr/>
          <p:nvPr/>
        </p:nvSpPr>
        <p:spPr>
          <a:xfrm>
            <a:off x="1587500" y="2057400"/>
            <a:ext cx="4064000" cy="482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505050"/>
                </a:solidFill>
                <a:latin typeface="Noto Sans SC"/>
                <a:ea typeface="Noto Sans SC"/>
                <a:cs typeface="Noto Sans SC"/>
                <a:sym typeface="Noto Sans SC"/>
              </a:rPr>
              <a:t>现行困境：保护与纵容的边界</a:t>
            </a:r>
            <a:endParaRPr lang="en-US" sz="1100"/>
          </a:p>
        </p:txBody>
      </p:sp>
      <p:cxnSp>
        <p:nvCxnSpPr>
          <p:cNvPr id="6" name="Connector 6"/>
          <p:cNvCxnSpPr/>
          <p:nvPr/>
        </p:nvCxnSpPr>
        <p:spPr>
          <a:xfrm rot="-9683">
            <a:off x="1079509" y="2597150"/>
            <a:ext cx="4508500" cy="12700"/>
          </a:xfrm>
          <a:prstGeom prst="straightConnector1">
            <a:avLst/>
          </a:prstGeom>
          <a:solidFill>
            <a:srgbClr val="DEE0E3">
              <a:alpha val="100000"/>
            </a:srgbClr>
          </a:solidFill>
          <a:ln w="12700" cap="flat" cmpd="sng">
            <a:solidFill>
              <a:srgbClr val="E6E6E6">
                <a:alpha val="100000"/>
              </a:srgbClr>
            </a:solidFill>
            <a:prstDash val="solid"/>
            <a:round/>
            <a:headEnd type="none" w="med" len="med"/>
            <a:tailEnd type="none" w="med" len="med"/>
          </a:ln>
        </p:spPr>
      </p:cxnSp>
      <p:sp>
        <p:nvSpPr>
          <p:cNvPr id="7" name="AutoShape 7"/>
          <p:cNvSpPr/>
          <p:nvPr/>
        </p:nvSpPr>
        <p:spPr>
          <a:xfrm>
            <a:off x="1079500" y="2794000"/>
            <a:ext cx="4508500" cy="279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333333"/>
                </a:solidFill>
                <a:latin typeface="Noto Sans SC"/>
                <a:ea typeface="Noto Sans SC"/>
                <a:cs typeface="Noto Sans SC"/>
                <a:sym typeface="Noto Sans SC"/>
              </a:rPr>
              <a:t>现行规定对特定年龄段未成年人采取“不执行拘留”的保护措施。然而在实践中，这一制度被部分未成年人利用，成为逃避法律责任的“护身符”。</a:t>
            </a:r>
            <a:endParaRPr lang="en-US" sz="1100"/>
          </a:p>
          <a:p>
            <a:pPr indent="0" algn="l">
              <a:lnSpc>
                <a:spcPct val="125000"/>
              </a:lnSpc>
            </a:pPr>
            <a:br>
              <a:rPr lang="en-US" sz="1400" b="0" i="0" u="none" strike="noStrike">
                <a:solidFill>
                  <a:srgbClr val="333333"/>
                </a:solidFill>
                <a:latin typeface="Noto Sans SC"/>
                <a:ea typeface="Noto Sans SC"/>
                <a:cs typeface="Noto Sans SC"/>
                <a:sym typeface="Noto Sans SC"/>
              </a:rPr>
            </a:br>
            <a:endParaRPr lang="en-US" sz="1400" b="0" i="0" u="none" strike="noStrike">
              <a:solidFill>
                <a:srgbClr val="333333"/>
              </a:solidFill>
              <a:latin typeface="Noto Sans SC"/>
              <a:ea typeface="Noto Sans SC"/>
              <a:cs typeface="Noto Sans SC"/>
              <a:sym typeface="Noto Sans SC"/>
            </a:endParaRPr>
          </a:p>
          <a:p>
            <a:pPr indent="0" algn="l">
              <a:lnSpc>
                <a:spcPct val="125000"/>
              </a:lnSpc>
            </a:pPr>
            <a:r>
              <a:rPr lang="en-US" sz="1400" b="0" i="0" u="none" strike="noStrike">
                <a:solidFill>
                  <a:srgbClr val="333333"/>
                </a:solidFill>
                <a:latin typeface="Noto Sans SC"/>
                <a:ea typeface="Noto Sans SC"/>
                <a:cs typeface="Noto Sans SC"/>
                <a:sym typeface="Noto Sans SC"/>
              </a:rPr>
              <a:t>导致部分未成年人有恃无恐，多次违法却缺乏有效惩戒，既不利于其自身矫正，也损害了法律的严肃性。</a:t>
            </a:r>
            <a:endParaRPr lang="en-US" sz="1400" b="0" i="0" u="none" strike="noStrike">
              <a:solidFill>
                <a:srgbClr val="333333"/>
              </a:solidFill>
              <a:latin typeface="Noto Sans SC"/>
              <a:ea typeface="Noto Sans SC"/>
              <a:cs typeface="Noto Sans SC"/>
              <a:sym typeface="Noto Sans SC"/>
            </a:endParaRPr>
          </a:p>
        </p:txBody>
      </p:sp>
      <p:sp>
        <p:nvSpPr>
          <p:cNvPr id="8" name="AutoShape 8"/>
          <p:cNvSpPr/>
          <p:nvPr/>
        </p:nvSpPr>
        <p:spPr>
          <a:xfrm>
            <a:off x="6286500" y="1778000"/>
            <a:ext cx="5143500" cy="4064000"/>
          </a:xfrm>
          <a:prstGeom prst="roundRect">
            <a:avLst>
              <a:gd name="adj" fmla="val 3125"/>
            </a:avLst>
          </a:prstGeom>
          <a:solidFill>
            <a:srgbClr val="FFFFFF">
              <a:alpha val="100000"/>
            </a:srgbClr>
          </a:solidFill>
          <a:ln w="25400" cap="flat" cmpd="sng">
            <a:noFill/>
            <a:prstDash val="solid"/>
            <a:round/>
          </a:ln>
          <a:effectLst>
            <a:outerShdw blurRad="127000" dist="50800" dir="2700000" algn="tl" rotWithShape="0">
              <a:srgbClr val="000000">
                <a:alpha val="30000"/>
              </a:srgbClr>
            </a:outerShdw>
          </a:effectLst>
        </p:spPr>
        <p:txBody>
          <a:bodyPr vert="horz" wrap="square" lIns="0" tIns="0" rIns="0" bIns="0" rtlCol="0" anchor="ctr" anchorCtr="0"/>
          <a:lstStyle/>
          <a:p>
            <a:pPr algn="ctr">
              <a:defRPr/>
            </a:pP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04000" y="2095500"/>
            <a:ext cx="406400" cy="406400"/>
          </a:xfrm>
          <a:prstGeom prst="rect">
            <a:avLst/>
          </a:prstGeom>
        </p:spPr>
      </p:pic>
      <p:sp>
        <p:nvSpPr>
          <p:cNvPr id="10" name="AutoShape 10"/>
          <p:cNvSpPr/>
          <p:nvPr/>
        </p:nvSpPr>
        <p:spPr>
          <a:xfrm>
            <a:off x="7112000" y="2057400"/>
            <a:ext cx="4064000" cy="482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008B"/>
                </a:solidFill>
                <a:latin typeface="Noto Sans SC"/>
                <a:ea typeface="Noto Sans SC"/>
                <a:cs typeface="Noto Sans SC"/>
                <a:sym typeface="Noto Sans SC"/>
              </a:rPr>
              <a:t>新规调整：明确惩戒情形与原则</a:t>
            </a:r>
            <a:endParaRPr lang="en-US" sz="1100"/>
          </a:p>
        </p:txBody>
      </p:sp>
      <p:cxnSp>
        <p:nvCxnSpPr>
          <p:cNvPr id="11" name="Connector 11"/>
          <p:cNvCxnSpPr/>
          <p:nvPr/>
        </p:nvCxnSpPr>
        <p:spPr>
          <a:xfrm rot="-9683">
            <a:off x="6604009" y="2597150"/>
            <a:ext cx="4508500" cy="12700"/>
          </a:xfrm>
          <a:prstGeom prst="straightConnector1">
            <a:avLst/>
          </a:prstGeom>
          <a:solidFill>
            <a:srgbClr val="DEE0E3">
              <a:alpha val="100000"/>
            </a:srgbClr>
          </a:solidFill>
          <a:ln w="12700" cap="flat" cmpd="sng">
            <a:solidFill>
              <a:srgbClr val="E6E6E6">
                <a:alpha val="100000"/>
              </a:srgbClr>
            </a:solidFill>
            <a:prstDash val="solid"/>
            <a:round/>
            <a:headEnd type="none" w="med" len="med"/>
            <a:tailEnd type="none" w="med" len="med"/>
          </a:ln>
        </p:spPr>
      </p:cxnSp>
      <p:sp>
        <p:nvSpPr>
          <p:cNvPr id="12" name="AutoShape 12"/>
          <p:cNvSpPr/>
          <p:nvPr/>
        </p:nvSpPr>
        <p:spPr>
          <a:xfrm>
            <a:off x="6604000" y="2794000"/>
            <a:ext cx="4508500" cy="2794000"/>
          </a:xfrm>
          <a:prstGeom prst="rect">
            <a:avLst/>
          </a:prstGeom>
          <a:noFill/>
          <a:ln w="12700" cap="flat" cmpd="sng">
            <a:noFill/>
            <a:prstDash val="solid"/>
            <a:round/>
          </a:ln>
        </p:spPr>
        <p:txBody>
          <a:bodyPr vert="horz" wrap="square" lIns="0" tIns="0" rIns="0" bIns="0" rtlCol="0" anchor="ctr" anchorCtr="0"/>
          <a:lstStyle/>
          <a:p>
            <a:pPr marL="152400" indent="-152400" algn="l">
              <a:lnSpc>
                <a:spcPct val="125000"/>
              </a:lnSpc>
              <a:buClr>
                <a:srgbClr val="00008B"/>
              </a:buClr>
              <a:buChar char="•"/>
              <a:defRPr/>
            </a:pPr>
            <a:r>
              <a:rPr lang="en-US" sz="1200" b="1" i="0" u="none" strike="noStrike">
                <a:solidFill>
                  <a:srgbClr val="00008B"/>
                </a:solidFill>
                <a:latin typeface="Noto Sans SC"/>
                <a:ea typeface="Noto Sans SC"/>
                <a:cs typeface="Noto Sans SC"/>
                <a:sym typeface="Noto Sans SC"/>
              </a:rPr>
              <a:t>可执行拘留情形：</a:t>
            </a:r>
            <a:r>
              <a:rPr lang="en-US" sz="1200" b="0" i="0" u="none" strike="noStrike">
                <a:solidFill>
                  <a:srgbClr val="333333"/>
                </a:solidFill>
                <a:latin typeface="Noto Sans SC"/>
                <a:ea typeface="Noto Sans SC"/>
                <a:cs typeface="Noto Sans SC"/>
                <a:sym typeface="Noto Sans SC"/>
              </a:rPr>
              <a:t>针对14-16周岁、16-18周岁初次违法但情节严重、影响恶劣的，以及14-16周岁一年内二次以上违法的，明确可依法执行拘留。</a:t>
            </a:r>
            <a:endParaRPr lang="en-US" sz="1100"/>
          </a:p>
          <a:p>
            <a:pPr marL="152400" indent="-152400" algn="l">
              <a:lnSpc>
                <a:spcPct val="125000"/>
              </a:lnSpc>
              <a:buClr>
                <a:srgbClr val="00008B"/>
              </a:buClr>
              <a:buChar char="•"/>
            </a:pPr>
            <a:r>
              <a:rPr lang="en-US" sz="1200" b="1" i="0" u="none" strike="noStrike">
                <a:solidFill>
                  <a:srgbClr val="00008B"/>
                </a:solidFill>
                <a:latin typeface="Noto Sans SC"/>
                <a:ea typeface="Noto Sans SC"/>
                <a:cs typeface="Noto Sans SC"/>
                <a:sym typeface="Noto Sans SC"/>
              </a:rPr>
              <a:t>基本原则：</a:t>
            </a:r>
            <a:r>
              <a:rPr lang="en-US" sz="1200" b="0" i="0" u="none" strike="noStrike">
                <a:solidFill>
                  <a:srgbClr val="333333"/>
                </a:solidFill>
                <a:latin typeface="Noto Sans SC"/>
                <a:ea typeface="Noto Sans SC"/>
                <a:cs typeface="Noto Sans SC"/>
                <a:sym typeface="Noto Sans SC"/>
              </a:rPr>
              <a:t>坚持教育与惩戒相结合，对被拘留未成年人给予特殊教育与关怀，实现法律效果与社会效果的统一。</a:t>
            </a:r>
            <a:endParaRPr lang="en-US" sz="1200" b="0" i="0" u="none" strike="noStrike">
              <a:solidFill>
                <a:srgbClr val="333333"/>
              </a:solidFill>
              <a:latin typeface="Noto Sans SC"/>
              <a:ea typeface="Noto Sans SC"/>
              <a:cs typeface="Noto Sans SC"/>
              <a:sym typeface="Noto Sans SC"/>
            </a:endParaRPr>
          </a:p>
          <a:p>
            <a:pPr marL="152400" indent="-152400" algn="l">
              <a:lnSpc>
                <a:spcPct val="125000"/>
              </a:lnSpc>
              <a:buClr>
                <a:srgbClr val="00008B"/>
              </a:buClr>
              <a:buChar char="•"/>
            </a:pPr>
            <a:r>
              <a:rPr lang="en-US" sz="1200" b="1" i="0" u="none" strike="noStrike">
                <a:solidFill>
                  <a:srgbClr val="00008B"/>
                </a:solidFill>
                <a:latin typeface="Noto Sans SC"/>
                <a:ea typeface="Noto Sans SC"/>
                <a:cs typeface="Noto Sans SC"/>
                <a:sym typeface="Noto Sans SC"/>
              </a:rPr>
              <a:t>典型案例：</a:t>
            </a:r>
            <a:r>
              <a:rPr lang="en-US" sz="1200" b="0" i="0" u="none" strike="noStrike">
                <a:solidFill>
                  <a:srgbClr val="333333"/>
                </a:solidFill>
                <a:latin typeface="Noto Sans SC"/>
                <a:ea typeface="Noto Sans SC"/>
                <a:cs typeface="Noto Sans SC"/>
                <a:sym typeface="Noto Sans SC"/>
              </a:rPr>
              <a:t>广东湛江三名15岁少年持械追打他人致轻微伤，警方依据新规对三人作出行政拘留13天的处罚，彰显了法律对严重违法行为的“零容忍”。</a:t>
            </a:r>
            <a:endParaRPr lang="en-US" sz="1200" b="0" i="0" u="none" strike="noStrike">
              <a:solidFill>
                <a:srgbClr val="333333"/>
              </a:solidFill>
              <a:latin typeface="Noto Sans SC"/>
              <a:ea typeface="Noto Sans SC"/>
              <a:cs typeface="Noto Sans SC"/>
              <a:sym typeface="Noto Sans S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F8FF">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F0F8FF">
              <a:alpha val="9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762000" y="1016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00008B"/>
                </a:solidFill>
                <a:latin typeface="Noto Sans SC"/>
                <a:ea typeface="Noto Sans SC"/>
                <a:cs typeface="Noto Sans SC"/>
                <a:sym typeface="Noto Sans SC"/>
              </a:rPr>
              <a:t>04 正当防卫认定标准重构</a:t>
            </a:r>
            <a:endParaRPr lang="en-US" sz="1100"/>
          </a:p>
        </p:txBody>
      </p:sp>
      <p:sp>
        <p:nvSpPr>
          <p:cNvPr id="5" name="AutoShape 5"/>
          <p:cNvSpPr/>
          <p:nvPr/>
        </p:nvSpPr>
        <p:spPr>
          <a:xfrm>
            <a:off x="762000" y="1905000"/>
            <a:ext cx="5207000" cy="1905000"/>
          </a:xfrm>
          <a:prstGeom prst="roundRect">
            <a:avLst>
              <a:gd name="adj" fmla="val 6666"/>
            </a:avLst>
          </a:prstGeom>
          <a:solidFill>
            <a:srgbClr val="FFFFFF">
              <a:alpha val="100000"/>
            </a:srgbClr>
          </a:solidFill>
          <a:ln w="25400" cap="flat" cmpd="sng">
            <a:noFill/>
            <a:prstDash val="solid"/>
            <a:round/>
          </a:ln>
          <a:effectLst>
            <a:outerShdw blurRad="127000" dist="50800" dir="2700000" algn="tl" rotWithShape="0">
              <a:srgbClr val="00008B">
                <a:alpha val="10000"/>
              </a:srgbClr>
            </a:outerShdw>
          </a:effectLst>
        </p:spPr>
        <p:txBody>
          <a:bodyPr vert="horz" wrap="square" lIns="0" tIns="0" rIns="0" bIns="0" rtlCol="0" anchor="ctr" anchorCtr="0"/>
          <a:lstStyle/>
          <a:p>
            <a:pPr algn="ctr">
              <a:defRPr/>
            </a:p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2095500"/>
            <a:ext cx="406400" cy="406400"/>
          </a:xfrm>
          <a:prstGeom prst="rect">
            <a:avLst/>
          </a:prstGeom>
        </p:spPr>
      </p:pic>
      <p:sp>
        <p:nvSpPr>
          <p:cNvPr id="7" name="AutoShape 7"/>
          <p:cNvSpPr/>
          <p:nvPr/>
        </p:nvSpPr>
        <p:spPr>
          <a:xfrm>
            <a:off x="1524000" y="2095500"/>
            <a:ext cx="431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008B"/>
                </a:solidFill>
                <a:latin typeface="Noto Sans SC"/>
                <a:ea typeface="Noto Sans SC"/>
                <a:cs typeface="Noto Sans SC"/>
                <a:sym typeface="Noto Sans SC"/>
              </a:rPr>
              <a:t>过往实践争议</a:t>
            </a:r>
            <a:endParaRPr lang="en-US" sz="1100"/>
          </a:p>
        </p:txBody>
      </p:sp>
      <p:sp>
        <p:nvSpPr>
          <p:cNvPr id="8" name="AutoShape 8"/>
          <p:cNvSpPr/>
          <p:nvPr/>
        </p:nvSpPr>
        <p:spPr>
          <a:xfrm>
            <a:off x="1016000" y="2603500"/>
            <a:ext cx="4699000" cy="101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505050"/>
                </a:solidFill>
                <a:latin typeface="Noto Sans SC"/>
                <a:ea typeface="Noto Sans SC"/>
                <a:cs typeface="Noto Sans SC"/>
                <a:sym typeface="Noto Sans SC"/>
              </a:rPr>
              <a:t>实践中易将公民还手自卫简单认定为“互殴”，导致“谁能闹谁有理”，挫伤了公民依法维权的积极性。</a:t>
            </a:r>
            <a:endParaRPr lang="en-US" sz="1100"/>
          </a:p>
        </p:txBody>
      </p:sp>
      <p:sp>
        <p:nvSpPr>
          <p:cNvPr id="9" name="AutoShape 9"/>
          <p:cNvSpPr/>
          <p:nvPr/>
        </p:nvSpPr>
        <p:spPr>
          <a:xfrm>
            <a:off x="762000" y="4064000"/>
            <a:ext cx="5207000" cy="1905000"/>
          </a:xfrm>
          <a:prstGeom prst="roundRect">
            <a:avLst>
              <a:gd name="adj" fmla="val 6666"/>
            </a:avLst>
          </a:prstGeom>
          <a:solidFill>
            <a:srgbClr val="FFFFFF">
              <a:alpha val="100000"/>
            </a:srgbClr>
          </a:solidFill>
          <a:ln w="25400" cap="flat" cmpd="sng">
            <a:noFill/>
            <a:prstDash val="solid"/>
            <a:round/>
          </a:ln>
          <a:effectLst>
            <a:outerShdw blurRad="127000" dist="50800" dir="2700000" algn="tl" rotWithShape="0">
              <a:srgbClr val="00008B">
                <a:alpha val="10000"/>
              </a:srgbClr>
            </a:outerShdw>
          </a:effectLst>
        </p:spPr>
        <p:txBody>
          <a:bodyPr vert="horz" wrap="square" lIns="0" tIns="0" rIns="0" bIns="0" rtlCol="0" anchor="ctr" anchorCtr="0"/>
          <a:lstStyle/>
          <a:p>
            <a:pPr algn="ctr">
              <a:defRPr/>
            </a:pP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000" y="4254500"/>
            <a:ext cx="406400" cy="406400"/>
          </a:xfrm>
          <a:prstGeom prst="rect">
            <a:avLst/>
          </a:prstGeom>
        </p:spPr>
      </p:pic>
      <p:sp>
        <p:nvSpPr>
          <p:cNvPr id="11" name="AutoShape 11"/>
          <p:cNvSpPr/>
          <p:nvPr/>
        </p:nvSpPr>
        <p:spPr>
          <a:xfrm>
            <a:off x="1524000" y="4254500"/>
            <a:ext cx="431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008B"/>
                </a:solidFill>
                <a:latin typeface="Noto Sans SC"/>
                <a:ea typeface="Noto Sans SC"/>
                <a:cs typeface="Noto Sans SC"/>
                <a:sym typeface="Noto Sans SC"/>
              </a:rPr>
              <a:t>新规核心价值</a:t>
            </a:r>
            <a:endParaRPr lang="en-US" sz="1100"/>
          </a:p>
        </p:txBody>
      </p:sp>
      <p:sp>
        <p:nvSpPr>
          <p:cNvPr id="12" name="AutoShape 12"/>
          <p:cNvSpPr/>
          <p:nvPr/>
        </p:nvSpPr>
        <p:spPr>
          <a:xfrm>
            <a:off x="1016000" y="4762500"/>
            <a:ext cx="4699000" cy="101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505050"/>
                </a:solidFill>
                <a:latin typeface="Noto Sans SC"/>
                <a:ea typeface="Noto Sans SC"/>
                <a:cs typeface="Noto Sans SC"/>
                <a:sym typeface="Noto Sans SC"/>
              </a:rPr>
              <a:t>确立“法不能向不法让步”的法治理念，增强公民对法律的信任，提升执法司法的公正性与公信力。</a:t>
            </a:r>
            <a:endParaRPr lang="en-US" sz="1100"/>
          </a:p>
        </p:txBody>
      </p:sp>
      <p:sp>
        <p:nvSpPr>
          <p:cNvPr id="13" name="AutoShape 13"/>
          <p:cNvSpPr/>
          <p:nvPr/>
        </p:nvSpPr>
        <p:spPr>
          <a:xfrm>
            <a:off x="6223000" y="1905000"/>
            <a:ext cx="5207000" cy="4064000"/>
          </a:xfrm>
          <a:prstGeom prst="roundRect">
            <a:avLst>
              <a:gd name="adj" fmla="val 3125"/>
            </a:avLst>
          </a:prstGeom>
          <a:solidFill>
            <a:srgbClr val="FFFFFF">
              <a:alpha val="100000"/>
            </a:srgbClr>
          </a:solidFill>
          <a:ln w="25400" cap="flat" cmpd="sng">
            <a:noFill/>
            <a:prstDash val="solid"/>
            <a:round/>
          </a:ln>
          <a:effectLst>
            <a:outerShdw blurRad="127000" dist="50800" dir="2700000" algn="tl" rotWithShape="0">
              <a:srgbClr val="00008B">
                <a:alpha val="10000"/>
              </a:srgbClr>
            </a:outerShdw>
          </a:effectLst>
        </p:spPr>
        <p:txBody>
          <a:bodyPr vert="horz" wrap="square" lIns="0" tIns="0" rIns="0" bIns="0" rtlCol="0" anchor="ctr" anchorCtr="0"/>
          <a:lstStyle/>
          <a:p>
            <a:pPr algn="ctr">
              <a:defRPr/>
            </a:pPr>
          </a:p>
        </p:txBody>
      </p:sp>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77000" y="2095500"/>
            <a:ext cx="406400" cy="406400"/>
          </a:xfrm>
          <a:prstGeom prst="rect">
            <a:avLst/>
          </a:prstGeom>
        </p:spPr>
      </p:pic>
      <p:sp>
        <p:nvSpPr>
          <p:cNvPr id="15" name="AutoShape 15"/>
          <p:cNvSpPr/>
          <p:nvPr/>
        </p:nvSpPr>
        <p:spPr>
          <a:xfrm>
            <a:off x="6985000" y="2095500"/>
            <a:ext cx="431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008B"/>
                </a:solidFill>
                <a:latin typeface="Noto Sans SC"/>
                <a:ea typeface="Noto Sans SC"/>
                <a:cs typeface="Noto Sans SC"/>
                <a:sym typeface="Noto Sans SC"/>
              </a:rPr>
              <a:t>典型案例：上海徐某某案</a:t>
            </a:r>
            <a:endParaRPr lang="en-US" sz="1100"/>
          </a:p>
        </p:txBody>
      </p:sp>
      <p:sp>
        <p:nvSpPr>
          <p:cNvPr id="16" name="AutoShape 16"/>
          <p:cNvSpPr/>
          <p:nvPr/>
        </p:nvSpPr>
        <p:spPr>
          <a:xfrm>
            <a:off x="6477000" y="2603500"/>
            <a:ext cx="4699000" cy="304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0" i="0" u="none" strike="noStrike">
                <a:solidFill>
                  <a:srgbClr val="505050"/>
                </a:solidFill>
                <a:latin typeface="Noto Sans SC"/>
                <a:ea typeface="Noto Sans SC"/>
                <a:cs typeface="Noto Sans SC"/>
                <a:sym typeface="Noto Sans SC"/>
              </a:rPr>
              <a:t>上海市民徐某某因邻里纠纷，被邻居康某强行踹门闯入家中并遭殴打。在丈夫将康某拉开但康某仍继续踢踹的情况下，徐某某为制止不法侵害，持菜刀将康某砍成轻伤。检察机关经审查后认为，徐某某面临现实而紧迫的危险，其行为属于正当防卫，依法对其作出不批准逮捕决定。此案体现了“法不能向不法让步”的法治理念。</a:t>
            </a:r>
            <a:endParaRPr lang="en-US"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F8FF">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EBF5FF">
              <a:alpha val="92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762000" y="1016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00008B"/>
                </a:solidFill>
                <a:latin typeface="Noto Sans SC"/>
                <a:ea typeface="Noto Sans SC"/>
                <a:cs typeface="Noto Sans SC"/>
                <a:sym typeface="Noto Sans SC"/>
              </a:rPr>
              <a:t>05 宠物伤人相关处罚规范</a:t>
            </a:r>
            <a:endParaRPr lang="en-US" sz="1100"/>
          </a:p>
        </p:txBody>
      </p:sp>
      <p:sp>
        <p:nvSpPr>
          <p:cNvPr id="5" name="AutoShape 5"/>
          <p:cNvSpPr/>
          <p:nvPr/>
        </p:nvSpPr>
        <p:spPr>
          <a:xfrm>
            <a:off x="762000" y="2032000"/>
            <a:ext cx="5080000" cy="5080000"/>
          </a:xfrm>
          <a:prstGeom prst="roundRect">
            <a:avLst>
              <a:gd name="adj" fmla="val 2500"/>
            </a:avLst>
          </a:prstGeom>
          <a:solidFill>
            <a:srgbClr val="FFFFFF">
              <a:alpha val="100000"/>
            </a:srgbClr>
          </a:solidFill>
          <a:ln w="25400" cap="flat" cmpd="sng">
            <a:noFill/>
            <a:prstDash val="solid"/>
            <a:round/>
          </a:ln>
          <a:effectLst>
            <a:outerShdw blurRad="127000" dist="50800" dir="5400000" algn="tl" rotWithShape="0">
              <a:srgbClr val="00008B">
                <a:alpha val="10000"/>
              </a:srgbClr>
            </a:outerShdw>
          </a:effectLst>
        </p:spPr>
        <p:txBody>
          <a:bodyPr vert="horz" wrap="square" lIns="0" tIns="0" rIns="0" bIns="0" rtlCol="0" anchor="ctr" anchorCtr="0"/>
          <a:lstStyle/>
          <a:p>
            <a:pPr algn="ctr">
              <a:defRPr/>
            </a:p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2286000"/>
            <a:ext cx="304800" cy="304800"/>
          </a:xfrm>
          <a:prstGeom prst="rect">
            <a:avLst/>
          </a:prstGeom>
        </p:spPr>
      </p:pic>
      <p:sp>
        <p:nvSpPr>
          <p:cNvPr id="7" name="AutoShape 7"/>
          <p:cNvSpPr/>
          <p:nvPr/>
        </p:nvSpPr>
        <p:spPr>
          <a:xfrm>
            <a:off x="1397000" y="2260600"/>
            <a:ext cx="381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008B"/>
                </a:solidFill>
                <a:latin typeface="Noto Sans SC"/>
                <a:ea typeface="Noto Sans SC"/>
                <a:cs typeface="Noto Sans SC"/>
                <a:sym typeface="Noto Sans SC"/>
              </a:rPr>
              <a:t>具体处罚规定</a:t>
            </a:r>
            <a:endParaRPr lang="en-US" sz="1100"/>
          </a:p>
        </p:txBody>
      </p:sp>
      <p:cxnSp>
        <p:nvCxnSpPr>
          <p:cNvPr id="8" name="Connector 8"/>
          <p:cNvCxnSpPr/>
          <p:nvPr/>
        </p:nvCxnSpPr>
        <p:spPr>
          <a:xfrm rot="-9549">
            <a:off x="1016009" y="2724150"/>
            <a:ext cx="4572000" cy="12700"/>
          </a:xfrm>
          <a:prstGeom prst="straightConnector1">
            <a:avLst/>
          </a:prstGeom>
          <a:solidFill>
            <a:srgbClr val="DEE0E3">
              <a:alpha val="100000"/>
            </a:srgbClr>
          </a:solidFill>
          <a:ln w="12700" cap="flat" cmpd="sng">
            <a:solidFill>
              <a:srgbClr val="00008B">
                <a:alpha val="20000"/>
              </a:srgbClr>
            </a:solidFill>
            <a:prstDash val="solid"/>
            <a:round/>
            <a:headEnd type="none" w="med" len="med"/>
            <a:tailEnd type="none" w="med" len="med"/>
          </a:ln>
        </p:spPr>
      </p:cxn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000" y="3048000"/>
            <a:ext cx="254000" cy="254000"/>
          </a:xfrm>
          <a:prstGeom prst="rect">
            <a:avLst/>
          </a:prstGeom>
        </p:spPr>
      </p:pic>
      <p:sp>
        <p:nvSpPr>
          <p:cNvPr id="10" name="AutoShape 10"/>
          <p:cNvSpPr/>
          <p:nvPr/>
        </p:nvSpPr>
        <p:spPr>
          <a:xfrm>
            <a:off x="1397000" y="3022600"/>
            <a:ext cx="4318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1F2329"/>
                </a:solidFill>
                <a:latin typeface="Noto Sans SC"/>
                <a:ea typeface="Noto Sans SC"/>
                <a:cs typeface="Noto Sans SC"/>
                <a:sym typeface="Noto Sans SC"/>
              </a:rPr>
              <a:t>违规饲养危险动物</a:t>
            </a:r>
            <a:endParaRPr lang="en-US" sz="1100"/>
          </a:p>
          <a:p>
            <a:pPr indent="0" algn="l">
              <a:lnSpc>
                <a:spcPct val="125000"/>
              </a:lnSpc>
            </a:pPr>
            <a:r>
              <a:rPr lang="en-US" sz="1200" b="0" i="0" u="none" strike="noStrike">
                <a:solidFill>
                  <a:srgbClr val="646464"/>
                </a:solidFill>
                <a:latin typeface="Noto Sans SC"/>
                <a:ea typeface="Noto Sans SC"/>
                <a:cs typeface="Noto Sans SC"/>
                <a:sym typeface="Noto Sans SC"/>
              </a:rPr>
              <a:t>出售或饲养烈性犬等，警告后拒不改正或伤人的，处拘留或罚款。</a:t>
            </a:r>
            <a:endParaRPr lang="en-US" sz="1200" b="0" i="0" u="none" strike="noStrike">
              <a:solidFill>
                <a:srgbClr val="646464"/>
              </a:solidFill>
              <a:latin typeface="Noto Sans SC"/>
              <a:ea typeface="Noto Sans SC"/>
              <a:cs typeface="Noto Sans SC"/>
              <a:sym typeface="Noto Sans SC"/>
            </a:endParaRPr>
          </a:p>
        </p:txBody>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6000" y="3937000"/>
            <a:ext cx="254000" cy="254000"/>
          </a:xfrm>
          <a:prstGeom prst="rect">
            <a:avLst/>
          </a:prstGeom>
        </p:spPr>
      </p:pic>
      <p:sp>
        <p:nvSpPr>
          <p:cNvPr id="12" name="AutoShape 12"/>
          <p:cNvSpPr/>
          <p:nvPr/>
        </p:nvSpPr>
        <p:spPr>
          <a:xfrm>
            <a:off x="1397000" y="3911600"/>
            <a:ext cx="4318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1F2329"/>
                </a:solidFill>
                <a:latin typeface="Noto Sans SC"/>
                <a:ea typeface="Noto Sans SC"/>
                <a:cs typeface="Noto Sans SC"/>
                <a:sym typeface="Noto Sans SC"/>
              </a:rPr>
              <a:t>未采取安全措施</a:t>
            </a:r>
            <a:endParaRPr lang="en-US" sz="1100"/>
          </a:p>
          <a:p>
            <a:pPr indent="0" algn="l">
              <a:lnSpc>
                <a:spcPct val="125000"/>
              </a:lnSpc>
            </a:pPr>
            <a:r>
              <a:rPr lang="en-US" sz="1200" b="0" i="0" u="none" strike="noStrike">
                <a:solidFill>
                  <a:srgbClr val="646464"/>
                </a:solidFill>
                <a:latin typeface="Noto Sans SC"/>
                <a:ea typeface="Noto Sans SC"/>
                <a:cs typeface="Noto Sans SC"/>
                <a:sym typeface="Noto Sans SC"/>
              </a:rPr>
              <a:t>遛狗不栓绳等行为导致伤人的，将依法给予罚款或拘留处罚。</a:t>
            </a:r>
            <a:endParaRPr lang="en-US" sz="1200" b="0" i="0" u="none" strike="noStrike">
              <a:solidFill>
                <a:srgbClr val="646464"/>
              </a:solidFill>
              <a:latin typeface="Noto Sans SC"/>
              <a:ea typeface="Noto Sans SC"/>
              <a:cs typeface="Noto Sans SC"/>
              <a:sym typeface="Noto Sans SC"/>
            </a:endParaRPr>
          </a:p>
        </p:txBody>
      </p:sp>
      <p:sp>
        <p:nvSpPr>
          <p:cNvPr id="13" name="AutoShape 13"/>
          <p:cNvSpPr/>
          <p:nvPr/>
        </p:nvSpPr>
        <p:spPr>
          <a:xfrm>
            <a:off x="6096000" y="2032000"/>
            <a:ext cx="5080000" cy="5080000"/>
          </a:xfrm>
          <a:prstGeom prst="roundRect">
            <a:avLst>
              <a:gd name="adj" fmla="val 2500"/>
            </a:avLst>
          </a:prstGeom>
          <a:solidFill>
            <a:srgbClr val="FFFFFF">
              <a:alpha val="100000"/>
            </a:srgbClr>
          </a:solidFill>
          <a:ln w="25400" cap="flat" cmpd="sng">
            <a:noFill/>
            <a:prstDash val="solid"/>
            <a:round/>
          </a:ln>
          <a:effectLst>
            <a:outerShdw blurRad="127000" dist="50800" dir="5400000" algn="tl" rotWithShape="0">
              <a:srgbClr val="00008B">
                <a:alpha val="10000"/>
              </a:srgbClr>
            </a:outerShdw>
          </a:effectLst>
        </p:spPr>
        <p:txBody>
          <a:bodyPr vert="horz" wrap="square" lIns="0" tIns="0" rIns="0" bIns="0" rtlCol="0" anchor="ctr" anchorCtr="0"/>
          <a:lstStyle/>
          <a:p>
            <a:pPr algn="ctr">
              <a:defRPr/>
            </a:pPr>
          </a:p>
        </p:txBody>
      </p:sp>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50000" y="2286000"/>
            <a:ext cx="304800" cy="304800"/>
          </a:xfrm>
          <a:prstGeom prst="rect">
            <a:avLst/>
          </a:prstGeom>
        </p:spPr>
      </p:pic>
      <p:sp>
        <p:nvSpPr>
          <p:cNvPr id="15" name="AutoShape 15"/>
          <p:cNvSpPr/>
          <p:nvPr/>
        </p:nvSpPr>
        <p:spPr>
          <a:xfrm>
            <a:off x="6731000" y="2260600"/>
            <a:ext cx="381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008B"/>
                </a:solidFill>
                <a:latin typeface="Noto Sans SC"/>
                <a:ea typeface="Noto Sans SC"/>
                <a:cs typeface="Noto Sans SC"/>
                <a:sym typeface="Noto Sans SC"/>
              </a:rPr>
              <a:t>新规实施影响</a:t>
            </a:r>
            <a:endParaRPr lang="en-US" sz="1100"/>
          </a:p>
        </p:txBody>
      </p:sp>
      <p:cxnSp>
        <p:nvCxnSpPr>
          <p:cNvPr id="16" name="Connector 16"/>
          <p:cNvCxnSpPr/>
          <p:nvPr/>
        </p:nvCxnSpPr>
        <p:spPr>
          <a:xfrm rot="-9549">
            <a:off x="6350009" y="2724150"/>
            <a:ext cx="4572000" cy="12700"/>
          </a:xfrm>
          <a:prstGeom prst="straightConnector1">
            <a:avLst/>
          </a:prstGeom>
          <a:solidFill>
            <a:srgbClr val="DEE0E3">
              <a:alpha val="100000"/>
            </a:srgbClr>
          </a:solidFill>
          <a:ln w="12700" cap="flat" cmpd="sng">
            <a:solidFill>
              <a:srgbClr val="00008B">
                <a:alpha val="20000"/>
              </a:srgbClr>
            </a:solidFill>
            <a:prstDash val="solid"/>
            <a:round/>
            <a:headEnd type="none" w="med" len="med"/>
            <a:tailEnd type="none" w="med" len="med"/>
          </a:ln>
        </p:spPr>
      </p:cxnSp>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50000" y="2921000"/>
            <a:ext cx="254000" cy="254000"/>
          </a:xfrm>
          <a:prstGeom prst="rect">
            <a:avLst/>
          </a:prstGeom>
        </p:spPr>
      </p:pic>
      <p:sp>
        <p:nvSpPr>
          <p:cNvPr id="18" name="AutoShape 18"/>
          <p:cNvSpPr/>
          <p:nvPr/>
        </p:nvSpPr>
        <p:spPr>
          <a:xfrm>
            <a:off x="6731000" y="2895600"/>
            <a:ext cx="4318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1F2329"/>
                </a:solidFill>
                <a:latin typeface="Noto Sans SC"/>
                <a:ea typeface="Noto Sans SC"/>
                <a:cs typeface="Noto Sans SC"/>
                <a:sym typeface="Noto Sans SC"/>
              </a:rPr>
              <a:t>提高违法成本</a:t>
            </a:r>
            <a:endParaRPr lang="en-US" sz="1100"/>
          </a:p>
          <a:p>
            <a:pPr indent="0" algn="l">
              <a:lnSpc>
                <a:spcPct val="125000"/>
              </a:lnSpc>
            </a:pPr>
            <a:r>
              <a:rPr lang="en-US" sz="1200" b="0" i="0" u="none" strike="noStrike">
                <a:solidFill>
                  <a:srgbClr val="646464"/>
                </a:solidFill>
                <a:latin typeface="Noto Sans SC"/>
                <a:ea typeface="Noto Sans SC"/>
                <a:cs typeface="Noto Sans SC"/>
                <a:sym typeface="Noto Sans SC"/>
              </a:rPr>
              <a:t>加大对违规养犬、宠物伤人行为的惩治力度，倒逼养宠人规范行为。</a:t>
            </a:r>
            <a:endParaRPr lang="en-US" sz="1200" b="0" i="0" u="none" strike="noStrike">
              <a:solidFill>
                <a:srgbClr val="646464"/>
              </a:solidFill>
              <a:latin typeface="Noto Sans SC"/>
              <a:ea typeface="Noto Sans SC"/>
              <a:cs typeface="Noto Sans SC"/>
              <a:sym typeface="Noto Sans SC"/>
            </a:endParaRPr>
          </a:p>
        </p:txBody>
      </p:sp>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50000" y="3683000"/>
            <a:ext cx="254000" cy="254000"/>
          </a:xfrm>
          <a:prstGeom prst="rect">
            <a:avLst/>
          </a:prstGeom>
        </p:spPr>
      </p:pic>
      <p:sp>
        <p:nvSpPr>
          <p:cNvPr id="20" name="AutoShape 20"/>
          <p:cNvSpPr/>
          <p:nvPr/>
        </p:nvSpPr>
        <p:spPr>
          <a:xfrm>
            <a:off x="6731000" y="3657600"/>
            <a:ext cx="4318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1F2329"/>
                </a:solidFill>
                <a:latin typeface="Noto Sans SC"/>
                <a:ea typeface="Noto Sans SC"/>
                <a:cs typeface="Noto Sans SC"/>
                <a:sym typeface="Noto Sans SC"/>
              </a:rPr>
              <a:t>保障公共安全</a:t>
            </a:r>
            <a:endParaRPr lang="en-US" sz="1100"/>
          </a:p>
          <a:p>
            <a:pPr indent="0" algn="l">
              <a:lnSpc>
                <a:spcPct val="125000"/>
              </a:lnSpc>
            </a:pPr>
            <a:r>
              <a:rPr lang="en-US" sz="1200" b="0" i="0" u="none" strike="noStrike">
                <a:solidFill>
                  <a:srgbClr val="646464"/>
                </a:solidFill>
                <a:latin typeface="Noto Sans SC"/>
                <a:ea typeface="Noto Sans SC"/>
                <a:cs typeface="Noto Sans SC"/>
                <a:sym typeface="Noto Sans SC"/>
              </a:rPr>
              <a:t>为公众提供强有力的法律保障，显著提升公园、小区等公共空间的安全性。</a:t>
            </a:r>
            <a:endParaRPr lang="en-US" sz="1200" b="0" i="0" u="none" strike="noStrike">
              <a:solidFill>
                <a:srgbClr val="646464"/>
              </a:solidFill>
              <a:latin typeface="Noto Sans SC"/>
              <a:ea typeface="Noto Sans SC"/>
              <a:cs typeface="Noto Sans SC"/>
              <a:sym typeface="Noto Sans SC"/>
            </a:endParaRPr>
          </a:p>
        </p:txBody>
      </p:sp>
      <p:pic>
        <p:nvPicPr>
          <p:cNvPr id="21"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16000" y="4826000"/>
            <a:ext cx="254000" cy="254000"/>
          </a:xfrm>
          <a:prstGeom prst="rect">
            <a:avLst/>
          </a:prstGeom>
        </p:spPr>
      </p:pic>
      <p:sp>
        <p:nvSpPr>
          <p:cNvPr id="22" name="AutoShape 22"/>
          <p:cNvSpPr/>
          <p:nvPr/>
        </p:nvSpPr>
        <p:spPr>
          <a:xfrm>
            <a:off x="1397000" y="4800600"/>
            <a:ext cx="4318000" cy="152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1F2329"/>
                </a:solidFill>
                <a:latin typeface="Noto Sans SC"/>
                <a:ea typeface="Noto Sans SC"/>
                <a:cs typeface="Noto Sans SC"/>
                <a:sym typeface="Noto Sans SC"/>
              </a:rPr>
              <a:t>典型案例</a:t>
            </a:r>
            <a:endParaRPr lang="en-US" sz="1100"/>
          </a:p>
          <a:p>
            <a:pPr indent="0" algn="l">
              <a:lnSpc>
                <a:spcPct val="125000"/>
              </a:lnSpc>
            </a:pPr>
            <a:r>
              <a:rPr lang="en-US" sz="1200" b="0" i="0" u="none" strike="noStrike">
                <a:solidFill>
                  <a:srgbClr val="646464"/>
                </a:solidFill>
                <a:latin typeface="Noto Sans SC"/>
                <a:ea typeface="Noto Sans SC"/>
                <a:cs typeface="Noto Sans SC"/>
                <a:sym typeface="Noto Sans SC"/>
              </a:rPr>
              <a:t>广西贺州女子莫某未对犬只拴绳，导致咬伤13岁女孩，且有多次类似行为。警方依据新规对其处以行政拘留五日的处罚。</a:t>
            </a:r>
            <a:endParaRPr lang="en-US" sz="1200" b="0" i="0" u="none" strike="noStrike">
              <a:solidFill>
                <a:srgbClr val="646464"/>
              </a:solidFill>
              <a:latin typeface="Noto Sans SC"/>
              <a:ea typeface="Noto Sans SC"/>
              <a:cs typeface="Noto Sans SC"/>
              <a:sym typeface="Noto Sans S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F8FF">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762000" y="1016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FFFFFF"/>
                </a:solidFill>
                <a:latin typeface="Noto Sans SC"/>
                <a:ea typeface="Noto Sans SC"/>
                <a:cs typeface="Noto Sans SC"/>
                <a:sym typeface="Noto Sans SC"/>
              </a:rPr>
              <a:t>06 执法与处罚程序的完善</a:t>
            </a:r>
            <a:endParaRPr lang="en-US" sz="1100"/>
          </a:p>
        </p:txBody>
      </p:sp>
      <p:sp>
        <p:nvSpPr>
          <p:cNvPr id="4" name="AutoShape 4"/>
          <p:cNvSpPr/>
          <p:nvPr/>
        </p:nvSpPr>
        <p:spPr>
          <a:xfrm>
            <a:off x="762000" y="2032000"/>
            <a:ext cx="5080000" cy="4064000"/>
          </a:xfrm>
          <a:prstGeom prst="roundRect">
            <a:avLst>
              <a:gd name="adj" fmla="val 3125"/>
            </a:avLst>
          </a:prstGeom>
          <a:solidFill>
            <a:srgbClr val="FFFFFF">
              <a:alpha val="95000"/>
            </a:srgbClr>
          </a:solidFill>
          <a:ln w="25400" cap="flat" cmpd="sng">
            <a:noFill/>
            <a:prstDash val="solid"/>
            <a:round/>
          </a:ln>
          <a:effectLst>
            <a:outerShdw blurRad="127000" dist="50800" dir="2700000" algn="tl" rotWithShape="0">
              <a:srgbClr val="000000">
                <a:alpha val="10000"/>
              </a:srgbClr>
            </a:outerShdw>
          </a:effectLst>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2286000"/>
            <a:ext cx="304800" cy="304800"/>
          </a:xfrm>
          <a:prstGeom prst="rect">
            <a:avLst/>
          </a:prstGeom>
        </p:spPr>
      </p:pic>
      <p:sp>
        <p:nvSpPr>
          <p:cNvPr id="6" name="AutoShape 6"/>
          <p:cNvSpPr/>
          <p:nvPr/>
        </p:nvSpPr>
        <p:spPr>
          <a:xfrm>
            <a:off x="1397000" y="2260600"/>
            <a:ext cx="381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008B"/>
                </a:solidFill>
                <a:latin typeface="Noto Sans SC"/>
                <a:ea typeface="Noto Sans SC"/>
                <a:cs typeface="Noto Sans SC"/>
                <a:sym typeface="Noto Sans SC"/>
              </a:rPr>
              <a:t>执法程序精细化</a:t>
            </a:r>
            <a:endParaRPr lang="en-US" sz="1100"/>
          </a:p>
        </p:txBody>
      </p:sp>
      <p:cxnSp>
        <p:nvCxnSpPr>
          <p:cNvPr id="7" name="Connector 7"/>
          <p:cNvCxnSpPr/>
          <p:nvPr/>
        </p:nvCxnSpPr>
        <p:spPr>
          <a:xfrm rot="-9549">
            <a:off x="1016009" y="2724150"/>
            <a:ext cx="4572000" cy="12700"/>
          </a:xfrm>
          <a:prstGeom prst="straightConnector1">
            <a:avLst/>
          </a:prstGeom>
          <a:solidFill>
            <a:srgbClr val="DEE0E3">
              <a:alpha val="100000"/>
            </a:srgbClr>
          </a:solidFill>
          <a:ln w="12700" cap="flat" cmpd="sng">
            <a:solidFill>
              <a:srgbClr val="00008B">
                <a:alpha val="20000"/>
              </a:srgbClr>
            </a:solidFill>
            <a:prstDash val="solid"/>
            <a:round/>
            <a:headEnd type="none" w="med" len="med"/>
            <a:tailEnd type="none" w="med" len="med"/>
          </a:ln>
        </p:spPr>
      </p:cxn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000" y="2984500"/>
            <a:ext cx="254000" cy="254000"/>
          </a:xfrm>
          <a:prstGeom prst="rect">
            <a:avLst/>
          </a:prstGeom>
        </p:spPr>
      </p:pic>
      <p:sp>
        <p:nvSpPr>
          <p:cNvPr id="9" name="AutoShape 9"/>
          <p:cNvSpPr/>
          <p:nvPr/>
        </p:nvSpPr>
        <p:spPr>
          <a:xfrm>
            <a:off x="1397000" y="2946400"/>
            <a:ext cx="431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1F2329"/>
                </a:solidFill>
                <a:latin typeface="Noto Sans SC"/>
                <a:ea typeface="Noto Sans SC"/>
                <a:cs typeface="Noto Sans SC"/>
                <a:sym typeface="Noto Sans SC"/>
              </a:rPr>
              <a:t>明确执法证件：</a:t>
            </a:r>
            <a:r>
              <a:rPr lang="en-US" sz="1400" b="0" i="0" u="none" strike="noStrike">
                <a:solidFill>
                  <a:srgbClr val="555555"/>
                </a:solidFill>
                <a:latin typeface="Noto Sans SC"/>
                <a:ea typeface="Noto Sans SC"/>
                <a:cs typeface="Noto Sans SC"/>
                <a:sym typeface="Noto Sans SC"/>
              </a:rPr>
              <a:t>执法时必须主动出示人民警察证，亮明身份。</a:t>
            </a:r>
            <a:endParaRPr lang="en-US" sz="1100"/>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6000" y="3683000"/>
            <a:ext cx="254000" cy="254000"/>
          </a:xfrm>
          <a:prstGeom prst="rect">
            <a:avLst/>
          </a:prstGeom>
        </p:spPr>
      </p:pic>
      <p:sp>
        <p:nvSpPr>
          <p:cNvPr id="11" name="AutoShape 11"/>
          <p:cNvSpPr/>
          <p:nvPr/>
        </p:nvSpPr>
        <p:spPr>
          <a:xfrm>
            <a:off x="1397000" y="3644900"/>
            <a:ext cx="431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1F2329"/>
                </a:solidFill>
                <a:latin typeface="Noto Sans SC"/>
                <a:ea typeface="Noto Sans SC"/>
                <a:cs typeface="Noto Sans SC"/>
                <a:sym typeface="Noto Sans SC"/>
              </a:rPr>
              <a:t>规范一人执法：</a:t>
            </a:r>
            <a:r>
              <a:rPr lang="en-US" sz="1400" b="0" i="0" u="none" strike="noStrike">
                <a:solidFill>
                  <a:srgbClr val="555555"/>
                </a:solidFill>
                <a:latin typeface="Noto Sans SC"/>
                <a:ea typeface="Noto Sans SC"/>
                <a:cs typeface="Noto Sans SC"/>
                <a:sym typeface="Noto Sans SC"/>
              </a:rPr>
              <a:t>严格限定适用情形，且必须全程录音录像。</a:t>
            </a:r>
            <a:endParaRPr lang="en-US" sz="1100"/>
          </a:p>
        </p:txBody>
      </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6000" y="4381500"/>
            <a:ext cx="254000" cy="254000"/>
          </a:xfrm>
          <a:prstGeom prst="rect">
            <a:avLst/>
          </a:prstGeom>
        </p:spPr>
      </p:pic>
      <p:sp>
        <p:nvSpPr>
          <p:cNvPr id="13" name="AutoShape 13"/>
          <p:cNvSpPr/>
          <p:nvPr/>
        </p:nvSpPr>
        <p:spPr>
          <a:xfrm>
            <a:off x="1397000" y="4343400"/>
            <a:ext cx="431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1F2329"/>
                </a:solidFill>
                <a:latin typeface="Noto Sans SC"/>
                <a:ea typeface="Noto Sans SC"/>
                <a:cs typeface="Noto Sans SC"/>
                <a:sym typeface="Noto Sans SC"/>
              </a:rPr>
              <a:t>完善扣押审批：</a:t>
            </a:r>
            <a:r>
              <a:rPr lang="en-US" sz="1400" b="0" i="0" u="none" strike="noStrike">
                <a:solidFill>
                  <a:srgbClr val="555555"/>
                </a:solidFill>
                <a:latin typeface="Noto Sans SC"/>
                <a:ea typeface="Noto Sans SC"/>
                <a:cs typeface="Noto Sans SC"/>
                <a:sym typeface="Noto Sans SC"/>
              </a:rPr>
              <a:t>当场实施扣押时，需同步录音录像并依法审批。</a:t>
            </a:r>
            <a:endParaRPr lang="en-US" sz="1100"/>
          </a:p>
        </p:txBody>
      </p:sp>
      <p:sp>
        <p:nvSpPr>
          <p:cNvPr id="14" name="AutoShape 14"/>
          <p:cNvSpPr/>
          <p:nvPr/>
        </p:nvSpPr>
        <p:spPr>
          <a:xfrm>
            <a:off x="6096000" y="2032000"/>
            <a:ext cx="5080000" cy="4064000"/>
          </a:xfrm>
          <a:prstGeom prst="roundRect">
            <a:avLst>
              <a:gd name="adj" fmla="val 3125"/>
            </a:avLst>
          </a:prstGeom>
          <a:solidFill>
            <a:srgbClr val="FFFFFF">
              <a:alpha val="95000"/>
            </a:srgbClr>
          </a:solidFill>
          <a:ln w="25400" cap="flat" cmpd="sng">
            <a:noFill/>
            <a:prstDash val="solid"/>
            <a:round/>
          </a:ln>
          <a:effectLst>
            <a:outerShdw blurRad="127000" dist="50800" dir="2700000" algn="tl" rotWithShape="0">
              <a:srgbClr val="000000">
                <a:alpha val="10000"/>
              </a:srgbClr>
            </a:outerShdw>
          </a:effectLst>
        </p:spPr>
        <p:txBody>
          <a:bodyPr vert="horz" wrap="square" lIns="63500" tIns="63500" rIns="63500" bIns="63500" rtlCol="0" anchor="ctr"/>
          <a:lstStyle/>
          <a:p>
            <a:pPr algn="ctr">
              <a:defRPr/>
            </a:pPr>
          </a:p>
        </p:txBody>
      </p:sp>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50000" y="2286000"/>
            <a:ext cx="304800" cy="304800"/>
          </a:xfrm>
          <a:prstGeom prst="rect">
            <a:avLst/>
          </a:prstGeom>
        </p:spPr>
      </p:pic>
      <p:sp>
        <p:nvSpPr>
          <p:cNvPr id="16" name="AutoShape 16"/>
          <p:cNvSpPr/>
          <p:nvPr/>
        </p:nvSpPr>
        <p:spPr>
          <a:xfrm>
            <a:off x="6731000" y="2260600"/>
            <a:ext cx="381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008B"/>
                </a:solidFill>
                <a:latin typeface="Noto Sans SC"/>
                <a:ea typeface="Noto Sans SC"/>
                <a:cs typeface="Noto Sans SC"/>
                <a:sym typeface="Noto Sans SC"/>
              </a:rPr>
              <a:t>被处罚人权益保障</a:t>
            </a:r>
            <a:endParaRPr lang="en-US" sz="1100"/>
          </a:p>
        </p:txBody>
      </p:sp>
      <p:cxnSp>
        <p:nvCxnSpPr>
          <p:cNvPr id="17" name="Connector 17"/>
          <p:cNvCxnSpPr/>
          <p:nvPr/>
        </p:nvCxnSpPr>
        <p:spPr>
          <a:xfrm rot="-9549">
            <a:off x="6350009" y="2724150"/>
            <a:ext cx="4572000" cy="12700"/>
          </a:xfrm>
          <a:prstGeom prst="straightConnector1">
            <a:avLst/>
          </a:prstGeom>
          <a:solidFill>
            <a:srgbClr val="DEE0E3">
              <a:alpha val="100000"/>
            </a:srgbClr>
          </a:solidFill>
          <a:ln w="12700" cap="flat" cmpd="sng">
            <a:solidFill>
              <a:srgbClr val="00008B">
                <a:alpha val="20000"/>
              </a:srgbClr>
            </a:solidFill>
            <a:prstDash val="solid"/>
            <a:round/>
            <a:headEnd type="none" w="med" len="med"/>
            <a:tailEnd type="none" w="med" len="med"/>
          </a:ln>
        </p:spPr>
      </p:cxnSp>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50000" y="2984500"/>
            <a:ext cx="254000" cy="254000"/>
          </a:xfrm>
          <a:prstGeom prst="rect">
            <a:avLst/>
          </a:prstGeom>
        </p:spPr>
      </p:pic>
      <p:sp>
        <p:nvSpPr>
          <p:cNvPr id="19" name="AutoShape 19"/>
          <p:cNvSpPr/>
          <p:nvPr/>
        </p:nvSpPr>
        <p:spPr>
          <a:xfrm>
            <a:off x="6731000" y="2946400"/>
            <a:ext cx="431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1F2329"/>
                </a:solidFill>
                <a:latin typeface="Noto Sans SC"/>
                <a:ea typeface="Noto Sans SC"/>
                <a:cs typeface="Noto Sans SC"/>
                <a:sym typeface="Noto Sans SC"/>
              </a:rPr>
              <a:t>询问查证保障：</a:t>
            </a:r>
            <a:r>
              <a:rPr lang="en-US" sz="1400" b="0" i="0" u="none" strike="noStrike">
                <a:solidFill>
                  <a:srgbClr val="555555"/>
                </a:solidFill>
                <a:latin typeface="Noto Sans SC"/>
                <a:ea typeface="Noto Sans SC"/>
                <a:cs typeface="Noto Sans SC"/>
                <a:sym typeface="Noto Sans SC"/>
              </a:rPr>
              <a:t>保证被询问人的饮食和必要的休息时间。</a:t>
            </a:r>
            <a:endParaRPr lang="en-US" sz="1100"/>
          </a:p>
        </p:txBody>
      </p:sp>
      <p:pic>
        <p:nvPicPr>
          <p:cNvPr id="20"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50000" y="3683000"/>
            <a:ext cx="254000" cy="254000"/>
          </a:xfrm>
          <a:prstGeom prst="rect">
            <a:avLst/>
          </a:prstGeom>
        </p:spPr>
      </p:pic>
      <p:sp>
        <p:nvSpPr>
          <p:cNvPr id="21" name="AutoShape 21"/>
          <p:cNvSpPr/>
          <p:nvPr/>
        </p:nvSpPr>
        <p:spPr>
          <a:xfrm>
            <a:off x="6731000" y="3644900"/>
            <a:ext cx="431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1F2329"/>
                </a:solidFill>
                <a:latin typeface="Noto Sans SC"/>
                <a:ea typeface="Noto Sans SC"/>
                <a:cs typeface="Noto Sans SC"/>
                <a:sym typeface="Noto Sans SC"/>
              </a:rPr>
              <a:t>违法记录封存：</a:t>
            </a:r>
            <a:r>
              <a:rPr lang="en-US" sz="1400" b="0" i="0" u="none" strike="noStrike">
                <a:solidFill>
                  <a:srgbClr val="555555"/>
                </a:solidFill>
                <a:latin typeface="Noto Sans SC"/>
                <a:ea typeface="Noto Sans SC"/>
                <a:cs typeface="Noto Sans SC"/>
                <a:sym typeface="Noto Sans SC"/>
              </a:rPr>
              <a:t>依法对相关违法记录予以封存，严格保护个人隐私。</a:t>
            </a:r>
            <a:endParaRPr lang="en-US" sz="1100"/>
          </a:p>
        </p:txBody>
      </p:sp>
      <p:pic>
        <p:nvPicPr>
          <p:cNvPr id="22" name="Picture 2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350000" y="4381500"/>
            <a:ext cx="254000" cy="254000"/>
          </a:xfrm>
          <a:prstGeom prst="rect">
            <a:avLst/>
          </a:prstGeom>
        </p:spPr>
      </p:pic>
      <p:sp>
        <p:nvSpPr>
          <p:cNvPr id="23" name="AutoShape 23"/>
          <p:cNvSpPr/>
          <p:nvPr/>
        </p:nvSpPr>
        <p:spPr>
          <a:xfrm>
            <a:off x="6731000" y="4343400"/>
            <a:ext cx="431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1F2329"/>
                </a:solidFill>
                <a:latin typeface="Noto Sans SC"/>
                <a:ea typeface="Noto Sans SC"/>
                <a:cs typeface="Noto Sans SC"/>
                <a:sym typeface="Noto Sans SC"/>
              </a:rPr>
              <a:t>拘留特殊规定：</a:t>
            </a:r>
            <a:r>
              <a:rPr lang="en-US" sz="1400" b="0" i="0" u="none" strike="noStrike">
                <a:solidFill>
                  <a:srgbClr val="555555"/>
                </a:solidFill>
                <a:latin typeface="Noto Sans SC"/>
                <a:ea typeface="Noto Sans SC"/>
                <a:cs typeface="Noto Sans SC"/>
                <a:sym typeface="Noto Sans SC"/>
              </a:rPr>
              <a:t>遇特殊情况（如生活不能自理）可申请暂缓执行。</a:t>
            </a:r>
            <a:endParaRPr lang="en-US"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F8FF">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762000" y="762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FFFFFF"/>
                </a:solidFill>
                <a:latin typeface="Noto Sans SC"/>
                <a:ea typeface="Noto Sans SC"/>
                <a:cs typeface="Noto Sans SC"/>
                <a:sym typeface="Noto Sans SC"/>
              </a:rPr>
              <a:t>07 附则：吸毒记录封存说明</a:t>
            </a:r>
            <a:endParaRPr lang="en-US" sz="1100"/>
          </a:p>
        </p:txBody>
      </p:sp>
      <p:sp>
        <p:nvSpPr>
          <p:cNvPr id="4" name="AutoShape 4"/>
          <p:cNvSpPr/>
          <p:nvPr/>
        </p:nvSpPr>
        <p:spPr>
          <a:xfrm>
            <a:off x="762000" y="1778000"/>
            <a:ext cx="3302000" cy="4064000"/>
          </a:xfrm>
          <a:prstGeom prst="roundRect">
            <a:avLst>
              <a:gd name="adj" fmla="val 3846"/>
            </a:avLst>
          </a:prstGeom>
          <a:solidFill>
            <a:srgbClr val="FFFFFF">
              <a:alpha val="90000"/>
            </a:srgbClr>
          </a:solidFill>
          <a:ln w="25400" cap="flat" cmpd="sng">
            <a:noFill/>
            <a:prstDash val="solid"/>
            <a:round/>
          </a:ln>
          <a:effectLst>
            <a:outerShdw blurRad="127000" dist="50800" dir="5400000" algn="tl" rotWithShape="0">
              <a:srgbClr val="000000">
                <a:alpha val="10000"/>
              </a:srgbClr>
            </a:outerShdw>
          </a:effectLst>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2032000"/>
            <a:ext cx="406400" cy="406400"/>
          </a:xfrm>
          <a:prstGeom prst="rect">
            <a:avLst/>
          </a:prstGeom>
        </p:spPr>
      </p:pic>
      <p:sp>
        <p:nvSpPr>
          <p:cNvPr id="6" name="AutoShape 6"/>
          <p:cNvSpPr/>
          <p:nvPr/>
        </p:nvSpPr>
        <p:spPr>
          <a:xfrm>
            <a:off x="1524000" y="2032000"/>
            <a:ext cx="254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008B"/>
                </a:solidFill>
                <a:latin typeface="Noto Sans SC"/>
                <a:ea typeface="Noto Sans SC"/>
                <a:cs typeface="Noto Sans SC"/>
                <a:sym typeface="Noto Sans SC"/>
              </a:rPr>
              <a:t>法规修订进程</a:t>
            </a:r>
            <a:endParaRPr lang="en-US" sz="1100"/>
          </a:p>
        </p:txBody>
      </p:sp>
      <p:cxnSp>
        <p:nvCxnSpPr>
          <p:cNvPr id="7" name="Connector 7"/>
          <p:cNvCxnSpPr/>
          <p:nvPr/>
        </p:nvCxnSpPr>
        <p:spPr>
          <a:xfrm rot="-15626">
            <a:off x="1016014" y="2470150"/>
            <a:ext cx="2794000" cy="12700"/>
          </a:xfrm>
          <a:prstGeom prst="straightConnector1">
            <a:avLst/>
          </a:prstGeom>
          <a:solidFill>
            <a:srgbClr val="DEE0E3">
              <a:alpha val="100000"/>
            </a:srgbClr>
          </a:solidFill>
          <a:ln w="12700" cap="flat" cmpd="sng">
            <a:solidFill>
              <a:srgbClr val="DCDCDC">
                <a:alpha val="100000"/>
              </a:srgbClr>
            </a:solidFill>
            <a:prstDash val="solid"/>
            <a:round/>
            <a:headEnd type="none" w="med" len="med"/>
            <a:tailEnd type="none" w="med" len="med"/>
          </a:ln>
        </p:spPr>
      </p:cxnSp>
      <p:sp>
        <p:nvSpPr>
          <p:cNvPr id="8" name="AutoShape 8"/>
          <p:cNvSpPr/>
          <p:nvPr/>
        </p:nvSpPr>
        <p:spPr>
          <a:xfrm>
            <a:off x="1016000" y="2603500"/>
            <a:ext cx="2794000" cy="2540000"/>
          </a:xfrm>
          <a:prstGeom prst="rect">
            <a:avLst/>
          </a:prstGeom>
          <a:noFill/>
          <a:ln w="12700" cap="flat" cmpd="sng">
            <a:noFill/>
            <a:prstDash val="solid"/>
            <a:round/>
          </a:ln>
        </p:spPr>
        <p:txBody>
          <a:bodyPr vert="horz" wrap="square" lIns="0" tIns="0" rIns="0" bIns="0" rtlCol="0" anchor="ctr" anchorCtr="0"/>
          <a:lstStyle/>
          <a:p>
            <a:pPr marL="177800" indent="-177800" algn="l">
              <a:lnSpc>
                <a:spcPct val="125000"/>
              </a:lnSpc>
              <a:buClr>
                <a:srgbClr val="323232"/>
              </a:buClr>
              <a:buChar char="•"/>
              <a:defRPr/>
            </a:pPr>
            <a:r>
              <a:rPr lang="en-US" sz="1400" b="1" i="0" u="none" strike="noStrike">
                <a:solidFill>
                  <a:srgbClr val="323232"/>
                </a:solidFill>
                <a:latin typeface="Noto Sans SC"/>
                <a:ea typeface="Noto Sans SC"/>
                <a:cs typeface="Noto Sans SC"/>
                <a:sym typeface="Noto Sans SC"/>
              </a:rPr>
              <a:t>2023年8月</a:t>
            </a:r>
            <a:r>
              <a:rPr lang="en-US" sz="1400" b="0" i="0" u="none" strike="noStrike">
                <a:solidFill>
                  <a:srgbClr val="505050"/>
                </a:solidFill>
                <a:latin typeface="Noto Sans SC"/>
                <a:ea typeface="Noto Sans SC"/>
                <a:cs typeface="Noto Sans SC"/>
                <a:sym typeface="Noto Sans SC"/>
              </a:rPr>
              <a:t>：一审阶段</a:t>
            </a:r>
            <a:endParaRPr lang="en-US" sz="1100"/>
          </a:p>
          <a:p>
            <a:pPr marL="177800" indent="-177800" algn="l">
              <a:lnSpc>
                <a:spcPct val="125000"/>
              </a:lnSpc>
              <a:buClr>
                <a:srgbClr val="323232"/>
              </a:buClr>
              <a:buChar char="•"/>
            </a:pPr>
            <a:r>
              <a:rPr lang="en-US" sz="1400" b="1" i="0" u="none" strike="noStrike">
                <a:solidFill>
                  <a:srgbClr val="323232"/>
                </a:solidFill>
                <a:latin typeface="Noto Sans SC"/>
                <a:ea typeface="Noto Sans SC"/>
                <a:cs typeface="Noto Sans SC"/>
                <a:sym typeface="Noto Sans SC"/>
              </a:rPr>
              <a:t>2024年6月</a:t>
            </a:r>
            <a:r>
              <a:rPr lang="en-US" sz="1400" b="0" i="0" u="none" strike="noStrike">
                <a:solidFill>
                  <a:srgbClr val="505050"/>
                </a:solidFill>
                <a:latin typeface="Noto Sans SC"/>
                <a:ea typeface="Noto Sans SC"/>
                <a:cs typeface="Noto Sans SC"/>
                <a:sym typeface="Noto Sans SC"/>
              </a:rPr>
              <a:t>：二审阶段</a:t>
            </a:r>
            <a:endParaRPr lang="en-US" sz="1400" b="0" i="0" u="none" strike="noStrike">
              <a:solidFill>
                <a:srgbClr val="505050"/>
              </a:solidFill>
              <a:latin typeface="Noto Sans SC"/>
              <a:ea typeface="Noto Sans SC"/>
              <a:cs typeface="Noto Sans SC"/>
              <a:sym typeface="Noto Sans SC"/>
            </a:endParaRPr>
          </a:p>
          <a:p>
            <a:pPr marL="177800" indent="-177800" algn="l">
              <a:lnSpc>
                <a:spcPct val="125000"/>
              </a:lnSpc>
              <a:buClr>
                <a:srgbClr val="505050"/>
              </a:buClr>
              <a:buChar char="•"/>
            </a:pPr>
            <a:r>
              <a:rPr lang="en-US" sz="1400" b="0" i="0" u="none" strike="noStrike">
                <a:solidFill>
                  <a:srgbClr val="505050"/>
                </a:solidFill>
                <a:latin typeface="Noto Sans SC"/>
                <a:ea typeface="Noto Sans SC"/>
                <a:cs typeface="Noto Sans SC"/>
                <a:sym typeface="Noto Sans SC"/>
              </a:rPr>
              <a:t>期间历经两次公开征求意见，确保立法严谨。</a:t>
            </a:r>
            <a:endParaRPr lang="en-US" sz="1400" b="0" i="0" u="none" strike="noStrike">
              <a:solidFill>
                <a:srgbClr val="505050"/>
              </a:solidFill>
              <a:latin typeface="Noto Sans SC"/>
              <a:ea typeface="Noto Sans SC"/>
              <a:cs typeface="Noto Sans SC"/>
              <a:sym typeface="Noto Sans SC"/>
            </a:endParaRPr>
          </a:p>
        </p:txBody>
      </p:sp>
      <p:sp>
        <p:nvSpPr>
          <p:cNvPr id="9" name="AutoShape 9"/>
          <p:cNvSpPr/>
          <p:nvPr/>
        </p:nvSpPr>
        <p:spPr>
          <a:xfrm>
            <a:off x="4445000" y="1778000"/>
            <a:ext cx="3302000" cy="4064000"/>
          </a:xfrm>
          <a:prstGeom prst="roundRect">
            <a:avLst>
              <a:gd name="adj" fmla="val 3846"/>
            </a:avLst>
          </a:prstGeom>
          <a:solidFill>
            <a:srgbClr val="FFFFFF">
              <a:alpha val="90000"/>
            </a:srgbClr>
          </a:solidFill>
          <a:ln w="25400" cap="flat" cmpd="sng">
            <a:noFill/>
            <a:prstDash val="solid"/>
            <a:round/>
          </a:ln>
          <a:effectLst>
            <a:outerShdw blurRad="127000" dist="50800" dir="5400000" algn="tl" rotWithShape="0">
              <a:srgbClr val="000000">
                <a:alpha val="10000"/>
              </a:srgbClr>
            </a:outerShdw>
          </a:effectLst>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99000" y="2032000"/>
            <a:ext cx="406400" cy="406400"/>
          </a:xfrm>
          <a:prstGeom prst="rect">
            <a:avLst/>
          </a:prstGeom>
        </p:spPr>
      </p:pic>
      <p:sp>
        <p:nvSpPr>
          <p:cNvPr id="11" name="AutoShape 11"/>
          <p:cNvSpPr/>
          <p:nvPr/>
        </p:nvSpPr>
        <p:spPr>
          <a:xfrm>
            <a:off x="5207000" y="2032000"/>
            <a:ext cx="254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008B"/>
                </a:solidFill>
                <a:latin typeface="Noto Sans SC"/>
                <a:ea typeface="Noto Sans SC"/>
                <a:cs typeface="Noto Sans SC"/>
                <a:sym typeface="Noto Sans SC"/>
              </a:rPr>
              <a:t>吸毒行为定性</a:t>
            </a:r>
            <a:endParaRPr lang="en-US" sz="1100"/>
          </a:p>
        </p:txBody>
      </p:sp>
      <p:cxnSp>
        <p:nvCxnSpPr>
          <p:cNvPr id="12" name="Connector 12"/>
          <p:cNvCxnSpPr/>
          <p:nvPr/>
        </p:nvCxnSpPr>
        <p:spPr>
          <a:xfrm rot="-15626">
            <a:off x="4699014" y="2470150"/>
            <a:ext cx="2794000" cy="12700"/>
          </a:xfrm>
          <a:prstGeom prst="straightConnector1">
            <a:avLst/>
          </a:prstGeom>
          <a:solidFill>
            <a:srgbClr val="DEE0E3">
              <a:alpha val="100000"/>
            </a:srgbClr>
          </a:solidFill>
          <a:ln w="12700" cap="flat" cmpd="sng">
            <a:solidFill>
              <a:srgbClr val="DCDCDC">
                <a:alpha val="100000"/>
              </a:srgbClr>
            </a:solidFill>
            <a:prstDash val="solid"/>
            <a:round/>
            <a:headEnd type="none" w="med" len="med"/>
            <a:tailEnd type="none" w="med" len="med"/>
          </a:ln>
        </p:spPr>
      </p:cxnSp>
      <p:sp>
        <p:nvSpPr>
          <p:cNvPr id="13" name="AutoShape 13"/>
          <p:cNvSpPr/>
          <p:nvPr/>
        </p:nvSpPr>
        <p:spPr>
          <a:xfrm>
            <a:off x="4699000" y="2603500"/>
            <a:ext cx="2794000" cy="2540000"/>
          </a:xfrm>
          <a:prstGeom prst="rect">
            <a:avLst/>
          </a:prstGeom>
          <a:noFill/>
          <a:ln w="12700" cap="flat" cmpd="sng">
            <a:noFill/>
            <a:prstDash val="solid"/>
            <a:round/>
          </a:ln>
        </p:spPr>
        <p:txBody>
          <a:bodyPr vert="horz" wrap="square" lIns="0" tIns="0" rIns="0" bIns="0" rtlCol="0" anchor="ctr" anchorCtr="0"/>
          <a:lstStyle/>
          <a:p>
            <a:pPr marL="177800" indent="-177800" algn="l">
              <a:lnSpc>
                <a:spcPct val="125000"/>
              </a:lnSpc>
              <a:buClr>
                <a:srgbClr val="505050"/>
              </a:buClr>
              <a:buChar char="•"/>
              <a:defRPr/>
            </a:pPr>
            <a:r>
              <a:rPr lang="en-US" sz="1400" b="0" i="0" u="none" strike="noStrike">
                <a:solidFill>
                  <a:srgbClr val="505050"/>
                </a:solidFill>
                <a:latin typeface="Noto Sans SC"/>
                <a:ea typeface="Noto Sans SC"/>
                <a:cs typeface="Noto Sans SC"/>
                <a:sym typeface="Noto Sans SC"/>
              </a:rPr>
              <a:t>明确属于</a:t>
            </a:r>
            <a:r>
              <a:rPr lang="en-US" sz="1400" b="1" i="0" u="none" strike="noStrike">
                <a:solidFill>
                  <a:srgbClr val="00008B"/>
                </a:solidFill>
                <a:latin typeface="Noto Sans SC"/>
                <a:ea typeface="Noto Sans SC"/>
                <a:cs typeface="Noto Sans SC"/>
                <a:sym typeface="Noto Sans SC"/>
              </a:rPr>
              <a:t>治安违法行为</a:t>
            </a:r>
            <a:endParaRPr lang="en-US" sz="1100"/>
          </a:p>
          <a:p>
            <a:pPr marL="177800" indent="-177800" algn="l">
              <a:lnSpc>
                <a:spcPct val="125000"/>
              </a:lnSpc>
              <a:buClr>
                <a:srgbClr val="505050"/>
              </a:buClr>
              <a:buChar char="•"/>
            </a:pPr>
            <a:r>
              <a:rPr lang="en-US" sz="1400" b="0" i="0" u="none" strike="noStrike">
                <a:solidFill>
                  <a:srgbClr val="505050"/>
                </a:solidFill>
                <a:latin typeface="Noto Sans SC"/>
                <a:ea typeface="Noto Sans SC"/>
                <a:cs typeface="Noto Sans SC"/>
                <a:sym typeface="Noto Sans SC"/>
              </a:rPr>
              <a:t>而非刑事犯罪行为</a:t>
            </a:r>
            <a:endParaRPr lang="en-US" sz="1400" b="0" i="0" u="none" strike="noStrike">
              <a:solidFill>
                <a:srgbClr val="505050"/>
              </a:solidFill>
              <a:latin typeface="Noto Sans SC"/>
              <a:ea typeface="Noto Sans SC"/>
              <a:cs typeface="Noto Sans SC"/>
              <a:sym typeface="Noto Sans SC"/>
            </a:endParaRPr>
          </a:p>
          <a:p>
            <a:pPr marL="177800" indent="-177800" algn="l">
              <a:lnSpc>
                <a:spcPct val="125000"/>
              </a:lnSpc>
              <a:buClr>
                <a:srgbClr val="505050"/>
              </a:buClr>
              <a:buChar char="•"/>
            </a:pPr>
            <a:r>
              <a:rPr lang="en-US" sz="1400" b="0" i="0" u="none" strike="noStrike">
                <a:solidFill>
                  <a:srgbClr val="505050"/>
                </a:solidFill>
                <a:latin typeface="Noto Sans SC"/>
                <a:ea typeface="Noto Sans SC"/>
                <a:cs typeface="Noto Sans SC"/>
                <a:sym typeface="Noto Sans SC"/>
              </a:rPr>
              <a:t>新法规对未成年人违法记录予以封存，体现特殊保护。</a:t>
            </a:r>
            <a:endParaRPr lang="en-US" sz="1400" b="0" i="0" u="none" strike="noStrike">
              <a:solidFill>
                <a:srgbClr val="505050"/>
              </a:solidFill>
              <a:latin typeface="Noto Sans SC"/>
              <a:ea typeface="Noto Sans SC"/>
              <a:cs typeface="Noto Sans SC"/>
              <a:sym typeface="Noto Sans SC"/>
            </a:endParaRPr>
          </a:p>
        </p:txBody>
      </p:sp>
      <p:sp>
        <p:nvSpPr>
          <p:cNvPr id="14" name="AutoShape 14"/>
          <p:cNvSpPr/>
          <p:nvPr/>
        </p:nvSpPr>
        <p:spPr>
          <a:xfrm>
            <a:off x="8128000" y="1778000"/>
            <a:ext cx="3302000" cy="4064000"/>
          </a:xfrm>
          <a:prstGeom prst="roundRect">
            <a:avLst>
              <a:gd name="adj" fmla="val 3846"/>
            </a:avLst>
          </a:prstGeom>
          <a:solidFill>
            <a:srgbClr val="FFFFFF">
              <a:alpha val="90000"/>
            </a:srgbClr>
          </a:solidFill>
          <a:ln w="25400" cap="flat" cmpd="sng">
            <a:noFill/>
            <a:prstDash val="solid"/>
            <a:round/>
          </a:ln>
          <a:effectLst>
            <a:outerShdw blurRad="127000" dist="50800" dir="5400000" algn="tl" rotWithShape="0">
              <a:srgbClr val="000000">
                <a:alpha val="10000"/>
              </a:srgbClr>
            </a:outerShdw>
          </a:effectLst>
        </p:spPr>
        <p:txBody>
          <a:bodyPr vert="horz" wrap="square" lIns="63500" tIns="63500" rIns="63500" bIns="63500" rtlCol="0" anchor="ctr"/>
          <a:lstStyle/>
          <a:p>
            <a:pPr algn="ctr">
              <a:defRPr/>
            </a:pPr>
          </a:p>
        </p:txBody>
      </p:sp>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2000" y="2032000"/>
            <a:ext cx="406400" cy="406400"/>
          </a:xfrm>
          <a:prstGeom prst="rect">
            <a:avLst/>
          </a:prstGeom>
        </p:spPr>
      </p:pic>
      <p:sp>
        <p:nvSpPr>
          <p:cNvPr id="16" name="AutoShape 16"/>
          <p:cNvSpPr/>
          <p:nvPr/>
        </p:nvSpPr>
        <p:spPr>
          <a:xfrm>
            <a:off x="8890000" y="2032000"/>
            <a:ext cx="254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008B"/>
                </a:solidFill>
                <a:latin typeface="Noto Sans SC"/>
                <a:ea typeface="Noto Sans SC"/>
                <a:cs typeface="Noto Sans SC"/>
                <a:sym typeface="Noto Sans SC"/>
              </a:rPr>
              <a:t>权益保障与保密</a:t>
            </a:r>
            <a:endParaRPr lang="en-US" sz="1100"/>
          </a:p>
        </p:txBody>
      </p:sp>
      <p:cxnSp>
        <p:nvCxnSpPr>
          <p:cNvPr id="17" name="Connector 17"/>
          <p:cNvCxnSpPr/>
          <p:nvPr/>
        </p:nvCxnSpPr>
        <p:spPr>
          <a:xfrm rot="-15626">
            <a:off x="8382014" y="2470150"/>
            <a:ext cx="2794000" cy="12700"/>
          </a:xfrm>
          <a:prstGeom prst="straightConnector1">
            <a:avLst/>
          </a:prstGeom>
          <a:solidFill>
            <a:srgbClr val="DEE0E3">
              <a:alpha val="100000"/>
            </a:srgbClr>
          </a:solidFill>
          <a:ln w="12700" cap="flat" cmpd="sng">
            <a:solidFill>
              <a:srgbClr val="DCDCDC">
                <a:alpha val="100000"/>
              </a:srgbClr>
            </a:solidFill>
            <a:prstDash val="solid"/>
            <a:round/>
            <a:headEnd type="none" w="med" len="med"/>
            <a:tailEnd type="none" w="med" len="med"/>
          </a:ln>
        </p:spPr>
      </p:cxnSp>
      <p:sp>
        <p:nvSpPr>
          <p:cNvPr id="18" name="AutoShape 18"/>
          <p:cNvSpPr/>
          <p:nvPr/>
        </p:nvSpPr>
        <p:spPr>
          <a:xfrm>
            <a:off x="8382000" y="2603500"/>
            <a:ext cx="2794000" cy="2540000"/>
          </a:xfrm>
          <a:prstGeom prst="rect">
            <a:avLst/>
          </a:prstGeom>
          <a:noFill/>
          <a:ln w="12700" cap="flat" cmpd="sng">
            <a:noFill/>
            <a:prstDash val="solid"/>
            <a:round/>
          </a:ln>
        </p:spPr>
        <p:txBody>
          <a:bodyPr vert="horz" wrap="square" lIns="0" tIns="0" rIns="0" bIns="0" rtlCol="0" anchor="ctr" anchorCtr="0"/>
          <a:lstStyle/>
          <a:p>
            <a:pPr marL="177800" indent="-177800" algn="l">
              <a:lnSpc>
                <a:spcPct val="125000"/>
              </a:lnSpc>
              <a:buClr>
                <a:srgbClr val="505050"/>
              </a:buClr>
              <a:buChar char="•"/>
              <a:defRPr/>
            </a:pPr>
            <a:r>
              <a:rPr lang="en-US" sz="1400" b="0" i="0" u="none" strike="noStrike">
                <a:solidFill>
                  <a:srgbClr val="505050"/>
                </a:solidFill>
                <a:latin typeface="Noto Sans SC"/>
                <a:ea typeface="Noto Sans SC"/>
                <a:cs typeface="Noto Sans SC"/>
                <a:sym typeface="Noto Sans SC"/>
              </a:rPr>
              <a:t>治理核心：强化戒毒措施，而非单纯惩罚。</a:t>
            </a:r>
            <a:endParaRPr lang="en-US" sz="1100"/>
          </a:p>
          <a:p>
            <a:pPr marL="177800" indent="-177800" algn="l">
              <a:lnSpc>
                <a:spcPct val="125000"/>
              </a:lnSpc>
              <a:buClr>
                <a:srgbClr val="505050"/>
              </a:buClr>
              <a:buChar char="•"/>
            </a:pPr>
            <a:r>
              <a:rPr lang="en-US" sz="1400" b="0" i="0" u="none" strike="noStrike">
                <a:solidFill>
                  <a:srgbClr val="505050"/>
                </a:solidFill>
                <a:latin typeface="Noto Sans SC"/>
                <a:ea typeface="Noto Sans SC"/>
                <a:cs typeface="Noto Sans SC"/>
                <a:sym typeface="Noto Sans SC"/>
              </a:rPr>
              <a:t>信息保密：戒毒人员信息依法严格保密。</a:t>
            </a:r>
            <a:endParaRPr lang="en-US" sz="1400" b="0" i="0" u="none" strike="noStrike">
              <a:solidFill>
                <a:srgbClr val="505050"/>
              </a:solidFill>
              <a:latin typeface="Noto Sans SC"/>
              <a:ea typeface="Noto Sans SC"/>
              <a:cs typeface="Noto Sans SC"/>
              <a:sym typeface="Noto Sans SC"/>
            </a:endParaRPr>
          </a:p>
          <a:p>
            <a:pPr marL="177800" indent="-177800" algn="l">
              <a:lnSpc>
                <a:spcPct val="125000"/>
              </a:lnSpc>
              <a:buClr>
                <a:srgbClr val="505050"/>
              </a:buClr>
              <a:buChar char="•"/>
            </a:pPr>
            <a:r>
              <a:rPr lang="en-US" sz="1400" b="0" i="0" u="none" strike="noStrike">
                <a:solidFill>
                  <a:srgbClr val="505050"/>
                </a:solidFill>
                <a:latin typeface="Noto Sans SC"/>
                <a:ea typeface="Noto Sans SC"/>
                <a:cs typeface="Noto Sans SC"/>
                <a:sym typeface="Noto Sans SC"/>
              </a:rPr>
              <a:t>平等权利：保障入学、就业不受歧视，助其回归社会。</a:t>
            </a:r>
            <a:endParaRPr lang="en-US" sz="1400" b="0" i="0" u="none" strike="noStrike">
              <a:solidFill>
                <a:srgbClr val="505050"/>
              </a:solidFill>
              <a:latin typeface="Noto Sans SC"/>
              <a:ea typeface="Noto Sans SC"/>
              <a:cs typeface="Noto Sans SC"/>
              <a:sym typeface="Noto Sans SC"/>
            </a:endParaRPr>
          </a:p>
        </p:txBody>
      </p:sp>
    </p:spTree>
  </p:cSld>
  <p:clrMapOvr>
    <a:masterClrMapping/>
  </p:clrMapOvr>
</p:sld>
</file>

<file path=ppt/tags/tag1.xml><?xml version="1.0" encoding="utf-8"?>
<p:tagLst xmlns:p="http://schemas.openxmlformats.org/presentationml/2006/main">
  <p:tag name="KSO_WM_DIAGRAM_VIRTUALLY_FRAME" val="{&quot;height&quot;:370,&quot;left&quot;:60,&quot;top&quot;:130,&quot;width&quot;:840}"/>
</p:tagLst>
</file>

<file path=ppt/tags/tag10.xml><?xml version="1.0" encoding="utf-8"?>
<p:tagLst xmlns:p="http://schemas.openxmlformats.org/presentationml/2006/main">
  <p:tag name="KSO_WM_DIAGRAM_VIRTUALLY_FRAME" val="{&quot;height&quot;:370,&quot;left&quot;:60,&quot;top&quot;:130,&quot;width&quot;:840}"/>
</p:tagLst>
</file>

<file path=ppt/tags/tag2.xml><?xml version="1.0" encoding="utf-8"?>
<p:tagLst xmlns:p="http://schemas.openxmlformats.org/presentationml/2006/main">
  <p:tag name="KSO_WM_DIAGRAM_VIRTUALLY_FRAME" val="{&quot;height&quot;:370,&quot;left&quot;:60,&quot;top&quot;:130,&quot;width&quot;:840}"/>
</p:tagLst>
</file>

<file path=ppt/tags/tag3.xml><?xml version="1.0" encoding="utf-8"?>
<p:tagLst xmlns:p="http://schemas.openxmlformats.org/presentationml/2006/main">
  <p:tag name="KSO_WM_DIAGRAM_VIRTUALLY_FRAME" val="{&quot;height&quot;:370,&quot;left&quot;:60,&quot;top&quot;:130,&quot;width&quot;:840}"/>
</p:tagLst>
</file>

<file path=ppt/tags/tag4.xml><?xml version="1.0" encoding="utf-8"?>
<p:tagLst xmlns:p="http://schemas.openxmlformats.org/presentationml/2006/main">
  <p:tag name="KSO_WM_DIAGRAM_VIRTUALLY_FRAME" val="{&quot;height&quot;:370,&quot;left&quot;:60,&quot;top&quot;:130,&quot;width&quot;:840}"/>
</p:tagLst>
</file>

<file path=ppt/tags/tag5.xml><?xml version="1.0" encoding="utf-8"?>
<p:tagLst xmlns:p="http://schemas.openxmlformats.org/presentationml/2006/main">
  <p:tag name="KSO_WM_DIAGRAM_VIRTUALLY_FRAME" val="{&quot;height&quot;:370,&quot;left&quot;:60,&quot;top&quot;:130,&quot;width&quot;:840}"/>
</p:tagLst>
</file>

<file path=ppt/tags/tag6.xml><?xml version="1.0" encoding="utf-8"?>
<p:tagLst xmlns:p="http://schemas.openxmlformats.org/presentationml/2006/main">
  <p:tag name="KSO_WM_DIAGRAM_VIRTUALLY_FRAME" val="{&quot;height&quot;:370,&quot;left&quot;:60,&quot;top&quot;:130,&quot;width&quot;:840}"/>
</p:tagLst>
</file>

<file path=ppt/tags/tag7.xml><?xml version="1.0" encoding="utf-8"?>
<p:tagLst xmlns:p="http://schemas.openxmlformats.org/presentationml/2006/main">
  <p:tag name="KSO_WM_DIAGRAM_VIRTUALLY_FRAME" val="{&quot;height&quot;:370,&quot;left&quot;:60,&quot;top&quot;:130,&quot;width&quot;:840}"/>
</p:tagLst>
</file>

<file path=ppt/tags/tag8.xml><?xml version="1.0" encoding="utf-8"?>
<p:tagLst xmlns:p="http://schemas.openxmlformats.org/presentationml/2006/main">
  <p:tag name="KSO_WM_DIAGRAM_VIRTUALLY_FRAME" val="{&quot;height&quot;:370,&quot;left&quot;:60,&quot;top&quot;:130,&quot;width&quot;:840}"/>
</p:tagLst>
</file>

<file path=ppt/tags/tag9.xml><?xml version="1.0" encoding="utf-8"?>
<p:tagLst xmlns:p="http://schemas.openxmlformats.org/presentationml/2006/main">
  <p:tag name="KSO_WM_DIAGRAM_VIRTUALLY_FRAME" val="{&quot;height&quot;:370,&quot;left&quot;:60,&quot;top&quot;:130,&quot;width&quot;:840}"/>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1805</Words>
  <Application>WPS 演示</Application>
  <PresentationFormat/>
  <Paragraphs>154</Paragraphs>
  <Slides>10</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10</vt:i4>
      </vt:variant>
    </vt:vector>
  </HeadingPairs>
  <TitlesOfParts>
    <vt:vector size="20" baseType="lpstr">
      <vt:lpstr>Arial</vt:lpstr>
      <vt:lpstr>宋体</vt:lpstr>
      <vt:lpstr>Wingdings</vt:lpstr>
      <vt:lpstr>Arial</vt:lpstr>
      <vt:lpstr>Noto Sans SC</vt:lpstr>
      <vt:lpstr>Segoe Print</vt:lpstr>
      <vt:lpstr>微软雅黑</vt:lpstr>
      <vt:lpstr>Arial Unicode MS</vt:lpstr>
      <vt:lpstr>Office 主题​​</vt:lpstr>
      <vt:lpstr>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浮生若梦</cp:lastModifiedBy>
  <cp:revision>1</cp:revision>
  <dcterms:created xsi:type="dcterms:W3CDTF">2026-03-02T07:11:10Z</dcterms:created>
  <dcterms:modified xsi:type="dcterms:W3CDTF">2026-03-02T07:11:11Z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C8A1560AEAEF4B7D944F6E8FCC0DD3FA_13</vt:lpwstr>
  </property>
  <property fmtid="{D5CDD505-2E9C-101B-9397-08002B2CF9AE}" pid="3" name="KSOProductBuildVer">
    <vt:lpwstr>2052-12.1.0.24034</vt:lpwstr>
  </property>
</Properties>
</file>