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66" r:id="rId6"/>
    <p:sldId id="259" r:id="rId7"/>
    <p:sldId id="260" r:id="rId8"/>
    <p:sldId id="261" r:id="rId9"/>
    <p:sldId id="267" r:id="rId10"/>
    <p:sldId id="262" r:id="rId11"/>
    <p:sldId id="264" r:id="rId12"/>
    <p:sldId id="269" r:id="rId13"/>
    <p:sldId id="270" r:id="rId14"/>
    <p:sldId id="272" r:id="rId15"/>
    <p:sldId id="274" r:id="rId16"/>
    <p:sldId id="275" r:id="rId17"/>
    <p:sldId id="276" r:id="rId18"/>
    <p:sldId id="277" r:id="rId19"/>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163" d="100"/>
          <a:sy n="163" d="100"/>
        </p:scale>
        <p:origin x="318" y="-288"/>
      </p:cViewPr>
      <p:guideLst>
        <p:guide orient="horz" pos="214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tags" Target="tags/tag63.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亮亮图文旗舰店</a:t>
            </a:r>
            <a:r>
              <a:rPr lang="en-US" altLang="zh-CN" dirty="0"/>
              <a:t>https://liangliangtuwen.tmall.com</a:t>
            </a: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6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p:nvPr/>
        </p:nvSpPr>
        <p:spPr bwMode="auto">
          <a:xfrm>
            <a:off x="4168887" y="2918616"/>
            <a:ext cx="3840480" cy="583565"/>
          </a:xfrm>
          <a:prstGeom prst="rect">
            <a:avLst/>
          </a:prstGeom>
        </p:spPr>
        <p:txBody>
          <a:bodyPr wrap="none">
            <a:spAutoFit/>
          </a:bodyPr>
          <a:lstStyle/>
          <a:p>
            <a:pPr algn="ctr">
              <a:defRPr/>
            </a:pPr>
            <a:r>
              <a:rPr lang="zh-CN" altLang="en-US" sz="3200" b="1" kern="100" dirty="0">
                <a:solidFill>
                  <a:schemeClr val="accent1"/>
                </a:solidFill>
                <a:latin typeface="微软雅黑" panose="020B0503020204020204" charset="-122"/>
                <a:ea typeface="微软雅黑" panose="020B0503020204020204" charset="-122"/>
                <a:cs typeface="Times New Roman" panose="02020603050405020304" pitchFamily="18" charset="0"/>
              </a:rPr>
              <a:t>屡禁不止的网络暴力</a:t>
            </a:r>
            <a:endParaRPr lang="zh-CN" altLang="en-US" sz="3200" b="1"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8" name="矩形 37"/>
          <p:cNvSpPr/>
          <p:nvPr/>
        </p:nvSpPr>
        <p:spPr>
          <a:xfrm>
            <a:off x="3949451" y="4002025"/>
            <a:ext cx="4279351" cy="553085"/>
          </a:xfrm>
          <a:prstGeom prst="rect">
            <a:avLst/>
          </a:prstGeom>
        </p:spPr>
        <p:txBody>
          <a:bodyPr wrap="square">
            <a:spAutoFit/>
          </a:bodyPr>
          <a:lstStyle/>
          <a:p>
            <a:pPr lvl="0" algn="ctr">
              <a:lnSpc>
                <a:spcPct val="150000"/>
              </a:lnSpc>
            </a:pPr>
            <a:r>
              <a:rPr lang="zh-CN" altLang="en-US" sz="2000" dirty="0">
                <a:solidFill>
                  <a:schemeClr val="tx1">
                    <a:lumMod val="85000"/>
                    <a:lumOff val="15000"/>
                  </a:schemeClr>
                </a:solidFill>
              </a:rPr>
              <a:t>授课人：警戒护卫大队</a:t>
            </a:r>
            <a:r>
              <a:rPr lang="en-US" altLang="zh-CN" sz="2000" dirty="0">
                <a:solidFill>
                  <a:schemeClr val="tx1">
                    <a:lumMod val="85000"/>
                    <a:lumOff val="15000"/>
                  </a:schemeClr>
                </a:solidFill>
              </a:rPr>
              <a:t>  </a:t>
            </a:r>
            <a:r>
              <a:rPr lang="zh-CN" altLang="en-US" sz="2000" dirty="0">
                <a:solidFill>
                  <a:schemeClr val="tx1">
                    <a:lumMod val="85000"/>
                    <a:lumOff val="15000"/>
                  </a:schemeClr>
                </a:solidFill>
              </a:rPr>
              <a:t>罗俊</a:t>
            </a:r>
            <a:endParaRPr lang="en-US" altLang="zh-CN" sz="2000" dirty="0">
              <a:solidFill>
                <a:schemeClr val="tx1">
                  <a:lumMod val="85000"/>
                  <a:lumOff val="15000"/>
                </a:schemeClr>
              </a:solidFill>
            </a:endParaRPr>
          </a:p>
        </p:txBody>
      </p:sp>
      <p:cxnSp>
        <p:nvCxnSpPr>
          <p:cNvPr id="40" name="直接连接符 39"/>
          <p:cNvCxnSpPr/>
          <p:nvPr/>
        </p:nvCxnSpPr>
        <p:spPr>
          <a:xfrm flipV="1">
            <a:off x="4775200" y="4002025"/>
            <a:ext cx="2692400" cy="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6046627" y="4699251"/>
            <a:ext cx="33494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菱形 1"/>
          <p:cNvSpPr/>
          <p:nvPr/>
        </p:nvSpPr>
        <p:spPr>
          <a:xfrm>
            <a:off x="2977523" y="382457"/>
            <a:ext cx="6223207" cy="6223207"/>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p>
        </p:txBody>
      </p:sp>
      <p:sp>
        <p:nvSpPr>
          <p:cNvPr id="22" name="矩形 21"/>
          <p:cNvSpPr/>
          <p:nvPr/>
        </p:nvSpPr>
        <p:spPr bwMode="auto">
          <a:xfrm>
            <a:off x="5655654" y="4843084"/>
            <a:ext cx="1116330" cy="337185"/>
          </a:xfrm>
          <a:prstGeom prst="rect">
            <a:avLst/>
          </a:prstGeom>
        </p:spPr>
        <p:txBody>
          <a:bodyPr wrap="none">
            <a:spAutoFit/>
          </a:bodyPr>
          <a:lstStyle/>
          <a:p>
            <a:pPr>
              <a:defRPr/>
            </a:pPr>
            <a:r>
              <a:rPr lang="en-US" altLang="zh-CN" sz="1600" kern="100" dirty="0">
                <a:solidFill>
                  <a:schemeClr val="tx1">
                    <a:lumMod val="85000"/>
                    <a:lumOff val="15000"/>
                  </a:schemeClr>
                </a:solidFill>
                <a:latin typeface="微软雅黑" panose="020B0503020204020204" charset="-122"/>
                <a:ea typeface="微软雅黑" panose="020B0503020204020204" charset="-122"/>
                <a:cs typeface="Times New Roman" panose="02020603050405020304" pitchFamily="18" charset="0"/>
              </a:rPr>
              <a:t>2023.3.22</a:t>
            </a:r>
            <a:endParaRPr lang="zh-CN" altLang="en-US" sz="1600" kern="100" dirty="0">
              <a:solidFill>
                <a:schemeClr val="tx1">
                  <a:lumMod val="85000"/>
                  <a:lumOff val="15000"/>
                </a:schemeClr>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rPr>
              <a:t>二、网络暴力的定义</a:t>
            </a:r>
            <a:endPar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 name="内容占位符 2"/>
          <p:cNvSpPr>
            <a:spLocks noGrp="1"/>
          </p:cNvSpPr>
          <p:nvPr>
            <p:ph idx="1"/>
          </p:nvPr>
        </p:nvSpPr>
        <p:spPr/>
        <p:txBody>
          <a:bodyPr/>
          <a:lstStyle/>
          <a:p>
            <a:pPr marL="0" indent="0">
              <a:buNone/>
            </a:pPr>
            <a:r>
              <a:rPr lang="en-US" altLang="zh-CN" dirty="0"/>
              <a:t>       </a:t>
            </a:r>
            <a:r>
              <a:rPr lang="zh-CN" altLang="en-US" dirty="0"/>
              <a:t>目前学界对网络暴力行为并无统一定义，归纳总结为通过网络媒介对他人的人身权益和财产权益造成侵犯，并对他人带来身心上的损害的暴力行为。</a:t>
            </a:r>
            <a:endParaRPr lang="zh-CN" altLang="en-US" dirty="0"/>
          </a:p>
          <a:p>
            <a:pPr marL="0" indent="0">
              <a:buNone/>
            </a:pPr>
            <a:r>
              <a:rPr lang="zh-CN" altLang="en-US" dirty="0"/>
              <a:t> </a:t>
            </a:r>
            <a:r>
              <a:rPr lang="en-US" altLang="zh-CN" dirty="0"/>
              <a:t>   </a:t>
            </a:r>
            <a:r>
              <a:rPr lang="en-US" altLang="zh-CN" dirty="0">
                <a:latin typeface="华文中宋" panose="02010600040101010101" charset="-122"/>
                <a:ea typeface="华文中宋" panose="02010600040101010101" charset="-122"/>
                <a:cs typeface="华文中宋" panose="02010600040101010101" charset="-122"/>
              </a:rPr>
              <a:t>  </a:t>
            </a:r>
            <a:endParaRPr lang="en-US" altLang="zh-CN" dirty="0">
              <a:latin typeface="华文中宋" panose="02010600040101010101" charset="-122"/>
              <a:ea typeface="华文中宋" panose="02010600040101010101" charset="-122"/>
              <a:cs typeface="华文中宋" panose="02010600040101010101" charset="-122"/>
            </a:endParaRPr>
          </a:p>
          <a:p>
            <a:pPr marL="0" indent="0">
              <a:buNone/>
            </a:pPr>
            <a:r>
              <a:rPr lang="en-US" altLang="zh-CN" dirty="0">
                <a:latin typeface="华文中宋" panose="02010600040101010101" charset="-122"/>
                <a:ea typeface="华文中宋" panose="02010600040101010101" charset="-122"/>
                <a:cs typeface="华文中宋" panose="02010600040101010101" charset="-122"/>
              </a:rPr>
              <a:t>     </a:t>
            </a:r>
            <a:r>
              <a:rPr lang="en-US" altLang="zh-CN" b="1" dirty="0">
                <a:latin typeface="华文中宋" panose="02010600040101010101" charset="-122"/>
                <a:ea typeface="华文中宋" panose="02010600040101010101" charset="-122"/>
                <a:cs typeface="华文中宋" panose="02010600040101010101" charset="-122"/>
              </a:rPr>
              <a:t> </a:t>
            </a:r>
            <a:r>
              <a:rPr lang="zh-CN" altLang="en-US" b="1" dirty="0">
                <a:latin typeface="华文中宋" panose="02010600040101010101" charset="-122"/>
                <a:ea typeface="华文中宋" panose="02010600040101010101" charset="-122"/>
                <a:cs typeface="华文中宋" panose="02010600040101010101" charset="-122"/>
              </a:rPr>
              <a:t>表现形式：</a:t>
            </a:r>
            <a:r>
              <a:rPr lang="en-US" altLang="zh-CN" dirty="0">
                <a:latin typeface="华文中宋" panose="02010600040101010101" charset="-122"/>
                <a:ea typeface="华文中宋" panose="02010600040101010101" charset="-122"/>
                <a:cs typeface="华文中宋" panose="02010600040101010101" charset="-122"/>
              </a:rPr>
              <a:t>   </a:t>
            </a:r>
            <a:r>
              <a:rPr lang="en-US" altLang="zh-CN" dirty="0"/>
              <a:t>   </a:t>
            </a:r>
            <a:endParaRPr lang="en-US" altLang="zh-CN" dirty="0"/>
          </a:p>
          <a:p>
            <a:pPr marL="0" indent="0">
              <a:buNone/>
            </a:pPr>
            <a:r>
              <a:rPr lang="en-US" altLang="zh-CN" dirty="0"/>
              <a:t>       1.与</a:t>
            </a:r>
            <a:r>
              <a:rPr lang="en-US" altLang="zh-CN" dirty="0">
                <a:solidFill>
                  <a:srgbClr val="FF0000"/>
                </a:solidFill>
              </a:rPr>
              <a:t>人肉搜索</a:t>
            </a:r>
            <a:r>
              <a:rPr lang="en-US" altLang="zh-CN" dirty="0"/>
              <a:t>相关的网络暴力</a:t>
            </a:r>
            <a:r>
              <a:rPr lang="zh-CN" altLang="en-US" dirty="0"/>
              <a:t>（如：个人信息曝光）</a:t>
            </a:r>
            <a:endParaRPr lang="en-US" altLang="zh-CN" dirty="0"/>
          </a:p>
          <a:p>
            <a:pPr marL="0" indent="0">
              <a:buNone/>
            </a:pPr>
            <a:r>
              <a:rPr lang="en-US" altLang="zh-CN" dirty="0"/>
              <a:t>       2.与</a:t>
            </a:r>
            <a:r>
              <a:rPr lang="en-US" altLang="zh-CN" dirty="0">
                <a:solidFill>
                  <a:srgbClr val="FF0000"/>
                </a:solidFill>
              </a:rPr>
              <a:t>侮辱、诽谤</a:t>
            </a:r>
            <a:r>
              <a:rPr lang="en-US" altLang="zh-CN" dirty="0"/>
              <a:t>相关的网络暴力</a:t>
            </a:r>
            <a:r>
              <a:rPr lang="zh-CN" altLang="en-US" dirty="0"/>
              <a:t>（如：恶意造假评论）</a:t>
            </a:r>
            <a:endParaRPr lang="en-US" altLang="zh-CN" dirty="0"/>
          </a:p>
          <a:p>
            <a:pPr marL="0" indent="0">
              <a:buNone/>
            </a:pPr>
            <a:r>
              <a:rPr lang="en-US" altLang="zh-CN" dirty="0"/>
              <a:t>       3.与</a:t>
            </a:r>
            <a:r>
              <a:rPr lang="en-US" altLang="zh-CN" dirty="0">
                <a:solidFill>
                  <a:srgbClr val="FF0000"/>
                </a:solidFill>
              </a:rPr>
              <a:t>损害商业</a:t>
            </a:r>
            <a:r>
              <a:rPr lang="en-US" altLang="zh-CN" dirty="0"/>
              <a:t>相关的网络暴力(</a:t>
            </a:r>
            <a:r>
              <a:rPr lang="zh-CN" altLang="en-US" dirty="0"/>
              <a:t>如：网络水军不当竞争</a:t>
            </a:r>
            <a:r>
              <a:rPr lang="en-US" altLang="zh-CN" dirty="0"/>
              <a:t>)</a:t>
            </a:r>
            <a:endParaRPr lang="en-US" altLang="zh-CN" dirty="0"/>
          </a:p>
          <a:p>
            <a:pPr marL="0" indent="0">
              <a:buNone/>
            </a:pPr>
            <a:r>
              <a:rPr lang="en-US" altLang="zh-CN" dirty="0"/>
              <a:t>       4.与</a:t>
            </a:r>
            <a:r>
              <a:rPr lang="en-US" altLang="zh-CN" dirty="0">
                <a:solidFill>
                  <a:srgbClr val="FF0000"/>
                </a:solidFill>
              </a:rPr>
              <a:t>歧视</a:t>
            </a:r>
            <a:r>
              <a:rPr lang="en-US" altLang="zh-CN" dirty="0"/>
              <a:t>有关的网络暴力</a:t>
            </a:r>
            <a:r>
              <a:rPr lang="zh-CN" altLang="en-US" dirty="0"/>
              <a:t>（如：性别歧视、地域歧视）</a:t>
            </a:r>
            <a:endParaRPr lang="en-US" altLang="zh-CN" dirty="0"/>
          </a:p>
          <a:p>
            <a:pPr marL="0" indent="0">
              <a:buNone/>
            </a:pPr>
            <a:r>
              <a:rPr lang="en-US" altLang="zh-CN" dirty="0"/>
              <a:t>       5.</a:t>
            </a:r>
            <a:r>
              <a:rPr lang="zh-CN" altLang="en-US" dirty="0"/>
              <a:t>（最新）与</a:t>
            </a:r>
            <a:r>
              <a:rPr lang="zh-CN" altLang="en-US" dirty="0">
                <a:solidFill>
                  <a:srgbClr val="FF0000"/>
                </a:solidFill>
              </a:rPr>
              <a:t>扰乱公共秩序</a:t>
            </a:r>
            <a:r>
              <a:rPr lang="zh-CN" altLang="en-US" dirty="0"/>
              <a:t>有关的网络暴力</a:t>
            </a:r>
            <a:r>
              <a:rPr lang="en-US" altLang="zh-CN" dirty="0"/>
              <a:t>(</a:t>
            </a:r>
            <a:r>
              <a:rPr lang="zh-CN" altLang="en-US" dirty="0"/>
              <a:t>如：网</a:t>
            </a:r>
            <a:r>
              <a:rPr lang="zh-CN" altLang="en-US" dirty="0" smtClean="0"/>
              <a:t>课爆破</a:t>
            </a:r>
            <a:r>
              <a:rPr lang="en-US" altLang="zh-CN" dirty="0" smtClean="0"/>
              <a:t>)</a:t>
            </a:r>
            <a:endParaRPr lang="en-US" altLang="zh-CN" dirty="0" smtClean="0"/>
          </a:p>
          <a:p>
            <a:pPr marL="0" indent="0">
              <a:buNone/>
            </a:pPr>
            <a:r>
              <a:rPr lang="en-US" altLang="zh-CN" dirty="0"/>
              <a:t>  </a:t>
            </a:r>
            <a:r>
              <a:rPr lang="en-US" altLang="zh-CN" dirty="0" smtClean="0"/>
              <a:t>        …</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rPr>
              <a:t>极端网络暴力的后果</a:t>
            </a:r>
            <a:endPar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 name="内容占位符 2"/>
          <p:cNvSpPr>
            <a:spLocks noGrp="1"/>
          </p:cNvSpPr>
          <p:nvPr>
            <p:ph idx="1"/>
          </p:nvPr>
        </p:nvSpPr>
        <p:spPr/>
        <p:txBody>
          <a:bodyPr>
            <a:normAutofit lnSpcReduction="10000"/>
          </a:bodyPr>
          <a:lstStyle/>
          <a:p>
            <a:pPr marL="0" indent="0">
              <a:buNone/>
            </a:pPr>
            <a:r>
              <a:rPr lang="en-US" altLang="zh-CN"/>
              <a:t>       </a:t>
            </a:r>
            <a:r>
              <a:rPr lang="zh-CN" altLang="en-US"/>
              <a:t>如果网络暴力达到了“情节严重”的程度，或者“严重危害社会秩序和国家利益”达到了刑法制裁的边界，那么网络暴力实施者就会被追究刑事责任。</a:t>
            </a:r>
            <a:endParaRPr lang="zh-CN" altLang="en-US"/>
          </a:p>
          <a:p>
            <a:pPr marL="0" indent="0">
              <a:buNone/>
            </a:pPr>
            <a:r>
              <a:rPr lang="zh-CN" altLang="en-US"/>
              <a:t> </a:t>
            </a:r>
            <a:r>
              <a:rPr lang="en-US" altLang="zh-CN"/>
              <a:t>   </a:t>
            </a:r>
            <a:r>
              <a:rPr lang="en-US" altLang="zh-CN">
                <a:latin typeface="华文中宋" panose="02010600040101010101" charset="-122"/>
                <a:ea typeface="华文中宋" panose="02010600040101010101" charset="-122"/>
                <a:cs typeface="华文中宋" panose="02010600040101010101" charset="-122"/>
              </a:rPr>
              <a:t>  </a:t>
            </a:r>
            <a:r>
              <a:rPr lang="zh-CN" altLang="en-US">
                <a:latin typeface="华文中宋" panose="02010600040101010101" charset="-122"/>
                <a:ea typeface="华文中宋" panose="02010600040101010101" charset="-122"/>
                <a:cs typeface="华文中宋" panose="02010600040101010101" charset="-122"/>
              </a:rPr>
              <a:t>如：</a:t>
            </a:r>
            <a:endParaRPr lang="en-US" altLang="zh-CN">
              <a:latin typeface="华文中宋" panose="02010600040101010101" charset="-122"/>
              <a:ea typeface="华文中宋" panose="02010600040101010101" charset="-122"/>
              <a:cs typeface="华文中宋" panose="02010600040101010101" charset="-122"/>
            </a:endParaRPr>
          </a:p>
          <a:p>
            <a:pPr marL="0" indent="0">
              <a:buNone/>
            </a:pPr>
            <a:r>
              <a:rPr lang="en-US" altLang="zh-CN">
                <a:latin typeface="华文中宋" panose="02010600040101010101" charset="-122"/>
                <a:ea typeface="华文中宋" panose="02010600040101010101" charset="-122"/>
                <a:cs typeface="华文中宋" panose="02010600040101010101" charset="-122"/>
              </a:rPr>
              <a:t>     1.</a:t>
            </a:r>
            <a:r>
              <a:t>同一诽谤信息实际被点击、浏览次数达到五千次以上，或者被转发次数达到五百次以上的；</a:t>
            </a:r>
          </a:p>
          <a:p>
            <a:pPr marL="0" indent="0">
              <a:buNone/>
            </a:pPr>
            <a:r>
              <a:rPr lang="en-US"/>
              <a:t>      2.</a:t>
            </a:r>
            <a:r>
              <a:t>造成被害人或者其近亲属精神失常、自残、自杀等严重后果的；</a:t>
            </a:r>
          </a:p>
          <a:p>
            <a:pPr marL="0" indent="0">
              <a:buNone/>
            </a:pPr>
            <a:r>
              <a:rPr lang="en-US"/>
              <a:t>      3.</a:t>
            </a:r>
            <a:r>
              <a:t>二年内曾因诽谤受过行政处罚，又诽谤他人的。</a:t>
            </a:r>
          </a:p>
          <a:p>
            <a:pPr marL="0" indent="0">
              <a:buNone/>
            </a:pPr>
            <a:r>
              <a:rPr lang="en-US"/>
              <a:t>      4.</a:t>
            </a:r>
            <a:r>
              <a:t>严重危害社会秩序和国家利益”引发群体性事件的，引发公共秩序混乱的，引发民族、宗教冲突的</a:t>
            </a:r>
          </a:p>
          <a:p>
            <a:pPr marL="0" indent="0">
              <a:buNone/>
            </a:pPr>
            <a:r>
              <a:rPr lang="en-US"/>
              <a:t>      5.</a:t>
            </a:r>
            <a:r>
              <a:t>诽谤多人，造成恶劣社会影响的；</a:t>
            </a:r>
          </a:p>
          <a:p>
            <a:pPr marL="0" indent="0">
              <a:buNone/>
            </a:pPr>
            <a:r>
              <a:rPr lang="en-US"/>
              <a:t>      6.</a:t>
            </a:r>
            <a:r>
              <a:t>损害国家形象，严重危害国家利益的；</a:t>
            </a:r>
          </a:p>
          <a:p>
            <a:pPr marL="0" indent="0">
              <a:buNone/>
            </a:pPr>
            <a:r>
              <a:rPr lang="en-US"/>
              <a:t>      7.</a:t>
            </a:r>
            <a:r>
              <a:t>造成恶劣国际影响的。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727" y="1349163"/>
            <a:ext cx="12192000" cy="5953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矩形 3"/>
          <p:cNvSpPr/>
          <p:nvPr/>
        </p:nvSpPr>
        <p:spPr bwMode="auto">
          <a:xfrm>
            <a:off x="120309" y="194101"/>
            <a:ext cx="5466080" cy="953135"/>
          </a:xfrm>
          <a:prstGeom prst="rect">
            <a:avLst/>
          </a:prstGeom>
          <a:noFill/>
        </p:spPr>
        <p:txBody>
          <a:bodyPr wrap="none">
            <a:spAutoFit/>
          </a:bodyPr>
          <a:lstStyle/>
          <a:p>
            <a:pPr algn="l">
              <a:defRPr/>
            </a:pPr>
            <a:r>
              <a:rPr lang="zh-CN" altLang="en-US" sz="3200" kern="100">
                <a:solidFill>
                  <a:schemeClr val="accent1"/>
                </a:solidFill>
                <a:latin typeface="微软雅黑" panose="020B0503020204020204" charset="-122"/>
                <a:ea typeface="微软雅黑" panose="020B0503020204020204" charset="-122"/>
                <a:cs typeface="Times New Roman" panose="02020603050405020304" pitchFamily="18" charset="0"/>
                <a:sym typeface="+mn-ea"/>
              </a:rPr>
              <a:t>三、关于网络暴力的</a:t>
            </a:r>
            <a:r>
              <a:rPr lang="zh-CN" altLang="en-US" sz="3200" dirty="0">
                <a:solidFill>
                  <a:schemeClr val="accent1"/>
                </a:solidFill>
                <a:latin typeface="+mj-ea"/>
                <a:ea typeface="+mj-ea"/>
                <a:sym typeface="+mn-ea"/>
              </a:rPr>
              <a:t>立法现状</a:t>
            </a:r>
            <a:endParaRPr lang="zh-CN" altLang="en-US" sz="3200" kern="100">
              <a:solidFill>
                <a:schemeClr val="accent1"/>
              </a:solidFill>
              <a:latin typeface="微软雅黑" panose="020B0503020204020204" charset="-122"/>
              <a:ea typeface="微软雅黑" panose="020B0503020204020204" charset="-122"/>
              <a:cs typeface="Times New Roman" panose="02020603050405020304" pitchFamily="18" charset="0"/>
            </a:endParaRPr>
          </a:p>
          <a:p>
            <a:pPr>
              <a:defRPr/>
            </a:pPr>
            <a:endParaRPr lang="zh-CN" altLang="en-US" sz="2400"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cxnSp>
        <p:nvCxnSpPr>
          <p:cNvPr id="48" name="直接连接符 47"/>
          <p:cNvCxnSpPr/>
          <p:nvPr/>
        </p:nvCxnSpPr>
        <p:spPr>
          <a:xfrm flipV="1">
            <a:off x="1498600" y="1835573"/>
            <a:ext cx="272627" cy="592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5662012" y="1835265"/>
            <a:ext cx="31535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a:xfrm>
            <a:off x="2004060" y="1430655"/>
            <a:ext cx="3658235" cy="665480"/>
          </a:xfrm>
          <a:prstGeom prst="rect">
            <a:avLst/>
          </a:prstGeom>
        </p:spPr>
        <p:txBody>
          <a:bodyPr wrap="square">
            <a:spAutoFit/>
          </a:bodyPr>
          <a:lstStyle/>
          <a:p>
            <a:pPr algn="ctr"/>
            <a:r>
              <a:rPr lang="zh-CN" altLang="en-US" sz="1865">
                <a:solidFill>
                  <a:schemeClr val="bg1"/>
                </a:solidFill>
                <a:latin typeface="微软雅黑" panose="020B0503020204020204" charset="-122"/>
                <a:ea typeface="微软雅黑" panose="020B0503020204020204" charset="-122"/>
              </a:rPr>
              <a:t>最高人民法院、最高人民检察院、全国人大常委会</a:t>
            </a:r>
            <a:endParaRPr lang="zh-CN" altLang="en-US" sz="1865">
              <a:solidFill>
                <a:schemeClr val="bg1"/>
              </a:solidFill>
              <a:latin typeface="微软雅黑" panose="020B0503020204020204" charset="-122"/>
              <a:ea typeface="微软雅黑" panose="020B0503020204020204" charset="-122"/>
            </a:endParaRPr>
          </a:p>
        </p:txBody>
      </p:sp>
      <p:sp>
        <p:nvSpPr>
          <p:cNvPr id="77" name="矩形 76"/>
          <p:cNvSpPr/>
          <p:nvPr/>
        </p:nvSpPr>
        <p:spPr>
          <a:xfrm>
            <a:off x="6964748" y="2442904"/>
            <a:ext cx="2920779" cy="4046220"/>
          </a:xfrm>
          <a:prstGeom prst="rect">
            <a:avLst/>
          </a:prstGeom>
        </p:spPr>
        <p:txBody>
          <a:bodyPr wrap="square">
            <a:spAutoFit/>
          </a:bodyPr>
          <a:lstStyle/>
          <a:p>
            <a:pPr algn="l" fontAlgn="auto">
              <a:lnSpc>
                <a:spcPct val="150000"/>
              </a:lnSpc>
              <a:spcBef>
                <a:spcPts val="600"/>
              </a:spcBef>
            </a:pPr>
            <a:r>
              <a:rPr lang="en-US" altLang="zh-CN" sz="1200">
                <a:solidFill>
                  <a:schemeClr val="bg1"/>
                </a:solidFill>
                <a:latin typeface="+mn-ea"/>
              </a:rPr>
              <a:t>1.2022年4月，中央网信办部署开展“清朗·网络暴力专项治理行动”。此次活动主要聚焦网络暴力易发多发、社会影响力大的18家网站平台，包括新浪微博、抖音、百度贴吧、知乎等，通过建立完善监测识别、实时保护、干预处置、溯源追责、宣传曝光等措施，进行全链条治理。</a:t>
            </a:r>
            <a:endParaRPr lang="en-US" altLang="zh-CN" sz="1200">
              <a:solidFill>
                <a:schemeClr val="bg1"/>
              </a:solidFill>
              <a:latin typeface="+mn-ea"/>
            </a:endParaRPr>
          </a:p>
          <a:p>
            <a:pPr algn="l" fontAlgn="auto">
              <a:lnSpc>
                <a:spcPct val="150000"/>
              </a:lnSpc>
              <a:spcBef>
                <a:spcPts val="600"/>
              </a:spcBef>
            </a:pPr>
            <a:r>
              <a:rPr lang="en-US" altLang="zh-CN" sz="1200">
                <a:solidFill>
                  <a:schemeClr val="bg1"/>
                </a:solidFill>
                <a:latin typeface="+mn-ea"/>
              </a:rPr>
              <a:t>2.2022年11月，中央网信办印发《关于切实加强网络暴力治理的通知》（下称《通知》），国家层面第一次就网暴的治理问题做出系统性阐述的政策性文件要求在事前、事中、事后三个环节全流程遏制网暴。</a:t>
            </a:r>
            <a:endParaRPr lang="en-US" altLang="zh-CN" sz="1200">
              <a:solidFill>
                <a:schemeClr val="bg1"/>
              </a:solidFill>
              <a:latin typeface="+mn-ea"/>
            </a:endParaRPr>
          </a:p>
        </p:txBody>
      </p:sp>
      <p:cxnSp>
        <p:nvCxnSpPr>
          <p:cNvPr id="78" name="直接连接符 77"/>
          <p:cNvCxnSpPr/>
          <p:nvPr/>
        </p:nvCxnSpPr>
        <p:spPr>
          <a:xfrm>
            <a:off x="10174368" y="1841192"/>
            <a:ext cx="31535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7391741" y="1456703"/>
            <a:ext cx="1709925" cy="378460"/>
          </a:xfrm>
          <a:prstGeom prst="rect">
            <a:avLst/>
          </a:prstGeom>
        </p:spPr>
        <p:txBody>
          <a:bodyPr wrap="square">
            <a:spAutoFit/>
          </a:bodyPr>
          <a:lstStyle/>
          <a:p>
            <a:pPr algn="ctr"/>
            <a:r>
              <a:rPr lang="zh-CN" altLang="en-US" sz="1865">
                <a:solidFill>
                  <a:schemeClr val="bg1"/>
                </a:solidFill>
                <a:latin typeface="微软雅黑" panose="020B0503020204020204" charset="-122"/>
                <a:ea typeface="微软雅黑" panose="020B0503020204020204" charset="-122"/>
              </a:rPr>
              <a:t>中央网信办</a:t>
            </a:r>
            <a:endParaRPr lang="zh-CN" altLang="en-US" sz="1865">
              <a:solidFill>
                <a:schemeClr val="bg1"/>
              </a:solidFill>
              <a:latin typeface="微软雅黑" panose="020B0503020204020204" charset="-122"/>
              <a:ea typeface="微软雅黑" panose="020B0503020204020204" charset="-122"/>
            </a:endParaRPr>
          </a:p>
        </p:txBody>
      </p:sp>
      <p:cxnSp>
        <p:nvCxnSpPr>
          <p:cNvPr id="89" name="直接连接符 88"/>
          <p:cNvCxnSpPr/>
          <p:nvPr/>
        </p:nvCxnSpPr>
        <p:spPr>
          <a:xfrm>
            <a:off x="6374803" y="3168815"/>
            <a:ext cx="0" cy="9728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1853565" y="2684145"/>
            <a:ext cx="3749040" cy="2200910"/>
          </a:xfrm>
          <a:prstGeom prst="rect">
            <a:avLst/>
          </a:prstGeom>
          <a:noFill/>
        </p:spPr>
        <p:txBody>
          <a:bodyPr wrap="square" rtlCol="0">
            <a:noAutofit/>
          </a:bodyPr>
          <a:lstStyle/>
          <a:p>
            <a:pPr marL="0" indent="0">
              <a:buNone/>
            </a:pPr>
            <a:r>
              <a:rPr lang="en-US" altLang="zh-CN" sz="2000">
                <a:solidFill>
                  <a:schemeClr val="bg1"/>
                </a:solidFill>
                <a:latin typeface="+mn-ea"/>
                <a:sym typeface="+mn-ea"/>
              </a:rPr>
              <a:t>1.《关于审理利用信息网络侵害人身权益民事纠纷案件适用法律若干问题的规定》</a:t>
            </a:r>
            <a:endParaRPr lang="en-US" altLang="zh-CN" sz="2000">
              <a:solidFill>
                <a:schemeClr val="bg1"/>
              </a:solidFill>
              <a:latin typeface="+mn-ea"/>
            </a:endParaRPr>
          </a:p>
          <a:p>
            <a:pPr marL="0" indent="0">
              <a:buNone/>
            </a:pPr>
            <a:r>
              <a:rPr lang="en-US" altLang="zh-CN" sz="2000">
                <a:solidFill>
                  <a:schemeClr val="bg1"/>
                </a:solidFill>
                <a:latin typeface="+mn-ea"/>
                <a:sym typeface="+mn-ea"/>
              </a:rPr>
              <a:t> 2.《关于维护互联网安全的决定》</a:t>
            </a:r>
            <a:endParaRPr lang="en-US" altLang="zh-CN" sz="2000">
              <a:solidFill>
                <a:schemeClr val="bg1"/>
              </a:solidFill>
              <a:latin typeface="+mn-ea"/>
            </a:endParaRPr>
          </a:p>
          <a:p>
            <a:pPr marL="0" indent="0">
              <a:buNone/>
            </a:pPr>
            <a:r>
              <a:rPr lang="en-US" altLang="zh-CN" sz="2000">
                <a:solidFill>
                  <a:schemeClr val="bg1"/>
                </a:solidFill>
                <a:latin typeface="+mn-ea"/>
                <a:sym typeface="+mn-ea"/>
              </a:rPr>
              <a:t> 3.《关于办理利用信息网络实施诽谤等刑事案件适用法律若干问题的解释》</a:t>
            </a:r>
            <a:r>
              <a:rPr lang="zh-CN" altLang="en-US" sz="2000">
                <a:solidFill>
                  <a:schemeClr val="bg1"/>
                </a:solidFill>
                <a:latin typeface="+mn-ea"/>
                <a:sym typeface="+mn-ea"/>
              </a:rPr>
              <a:t>等。</a:t>
            </a:r>
            <a:endParaRPr lang="zh-CN" altLang="en-US" sz="2000">
              <a:solidFill>
                <a:schemeClr val="bg1"/>
              </a:solidFill>
              <a:latin typeface="+mn-ea"/>
              <a:sym typeface="+mn-ea"/>
            </a:endParaRPr>
          </a:p>
        </p:txBody>
      </p:sp>
    </p:spTree>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120309" y="274535"/>
            <a:ext cx="4145280" cy="460375"/>
          </a:xfrm>
          <a:prstGeom prst="rect">
            <a:avLst/>
          </a:prstGeom>
          <a:noFill/>
        </p:spPr>
        <p:txBody>
          <a:bodyPr wrap="none">
            <a:spAutoFit/>
          </a:bodyPr>
          <a:lstStyle/>
          <a:p>
            <a:pPr algn="l">
              <a:defRPr/>
            </a:pPr>
            <a:r>
              <a:rPr lang="zh-CN" altLang="en-US" sz="2400" kern="100">
                <a:solidFill>
                  <a:schemeClr val="accent1"/>
                </a:solidFill>
                <a:latin typeface="微软雅黑" panose="020B0503020204020204" charset="-122"/>
                <a:ea typeface="微软雅黑" panose="020B0503020204020204" charset="-122"/>
                <a:cs typeface="Times New Roman" panose="02020603050405020304" pitchFamily="18" charset="0"/>
                <a:sym typeface="+mn-ea"/>
              </a:rPr>
              <a:t>三、关于网络暴力的</a:t>
            </a:r>
            <a:r>
              <a:rPr lang="zh-CN" altLang="en-US" sz="2400" dirty="0">
                <a:solidFill>
                  <a:schemeClr val="accent1"/>
                </a:solidFill>
                <a:latin typeface="+mj-ea"/>
                <a:ea typeface="+mj-ea"/>
                <a:sym typeface="+mn-ea"/>
              </a:rPr>
              <a:t>立法现状</a:t>
            </a:r>
            <a:endParaRPr lang="zh-CN" altLang="en-US" sz="2400"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5" name="矩形 4"/>
          <p:cNvSpPr/>
          <p:nvPr/>
        </p:nvSpPr>
        <p:spPr>
          <a:xfrm>
            <a:off x="523323" y="955784"/>
            <a:ext cx="1636987" cy="420884"/>
          </a:xfrm>
          <a:prstGeom prst="rect">
            <a:avLst/>
          </a:prstGeom>
        </p:spPr>
        <p:txBody>
          <a:bodyPr wrap="none">
            <a:spAutoFit/>
          </a:bodyPr>
          <a:lstStyle/>
          <a:p>
            <a:pPr lvl="0" algn="l" fontAlgn="base">
              <a:spcBef>
                <a:spcPct val="0"/>
              </a:spcBef>
              <a:spcAft>
                <a:spcPct val="0"/>
              </a:spcAft>
              <a:defRPr/>
            </a:pPr>
            <a:r>
              <a:rPr lang="en-US" altLang="zh-CN" sz="2135" kern="100">
                <a:solidFill>
                  <a:schemeClr val="accent1"/>
                </a:solidFill>
                <a:latin typeface="微软雅黑" panose="020B0503020204020204" charset="-122"/>
                <a:ea typeface="微软雅黑" panose="020B0503020204020204" charset="-122"/>
                <a:cs typeface="Times New Roman" panose="02020603050405020304" pitchFamily="18" charset="0"/>
                <a:sym typeface="+mn-ea"/>
              </a:rPr>
              <a:t> </a:t>
            </a:r>
            <a:r>
              <a:rPr lang="zh-CN" altLang="en-US" sz="2135" kern="100" smtClean="0">
                <a:solidFill>
                  <a:schemeClr val="accent1"/>
                </a:solidFill>
                <a:latin typeface="微软雅黑" panose="020B0503020204020204" charset="-122"/>
                <a:ea typeface="微软雅黑" panose="020B0503020204020204" charset="-122"/>
                <a:cs typeface="Times New Roman" panose="02020603050405020304" pitchFamily="18" charset="0"/>
                <a:sym typeface="+mn-ea"/>
              </a:rPr>
              <a:t>存在</a:t>
            </a:r>
            <a:r>
              <a:rPr lang="zh-CN" altLang="en-US" sz="2135" kern="100" dirty="0">
                <a:solidFill>
                  <a:schemeClr val="accent1"/>
                </a:solidFill>
                <a:latin typeface="微软雅黑" panose="020B0503020204020204" charset="-122"/>
                <a:ea typeface="微软雅黑" panose="020B0503020204020204" charset="-122"/>
                <a:cs typeface="Times New Roman" panose="02020603050405020304" pitchFamily="18" charset="0"/>
                <a:sym typeface="+mn-ea"/>
              </a:rPr>
              <a:t>的困境</a:t>
            </a:r>
            <a:endParaRPr lang="en-US" altLang="zh-CN" sz="2135" dirty="0">
              <a:solidFill>
                <a:schemeClr val="accent1"/>
              </a:solidFill>
              <a:latin typeface="+mj-lt"/>
              <a:ea typeface="方正兰亭黑_GBK"/>
            </a:endParaRPr>
          </a:p>
        </p:txBody>
      </p:sp>
      <p:grpSp>
        <p:nvGrpSpPr>
          <p:cNvPr id="17" name="组合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586547" y="1973272"/>
            <a:ext cx="3745773" cy="3745773"/>
            <a:chOff x="608429" y="1427424"/>
            <a:chExt cx="2301885" cy="2301885"/>
          </a:xfrm>
        </p:grpSpPr>
        <p:sp>
          <p:nvSpPr>
            <p:cNvPr id="18" name="Oval 4"/>
            <p:cNvSpPr/>
            <p:nvPr/>
          </p:nvSpPr>
          <p:spPr>
            <a:xfrm>
              <a:off x="608429" y="1427424"/>
              <a:ext cx="2301885" cy="2301885"/>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Oval 5"/>
            <p:cNvSpPr/>
            <p:nvPr/>
          </p:nvSpPr>
          <p:spPr>
            <a:xfrm>
              <a:off x="857533" y="1676528"/>
              <a:ext cx="1803677" cy="1803677"/>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6"/>
            <p:cNvSpPr/>
            <p:nvPr/>
          </p:nvSpPr>
          <p:spPr>
            <a:xfrm>
              <a:off x="1070742" y="1889737"/>
              <a:ext cx="1377258" cy="13772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Oval 7"/>
            <p:cNvSpPr/>
            <p:nvPr/>
          </p:nvSpPr>
          <p:spPr>
            <a:xfrm>
              <a:off x="1298337" y="2117332"/>
              <a:ext cx="922068" cy="922068"/>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8"/>
            <p:cNvSpPr/>
            <p:nvPr/>
          </p:nvSpPr>
          <p:spPr>
            <a:xfrm>
              <a:off x="1525493" y="2344488"/>
              <a:ext cx="467758" cy="4677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3" name="Group 9"/>
            <p:cNvGrpSpPr/>
            <p:nvPr/>
          </p:nvGrpSpPr>
          <p:grpSpPr>
            <a:xfrm>
              <a:off x="1696047" y="1523792"/>
              <a:ext cx="1081283" cy="1143183"/>
              <a:chOff x="5954713" y="4703763"/>
              <a:chExt cx="887412" cy="938213"/>
            </a:xfrm>
          </p:grpSpPr>
          <p:sp>
            <p:nvSpPr>
              <p:cNvPr id="24" name="Freeform 187"/>
              <p:cNvSpPr/>
              <p:nvPr/>
            </p:nvSpPr>
            <p:spPr bwMode="auto">
              <a:xfrm>
                <a:off x="5954713" y="5513388"/>
                <a:ext cx="117475" cy="128588"/>
              </a:xfrm>
              <a:custGeom>
                <a:avLst/>
                <a:gdLst>
                  <a:gd name="T0" fmla="*/ 48 w 300"/>
                  <a:gd name="T1" fmla="*/ 289 h 322"/>
                  <a:gd name="T2" fmla="*/ 0 w 300"/>
                  <a:gd name="T3" fmla="*/ 322 h 322"/>
                  <a:gd name="T4" fmla="*/ 30 w 300"/>
                  <a:gd name="T5" fmla="*/ 270 h 322"/>
                  <a:gd name="T6" fmla="*/ 280 w 300"/>
                  <a:gd name="T7" fmla="*/ 0 h 322"/>
                  <a:gd name="T8" fmla="*/ 300 w 300"/>
                  <a:gd name="T9" fmla="*/ 18 h 322"/>
                  <a:gd name="T10" fmla="*/ 48 w 300"/>
                  <a:gd name="T11" fmla="*/ 289 h 322"/>
                </a:gdLst>
                <a:ahLst/>
                <a:cxnLst>
                  <a:cxn ang="0">
                    <a:pos x="T0" y="T1"/>
                  </a:cxn>
                  <a:cxn ang="0">
                    <a:pos x="T2" y="T3"/>
                  </a:cxn>
                  <a:cxn ang="0">
                    <a:pos x="T4" y="T5"/>
                  </a:cxn>
                  <a:cxn ang="0">
                    <a:pos x="T6" y="T7"/>
                  </a:cxn>
                  <a:cxn ang="0">
                    <a:pos x="T8" y="T9"/>
                  </a:cxn>
                  <a:cxn ang="0">
                    <a:pos x="T10" y="T11"/>
                  </a:cxn>
                </a:cxnLst>
                <a:rect l="0" t="0" r="r" b="b"/>
                <a:pathLst>
                  <a:path w="300" h="322">
                    <a:moveTo>
                      <a:pt x="48" y="289"/>
                    </a:moveTo>
                    <a:lnTo>
                      <a:pt x="0" y="322"/>
                    </a:lnTo>
                    <a:lnTo>
                      <a:pt x="30" y="270"/>
                    </a:lnTo>
                    <a:lnTo>
                      <a:pt x="280" y="0"/>
                    </a:lnTo>
                    <a:lnTo>
                      <a:pt x="300" y="18"/>
                    </a:lnTo>
                    <a:lnTo>
                      <a:pt x="48" y="289"/>
                    </a:lnTo>
                    <a:close/>
                  </a:path>
                </a:pathLst>
              </a:custGeom>
              <a:solidFill>
                <a:srgbClr val="D5A43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5" name="Freeform 188"/>
              <p:cNvSpPr/>
              <p:nvPr/>
            </p:nvSpPr>
            <p:spPr bwMode="auto">
              <a:xfrm>
                <a:off x="5954713" y="5557838"/>
                <a:ext cx="82550" cy="84138"/>
              </a:xfrm>
              <a:custGeom>
                <a:avLst/>
                <a:gdLst>
                  <a:gd name="T0" fmla="*/ 0 w 209"/>
                  <a:gd name="T1" fmla="*/ 209 h 209"/>
                  <a:gd name="T2" fmla="*/ 8 w 209"/>
                  <a:gd name="T3" fmla="*/ 194 h 209"/>
                  <a:gd name="T4" fmla="*/ 43 w 209"/>
                  <a:gd name="T5" fmla="*/ 171 h 209"/>
                  <a:gd name="T6" fmla="*/ 201 w 209"/>
                  <a:gd name="T7" fmla="*/ 0 h 209"/>
                  <a:gd name="T8" fmla="*/ 204 w 209"/>
                  <a:gd name="T9" fmla="*/ 3 h 209"/>
                  <a:gd name="T10" fmla="*/ 209 w 209"/>
                  <a:gd name="T11" fmla="*/ 4 h 209"/>
                  <a:gd name="T12" fmla="*/ 48 w 209"/>
                  <a:gd name="T13" fmla="*/ 176 h 209"/>
                  <a:gd name="T14" fmla="*/ 0 w 209"/>
                  <a:gd name="T15" fmla="*/ 209 h 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209">
                    <a:moveTo>
                      <a:pt x="0" y="209"/>
                    </a:moveTo>
                    <a:lnTo>
                      <a:pt x="8" y="194"/>
                    </a:lnTo>
                    <a:lnTo>
                      <a:pt x="43" y="171"/>
                    </a:lnTo>
                    <a:lnTo>
                      <a:pt x="201" y="0"/>
                    </a:lnTo>
                    <a:lnTo>
                      <a:pt x="204" y="3"/>
                    </a:lnTo>
                    <a:lnTo>
                      <a:pt x="209" y="4"/>
                    </a:lnTo>
                    <a:lnTo>
                      <a:pt x="48" y="176"/>
                    </a:lnTo>
                    <a:lnTo>
                      <a:pt x="0" y="209"/>
                    </a:lnTo>
                    <a:close/>
                  </a:path>
                </a:pathLst>
              </a:custGeom>
              <a:solidFill>
                <a:srgbClr val="BE933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6" name="Freeform 189"/>
              <p:cNvSpPr/>
              <p:nvPr/>
            </p:nvSpPr>
            <p:spPr bwMode="auto">
              <a:xfrm>
                <a:off x="6037263" y="5554663"/>
                <a:ext cx="4763" cy="4763"/>
              </a:xfrm>
              <a:custGeom>
                <a:avLst/>
                <a:gdLst>
                  <a:gd name="T0" fmla="*/ 0 w 12"/>
                  <a:gd name="T1" fmla="*/ 13 h 13"/>
                  <a:gd name="T2" fmla="*/ 0 w 12"/>
                  <a:gd name="T3" fmla="*/ 13 h 13"/>
                  <a:gd name="T4" fmla="*/ 12 w 12"/>
                  <a:gd name="T5" fmla="*/ 0 h 13"/>
                  <a:gd name="T6" fmla="*/ 12 w 12"/>
                  <a:gd name="T7" fmla="*/ 0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3"/>
                    </a:lnTo>
                    <a:lnTo>
                      <a:pt x="12" y="0"/>
                    </a:lnTo>
                    <a:lnTo>
                      <a:pt x="12" y="0"/>
                    </a:lnTo>
                    <a:lnTo>
                      <a:pt x="0" y="13"/>
                    </a:lnTo>
                    <a:close/>
                  </a:path>
                </a:pathLst>
              </a:custGeom>
              <a:solidFill>
                <a:srgbClr val="CDCCC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7" name="Freeform 190"/>
              <p:cNvSpPr/>
              <p:nvPr/>
            </p:nvSpPr>
            <p:spPr bwMode="auto">
              <a:xfrm>
                <a:off x="6029325" y="5548313"/>
                <a:ext cx="9525" cy="9525"/>
              </a:xfrm>
              <a:custGeom>
                <a:avLst/>
                <a:gdLst>
                  <a:gd name="T0" fmla="*/ 11 w 24"/>
                  <a:gd name="T1" fmla="*/ 27 h 27"/>
                  <a:gd name="T2" fmla="*/ 2 w 24"/>
                  <a:gd name="T3" fmla="*/ 20 h 27"/>
                  <a:gd name="T4" fmla="*/ 0 w 24"/>
                  <a:gd name="T5" fmla="*/ 11 h 27"/>
                  <a:gd name="T6" fmla="*/ 11 w 24"/>
                  <a:gd name="T7" fmla="*/ 0 h 27"/>
                  <a:gd name="T8" fmla="*/ 15 w 24"/>
                  <a:gd name="T9" fmla="*/ 5 h 27"/>
                  <a:gd name="T10" fmla="*/ 20 w 24"/>
                  <a:gd name="T11" fmla="*/ 9 h 27"/>
                  <a:gd name="T12" fmla="*/ 22 w 24"/>
                  <a:gd name="T13" fmla="*/ 11 h 27"/>
                  <a:gd name="T14" fmla="*/ 24 w 24"/>
                  <a:gd name="T15" fmla="*/ 13 h 27"/>
                  <a:gd name="T16" fmla="*/ 11 w 24"/>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7">
                    <a:moveTo>
                      <a:pt x="11" y="27"/>
                    </a:moveTo>
                    <a:lnTo>
                      <a:pt x="2" y="20"/>
                    </a:lnTo>
                    <a:lnTo>
                      <a:pt x="0" y="11"/>
                    </a:lnTo>
                    <a:lnTo>
                      <a:pt x="11" y="0"/>
                    </a:lnTo>
                    <a:lnTo>
                      <a:pt x="15" y="5"/>
                    </a:lnTo>
                    <a:lnTo>
                      <a:pt x="20" y="9"/>
                    </a:lnTo>
                    <a:lnTo>
                      <a:pt x="22" y="11"/>
                    </a:lnTo>
                    <a:lnTo>
                      <a:pt x="24" y="13"/>
                    </a:lnTo>
                    <a:lnTo>
                      <a:pt x="11" y="27"/>
                    </a:lnTo>
                    <a:close/>
                  </a:path>
                </a:pathLst>
              </a:custGeom>
              <a:solidFill>
                <a:srgbClr val="A8823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8" name="Freeform 191"/>
              <p:cNvSpPr/>
              <p:nvPr/>
            </p:nvSpPr>
            <p:spPr bwMode="auto">
              <a:xfrm>
                <a:off x="6034088" y="5553075"/>
                <a:ext cx="7938" cy="6350"/>
              </a:xfrm>
              <a:custGeom>
                <a:avLst/>
                <a:gdLst>
                  <a:gd name="T0" fmla="*/ 8 w 20"/>
                  <a:gd name="T1" fmla="*/ 18 h 18"/>
                  <a:gd name="T2" fmla="*/ 3 w 20"/>
                  <a:gd name="T3" fmla="*/ 17 h 18"/>
                  <a:gd name="T4" fmla="*/ 0 w 20"/>
                  <a:gd name="T5" fmla="*/ 14 h 18"/>
                  <a:gd name="T6" fmla="*/ 13 w 20"/>
                  <a:gd name="T7" fmla="*/ 0 h 18"/>
                  <a:gd name="T8" fmla="*/ 17 w 20"/>
                  <a:gd name="T9" fmla="*/ 2 h 18"/>
                  <a:gd name="T10" fmla="*/ 20 w 20"/>
                  <a:gd name="T11" fmla="*/ 5 h 18"/>
                  <a:gd name="T12" fmla="*/ 8 w 2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8" y="18"/>
                    </a:moveTo>
                    <a:lnTo>
                      <a:pt x="3" y="17"/>
                    </a:lnTo>
                    <a:lnTo>
                      <a:pt x="0" y="14"/>
                    </a:lnTo>
                    <a:lnTo>
                      <a:pt x="13" y="0"/>
                    </a:lnTo>
                    <a:lnTo>
                      <a:pt x="17" y="2"/>
                    </a:lnTo>
                    <a:lnTo>
                      <a:pt x="20" y="5"/>
                    </a:lnTo>
                    <a:lnTo>
                      <a:pt x="8" y="18"/>
                    </a:lnTo>
                    <a:close/>
                  </a:path>
                </a:pathLst>
              </a:custGeom>
              <a:solidFill>
                <a:srgbClr val="95743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9" name="Freeform 192"/>
              <p:cNvSpPr/>
              <p:nvPr/>
            </p:nvSpPr>
            <p:spPr bwMode="auto">
              <a:xfrm>
                <a:off x="6486525" y="4799013"/>
                <a:ext cx="355600" cy="274638"/>
              </a:xfrm>
              <a:custGeom>
                <a:avLst/>
                <a:gdLst>
                  <a:gd name="T0" fmla="*/ 591 w 893"/>
                  <a:gd name="T1" fmla="*/ 59 h 692"/>
                  <a:gd name="T2" fmla="*/ 616 w 893"/>
                  <a:gd name="T3" fmla="*/ 38 h 692"/>
                  <a:gd name="T4" fmla="*/ 665 w 893"/>
                  <a:gd name="T5" fmla="*/ 11 h 692"/>
                  <a:gd name="T6" fmla="*/ 713 w 893"/>
                  <a:gd name="T7" fmla="*/ 0 h 692"/>
                  <a:gd name="T8" fmla="*/ 757 w 893"/>
                  <a:gd name="T9" fmla="*/ 4 h 692"/>
                  <a:gd name="T10" fmla="*/ 796 w 893"/>
                  <a:gd name="T11" fmla="*/ 18 h 692"/>
                  <a:gd name="T12" fmla="*/ 831 w 893"/>
                  <a:gd name="T13" fmla="*/ 40 h 692"/>
                  <a:gd name="T14" fmla="*/ 858 w 893"/>
                  <a:gd name="T15" fmla="*/ 68 h 692"/>
                  <a:gd name="T16" fmla="*/ 878 w 893"/>
                  <a:gd name="T17" fmla="*/ 98 h 692"/>
                  <a:gd name="T18" fmla="*/ 884 w 893"/>
                  <a:gd name="T19" fmla="*/ 113 h 692"/>
                  <a:gd name="T20" fmla="*/ 893 w 893"/>
                  <a:gd name="T21" fmla="*/ 143 h 692"/>
                  <a:gd name="T22" fmla="*/ 893 w 893"/>
                  <a:gd name="T23" fmla="*/ 202 h 692"/>
                  <a:gd name="T24" fmla="*/ 876 w 893"/>
                  <a:gd name="T25" fmla="*/ 258 h 692"/>
                  <a:gd name="T26" fmla="*/ 852 w 893"/>
                  <a:gd name="T27" fmla="*/ 310 h 692"/>
                  <a:gd name="T28" fmla="*/ 839 w 893"/>
                  <a:gd name="T29" fmla="*/ 333 h 692"/>
                  <a:gd name="T30" fmla="*/ 819 w 893"/>
                  <a:gd name="T31" fmla="*/ 361 h 692"/>
                  <a:gd name="T32" fmla="*/ 774 w 893"/>
                  <a:gd name="T33" fmla="*/ 409 h 692"/>
                  <a:gd name="T34" fmla="*/ 692 w 893"/>
                  <a:gd name="T35" fmla="*/ 466 h 692"/>
                  <a:gd name="T36" fmla="*/ 635 w 893"/>
                  <a:gd name="T37" fmla="*/ 493 h 692"/>
                  <a:gd name="T38" fmla="*/ 579 w 893"/>
                  <a:gd name="T39" fmla="*/ 517 h 692"/>
                  <a:gd name="T40" fmla="*/ 420 w 893"/>
                  <a:gd name="T41" fmla="*/ 573 h 692"/>
                  <a:gd name="T42" fmla="*/ 143 w 893"/>
                  <a:gd name="T43" fmla="*/ 655 h 692"/>
                  <a:gd name="T44" fmla="*/ 0 w 893"/>
                  <a:gd name="T45" fmla="*/ 692 h 692"/>
                  <a:gd name="T46" fmla="*/ 591 w 893"/>
                  <a:gd name="T47" fmla="*/ 59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93" h="692">
                    <a:moveTo>
                      <a:pt x="591" y="59"/>
                    </a:moveTo>
                    <a:lnTo>
                      <a:pt x="616" y="38"/>
                    </a:lnTo>
                    <a:lnTo>
                      <a:pt x="665" y="11"/>
                    </a:lnTo>
                    <a:lnTo>
                      <a:pt x="713" y="0"/>
                    </a:lnTo>
                    <a:lnTo>
                      <a:pt x="757" y="4"/>
                    </a:lnTo>
                    <a:lnTo>
                      <a:pt x="796" y="18"/>
                    </a:lnTo>
                    <a:lnTo>
                      <a:pt x="831" y="40"/>
                    </a:lnTo>
                    <a:lnTo>
                      <a:pt x="858" y="68"/>
                    </a:lnTo>
                    <a:lnTo>
                      <a:pt x="878" y="98"/>
                    </a:lnTo>
                    <a:lnTo>
                      <a:pt x="884" y="113"/>
                    </a:lnTo>
                    <a:lnTo>
                      <a:pt x="893" y="143"/>
                    </a:lnTo>
                    <a:lnTo>
                      <a:pt x="893" y="202"/>
                    </a:lnTo>
                    <a:lnTo>
                      <a:pt x="876" y="258"/>
                    </a:lnTo>
                    <a:lnTo>
                      <a:pt x="852" y="310"/>
                    </a:lnTo>
                    <a:lnTo>
                      <a:pt x="839" y="333"/>
                    </a:lnTo>
                    <a:lnTo>
                      <a:pt x="819" y="361"/>
                    </a:lnTo>
                    <a:lnTo>
                      <a:pt x="774" y="409"/>
                    </a:lnTo>
                    <a:lnTo>
                      <a:pt x="692" y="466"/>
                    </a:lnTo>
                    <a:lnTo>
                      <a:pt x="635" y="493"/>
                    </a:lnTo>
                    <a:lnTo>
                      <a:pt x="579" y="517"/>
                    </a:lnTo>
                    <a:lnTo>
                      <a:pt x="420" y="573"/>
                    </a:lnTo>
                    <a:lnTo>
                      <a:pt x="143" y="655"/>
                    </a:lnTo>
                    <a:lnTo>
                      <a:pt x="0" y="692"/>
                    </a:lnTo>
                    <a:lnTo>
                      <a:pt x="591" y="59"/>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0" name="Freeform 193"/>
              <p:cNvSpPr/>
              <p:nvPr/>
            </p:nvSpPr>
            <p:spPr bwMode="auto">
              <a:xfrm>
                <a:off x="6486525" y="4789488"/>
                <a:ext cx="320675" cy="284163"/>
              </a:xfrm>
              <a:custGeom>
                <a:avLst/>
                <a:gdLst>
                  <a:gd name="T0" fmla="*/ 591 w 809"/>
                  <a:gd name="T1" fmla="*/ 79 h 712"/>
                  <a:gd name="T2" fmla="*/ 614 w 809"/>
                  <a:gd name="T3" fmla="*/ 57 h 712"/>
                  <a:gd name="T4" fmla="*/ 658 w 809"/>
                  <a:gd name="T5" fmla="*/ 24 h 712"/>
                  <a:gd name="T6" fmla="*/ 697 w 809"/>
                  <a:gd name="T7" fmla="*/ 6 h 712"/>
                  <a:gd name="T8" fmla="*/ 731 w 809"/>
                  <a:gd name="T9" fmla="*/ 0 h 712"/>
                  <a:gd name="T10" fmla="*/ 760 w 809"/>
                  <a:gd name="T11" fmla="*/ 3 h 712"/>
                  <a:gd name="T12" fmla="*/ 782 w 809"/>
                  <a:gd name="T13" fmla="*/ 14 h 712"/>
                  <a:gd name="T14" fmla="*/ 797 w 809"/>
                  <a:gd name="T15" fmla="*/ 31 h 712"/>
                  <a:gd name="T16" fmla="*/ 806 w 809"/>
                  <a:gd name="T17" fmla="*/ 50 h 712"/>
                  <a:gd name="T18" fmla="*/ 808 w 809"/>
                  <a:gd name="T19" fmla="*/ 62 h 712"/>
                  <a:gd name="T20" fmla="*/ 809 w 809"/>
                  <a:gd name="T21" fmla="*/ 84 h 712"/>
                  <a:gd name="T22" fmla="*/ 796 w 809"/>
                  <a:gd name="T23" fmla="*/ 132 h 712"/>
                  <a:gd name="T24" fmla="*/ 758 w 809"/>
                  <a:gd name="T25" fmla="*/ 206 h 712"/>
                  <a:gd name="T26" fmla="*/ 727 w 809"/>
                  <a:gd name="T27" fmla="*/ 250 h 712"/>
                  <a:gd name="T28" fmla="*/ 706 w 809"/>
                  <a:gd name="T29" fmla="*/ 276 h 712"/>
                  <a:gd name="T30" fmla="*/ 661 w 809"/>
                  <a:gd name="T31" fmla="*/ 324 h 712"/>
                  <a:gd name="T32" fmla="*/ 586 w 809"/>
                  <a:gd name="T33" fmla="*/ 386 h 712"/>
                  <a:gd name="T34" fmla="*/ 535 w 809"/>
                  <a:gd name="T35" fmla="*/ 421 h 712"/>
                  <a:gd name="T36" fmla="*/ 487 w 809"/>
                  <a:gd name="T37" fmla="*/ 452 h 712"/>
                  <a:gd name="T38" fmla="*/ 353 w 809"/>
                  <a:gd name="T39" fmla="*/ 530 h 712"/>
                  <a:gd name="T40" fmla="*/ 119 w 809"/>
                  <a:gd name="T41" fmla="*/ 653 h 712"/>
                  <a:gd name="T42" fmla="*/ 0 w 809"/>
                  <a:gd name="T43" fmla="*/ 712 h 712"/>
                  <a:gd name="T44" fmla="*/ 591 w 809"/>
                  <a:gd name="T45" fmla="*/ 79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9" h="712">
                    <a:moveTo>
                      <a:pt x="591" y="79"/>
                    </a:moveTo>
                    <a:lnTo>
                      <a:pt x="614" y="57"/>
                    </a:lnTo>
                    <a:lnTo>
                      <a:pt x="658" y="24"/>
                    </a:lnTo>
                    <a:lnTo>
                      <a:pt x="697" y="6"/>
                    </a:lnTo>
                    <a:lnTo>
                      <a:pt x="731" y="0"/>
                    </a:lnTo>
                    <a:lnTo>
                      <a:pt x="760" y="3"/>
                    </a:lnTo>
                    <a:lnTo>
                      <a:pt x="782" y="14"/>
                    </a:lnTo>
                    <a:lnTo>
                      <a:pt x="797" y="31"/>
                    </a:lnTo>
                    <a:lnTo>
                      <a:pt x="806" y="50"/>
                    </a:lnTo>
                    <a:lnTo>
                      <a:pt x="808" y="62"/>
                    </a:lnTo>
                    <a:lnTo>
                      <a:pt x="809" y="84"/>
                    </a:lnTo>
                    <a:lnTo>
                      <a:pt x="796" y="132"/>
                    </a:lnTo>
                    <a:lnTo>
                      <a:pt x="758" y="206"/>
                    </a:lnTo>
                    <a:lnTo>
                      <a:pt x="727" y="250"/>
                    </a:lnTo>
                    <a:lnTo>
                      <a:pt x="706" y="276"/>
                    </a:lnTo>
                    <a:lnTo>
                      <a:pt x="661" y="324"/>
                    </a:lnTo>
                    <a:lnTo>
                      <a:pt x="586" y="386"/>
                    </a:lnTo>
                    <a:lnTo>
                      <a:pt x="535" y="421"/>
                    </a:lnTo>
                    <a:lnTo>
                      <a:pt x="487" y="452"/>
                    </a:lnTo>
                    <a:lnTo>
                      <a:pt x="353" y="530"/>
                    </a:lnTo>
                    <a:lnTo>
                      <a:pt x="119" y="653"/>
                    </a:lnTo>
                    <a:lnTo>
                      <a:pt x="0" y="712"/>
                    </a:lnTo>
                    <a:lnTo>
                      <a:pt x="591" y="79"/>
                    </a:lnTo>
                    <a:close/>
                  </a:path>
                </a:pathLst>
              </a:custGeom>
              <a:solidFill>
                <a:srgbClr val="243064"/>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1" name="Freeform 194"/>
              <p:cNvSpPr/>
              <p:nvPr/>
            </p:nvSpPr>
            <p:spPr bwMode="auto">
              <a:xfrm>
                <a:off x="6486525" y="4797425"/>
                <a:ext cx="320675" cy="276225"/>
              </a:xfrm>
              <a:custGeom>
                <a:avLst/>
                <a:gdLst>
                  <a:gd name="T0" fmla="*/ 727 w 809"/>
                  <a:gd name="T1" fmla="*/ 234 h 696"/>
                  <a:gd name="T2" fmla="*/ 758 w 809"/>
                  <a:gd name="T3" fmla="*/ 190 h 696"/>
                  <a:gd name="T4" fmla="*/ 796 w 809"/>
                  <a:gd name="T5" fmla="*/ 116 h 696"/>
                  <a:gd name="T6" fmla="*/ 809 w 809"/>
                  <a:gd name="T7" fmla="*/ 68 h 696"/>
                  <a:gd name="T8" fmla="*/ 808 w 809"/>
                  <a:gd name="T9" fmla="*/ 46 h 696"/>
                  <a:gd name="T10" fmla="*/ 805 w 809"/>
                  <a:gd name="T11" fmla="*/ 33 h 696"/>
                  <a:gd name="T12" fmla="*/ 793 w 809"/>
                  <a:gd name="T13" fmla="*/ 9 h 696"/>
                  <a:gd name="T14" fmla="*/ 783 w 809"/>
                  <a:gd name="T15" fmla="*/ 0 h 696"/>
                  <a:gd name="T16" fmla="*/ 791 w 809"/>
                  <a:gd name="T17" fmla="*/ 9 h 696"/>
                  <a:gd name="T18" fmla="*/ 800 w 809"/>
                  <a:gd name="T19" fmla="*/ 29 h 696"/>
                  <a:gd name="T20" fmla="*/ 801 w 809"/>
                  <a:gd name="T21" fmla="*/ 39 h 696"/>
                  <a:gd name="T22" fmla="*/ 802 w 809"/>
                  <a:gd name="T23" fmla="*/ 61 h 696"/>
                  <a:gd name="T24" fmla="*/ 789 w 809"/>
                  <a:gd name="T25" fmla="*/ 109 h 696"/>
                  <a:gd name="T26" fmla="*/ 752 w 809"/>
                  <a:gd name="T27" fmla="*/ 183 h 696"/>
                  <a:gd name="T28" fmla="*/ 719 w 809"/>
                  <a:gd name="T29" fmla="*/ 227 h 696"/>
                  <a:gd name="T30" fmla="*/ 700 w 809"/>
                  <a:gd name="T31" fmla="*/ 253 h 696"/>
                  <a:gd name="T32" fmla="*/ 655 w 809"/>
                  <a:gd name="T33" fmla="*/ 301 h 696"/>
                  <a:gd name="T34" fmla="*/ 579 w 809"/>
                  <a:gd name="T35" fmla="*/ 363 h 696"/>
                  <a:gd name="T36" fmla="*/ 529 w 809"/>
                  <a:gd name="T37" fmla="*/ 398 h 696"/>
                  <a:gd name="T38" fmla="*/ 429 w 809"/>
                  <a:gd name="T39" fmla="*/ 461 h 696"/>
                  <a:gd name="T40" fmla="*/ 139 w 809"/>
                  <a:gd name="T41" fmla="*/ 617 h 696"/>
                  <a:gd name="T42" fmla="*/ 17 w 809"/>
                  <a:gd name="T43" fmla="*/ 678 h 696"/>
                  <a:gd name="T44" fmla="*/ 0 w 809"/>
                  <a:gd name="T45" fmla="*/ 696 h 696"/>
                  <a:gd name="T46" fmla="*/ 119 w 809"/>
                  <a:gd name="T47" fmla="*/ 637 h 696"/>
                  <a:gd name="T48" fmla="*/ 351 w 809"/>
                  <a:gd name="T49" fmla="*/ 514 h 696"/>
                  <a:gd name="T50" fmla="*/ 487 w 809"/>
                  <a:gd name="T51" fmla="*/ 436 h 696"/>
                  <a:gd name="T52" fmla="*/ 535 w 809"/>
                  <a:gd name="T53" fmla="*/ 405 h 696"/>
                  <a:gd name="T54" fmla="*/ 586 w 809"/>
                  <a:gd name="T55" fmla="*/ 370 h 696"/>
                  <a:gd name="T56" fmla="*/ 661 w 809"/>
                  <a:gd name="T57" fmla="*/ 308 h 696"/>
                  <a:gd name="T58" fmla="*/ 706 w 809"/>
                  <a:gd name="T59" fmla="*/ 260 h 696"/>
                  <a:gd name="T60" fmla="*/ 727 w 809"/>
                  <a:gd name="T61" fmla="*/ 234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9" h="696">
                    <a:moveTo>
                      <a:pt x="727" y="234"/>
                    </a:moveTo>
                    <a:lnTo>
                      <a:pt x="758" y="190"/>
                    </a:lnTo>
                    <a:lnTo>
                      <a:pt x="796" y="116"/>
                    </a:lnTo>
                    <a:lnTo>
                      <a:pt x="809" y="68"/>
                    </a:lnTo>
                    <a:lnTo>
                      <a:pt x="808" y="46"/>
                    </a:lnTo>
                    <a:lnTo>
                      <a:pt x="805" y="33"/>
                    </a:lnTo>
                    <a:lnTo>
                      <a:pt x="793" y="9"/>
                    </a:lnTo>
                    <a:lnTo>
                      <a:pt x="783" y="0"/>
                    </a:lnTo>
                    <a:lnTo>
                      <a:pt x="791" y="9"/>
                    </a:lnTo>
                    <a:lnTo>
                      <a:pt x="800" y="29"/>
                    </a:lnTo>
                    <a:lnTo>
                      <a:pt x="801" y="39"/>
                    </a:lnTo>
                    <a:lnTo>
                      <a:pt x="802" y="61"/>
                    </a:lnTo>
                    <a:lnTo>
                      <a:pt x="789" y="109"/>
                    </a:lnTo>
                    <a:lnTo>
                      <a:pt x="752" y="183"/>
                    </a:lnTo>
                    <a:lnTo>
                      <a:pt x="719" y="227"/>
                    </a:lnTo>
                    <a:lnTo>
                      <a:pt x="700" y="253"/>
                    </a:lnTo>
                    <a:lnTo>
                      <a:pt x="655" y="301"/>
                    </a:lnTo>
                    <a:lnTo>
                      <a:pt x="579" y="363"/>
                    </a:lnTo>
                    <a:lnTo>
                      <a:pt x="529" y="398"/>
                    </a:lnTo>
                    <a:lnTo>
                      <a:pt x="429" y="461"/>
                    </a:lnTo>
                    <a:lnTo>
                      <a:pt x="139" y="617"/>
                    </a:lnTo>
                    <a:lnTo>
                      <a:pt x="17" y="678"/>
                    </a:lnTo>
                    <a:lnTo>
                      <a:pt x="0" y="696"/>
                    </a:lnTo>
                    <a:lnTo>
                      <a:pt x="119" y="637"/>
                    </a:lnTo>
                    <a:lnTo>
                      <a:pt x="351" y="514"/>
                    </a:lnTo>
                    <a:lnTo>
                      <a:pt x="487" y="436"/>
                    </a:lnTo>
                    <a:lnTo>
                      <a:pt x="535" y="405"/>
                    </a:lnTo>
                    <a:lnTo>
                      <a:pt x="586" y="370"/>
                    </a:lnTo>
                    <a:lnTo>
                      <a:pt x="661" y="308"/>
                    </a:lnTo>
                    <a:lnTo>
                      <a:pt x="706" y="260"/>
                    </a:lnTo>
                    <a:lnTo>
                      <a:pt x="727" y="234"/>
                    </a:lnTo>
                    <a:close/>
                  </a:path>
                </a:pathLst>
              </a:custGeom>
              <a:solidFill>
                <a:srgbClr val="304BA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2" name="Freeform 195"/>
              <p:cNvSpPr/>
              <p:nvPr/>
            </p:nvSpPr>
            <p:spPr bwMode="auto">
              <a:xfrm>
                <a:off x="6486525" y="4727575"/>
                <a:ext cx="269875" cy="346075"/>
              </a:xfrm>
              <a:custGeom>
                <a:avLst/>
                <a:gdLst>
                  <a:gd name="T0" fmla="*/ 608 w 681"/>
                  <a:gd name="T1" fmla="*/ 219 h 872"/>
                  <a:gd name="T2" fmla="*/ 630 w 681"/>
                  <a:gd name="T3" fmla="*/ 193 h 872"/>
                  <a:gd name="T4" fmla="*/ 660 w 681"/>
                  <a:gd name="T5" fmla="*/ 145 h 872"/>
                  <a:gd name="T6" fmla="*/ 675 w 681"/>
                  <a:gd name="T7" fmla="*/ 105 h 872"/>
                  <a:gd name="T8" fmla="*/ 681 w 681"/>
                  <a:gd name="T9" fmla="*/ 71 h 872"/>
                  <a:gd name="T10" fmla="*/ 675 w 681"/>
                  <a:gd name="T11" fmla="*/ 43 h 872"/>
                  <a:gd name="T12" fmla="*/ 664 w 681"/>
                  <a:gd name="T13" fmla="*/ 22 h 872"/>
                  <a:gd name="T14" fmla="*/ 647 w 681"/>
                  <a:gd name="T15" fmla="*/ 8 h 872"/>
                  <a:gd name="T16" fmla="*/ 626 w 681"/>
                  <a:gd name="T17" fmla="*/ 1 h 872"/>
                  <a:gd name="T18" fmla="*/ 616 w 681"/>
                  <a:gd name="T19" fmla="*/ 0 h 872"/>
                  <a:gd name="T20" fmla="*/ 594 w 681"/>
                  <a:gd name="T21" fmla="*/ 1 h 872"/>
                  <a:gd name="T22" fmla="*/ 546 w 681"/>
                  <a:gd name="T23" fmla="*/ 20 h 872"/>
                  <a:gd name="T24" fmla="*/ 473 w 681"/>
                  <a:gd name="T25" fmla="*/ 65 h 872"/>
                  <a:gd name="T26" fmla="*/ 432 w 681"/>
                  <a:gd name="T27" fmla="*/ 100 h 872"/>
                  <a:gd name="T28" fmla="*/ 406 w 681"/>
                  <a:gd name="T29" fmla="*/ 123 h 872"/>
                  <a:gd name="T30" fmla="*/ 360 w 681"/>
                  <a:gd name="T31" fmla="*/ 173 h 872"/>
                  <a:gd name="T32" fmla="*/ 301 w 681"/>
                  <a:gd name="T33" fmla="*/ 254 h 872"/>
                  <a:gd name="T34" fmla="*/ 268 w 681"/>
                  <a:gd name="T35" fmla="*/ 307 h 872"/>
                  <a:gd name="T36" fmla="*/ 240 w 681"/>
                  <a:gd name="T37" fmla="*/ 359 h 872"/>
                  <a:gd name="T38" fmla="*/ 169 w 681"/>
                  <a:gd name="T39" fmla="*/ 503 h 872"/>
                  <a:gd name="T40" fmla="*/ 54 w 681"/>
                  <a:gd name="T41" fmla="*/ 748 h 872"/>
                  <a:gd name="T42" fmla="*/ 0 w 681"/>
                  <a:gd name="T43" fmla="*/ 872 h 872"/>
                  <a:gd name="T44" fmla="*/ 608 w 681"/>
                  <a:gd name="T45" fmla="*/ 219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81" h="872">
                    <a:moveTo>
                      <a:pt x="608" y="219"/>
                    </a:moveTo>
                    <a:lnTo>
                      <a:pt x="630" y="193"/>
                    </a:lnTo>
                    <a:lnTo>
                      <a:pt x="660" y="145"/>
                    </a:lnTo>
                    <a:lnTo>
                      <a:pt x="675" y="105"/>
                    </a:lnTo>
                    <a:lnTo>
                      <a:pt x="681" y="71"/>
                    </a:lnTo>
                    <a:lnTo>
                      <a:pt x="675" y="43"/>
                    </a:lnTo>
                    <a:lnTo>
                      <a:pt x="664" y="22"/>
                    </a:lnTo>
                    <a:lnTo>
                      <a:pt x="647" y="8"/>
                    </a:lnTo>
                    <a:lnTo>
                      <a:pt x="626" y="1"/>
                    </a:lnTo>
                    <a:lnTo>
                      <a:pt x="616" y="0"/>
                    </a:lnTo>
                    <a:lnTo>
                      <a:pt x="594" y="1"/>
                    </a:lnTo>
                    <a:lnTo>
                      <a:pt x="546" y="20"/>
                    </a:lnTo>
                    <a:lnTo>
                      <a:pt x="473" y="65"/>
                    </a:lnTo>
                    <a:lnTo>
                      <a:pt x="432" y="100"/>
                    </a:lnTo>
                    <a:lnTo>
                      <a:pt x="406" y="123"/>
                    </a:lnTo>
                    <a:lnTo>
                      <a:pt x="360" y="173"/>
                    </a:lnTo>
                    <a:lnTo>
                      <a:pt x="301" y="254"/>
                    </a:lnTo>
                    <a:lnTo>
                      <a:pt x="268" y="307"/>
                    </a:lnTo>
                    <a:lnTo>
                      <a:pt x="240" y="359"/>
                    </a:lnTo>
                    <a:lnTo>
                      <a:pt x="169" y="503"/>
                    </a:lnTo>
                    <a:lnTo>
                      <a:pt x="54" y="748"/>
                    </a:lnTo>
                    <a:lnTo>
                      <a:pt x="0" y="872"/>
                    </a:lnTo>
                    <a:lnTo>
                      <a:pt x="608" y="219"/>
                    </a:lnTo>
                    <a:close/>
                  </a:path>
                </a:pathLst>
              </a:custGeom>
              <a:solidFill>
                <a:srgbClr val="455FB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3" name="Freeform 196"/>
              <p:cNvSpPr/>
              <p:nvPr/>
            </p:nvSpPr>
            <p:spPr bwMode="auto">
              <a:xfrm>
                <a:off x="6486525" y="4703763"/>
                <a:ext cx="254000" cy="369888"/>
              </a:xfrm>
              <a:custGeom>
                <a:avLst/>
                <a:gdLst>
                  <a:gd name="T0" fmla="*/ 591 w 639"/>
                  <a:gd name="T1" fmla="*/ 296 h 929"/>
                  <a:gd name="T2" fmla="*/ 609 w 639"/>
                  <a:gd name="T3" fmla="*/ 268 h 929"/>
                  <a:gd name="T4" fmla="*/ 633 w 639"/>
                  <a:gd name="T5" fmla="*/ 218 h 929"/>
                  <a:gd name="T6" fmla="*/ 639 w 639"/>
                  <a:gd name="T7" fmla="*/ 170 h 929"/>
                  <a:gd name="T8" fmla="*/ 633 w 639"/>
                  <a:gd name="T9" fmla="*/ 126 h 929"/>
                  <a:gd name="T10" fmla="*/ 616 w 639"/>
                  <a:gd name="T11" fmla="*/ 87 h 929"/>
                  <a:gd name="T12" fmla="*/ 591 w 639"/>
                  <a:gd name="T13" fmla="*/ 55 h 929"/>
                  <a:gd name="T14" fmla="*/ 563 w 639"/>
                  <a:gd name="T15" fmla="*/ 30 h 929"/>
                  <a:gd name="T16" fmla="*/ 531 w 639"/>
                  <a:gd name="T17" fmla="*/ 12 h 929"/>
                  <a:gd name="T18" fmla="*/ 516 w 639"/>
                  <a:gd name="T19" fmla="*/ 7 h 929"/>
                  <a:gd name="T20" fmla="*/ 485 w 639"/>
                  <a:gd name="T21" fmla="*/ 0 h 929"/>
                  <a:gd name="T22" fmla="*/ 426 w 639"/>
                  <a:gd name="T23" fmla="*/ 4 h 929"/>
                  <a:gd name="T24" fmla="*/ 371 w 639"/>
                  <a:gd name="T25" fmla="*/ 25 h 929"/>
                  <a:gd name="T26" fmla="*/ 320 w 639"/>
                  <a:gd name="T27" fmla="*/ 53 h 929"/>
                  <a:gd name="T28" fmla="*/ 298 w 639"/>
                  <a:gd name="T29" fmla="*/ 69 h 929"/>
                  <a:gd name="T30" fmla="*/ 272 w 639"/>
                  <a:gd name="T31" fmla="*/ 88 h 929"/>
                  <a:gd name="T32" fmla="*/ 228 w 639"/>
                  <a:gd name="T33" fmla="*/ 137 h 929"/>
                  <a:gd name="T34" fmla="*/ 178 w 639"/>
                  <a:gd name="T35" fmla="*/ 223 h 929"/>
                  <a:gd name="T36" fmla="*/ 154 w 639"/>
                  <a:gd name="T37" fmla="*/ 281 h 929"/>
                  <a:gd name="T38" fmla="*/ 134 w 639"/>
                  <a:gd name="T39" fmla="*/ 340 h 929"/>
                  <a:gd name="T40" fmla="*/ 89 w 639"/>
                  <a:gd name="T41" fmla="*/ 502 h 929"/>
                  <a:gd name="T42" fmla="*/ 27 w 639"/>
                  <a:gd name="T43" fmla="*/ 784 h 929"/>
                  <a:gd name="T44" fmla="*/ 0 w 639"/>
                  <a:gd name="T45" fmla="*/ 929 h 929"/>
                  <a:gd name="T46" fmla="*/ 591 w 639"/>
                  <a:gd name="T47" fmla="*/ 29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9" h="929">
                    <a:moveTo>
                      <a:pt x="591" y="296"/>
                    </a:moveTo>
                    <a:lnTo>
                      <a:pt x="609" y="268"/>
                    </a:lnTo>
                    <a:lnTo>
                      <a:pt x="633" y="218"/>
                    </a:lnTo>
                    <a:lnTo>
                      <a:pt x="639" y="170"/>
                    </a:lnTo>
                    <a:lnTo>
                      <a:pt x="633" y="126"/>
                    </a:lnTo>
                    <a:lnTo>
                      <a:pt x="616" y="87"/>
                    </a:lnTo>
                    <a:lnTo>
                      <a:pt x="591" y="55"/>
                    </a:lnTo>
                    <a:lnTo>
                      <a:pt x="563" y="30"/>
                    </a:lnTo>
                    <a:lnTo>
                      <a:pt x="531" y="12"/>
                    </a:lnTo>
                    <a:lnTo>
                      <a:pt x="516" y="7"/>
                    </a:lnTo>
                    <a:lnTo>
                      <a:pt x="485" y="0"/>
                    </a:lnTo>
                    <a:lnTo>
                      <a:pt x="426" y="4"/>
                    </a:lnTo>
                    <a:lnTo>
                      <a:pt x="371" y="25"/>
                    </a:lnTo>
                    <a:lnTo>
                      <a:pt x="320" y="53"/>
                    </a:lnTo>
                    <a:lnTo>
                      <a:pt x="298" y="69"/>
                    </a:lnTo>
                    <a:lnTo>
                      <a:pt x="272" y="88"/>
                    </a:lnTo>
                    <a:lnTo>
                      <a:pt x="228" y="137"/>
                    </a:lnTo>
                    <a:lnTo>
                      <a:pt x="178" y="223"/>
                    </a:lnTo>
                    <a:lnTo>
                      <a:pt x="154" y="281"/>
                    </a:lnTo>
                    <a:lnTo>
                      <a:pt x="134" y="340"/>
                    </a:lnTo>
                    <a:lnTo>
                      <a:pt x="89" y="502"/>
                    </a:lnTo>
                    <a:lnTo>
                      <a:pt x="27" y="784"/>
                    </a:lnTo>
                    <a:lnTo>
                      <a:pt x="0" y="929"/>
                    </a:lnTo>
                    <a:lnTo>
                      <a:pt x="591" y="296"/>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0" name="Freeform 197"/>
              <p:cNvSpPr/>
              <p:nvPr/>
            </p:nvSpPr>
            <p:spPr bwMode="auto">
              <a:xfrm>
                <a:off x="6043613" y="4816475"/>
                <a:ext cx="682625" cy="723900"/>
              </a:xfrm>
              <a:custGeom>
                <a:avLst/>
                <a:gdLst>
                  <a:gd name="T0" fmla="*/ 127 w 1717"/>
                  <a:gd name="T1" fmla="*/ 1825 h 1825"/>
                  <a:gd name="T2" fmla="*/ 0 w 1717"/>
                  <a:gd name="T3" fmla="*/ 1706 h 1825"/>
                  <a:gd name="T4" fmla="*/ 1717 w 1717"/>
                  <a:gd name="T5" fmla="*/ 0 h 1825"/>
                  <a:gd name="T6" fmla="*/ 127 w 1717"/>
                  <a:gd name="T7" fmla="*/ 1825 h 1825"/>
                </a:gdLst>
                <a:ahLst/>
                <a:cxnLst>
                  <a:cxn ang="0">
                    <a:pos x="T0" y="T1"/>
                  </a:cxn>
                  <a:cxn ang="0">
                    <a:pos x="T2" y="T3"/>
                  </a:cxn>
                  <a:cxn ang="0">
                    <a:pos x="T4" y="T5"/>
                  </a:cxn>
                  <a:cxn ang="0">
                    <a:pos x="T6" y="T7"/>
                  </a:cxn>
                </a:cxnLst>
                <a:rect l="0" t="0" r="r" b="b"/>
                <a:pathLst>
                  <a:path w="1717" h="1825">
                    <a:moveTo>
                      <a:pt x="127" y="1825"/>
                    </a:moveTo>
                    <a:lnTo>
                      <a:pt x="0" y="1706"/>
                    </a:lnTo>
                    <a:lnTo>
                      <a:pt x="1717" y="0"/>
                    </a:lnTo>
                    <a:lnTo>
                      <a:pt x="127" y="1825"/>
                    </a:lnTo>
                    <a:close/>
                  </a:path>
                </a:pathLst>
              </a:custGeom>
              <a:solidFill>
                <a:srgbClr val="29459C"/>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1" name="Freeform 198"/>
              <p:cNvSpPr/>
              <p:nvPr/>
            </p:nvSpPr>
            <p:spPr bwMode="auto">
              <a:xfrm>
                <a:off x="6030913" y="5473700"/>
                <a:ext cx="80963" cy="82550"/>
              </a:xfrm>
              <a:custGeom>
                <a:avLst/>
                <a:gdLst>
                  <a:gd name="T0" fmla="*/ 165 w 204"/>
                  <a:gd name="T1" fmla="*/ 162 h 208"/>
                  <a:gd name="T2" fmla="*/ 148 w 204"/>
                  <a:gd name="T3" fmla="*/ 179 h 208"/>
                  <a:gd name="T4" fmla="*/ 111 w 204"/>
                  <a:gd name="T5" fmla="*/ 201 h 208"/>
                  <a:gd name="T6" fmla="*/ 72 w 204"/>
                  <a:gd name="T7" fmla="*/ 208 h 208"/>
                  <a:gd name="T8" fmla="*/ 38 w 204"/>
                  <a:gd name="T9" fmla="*/ 200 h 208"/>
                  <a:gd name="T10" fmla="*/ 24 w 204"/>
                  <a:gd name="T11" fmla="*/ 188 h 208"/>
                  <a:gd name="T12" fmla="*/ 12 w 204"/>
                  <a:gd name="T13" fmla="*/ 175 h 208"/>
                  <a:gd name="T14" fmla="*/ 0 w 204"/>
                  <a:gd name="T15" fmla="*/ 142 h 208"/>
                  <a:gd name="T16" fmla="*/ 4 w 204"/>
                  <a:gd name="T17" fmla="*/ 103 h 208"/>
                  <a:gd name="T18" fmla="*/ 24 w 204"/>
                  <a:gd name="T19" fmla="*/ 63 h 208"/>
                  <a:gd name="T20" fmla="*/ 38 w 204"/>
                  <a:gd name="T21" fmla="*/ 44 h 208"/>
                  <a:gd name="T22" fmla="*/ 56 w 204"/>
                  <a:gd name="T23" fmla="*/ 29 h 208"/>
                  <a:gd name="T24" fmla="*/ 94 w 204"/>
                  <a:gd name="T25" fmla="*/ 7 h 208"/>
                  <a:gd name="T26" fmla="*/ 133 w 204"/>
                  <a:gd name="T27" fmla="*/ 0 h 208"/>
                  <a:gd name="T28" fmla="*/ 166 w 204"/>
                  <a:gd name="T29" fmla="*/ 8 h 208"/>
                  <a:gd name="T30" fmla="*/ 181 w 204"/>
                  <a:gd name="T31" fmla="*/ 20 h 208"/>
                  <a:gd name="T32" fmla="*/ 192 w 204"/>
                  <a:gd name="T33" fmla="*/ 33 h 208"/>
                  <a:gd name="T34" fmla="*/ 204 w 204"/>
                  <a:gd name="T35" fmla="*/ 67 h 208"/>
                  <a:gd name="T36" fmla="*/ 199 w 204"/>
                  <a:gd name="T37" fmla="*/ 105 h 208"/>
                  <a:gd name="T38" fmla="*/ 181 w 204"/>
                  <a:gd name="T39" fmla="*/ 146 h 208"/>
                  <a:gd name="T40" fmla="*/ 165 w 204"/>
                  <a:gd name="T41" fmla="*/ 162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4" h="208">
                    <a:moveTo>
                      <a:pt x="165" y="162"/>
                    </a:moveTo>
                    <a:lnTo>
                      <a:pt x="148" y="179"/>
                    </a:lnTo>
                    <a:lnTo>
                      <a:pt x="111" y="201"/>
                    </a:lnTo>
                    <a:lnTo>
                      <a:pt x="72" y="208"/>
                    </a:lnTo>
                    <a:lnTo>
                      <a:pt x="38" y="200"/>
                    </a:lnTo>
                    <a:lnTo>
                      <a:pt x="24" y="188"/>
                    </a:lnTo>
                    <a:lnTo>
                      <a:pt x="12" y="175"/>
                    </a:lnTo>
                    <a:lnTo>
                      <a:pt x="0" y="142"/>
                    </a:lnTo>
                    <a:lnTo>
                      <a:pt x="4" y="103"/>
                    </a:lnTo>
                    <a:lnTo>
                      <a:pt x="24" y="63"/>
                    </a:lnTo>
                    <a:lnTo>
                      <a:pt x="38" y="44"/>
                    </a:lnTo>
                    <a:lnTo>
                      <a:pt x="56" y="29"/>
                    </a:lnTo>
                    <a:lnTo>
                      <a:pt x="94" y="7"/>
                    </a:lnTo>
                    <a:lnTo>
                      <a:pt x="133" y="0"/>
                    </a:lnTo>
                    <a:lnTo>
                      <a:pt x="166" y="8"/>
                    </a:lnTo>
                    <a:lnTo>
                      <a:pt x="181" y="20"/>
                    </a:lnTo>
                    <a:lnTo>
                      <a:pt x="192" y="33"/>
                    </a:lnTo>
                    <a:lnTo>
                      <a:pt x="204" y="67"/>
                    </a:lnTo>
                    <a:lnTo>
                      <a:pt x="199" y="105"/>
                    </a:lnTo>
                    <a:lnTo>
                      <a:pt x="181" y="146"/>
                    </a:lnTo>
                    <a:lnTo>
                      <a:pt x="165" y="162"/>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3" name="Freeform 199"/>
              <p:cNvSpPr/>
              <p:nvPr/>
            </p:nvSpPr>
            <p:spPr bwMode="auto">
              <a:xfrm>
                <a:off x="6027738" y="5337175"/>
                <a:ext cx="214313" cy="222250"/>
              </a:xfrm>
              <a:custGeom>
                <a:avLst/>
                <a:gdLst>
                  <a:gd name="T0" fmla="*/ 461 w 540"/>
                  <a:gd name="T1" fmla="*/ 68 h 560"/>
                  <a:gd name="T2" fmla="*/ 448 w 540"/>
                  <a:gd name="T3" fmla="*/ 54 h 560"/>
                  <a:gd name="T4" fmla="*/ 434 w 540"/>
                  <a:gd name="T5" fmla="*/ 20 h 560"/>
                  <a:gd name="T6" fmla="*/ 434 w 540"/>
                  <a:gd name="T7" fmla="*/ 0 h 560"/>
                  <a:gd name="T8" fmla="*/ 48 w 540"/>
                  <a:gd name="T9" fmla="*/ 385 h 560"/>
                  <a:gd name="T10" fmla="*/ 43 w 540"/>
                  <a:gd name="T11" fmla="*/ 390 h 560"/>
                  <a:gd name="T12" fmla="*/ 39 w 540"/>
                  <a:gd name="T13" fmla="*/ 395 h 560"/>
                  <a:gd name="T14" fmla="*/ 36 w 540"/>
                  <a:gd name="T15" fmla="*/ 398 h 560"/>
                  <a:gd name="T16" fmla="*/ 34 w 540"/>
                  <a:gd name="T17" fmla="*/ 400 h 560"/>
                  <a:gd name="T18" fmla="*/ 34 w 540"/>
                  <a:gd name="T19" fmla="*/ 400 h 560"/>
                  <a:gd name="T20" fmla="*/ 19 w 540"/>
                  <a:gd name="T21" fmla="*/ 418 h 560"/>
                  <a:gd name="T22" fmla="*/ 4 w 540"/>
                  <a:gd name="T23" fmla="*/ 456 h 560"/>
                  <a:gd name="T24" fmla="*/ 0 w 540"/>
                  <a:gd name="T25" fmla="*/ 493 h 560"/>
                  <a:gd name="T26" fmla="*/ 12 w 540"/>
                  <a:gd name="T27" fmla="*/ 526 h 560"/>
                  <a:gd name="T28" fmla="*/ 23 w 540"/>
                  <a:gd name="T29" fmla="*/ 539 h 560"/>
                  <a:gd name="T30" fmla="*/ 36 w 540"/>
                  <a:gd name="T31" fmla="*/ 550 h 560"/>
                  <a:gd name="T32" fmla="*/ 69 w 540"/>
                  <a:gd name="T33" fmla="*/ 560 h 560"/>
                  <a:gd name="T34" fmla="*/ 105 w 540"/>
                  <a:gd name="T35" fmla="*/ 556 h 560"/>
                  <a:gd name="T36" fmla="*/ 141 w 540"/>
                  <a:gd name="T37" fmla="*/ 538 h 560"/>
                  <a:gd name="T38" fmla="*/ 158 w 540"/>
                  <a:gd name="T39" fmla="*/ 523 h 560"/>
                  <a:gd name="T40" fmla="*/ 162 w 540"/>
                  <a:gd name="T41" fmla="*/ 519 h 560"/>
                  <a:gd name="T42" fmla="*/ 540 w 540"/>
                  <a:gd name="T43" fmla="*/ 88 h 560"/>
                  <a:gd name="T44" fmla="*/ 529 w 540"/>
                  <a:gd name="T45" fmla="*/ 90 h 560"/>
                  <a:gd name="T46" fmla="*/ 508 w 540"/>
                  <a:gd name="T47" fmla="*/ 92 h 560"/>
                  <a:gd name="T48" fmla="*/ 478 w 540"/>
                  <a:gd name="T49" fmla="*/ 81 h 560"/>
                  <a:gd name="T50" fmla="*/ 461 w 540"/>
                  <a:gd name="T51" fmla="*/ 68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60">
                    <a:moveTo>
                      <a:pt x="461" y="68"/>
                    </a:moveTo>
                    <a:lnTo>
                      <a:pt x="448" y="54"/>
                    </a:lnTo>
                    <a:lnTo>
                      <a:pt x="434" y="20"/>
                    </a:lnTo>
                    <a:lnTo>
                      <a:pt x="434" y="0"/>
                    </a:lnTo>
                    <a:lnTo>
                      <a:pt x="48" y="385"/>
                    </a:lnTo>
                    <a:lnTo>
                      <a:pt x="43" y="390"/>
                    </a:lnTo>
                    <a:lnTo>
                      <a:pt x="39" y="395"/>
                    </a:lnTo>
                    <a:lnTo>
                      <a:pt x="36" y="398"/>
                    </a:lnTo>
                    <a:lnTo>
                      <a:pt x="34" y="400"/>
                    </a:lnTo>
                    <a:lnTo>
                      <a:pt x="34" y="400"/>
                    </a:lnTo>
                    <a:lnTo>
                      <a:pt x="19" y="418"/>
                    </a:lnTo>
                    <a:lnTo>
                      <a:pt x="4" y="456"/>
                    </a:lnTo>
                    <a:lnTo>
                      <a:pt x="0" y="493"/>
                    </a:lnTo>
                    <a:lnTo>
                      <a:pt x="12" y="526"/>
                    </a:lnTo>
                    <a:lnTo>
                      <a:pt x="23" y="539"/>
                    </a:lnTo>
                    <a:lnTo>
                      <a:pt x="36" y="550"/>
                    </a:lnTo>
                    <a:lnTo>
                      <a:pt x="69" y="560"/>
                    </a:lnTo>
                    <a:lnTo>
                      <a:pt x="105" y="556"/>
                    </a:lnTo>
                    <a:lnTo>
                      <a:pt x="141" y="538"/>
                    </a:lnTo>
                    <a:lnTo>
                      <a:pt x="158" y="523"/>
                    </a:lnTo>
                    <a:lnTo>
                      <a:pt x="162" y="519"/>
                    </a:lnTo>
                    <a:lnTo>
                      <a:pt x="540" y="88"/>
                    </a:lnTo>
                    <a:lnTo>
                      <a:pt x="529" y="90"/>
                    </a:lnTo>
                    <a:lnTo>
                      <a:pt x="508" y="92"/>
                    </a:lnTo>
                    <a:lnTo>
                      <a:pt x="478" y="81"/>
                    </a:lnTo>
                    <a:lnTo>
                      <a:pt x="461" y="68"/>
                    </a:lnTo>
                    <a:close/>
                  </a:path>
                </a:pathLst>
              </a:custGeom>
              <a:solidFill>
                <a:srgbClr val="E4AE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4" name="Freeform 200"/>
              <p:cNvSpPr/>
              <p:nvPr/>
            </p:nvSpPr>
            <p:spPr bwMode="auto">
              <a:xfrm>
                <a:off x="6200775" y="4826000"/>
                <a:ext cx="514350" cy="533400"/>
              </a:xfrm>
              <a:custGeom>
                <a:avLst/>
                <a:gdLst>
                  <a:gd name="T0" fmla="*/ 15 w 1298"/>
                  <a:gd name="T1" fmla="*/ 1342 h 1342"/>
                  <a:gd name="T2" fmla="*/ 6 w 1298"/>
                  <a:gd name="T3" fmla="*/ 1328 h 1342"/>
                  <a:gd name="T4" fmla="*/ 0 w 1298"/>
                  <a:gd name="T5" fmla="*/ 1310 h 1342"/>
                  <a:gd name="T6" fmla="*/ 1298 w 1298"/>
                  <a:gd name="T7" fmla="*/ 0 h 1342"/>
                  <a:gd name="T8" fmla="*/ 15 w 1298"/>
                  <a:gd name="T9" fmla="*/ 1342 h 1342"/>
                </a:gdLst>
                <a:ahLst/>
                <a:cxnLst>
                  <a:cxn ang="0">
                    <a:pos x="T0" y="T1"/>
                  </a:cxn>
                  <a:cxn ang="0">
                    <a:pos x="T2" y="T3"/>
                  </a:cxn>
                  <a:cxn ang="0">
                    <a:pos x="T4" y="T5"/>
                  </a:cxn>
                  <a:cxn ang="0">
                    <a:pos x="T6" y="T7"/>
                  </a:cxn>
                  <a:cxn ang="0">
                    <a:pos x="T8" y="T9"/>
                  </a:cxn>
                </a:cxnLst>
                <a:rect l="0" t="0" r="r" b="b"/>
                <a:pathLst>
                  <a:path w="1298" h="1342">
                    <a:moveTo>
                      <a:pt x="15" y="1342"/>
                    </a:moveTo>
                    <a:lnTo>
                      <a:pt x="6" y="1328"/>
                    </a:lnTo>
                    <a:lnTo>
                      <a:pt x="0" y="1310"/>
                    </a:lnTo>
                    <a:lnTo>
                      <a:pt x="1298" y="0"/>
                    </a:lnTo>
                    <a:lnTo>
                      <a:pt x="15" y="1342"/>
                    </a:lnTo>
                    <a:close/>
                  </a:path>
                </a:pathLst>
              </a:custGeom>
              <a:solidFill>
                <a:srgbClr val="4B65B4"/>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5" name="Freeform 201"/>
              <p:cNvSpPr/>
              <p:nvPr/>
            </p:nvSpPr>
            <p:spPr bwMode="auto">
              <a:xfrm>
                <a:off x="6035675" y="5494338"/>
                <a:ext cx="26988" cy="42863"/>
              </a:xfrm>
              <a:custGeom>
                <a:avLst/>
                <a:gdLst>
                  <a:gd name="T0" fmla="*/ 2 w 67"/>
                  <a:gd name="T1" fmla="*/ 108 h 108"/>
                  <a:gd name="T2" fmla="*/ 0 w 67"/>
                  <a:gd name="T3" fmla="*/ 91 h 108"/>
                  <a:gd name="T4" fmla="*/ 2 w 67"/>
                  <a:gd name="T5" fmla="*/ 62 h 108"/>
                  <a:gd name="T6" fmla="*/ 15 w 67"/>
                  <a:gd name="T7" fmla="*/ 31 h 108"/>
                  <a:gd name="T8" fmla="*/ 18 w 67"/>
                  <a:gd name="T9" fmla="*/ 27 h 108"/>
                  <a:gd name="T10" fmla="*/ 46 w 67"/>
                  <a:gd name="T11" fmla="*/ 0 h 108"/>
                  <a:gd name="T12" fmla="*/ 53 w 67"/>
                  <a:gd name="T13" fmla="*/ 21 h 108"/>
                  <a:gd name="T14" fmla="*/ 67 w 67"/>
                  <a:gd name="T15" fmla="*/ 40 h 108"/>
                  <a:gd name="T16" fmla="*/ 2 w 67"/>
                  <a:gd name="T1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 h="108">
                    <a:moveTo>
                      <a:pt x="2" y="108"/>
                    </a:moveTo>
                    <a:lnTo>
                      <a:pt x="0" y="91"/>
                    </a:lnTo>
                    <a:lnTo>
                      <a:pt x="2" y="62"/>
                    </a:lnTo>
                    <a:lnTo>
                      <a:pt x="15" y="31"/>
                    </a:lnTo>
                    <a:lnTo>
                      <a:pt x="18" y="27"/>
                    </a:lnTo>
                    <a:lnTo>
                      <a:pt x="46" y="0"/>
                    </a:lnTo>
                    <a:lnTo>
                      <a:pt x="53" y="21"/>
                    </a:lnTo>
                    <a:lnTo>
                      <a:pt x="67" y="40"/>
                    </a:lnTo>
                    <a:lnTo>
                      <a:pt x="2" y="108"/>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6" name="Freeform 202"/>
              <p:cNvSpPr/>
              <p:nvPr/>
            </p:nvSpPr>
            <p:spPr bwMode="auto">
              <a:xfrm>
                <a:off x="6056313" y="5484813"/>
                <a:ext cx="15875" cy="23813"/>
              </a:xfrm>
              <a:custGeom>
                <a:avLst/>
                <a:gdLst>
                  <a:gd name="T0" fmla="*/ 20 w 38"/>
                  <a:gd name="T1" fmla="*/ 58 h 58"/>
                  <a:gd name="T2" fmla="*/ 7 w 38"/>
                  <a:gd name="T3" fmla="*/ 39 h 58"/>
                  <a:gd name="T4" fmla="*/ 0 w 38"/>
                  <a:gd name="T5" fmla="*/ 16 h 58"/>
                  <a:gd name="T6" fmla="*/ 17 w 38"/>
                  <a:gd name="T7" fmla="*/ 0 h 58"/>
                  <a:gd name="T8" fmla="*/ 25 w 38"/>
                  <a:gd name="T9" fmla="*/ 20 h 58"/>
                  <a:gd name="T10" fmla="*/ 38 w 38"/>
                  <a:gd name="T11" fmla="*/ 39 h 58"/>
                  <a:gd name="T12" fmla="*/ 20 w 38"/>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38" h="58">
                    <a:moveTo>
                      <a:pt x="20" y="58"/>
                    </a:moveTo>
                    <a:lnTo>
                      <a:pt x="7" y="39"/>
                    </a:lnTo>
                    <a:lnTo>
                      <a:pt x="0" y="16"/>
                    </a:lnTo>
                    <a:lnTo>
                      <a:pt x="17" y="0"/>
                    </a:lnTo>
                    <a:lnTo>
                      <a:pt x="25" y="20"/>
                    </a:lnTo>
                    <a:lnTo>
                      <a:pt x="38" y="39"/>
                    </a:lnTo>
                    <a:lnTo>
                      <a:pt x="20" y="5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7" name="Freeform 203"/>
              <p:cNvSpPr/>
              <p:nvPr/>
            </p:nvSpPr>
            <p:spPr bwMode="auto">
              <a:xfrm>
                <a:off x="6065838" y="5475288"/>
                <a:ext cx="15875" cy="23813"/>
              </a:xfrm>
              <a:custGeom>
                <a:avLst/>
                <a:gdLst>
                  <a:gd name="T0" fmla="*/ 19 w 39"/>
                  <a:gd name="T1" fmla="*/ 60 h 60"/>
                  <a:gd name="T2" fmla="*/ 6 w 39"/>
                  <a:gd name="T3" fmla="*/ 40 h 60"/>
                  <a:gd name="T4" fmla="*/ 0 w 39"/>
                  <a:gd name="T5" fmla="*/ 18 h 60"/>
                  <a:gd name="T6" fmla="*/ 17 w 39"/>
                  <a:gd name="T7" fmla="*/ 0 h 60"/>
                  <a:gd name="T8" fmla="*/ 26 w 39"/>
                  <a:gd name="T9" fmla="*/ 21 h 60"/>
                  <a:gd name="T10" fmla="*/ 39 w 39"/>
                  <a:gd name="T11" fmla="*/ 39 h 60"/>
                  <a:gd name="T12" fmla="*/ 19 w 39"/>
                  <a:gd name="T13" fmla="*/ 60 h 60"/>
                </a:gdLst>
                <a:ahLst/>
                <a:cxnLst>
                  <a:cxn ang="0">
                    <a:pos x="T0" y="T1"/>
                  </a:cxn>
                  <a:cxn ang="0">
                    <a:pos x="T2" y="T3"/>
                  </a:cxn>
                  <a:cxn ang="0">
                    <a:pos x="T4" y="T5"/>
                  </a:cxn>
                  <a:cxn ang="0">
                    <a:pos x="T6" y="T7"/>
                  </a:cxn>
                  <a:cxn ang="0">
                    <a:pos x="T8" y="T9"/>
                  </a:cxn>
                  <a:cxn ang="0">
                    <a:pos x="T10" y="T11"/>
                  </a:cxn>
                  <a:cxn ang="0">
                    <a:pos x="T12" y="T13"/>
                  </a:cxn>
                </a:cxnLst>
                <a:rect l="0" t="0" r="r" b="b"/>
                <a:pathLst>
                  <a:path w="39" h="60">
                    <a:moveTo>
                      <a:pt x="19" y="60"/>
                    </a:moveTo>
                    <a:lnTo>
                      <a:pt x="6" y="40"/>
                    </a:lnTo>
                    <a:lnTo>
                      <a:pt x="0" y="18"/>
                    </a:lnTo>
                    <a:lnTo>
                      <a:pt x="17" y="0"/>
                    </a:lnTo>
                    <a:lnTo>
                      <a:pt x="26" y="21"/>
                    </a:lnTo>
                    <a:lnTo>
                      <a:pt x="39" y="39"/>
                    </a:lnTo>
                    <a:lnTo>
                      <a:pt x="19" y="6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8" name="Freeform 204"/>
              <p:cNvSpPr/>
              <p:nvPr/>
            </p:nvSpPr>
            <p:spPr bwMode="auto">
              <a:xfrm>
                <a:off x="6075363" y="5465763"/>
                <a:ext cx="15875" cy="22225"/>
              </a:xfrm>
              <a:custGeom>
                <a:avLst/>
                <a:gdLst>
                  <a:gd name="T0" fmla="*/ 21 w 39"/>
                  <a:gd name="T1" fmla="*/ 57 h 57"/>
                  <a:gd name="T2" fmla="*/ 8 w 39"/>
                  <a:gd name="T3" fmla="*/ 39 h 57"/>
                  <a:gd name="T4" fmla="*/ 0 w 39"/>
                  <a:gd name="T5" fmla="*/ 18 h 57"/>
                  <a:gd name="T6" fmla="*/ 17 w 39"/>
                  <a:gd name="T7" fmla="*/ 0 h 57"/>
                  <a:gd name="T8" fmla="*/ 26 w 39"/>
                  <a:gd name="T9" fmla="*/ 19 h 57"/>
                  <a:gd name="T10" fmla="*/ 39 w 39"/>
                  <a:gd name="T11" fmla="*/ 37 h 57"/>
                  <a:gd name="T12" fmla="*/ 21 w 39"/>
                  <a:gd name="T13" fmla="*/ 57 h 57"/>
                </a:gdLst>
                <a:ahLst/>
                <a:cxnLst>
                  <a:cxn ang="0">
                    <a:pos x="T0" y="T1"/>
                  </a:cxn>
                  <a:cxn ang="0">
                    <a:pos x="T2" y="T3"/>
                  </a:cxn>
                  <a:cxn ang="0">
                    <a:pos x="T4" y="T5"/>
                  </a:cxn>
                  <a:cxn ang="0">
                    <a:pos x="T6" y="T7"/>
                  </a:cxn>
                  <a:cxn ang="0">
                    <a:pos x="T8" y="T9"/>
                  </a:cxn>
                  <a:cxn ang="0">
                    <a:pos x="T10" y="T11"/>
                  </a:cxn>
                  <a:cxn ang="0">
                    <a:pos x="T12" y="T13"/>
                  </a:cxn>
                </a:cxnLst>
                <a:rect l="0" t="0" r="r" b="b"/>
                <a:pathLst>
                  <a:path w="39" h="57">
                    <a:moveTo>
                      <a:pt x="21" y="57"/>
                    </a:moveTo>
                    <a:lnTo>
                      <a:pt x="8" y="39"/>
                    </a:lnTo>
                    <a:lnTo>
                      <a:pt x="0" y="18"/>
                    </a:lnTo>
                    <a:lnTo>
                      <a:pt x="17" y="0"/>
                    </a:lnTo>
                    <a:lnTo>
                      <a:pt x="26" y="19"/>
                    </a:lnTo>
                    <a:lnTo>
                      <a:pt x="39" y="37"/>
                    </a:lnTo>
                    <a:lnTo>
                      <a:pt x="21" y="57"/>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9" name="Freeform 206"/>
              <p:cNvSpPr/>
              <p:nvPr/>
            </p:nvSpPr>
            <p:spPr bwMode="auto">
              <a:xfrm>
                <a:off x="6084888" y="5391150"/>
                <a:ext cx="79375" cy="87313"/>
              </a:xfrm>
              <a:custGeom>
                <a:avLst/>
                <a:gdLst>
                  <a:gd name="T0" fmla="*/ 21 w 200"/>
                  <a:gd name="T1" fmla="*/ 220 h 220"/>
                  <a:gd name="T2" fmla="*/ 8 w 200"/>
                  <a:gd name="T3" fmla="*/ 202 h 220"/>
                  <a:gd name="T4" fmla="*/ 0 w 200"/>
                  <a:gd name="T5" fmla="*/ 182 h 220"/>
                  <a:gd name="T6" fmla="*/ 182 w 200"/>
                  <a:gd name="T7" fmla="*/ 0 h 220"/>
                  <a:gd name="T8" fmla="*/ 188 w 200"/>
                  <a:gd name="T9" fmla="*/ 17 h 220"/>
                  <a:gd name="T10" fmla="*/ 200 w 200"/>
                  <a:gd name="T11" fmla="*/ 32 h 220"/>
                  <a:gd name="T12" fmla="*/ 21 w 200"/>
                  <a:gd name="T13" fmla="*/ 220 h 220"/>
                </a:gdLst>
                <a:ahLst/>
                <a:cxnLst>
                  <a:cxn ang="0">
                    <a:pos x="T0" y="T1"/>
                  </a:cxn>
                  <a:cxn ang="0">
                    <a:pos x="T2" y="T3"/>
                  </a:cxn>
                  <a:cxn ang="0">
                    <a:pos x="T4" y="T5"/>
                  </a:cxn>
                  <a:cxn ang="0">
                    <a:pos x="T6" y="T7"/>
                  </a:cxn>
                  <a:cxn ang="0">
                    <a:pos x="T8" y="T9"/>
                  </a:cxn>
                  <a:cxn ang="0">
                    <a:pos x="T10" y="T11"/>
                  </a:cxn>
                  <a:cxn ang="0">
                    <a:pos x="T12" y="T13"/>
                  </a:cxn>
                </a:cxnLst>
                <a:rect l="0" t="0" r="r" b="b"/>
                <a:pathLst>
                  <a:path w="200" h="220">
                    <a:moveTo>
                      <a:pt x="21" y="220"/>
                    </a:moveTo>
                    <a:lnTo>
                      <a:pt x="8" y="202"/>
                    </a:lnTo>
                    <a:lnTo>
                      <a:pt x="0" y="182"/>
                    </a:lnTo>
                    <a:lnTo>
                      <a:pt x="182" y="0"/>
                    </a:lnTo>
                    <a:lnTo>
                      <a:pt x="188" y="17"/>
                    </a:lnTo>
                    <a:lnTo>
                      <a:pt x="200" y="32"/>
                    </a:lnTo>
                    <a:lnTo>
                      <a:pt x="21" y="22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0" name="Freeform 207"/>
              <p:cNvSpPr/>
              <p:nvPr/>
            </p:nvSpPr>
            <p:spPr bwMode="auto">
              <a:xfrm>
                <a:off x="6159500" y="5381625"/>
                <a:ext cx="14288" cy="20638"/>
              </a:xfrm>
              <a:custGeom>
                <a:avLst/>
                <a:gdLst>
                  <a:gd name="T0" fmla="*/ 18 w 38"/>
                  <a:gd name="T1" fmla="*/ 52 h 52"/>
                  <a:gd name="T2" fmla="*/ 7 w 38"/>
                  <a:gd name="T3" fmla="*/ 36 h 52"/>
                  <a:gd name="T4" fmla="*/ 0 w 38"/>
                  <a:gd name="T5" fmla="*/ 18 h 52"/>
                  <a:gd name="T6" fmla="*/ 18 w 38"/>
                  <a:gd name="T7" fmla="*/ 0 h 52"/>
                  <a:gd name="T8" fmla="*/ 26 w 38"/>
                  <a:gd name="T9" fmla="*/ 17 h 52"/>
                  <a:gd name="T10" fmla="*/ 38 w 38"/>
                  <a:gd name="T11" fmla="*/ 33 h 52"/>
                  <a:gd name="T12" fmla="*/ 18 w 38"/>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38" h="52">
                    <a:moveTo>
                      <a:pt x="18" y="52"/>
                    </a:moveTo>
                    <a:lnTo>
                      <a:pt x="7" y="36"/>
                    </a:lnTo>
                    <a:lnTo>
                      <a:pt x="0" y="18"/>
                    </a:lnTo>
                    <a:lnTo>
                      <a:pt x="18" y="0"/>
                    </a:lnTo>
                    <a:lnTo>
                      <a:pt x="26" y="17"/>
                    </a:lnTo>
                    <a:lnTo>
                      <a:pt x="38" y="33"/>
                    </a:lnTo>
                    <a:lnTo>
                      <a:pt x="18" y="52"/>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1" name="Freeform 208"/>
              <p:cNvSpPr/>
              <p:nvPr/>
            </p:nvSpPr>
            <p:spPr bwMode="auto">
              <a:xfrm>
                <a:off x="6167438" y="5373688"/>
                <a:ext cx="14288" cy="19050"/>
              </a:xfrm>
              <a:custGeom>
                <a:avLst/>
                <a:gdLst>
                  <a:gd name="T0" fmla="*/ 19 w 35"/>
                  <a:gd name="T1" fmla="*/ 49 h 49"/>
                  <a:gd name="T2" fmla="*/ 7 w 35"/>
                  <a:gd name="T3" fmla="*/ 34 h 49"/>
                  <a:gd name="T4" fmla="*/ 0 w 35"/>
                  <a:gd name="T5" fmla="*/ 17 h 49"/>
                  <a:gd name="T6" fmla="*/ 17 w 35"/>
                  <a:gd name="T7" fmla="*/ 0 h 49"/>
                  <a:gd name="T8" fmla="*/ 24 w 35"/>
                  <a:gd name="T9" fmla="*/ 17 h 49"/>
                  <a:gd name="T10" fmla="*/ 35 w 35"/>
                  <a:gd name="T11" fmla="*/ 32 h 49"/>
                  <a:gd name="T12" fmla="*/ 19 w 35"/>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35" h="49">
                    <a:moveTo>
                      <a:pt x="19" y="49"/>
                    </a:moveTo>
                    <a:lnTo>
                      <a:pt x="7" y="34"/>
                    </a:lnTo>
                    <a:lnTo>
                      <a:pt x="0" y="17"/>
                    </a:lnTo>
                    <a:lnTo>
                      <a:pt x="17" y="0"/>
                    </a:lnTo>
                    <a:lnTo>
                      <a:pt x="24" y="17"/>
                    </a:lnTo>
                    <a:lnTo>
                      <a:pt x="35" y="32"/>
                    </a:lnTo>
                    <a:lnTo>
                      <a:pt x="19" y="49"/>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2" name="Freeform 209"/>
              <p:cNvSpPr/>
              <p:nvPr/>
            </p:nvSpPr>
            <p:spPr bwMode="auto">
              <a:xfrm>
                <a:off x="6176963" y="5346700"/>
                <a:ext cx="30163" cy="36513"/>
              </a:xfrm>
              <a:custGeom>
                <a:avLst/>
                <a:gdLst>
                  <a:gd name="T0" fmla="*/ 19 w 76"/>
                  <a:gd name="T1" fmla="*/ 93 h 93"/>
                  <a:gd name="T2" fmla="*/ 7 w 76"/>
                  <a:gd name="T3" fmla="*/ 78 h 93"/>
                  <a:gd name="T4" fmla="*/ 0 w 76"/>
                  <a:gd name="T5" fmla="*/ 61 h 93"/>
                  <a:gd name="T6" fmla="*/ 61 w 76"/>
                  <a:gd name="T7" fmla="*/ 0 h 93"/>
                  <a:gd name="T8" fmla="*/ 67 w 76"/>
                  <a:gd name="T9" fmla="*/ 18 h 93"/>
                  <a:gd name="T10" fmla="*/ 76 w 76"/>
                  <a:gd name="T11" fmla="*/ 32 h 93"/>
                  <a:gd name="T12" fmla="*/ 19 w 76"/>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76" h="93">
                    <a:moveTo>
                      <a:pt x="19" y="93"/>
                    </a:moveTo>
                    <a:lnTo>
                      <a:pt x="7" y="78"/>
                    </a:lnTo>
                    <a:lnTo>
                      <a:pt x="0" y="61"/>
                    </a:lnTo>
                    <a:lnTo>
                      <a:pt x="61" y="0"/>
                    </a:lnTo>
                    <a:lnTo>
                      <a:pt x="67" y="18"/>
                    </a:lnTo>
                    <a:lnTo>
                      <a:pt x="76" y="32"/>
                    </a:lnTo>
                    <a:lnTo>
                      <a:pt x="19" y="93"/>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3" name="Freeform 210"/>
              <p:cNvSpPr/>
              <p:nvPr/>
            </p:nvSpPr>
            <p:spPr bwMode="auto">
              <a:xfrm>
                <a:off x="6172200" y="5359400"/>
                <a:ext cx="50800" cy="42863"/>
              </a:xfrm>
              <a:custGeom>
                <a:avLst/>
                <a:gdLst>
                  <a:gd name="T0" fmla="*/ 1 w 128"/>
                  <a:gd name="T1" fmla="*/ 3 h 108"/>
                  <a:gd name="T2" fmla="*/ 0 w 128"/>
                  <a:gd name="T3" fmla="*/ 13 h 108"/>
                  <a:gd name="T4" fmla="*/ 4 w 128"/>
                  <a:gd name="T5" fmla="*/ 35 h 108"/>
                  <a:gd name="T6" fmla="*/ 22 w 128"/>
                  <a:gd name="T7" fmla="*/ 65 h 108"/>
                  <a:gd name="T8" fmla="*/ 61 w 128"/>
                  <a:gd name="T9" fmla="*/ 98 h 108"/>
                  <a:gd name="T10" fmla="*/ 93 w 128"/>
                  <a:gd name="T11" fmla="*/ 108 h 108"/>
                  <a:gd name="T12" fmla="*/ 115 w 128"/>
                  <a:gd name="T13" fmla="*/ 107 h 108"/>
                  <a:gd name="T14" fmla="*/ 126 w 128"/>
                  <a:gd name="T15" fmla="*/ 104 h 108"/>
                  <a:gd name="T16" fmla="*/ 128 w 128"/>
                  <a:gd name="T17" fmla="*/ 101 h 108"/>
                  <a:gd name="T18" fmla="*/ 127 w 128"/>
                  <a:gd name="T19" fmla="*/ 96 h 108"/>
                  <a:gd name="T20" fmla="*/ 123 w 128"/>
                  <a:gd name="T21" fmla="*/ 96 h 108"/>
                  <a:gd name="T22" fmla="*/ 114 w 128"/>
                  <a:gd name="T23" fmla="*/ 100 h 108"/>
                  <a:gd name="T24" fmla="*/ 95 w 128"/>
                  <a:gd name="T25" fmla="*/ 100 h 108"/>
                  <a:gd name="T26" fmla="*/ 64 w 128"/>
                  <a:gd name="T27" fmla="*/ 91 h 108"/>
                  <a:gd name="T28" fmla="*/ 27 w 128"/>
                  <a:gd name="T29" fmla="*/ 61 h 108"/>
                  <a:gd name="T30" fmla="*/ 12 w 128"/>
                  <a:gd name="T31" fmla="*/ 34 h 108"/>
                  <a:gd name="T32" fmla="*/ 8 w 128"/>
                  <a:gd name="T33" fmla="*/ 15 h 108"/>
                  <a:gd name="T34" fmla="*/ 8 w 128"/>
                  <a:gd name="T35" fmla="*/ 4 h 108"/>
                  <a:gd name="T36" fmla="*/ 8 w 128"/>
                  <a:gd name="T37" fmla="*/ 2 h 108"/>
                  <a:gd name="T38" fmla="*/ 3 w 128"/>
                  <a:gd name="T39" fmla="*/ 0 h 108"/>
                  <a:gd name="T40" fmla="*/ 1 w 128"/>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8">
                    <a:moveTo>
                      <a:pt x="1" y="3"/>
                    </a:moveTo>
                    <a:lnTo>
                      <a:pt x="0" y="13"/>
                    </a:lnTo>
                    <a:lnTo>
                      <a:pt x="4" y="35"/>
                    </a:lnTo>
                    <a:lnTo>
                      <a:pt x="22" y="65"/>
                    </a:lnTo>
                    <a:lnTo>
                      <a:pt x="61" y="98"/>
                    </a:lnTo>
                    <a:lnTo>
                      <a:pt x="93" y="108"/>
                    </a:lnTo>
                    <a:lnTo>
                      <a:pt x="115" y="107"/>
                    </a:lnTo>
                    <a:lnTo>
                      <a:pt x="126" y="104"/>
                    </a:lnTo>
                    <a:lnTo>
                      <a:pt x="128" y="101"/>
                    </a:lnTo>
                    <a:lnTo>
                      <a:pt x="127" y="96"/>
                    </a:lnTo>
                    <a:lnTo>
                      <a:pt x="123" y="96"/>
                    </a:lnTo>
                    <a:lnTo>
                      <a:pt x="114" y="100"/>
                    </a:lnTo>
                    <a:lnTo>
                      <a:pt x="95" y="100"/>
                    </a:lnTo>
                    <a:lnTo>
                      <a:pt x="64" y="91"/>
                    </a:lnTo>
                    <a:lnTo>
                      <a:pt x="27" y="61"/>
                    </a:lnTo>
                    <a:lnTo>
                      <a:pt x="12" y="34"/>
                    </a:lnTo>
                    <a:lnTo>
                      <a:pt x="8" y="15"/>
                    </a:lnTo>
                    <a:lnTo>
                      <a:pt x="8" y="4"/>
                    </a:lnTo>
                    <a:lnTo>
                      <a:pt x="8" y="2"/>
                    </a:lnTo>
                    <a:lnTo>
                      <a:pt x="3" y="0"/>
                    </a:lnTo>
                    <a:lnTo>
                      <a:pt x="1"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4" name="Freeform 211"/>
              <p:cNvSpPr/>
              <p:nvPr/>
            </p:nvSpPr>
            <p:spPr bwMode="auto">
              <a:xfrm>
                <a:off x="6164263" y="5368925"/>
                <a:ext cx="50800" cy="41275"/>
              </a:xfrm>
              <a:custGeom>
                <a:avLst/>
                <a:gdLst>
                  <a:gd name="T0" fmla="*/ 2 w 127"/>
                  <a:gd name="T1" fmla="*/ 3 h 108"/>
                  <a:gd name="T2" fmla="*/ 0 w 127"/>
                  <a:gd name="T3" fmla="*/ 15 h 108"/>
                  <a:gd name="T4" fmla="*/ 4 w 127"/>
                  <a:gd name="T5" fmla="*/ 35 h 108"/>
                  <a:gd name="T6" fmla="*/ 22 w 127"/>
                  <a:gd name="T7" fmla="*/ 67 h 108"/>
                  <a:gd name="T8" fmla="*/ 60 w 127"/>
                  <a:gd name="T9" fmla="*/ 98 h 108"/>
                  <a:gd name="T10" fmla="*/ 94 w 127"/>
                  <a:gd name="T11" fmla="*/ 108 h 108"/>
                  <a:gd name="T12" fmla="*/ 116 w 127"/>
                  <a:gd name="T13" fmla="*/ 108 h 108"/>
                  <a:gd name="T14" fmla="*/ 126 w 127"/>
                  <a:gd name="T15" fmla="*/ 104 h 108"/>
                  <a:gd name="T16" fmla="*/ 127 w 127"/>
                  <a:gd name="T17" fmla="*/ 103 h 108"/>
                  <a:gd name="T18" fmla="*/ 126 w 127"/>
                  <a:gd name="T19" fmla="*/ 98 h 108"/>
                  <a:gd name="T20" fmla="*/ 124 w 127"/>
                  <a:gd name="T21" fmla="*/ 98 h 108"/>
                  <a:gd name="T22" fmla="*/ 114 w 127"/>
                  <a:gd name="T23" fmla="*/ 100 h 108"/>
                  <a:gd name="T24" fmla="*/ 95 w 127"/>
                  <a:gd name="T25" fmla="*/ 102 h 108"/>
                  <a:gd name="T26" fmla="*/ 64 w 127"/>
                  <a:gd name="T27" fmla="*/ 91 h 108"/>
                  <a:gd name="T28" fmla="*/ 28 w 127"/>
                  <a:gd name="T29" fmla="*/ 63 h 108"/>
                  <a:gd name="T30" fmla="*/ 11 w 127"/>
                  <a:gd name="T31" fmla="*/ 34 h 108"/>
                  <a:gd name="T32" fmla="*/ 7 w 127"/>
                  <a:gd name="T33" fmla="*/ 15 h 108"/>
                  <a:gd name="T34" fmla="*/ 8 w 127"/>
                  <a:gd name="T35" fmla="*/ 6 h 108"/>
                  <a:gd name="T36" fmla="*/ 8 w 127"/>
                  <a:gd name="T37" fmla="*/ 2 h 108"/>
                  <a:gd name="T38" fmla="*/ 3 w 127"/>
                  <a:gd name="T39" fmla="*/ 0 h 108"/>
                  <a:gd name="T40" fmla="*/ 2 w 127"/>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08">
                    <a:moveTo>
                      <a:pt x="2" y="3"/>
                    </a:moveTo>
                    <a:lnTo>
                      <a:pt x="0" y="15"/>
                    </a:lnTo>
                    <a:lnTo>
                      <a:pt x="4" y="35"/>
                    </a:lnTo>
                    <a:lnTo>
                      <a:pt x="22" y="67"/>
                    </a:lnTo>
                    <a:lnTo>
                      <a:pt x="60" y="98"/>
                    </a:lnTo>
                    <a:lnTo>
                      <a:pt x="94" y="108"/>
                    </a:lnTo>
                    <a:lnTo>
                      <a:pt x="116" y="108"/>
                    </a:lnTo>
                    <a:lnTo>
                      <a:pt x="126" y="104"/>
                    </a:lnTo>
                    <a:lnTo>
                      <a:pt x="127" y="103"/>
                    </a:lnTo>
                    <a:lnTo>
                      <a:pt x="126" y="98"/>
                    </a:lnTo>
                    <a:lnTo>
                      <a:pt x="124" y="98"/>
                    </a:lnTo>
                    <a:lnTo>
                      <a:pt x="114" y="100"/>
                    </a:lnTo>
                    <a:lnTo>
                      <a:pt x="95" y="102"/>
                    </a:lnTo>
                    <a:lnTo>
                      <a:pt x="64" y="91"/>
                    </a:lnTo>
                    <a:lnTo>
                      <a:pt x="28" y="63"/>
                    </a:lnTo>
                    <a:lnTo>
                      <a:pt x="11" y="34"/>
                    </a:lnTo>
                    <a:lnTo>
                      <a:pt x="7" y="15"/>
                    </a:lnTo>
                    <a:lnTo>
                      <a:pt x="8" y="6"/>
                    </a:lnTo>
                    <a:lnTo>
                      <a:pt x="8" y="2"/>
                    </a:lnTo>
                    <a:lnTo>
                      <a:pt x="3"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5" name="Freeform 212"/>
              <p:cNvSpPr/>
              <p:nvPr/>
            </p:nvSpPr>
            <p:spPr bwMode="auto">
              <a:xfrm>
                <a:off x="6154738" y="5378450"/>
                <a:ext cx="50800" cy="42863"/>
              </a:xfrm>
              <a:custGeom>
                <a:avLst/>
                <a:gdLst>
                  <a:gd name="T0" fmla="*/ 1 w 128"/>
                  <a:gd name="T1" fmla="*/ 2 h 106"/>
                  <a:gd name="T2" fmla="*/ 0 w 128"/>
                  <a:gd name="T3" fmla="*/ 11 h 106"/>
                  <a:gd name="T4" fmla="*/ 5 w 128"/>
                  <a:gd name="T5" fmla="*/ 33 h 106"/>
                  <a:gd name="T6" fmla="*/ 23 w 128"/>
                  <a:gd name="T7" fmla="*/ 63 h 106"/>
                  <a:gd name="T8" fmla="*/ 61 w 128"/>
                  <a:gd name="T9" fmla="*/ 96 h 106"/>
                  <a:gd name="T10" fmla="*/ 94 w 128"/>
                  <a:gd name="T11" fmla="*/ 106 h 106"/>
                  <a:gd name="T12" fmla="*/ 115 w 128"/>
                  <a:gd name="T13" fmla="*/ 106 h 106"/>
                  <a:gd name="T14" fmla="*/ 125 w 128"/>
                  <a:gd name="T15" fmla="*/ 102 h 106"/>
                  <a:gd name="T16" fmla="*/ 128 w 128"/>
                  <a:gd name="T17" fmla="*/ 101 h 106"/>
                  <a:gd name="T18" fmla="*/ 127 w 128"/>
                  <a:gd name="T19" fmla="*/ 96 h 106"/>
                  <a:gd name="T20" fmla="*/ 123 w 128"/>
                  <a:gd name="T21" fmla="*/ 96 h 106"/>
                  <a:gd name="T22" fmla="*/ 115 w 128"/>
                  <a:gd name="T23" fmla="*/ 98 h 106"/>
                  <a:gd name="T24" fmla="*/ 96 w 128"/>
                  <a:gd name="T25" fmla="*/ 99 h 106"/>
                  <a:gd name="T26" fmla="*/ 65 w 128"/>
                  <a:gd name="T27" fmla="*/ 89 h 106"/>
                  <a:gd name="T28" fmla="*/ 28 w 128"/>
                  <a:gd name="T29" fmla="*/ 59 h 106"/>
                  <a:gd name="T30" fmla="*/ 11 w 128"/>
                  <a:gd name="T31" fmla="*/ 32 h 106"/>
                  <a:gd name="T32" fmla="*/ 8 w 128"/>
                  <a:gd name="T33" fmla="*/ 13 h 106"/>
                  <a:gd name="T34" fmla="*/ 8 w 128"/>
                  <a:gd name="T35" fmla="*/ 4 h 106"/>
                  <a:gd name="T36" fmla="*/ 8 w 128"/>
                  <a:gd name="T37" fmla="*/ 0 h 106"/>
                  <a:gd name="T38" fmla="*/ 2 w 128"/>
                  <a:gd name="T39" fmla="*/ 0 h 106"/>
                  <a:gd name="T40" fmla="*/ 1 w 128"/>
                  <a:gd name="T41" fmla="*/ 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6">
                    <a:moveTo>
                      <a:pt x="1" y="2"/>
                    </a:moveTo>
                    <a:lnTo>
                      <a:pt x="0" y="11"/>
                    </a:lnTo>
                    <a:lnTo>
                      <a:pt x="5" y="33"/>
                    </a:lnTo>
                    <a:lnTo>
                      <a:pt x="23" y="63"/>
                    </a:lnTo>
                    <a:lnTo>
                      <a:pt x="61" y="96"/>
                    </a:lnTo>
                    <a:lnTo>
                      <a:pt x="94" y="106"/>
                    </a:lnTo>
                    <a:lnTo>
                      <a:pt x="115" y="106"/>
                    </a:lnTo>
                    <a:lnTo>
                      <a:pt x="125" y="102"/>
                    </a:lnTo>
                    <a:lnTo>
                      <a:pt x="128" y="101"/>
                    </a:lnTo>
                    <a:lnTo>
                      <a:pt x="127" y="96"/>
                    </a:lnTo>
                    <a:lnTo>
                      <a:pt x="123" y="96"/>
                    </a:lnTo>
                    <a:lnTo>
                      <a:pt x="115" y="98"/>
                    </a:lnTo>
                    <a:lnTo>
                      <a:pt x="96" y="99"/>
                    </a:lnTo>
                    <a:lnTo>
                      <a:pt x="65" y="89"/>
                    </a:lnTo>
                    <a:lnTo>
                      <a:pt x="28" y="59"/>
                    </a:lnTo>
                    <a:lnTo>
                      <a:pt x="11" y="32"/>
                    </a:lnTo>
                    <a:lnTo>
                      <a:pt x="8" y="13"/>
                    </a:lnTo>
                    <a:lnTo>
                      <a:pt x="8" y="4"/>
                    </a:lnTo>
                    <a:lnTo>
                      <a:pt x="8" y="0"/>
                    </a:lnTo>
                    <a:lnTo>
                      <a:pt x="2" y="0"/>
                    </a:lnTo>
                    <a:lnTo>
                      <a:pt x="1"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6" name="Freeform 213"/>
              <p:cNvSpPr/>
              <p:nvPr/>
            </p:nvSpPr>
            <p:spPr bwMode="auto">
              <a:xfrm>
                <a:off x="6080125" y="5446713"/>
                <a:ext cx="61913" cy="53975"/>
              </a:xfrm>
              <a:custGeom>
                <a:avLst/>
                <a:gdLst>
                  <a:gd name="T0" fmla="*/ 2 w 154"/>
                  <a:gd name="T1" fmla="*/ 3 h 137"/>
                  <a:gd name="T2" fmla="*/ 0 w 154"/>
                  <a:gd name="T3" fmla="*/ 16 h 137"/>
                  <a:gd name="T4" fmla="*/ 4 w 154"/>
                  <a:gd name="T5" fmla="*/ 43 h 137"/>
                  <a:gd name="T6" fmla="*/ 15 w 154"/>
                  <a:gd name="T7" fmla="*/ 70 h 137"/>
                  <a:gd name="T8" fmla="*/ 34 w 154"/>
                  <a:gd name="T9" fmla="*/ 94 h 137"/>
                  <a:gd name="T10" fmla="*/ 57 w 154"/>
                  <a:gd name="T11" fmla="*/ 114 h 137"/>
                  <a:gd name="T12" fmla="*/ 83 w 154"/>
                  <a:gd name="T13" fmla="*/ 129 h 137"/>
                  <a:gd name="T14" fmla="*/ 111 w 154"/>
                  <a:gd name="T15" fmla="*/ 137 h 137"/>
                  <a:gd name="T16" fmla="*/ 139 w 154"/>
                  <a:gd name="T17" fmla="*/ 135 h 137"/>
                  <a:gd name="T18" fmla="*/ 151 w 154"/>
                  <a:gd name="T19" fmla="*/ 131 h 137"/>
                  <a:gd name="T20" fmla="*/ 154 w 154"/>
                  <a:gd name="T21" fmla="*/ 129 h 137"/>
                  <a:gd name="T22" fmla="*/ 153 w 154"/>
                  <a:gd name="T23" fmla="*/ 124 h 137"/>
                  <a:gd name="T24" fmla="*/ 149 w 154"/>
                  <a:gd name="T25" fmla="*/ 125 h 137"/>
                  <a:gd name="T26" fmla="*/ 137 w 154"/>
                  <a:gd name="T27" fmla="*/ 129 h 137"/>
                  <a:gd name="T28" fmla="*/ 111 w 154"/>
                  <a:gd name="T29" fmla="*/ 129 h 137"/>
                  <a:gd name="T30" fmla="*/ 85 w 154"/>
                  <a:gd name="T31" fmla="*/ 122 h 137"/>
                  <a:gd name="T32" fmla="*/ 61 w 154"/>
                  <a:gd name="T33" fmla="*/ 108 h 137"/>
                  <a:gd name="T34" fmla="*/ 39 w 154"/>
                  <a:gd name="T35" fmla="*/ 90 h 137"/>
                  <a:gd name="T36" fmla="*/ 21 w 154"/>
                  <a:gd name="T37" fmla="*/ 67 h 137"/>
                  <a:gd name="T38" fmla="*/ 10 w 154"/>
                  <a:gd name="T39" fmla="*/ 42 h 137"/>
                  <a:gd name="T40" fmla="*/ 8 w 154"/>
                  <a:gd name="T41" fmla="*/ 17 h 137"/>
                  <a:gd name="T42" fmla="*/ 10 w 154"/>
                  <a:gd name="T43" fmla="*/ 4 h 137"/>
                  <a:gd name="T44" fmla="*/ 9 w 154"/>
                  <a:gd name="T45" fmla="*/ 2 h 137"/>
                  <a:gd name="T46" fmla="*/ 4 w 154"/>
                  <a:gd name="T47" fmla="*/ 0 h 137"/>
                  <a:gd name="T48" fmla="*/ 2 w 154"/>
                  <a:gd name="T49" fmla="*/ 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4" h="137">
                    <a:moveTo>
                      <a:pt x="2" y="3"/>
                    </a:moveTo>
                    <a:lnTo>
                      <a:pt x="0" y="16"/>
                    </a:lnTo>
                    <a:lnTo>
                      <a:pt x="4" y="43"/>
                    </a:lnTo>
                    <a:lnTo>
                      <a:pt x="15" y="70"/>
                    </a:lnTo>
                    <a:lnTo>
                      <a:pt x="34" y="94"/>
                    </a:lnTo>
                    <a:lnTo>
                      <a:pt x="57" y="114"/>
                    </a:lnTo>
                    <a:lnTo>
                      <a:pt x="83" y="129"/>
                    </a:lnTo>
                    <a:lnTo>
                      <a:pt x="111" y="137"/>
                    </a:lnTo>
                    <a:lnTo>
                      <a:pt x="139" y="135"/>
                    </a:lnTo>
                    <a:lnTo>
                      <a:pt x="151" y="131"/>
                    </a:lnTo>
                    <a:lnTo>
                      <a:pt x="154" y="129"/>
                    </a:lnTo>
                    <a:lnTo>
                      <a:pt x="153" y="124"/>
                    </a:lnTo>
                    <a:lnTo>
                      <a:pt x="149" y="125"/>
                    </a:lnTo>
                    <a:lnTo>
                      <a:pt x="137" y="129"/>
                    </a:lnTo>
                    <a:lnTo>
                      <a:pt x="111" y="129"/>
                    </a:lnTo>
                    <a:lnTo>
                      <a:pt x="85" y="122"/>
                    </a:lnTo>
                    <a:lnTo>
                      <a:pt x="61" y="108"/>
                    </a:lnTo>
                    <a:lnTo>
                      <a:pt x="39" y="90"/>
                    </a:lnTo>
                    <a:lnTo>
                      <a:pt x="21" y="67"/>
                    </a:lnTo>
                    <a:lnTo>
                      <a:pt x="10" y="42"/>
                    </a:lnTo>
                    <a:lnTo>
                      <a:pt x="8" y="17"/>
                    </a:lnTo>
                    <a:lnTo>
                      <a:pt x="10" y="4"/>
                    </a:lnTo>
                    <a:lnTo>
                      <a:pt x="9" y="2"/>
                    </a:lnTo>
                    <a:lnTo>
                      <a:pt x="4"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7" name="Freeform 214"/>
              <p:cNvSpPr/>
              <p:nvPr/>
            </p:nvSpPr>
            <p:spPr bwMode="auto">
              <a:xfrm>
                <a:off x="6070600" y="5456238"/>
                <a:ext cx="61913" cy="53975"/>
              </a:xfrm>
              <a:custGeom>
                <a:avLst/>
                <a:gdLst>
                  <a:gd name="T0" fmla="*/ 2 w 153"/>
                  <a:gd name="T1" fmla="*/ 2 h 137"/>
                  <a:gd name="T2" fmla="*/ 0 w 153"/>
                  <a:gd name="T3" fmla="*/ 17 h 137"/>
                  <a:gd name="T4" fmla="*/ 2 w 153"/>
                  <a:gd name="T5" fmla="*/ 44 h 137"/>
                  <a:gd name="T6" fmla="*/ 14 w 153"/>
                  <a:gd name="T7" fmla="*/ 71 h 137"/>
                  <a:gd name="T8" fmla="*/ 32 w 153"/>
                  <a:gd name="T9" fmla="*/ 96 h 137"/>
                  <a:gd name="T10" fmla="*/ 56 w 153"/>
                  <a:gd name="T11" fmla="*/ 115 h 137"/>
                  <a:gd name="T12" fmla="*/ 81 w 153"/>
                  <a:gd name="T13" fmla="*/ 129 h 137"/>
                  <a:gd name="T14" fmla="*/ 110 w 153"/>
                  <a:gd name="T15" fmla="*/ 137 h 137"/>
                  <a:gd name="T16" fmla="*/ 137 w 153"/>
                  <a:gd name="T17" fmla="*/ 136 h 137"/>
                  <a:gd name="T18" fmla="*/ 151 w 153"/>
                  <a:gd name="T19" fmla="*/ 131 h 137"/>
                  <a:gd name="T20" fmla="*/ 153 w 153"/>
                  <a:gd name="T21" fmla="*/ 129 h 137"/>
                  <a:gd name="T22" fmla="*/ 151 w 153"/>
                  <a:gd name="T23" fmla="*/ 124 h 137"/>
                  <a:gd name="T24" fmla="*/ 149 w 153"/>
                  <a:gd name="T25" fmla="*/ 124 h 137"/>
                  <a:gd name="T26" fmla="*/ 137 w 153"/>
                  <a:gd name="T27" fmla="*/ 129 h 137"/>
                  <a:gd name="T28" fmla="*/ 110 w 153"/>
                  <a:gd name="T29" fmla="*/ 129 h 137"/>
                  <a:gd name="T30" fmla="*/ 84 w 153"/>
                  <a:gd name="T31" fmla="*/ 123 h 137"/>
                  <a:gd name="T32" fmla="*/ 59 w 153"/>
                  <a:gd name="T33" fmla="*/ 110 h 137"/>
                  <a:gd name="T34" fmla="*/ 37 w 153"/>
                  <a:gd name="T35" fmla="*/ 90 h 137"/>
                  <a:gd name="T36" fmla="*/ 21 w 153"/>
                  <a:gd name="T37" fmla="*/ 68 h 137"/>
                  <a:gd name="T38" fmla="*/ 9 w 153"/>
                  <a:gd name="T39" fmla="*/ 43 h 137"/>
                  <a:gd name="T40" fmla="*/ 6 w 153"/>
                  <a:gd name="T41" fmla="*/ 17 h 137"/>
                  <a:gd name="T42" fmla="*/ 9 w 153"/>
                  <a:gd name="T43" fmla="*/ 4 h 137"/>
                  <a:gd name="T44" fmla="*/ 9 w 153"/>
                  <a:gd name="T45" fmla="*/ 1 h 137"/>
                  <a:gd name="T46" fmla="*/ 4 w 153"/>
                  <a:gd name="T47" fmla="*/ 0 h 137"/>
                  <a:gd name="T48" fmla="*/ 2 w 153"/>
                  <a:gd name="T49" fmla="*/ 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3" h="137">
                    <a:moveTo>
                      <a:pt x="2" y="2"/>
                    </a:moveTo>
                    <a:lnTo>
                      <a:pt x="0" y="17"/>
                    </a:lnTo>
                    <a:lnTo>
                      <a:pt x="2" y="44"/>
                    </a:lnTo>
                    <a:lnTo>
                      <a:pt x="14" y="71"/>
                    </a:lnTo>
                    <a:lnTo>
                      <a:pt x="32" y="96"/>
                    </a:lnTo>
                    <a:lnTo>
                      <a:pt x="56" y="115"/>
                    </a:lnTo>
                    <a:lnTo>
                      <a:pt x="81" y="129"/>
                    </a:lnTo>
                    <a:lnTo>
                      <a:pt x="110" y="137"/>
                    </a:lnTo>
                    <a:lnTo>
                      <a:pt x="137" y="136"/>
                    </a:lnTo>
                    <a:lnTo>
                      <a:pt x="151" y="131"/>
                    </a:lnTo>
                    <a:lnTo>
                      <a:pt x="153" y="129"/>
                    </a:lnTo>
                    <a:lnTo>
                      <a:pt x="151" y="124"/>
                    </a:lnTo>
                    <a:lnTo>
                      <a:pt x="149" y="124"/>
                    </a:lnTo>
                    <a:lnTo>
                      <a:pt x="137" y="129"/>
                    </a:lnTo>
                    <a:lnTo>
                      <a:pt x="110" y="129"/>
                    </a:lnTo>
                    <a:lnTo>
                      <a:pt x="84" y="123"/>
                    </a:lnTo>
                    <a:lnTo>
                      <a:pt x="59" y="110"/>
                    </a:lnTo>
                    <a:lnTo>
                      <a:pt x="37" y="90"/>
                    </a:lnTo>
                    <a:lnTo>
                      <a:pt x="21" y="68"/>
                    </a:lnTo>
                    <a:lnTo>
                      <a:pt x="9" y="43"/>
                    </a:lnTo>
                    <a:lnTo>
                      <a:pt x="6" y="17"/>
                    </a:lnTo>
                    <a:lnTo>
                      <a:pt x="9" y="4"/>
                    </a:lnTo>
                    <a:lnTo>
                      <a:pt x="9" y="1"/>
                    </a:lnTo>
                    <a:lnTo>
                      <a:pt x="4" y="0"/>
                    </a:lnTo>
                    <a:lnTo>
                      <a:pt x="2"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8" name="Freeform 215"/>
              <p:cNvSpPr/>
              <p:nvPr/>
            </p:nvSpPr>
            <p:spPr bwMode="auto">
              <a:xfrm>
                <a:off x="6062663" y="5465763"/>
                <a:ext cx="60325" cy="53975"/>
              </a:xfrm>
              <a:custGeom>
                <a:avLst/>
                <a:gdLst>
                  <a:gd name="T0" fmla="*/ 4 w 155"/>
                  <a:gd name="T1" fmla="*/ 3 h 138"/>
                  <a:gd name="T2" fmla="*/ 0 w 155"/>
                  <a:gd name="T3" fmla="*/ 17 h 138"/>
                  <a:gd name="T4" fmla="*/ 3 w 155"/>
                  <a:gd name="T5" fmla="*/ 46 h 138"/>
                  <a:gd name="T6" fmla="*/ 15 w 155"/>
                  <a:gd name="T7" fmla="*/ 73 h 138"/>
                  <a:gd name="T8" fmla="*/ 33 w 155"/>
                  <a:gd name="T9" fmla="*/ 98 h 138"/>
                  <a:gd name="T10" fmla="*/ 55 w 155"/>
                  <a:gd name="T11" fmla="*/ 117 h 138"/>
                  <a:gd name="T12" fmla="*/ 82 w 155"/>
                  <a:gd name="T13" fmla="*/ 131 h 138"/>
                  <a:gd name="T14" fmla="*/ 111 w 155"/>
                  <a:gd name="T15" fmla="*/ 138 h 138"/>
                  <a:gd name="T16" fmla="*/ 139 w 155"/>
                  <a:gd name="T17" fmla="*/ 136 h 138"/>
                  <a:gd name="T18" fmla="*/ 152 w 155"/>
                  <a:gd name="T19" fmla="*/ 131 h 138"/>
                  <a:gd name="T20" fmla="*/ 155 w 155"/>
                  <a:gd name="T21" fmla="*/ 129 h 138"/>
                  <a:gd name="T22" fmla="*/ 153 w 155"/>
                  <a:gd name="T23" fmla="*/ 124 h 138"/>
                  <a:gd name="T24" fmla="*/ 151 w 155"/>
                  <a:gd name="T25" fmla="*/ 125 h 138"/>
                  <a:gd name="T26" fmla="*/ 138 w 155"/>
                  <a:gd name="T27" fmla="*/ 129 h 138"/>
                  <a:gd name="T28" fmla="*/ 111 w 155"/>
                  <a:gd name="T29" fmla="*/ 131 h 138"/>
                  <a:gd name="T30" fmla="*/ 85 w 155"/>
                  <a:gd name="T31" fmla="*/ 125 h 138"/>
                  <a:gd name="T32" fmla="*/ 60 w 155"/>
                  <a:gd name="T33" fmla="*/ 112 h 138"/>
                  <a:gd name="T34" fmla="*/ 38 w 155"/>
                  <a:gd name="T35" fmla="*/ 92 h 138"/>
                  <a:gd name="T36" fmla="*/ 21 w 155"/>
                  <a:gd name="T37" fmla="*/ 70 h 138"/>
                  <a:gd name="T38" fmla="*/ 11 w 155"/>
                  <a:gd name="T39" fmla="*/ 44 h 138"/>
                  <a:gd name="T40" fmla="*/ 8 w 155"/>
                  <a:gd name="T41" fmla="*/ 17 h 138"/>
                  <a:gd name="T42" fmla="*/ 11 w 155"/>
                  <a:gd name="T43" fmla="*/ 4 h 138"/>
                  <a:gd name="T44" fmla="*/ 11 w 155"/>
                  <a:gd name="T45" fmla="*/ 2 h 138"/>
                  <a:gd name="T46" fmla="*/ 6 w 155"/>
                  <a:gd name="T47" fmla="*/ 0 h 138"/>
                  <a:gd name="T48" fmla="*/ 4 w 155"/>
                  <a:gd name="T49" fmla="*/ 3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3"/>
                    </a:moveTo>
                    <a:lnTo>
                      <a:pt x="0" y="17"/>
                    </a:lnTo>
                    <a:lnTo>
                      <a:pt x="3" y="46"/>
                    </a:lnTo>
                    <a:lnTo>
                      <a:pt x="15" y="73"/>
                    </a:lnTo>
                    <a:lnTo>
                      <a:pt x="33" y="98"/>
                    </a:lnTo>
                    <a:lnTo>
                      <a:pt x="55" y="117"/>
                    </a:lnTo>
                    <a:lnTo>
                      <a:pt x="82" y="131"/>
                    </a:lnTo>
                    <a:lnTo>
                      <a:pt x="111" y="138"/>
                    </a:lnTo>
                    <a:lnTo>
                      <a:pt x="139" y="136"/>
                    </a:lnTo>
                    <a:lnTo>
                      <a:pt x="152" y="131"/>
                    </a:lnTo>
                    <a:lnTo>
                      <a:pt x="155" y="129"/>
                    </a:lnTo>
                    <a:lnTo>
                      <a:pt x="153" y="124"/>
                    </a:lnTo>
                    <a:lnTo>
                      <a:pt x="151" y="125"/>
                    </a:lnTo>
                    <a:lnTo>
                      <a:pt x="138" y="129"/>
                    </a:lnTo>
                    <a:lnTo>
                      <a:pt x="111" y="131"/>
                    </a:lnTo>
                    <a:lnTo>
                      <a:pt x="85" y="125"/>
                    </a:lnTo>
                    <a:lnTo>
                      <a:pt x="60" y="112"/>
                    </a:lnTo>
                    <a:lnTo>
                      <a:pt x="38" y="92"/>
                    </a:lnTo>
                    <a:lnTo>
                      <a:pt x="21" y="70"/>
                    </a:lnTo>
                    <a:lnTo>
                      <a:pt x="11" y="44"/>
                    </a:lnTo>
                    <a:lnTo>
                      <a:pt x="8" y="17"/>
                    </a:lnTo>
                    <a:lnTo>
                      <a:pt x="11" y="4"/>
                    </a:lnTo>
                    <a:lnTo>
                      <a:pt x="11" y="2"/>
                    </a:lnTo>
                    <a:lnTo>
                      <a:pt x="6" y="0"/>
                    </a:lnTo>
                    <a:lnTo>
                      <a:pt x="4"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9" name="Freeform 216"/>
              <p:cNvSpPr/>
              <p:nvPr/>
            </p:nvSpPr>
            <p:spPr bwMode="auto">
              <a:xfrm>
                <a:off x="6053138" y="5475288"/>
                <a:ext cx="61913" cy="53975"/>
              </a:xfrm>
              <a:custGeom>
                <a:avLst/>
                <a:gdLst>
                  <a:gd name="T0" fmla="*/ 4 w 155"/>
                  <a:gd name="T1" fmla="*/ 2 h 138"/>
                  <a:gd name="T2" fmla="*/ 0 w 155"/>
                  <a:gd name="T3" fmla="*/ 17 h 138"/>
                  <a:gd name="T4" fmla="*/ 3 w 155"/>
                  <a:gd name="T5" fmla="*/ 46 h 138"/>
                  <a:gd name="T6" fmla="*/ 13 w 155"/>
                  <a:gd name="T7" fmla="*/ 74 h 138"/>
                  <a:gd name="T8" fmla="*/ 32 w 155"/>
                  <a:gd name="T9" fmla="*/ 98 h 138"/>
                  <a:gd name="T10" fmla="*/ 54 w 155"/>
                  <a:gd name="T11" fmla="*/ 118 h 138"/>
                  <a:gd name="T12" fmla="*/ 81 w 155"/>
                  <a:gd name="T13" fmla="*/ 132 h 138"/>
                  <a:gd name="T14" fmla="*/ 109 w 155"/>
                  <a:gd name="T15" fmla="*/ 138 h 138"/>
                  <a:gd name="T16" fmla="*/ 138 w 155"/>
                  <a:gd name="T17" fmla="*/ 137 h 138"/>
                  <a:gd name="T18" fmla="*/ 152 w 155"/>
                  <a:gd name="T19" fmla="*/ 132 h 138"/>
                  <a:gd name="T20" fmla="*/ 155 w 155"/>
                  <a:gd name="T21" fmla="*/ 129 h 138"/>
                  <a:gd name="T22" fmla="*/ 153 w 155"/>
                  <a:gd name="T23" fmla="*/ 124 h 138"/>
                  <a:gd name="T24" fmla="*/ 149 w 155"/>
                  <a:gd name="T25" fmla="*/ 124 h 138"/>
                  <a:gd name="T26" fmla="*/ 137 w 155"/>
                  <a:gd name="T27" fmla="*/ 129 h 138"/>
                  <a:gd name="T28" fmla="*/ 109 w 155"/>
                  <a:gd name="T29" fmla="*/ 131 h 138"/>
                  <a:gd name="T30" fmla="*/ 83 w 155"/>
                  <a:gd name="T31" fmla="*/ 125 h 138"/>
                  <a:gd name="T32" fmla="*/ 57 w 155"/>
                  <a:gd name="T33" fmla="*/ 111 h 138"/>
                  <a:gd name="T34" fmla="*/ 37 w 155"/>
                  <a:gd name="T35" fmla="*/ 93 h 138"/>
                  <a:gd name="T36" fmla="*/ 20 w 155"/>
                  <a:gd name="T37" fmla="*/ 70 h 138"/>
                  <a:gd name="T38" fmla="*/ 9 w 155"/>
                  <a:gd name="T39" fmla="*/ 45 h 138"/>
                  <a:gd name="T40" fmla="*/ 8 w 155"/>
                  <a:gd name="T41" fmla="*/ 18 h 138"/>
                  <a:gd name="T42" fmla="*/ 11 w 155"/>
                  <a:gd name="T43" fmla="*/ 4 h 138"/>
                  <a:gd name="T44" fmla="*/ 11 w 155"/>
                  <a:gd name="T45" fmla="*/ 1 h 138"/>
                  <a:gd name="T46" fmla="*/ 6 w 155"/>
                  <a:gd name="T47" fmla="*/ 0 h 138"/>
                  <a:gd name="T48" fmla="*/ 4 w 155"/>
                  <a:gd name="T4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2"/>
                    </a:moveTo>
                    <a:lnTo>
                      <a:pt x="0" y="17"/>
                    </a:lnTo>
                    <a:lnTo>
                      <a:pt x="3" y="46"/>
                    </a:lnTo>
                    <a:lnTo>
                      <a:pt x="13" y="74"/>
                    </a:lnTo>
                    <a:lnTo>
                      <a:pt x="32" y="98"/>
                    </a:lnTo>
                    <a:lnTo>
                      <a:pt x="54" y="118"/>
                    </a:lnTo>
                    <a:lnTo>
                      <a:pt x="81" y="132"/>
                    </a:lnTo>
                    <a:lnTo>
                      <a:pt x="109" y="138"/>
                    </a:lnTo>
                    <a:lnTo>
                      <a:pt x="138" y="137"/>
                    </a:lnTo>
                    <a:lnTo>
                      <a:pt x="152" y="132"/>
                    </a:lnTo>
                    <a:lnTo>
                      <a:pt x="155" y="129"/>
                    </a:lnTo>
                    <a:lnTo>
                      <a:pt x="153" y="124"/>
                    </a:lnTo>
                    <a:lnTo>
                      <a:pt x="149" y="124"/>
                    </a:lnTo>
                    <a:lnTo>
                      <a:pt x="137" y="129"/>
                    </a:lnTo>
                    <a:lnTo>
                      <a:pt x="109" y="131"/>
                    </a:lnTo>
                    <a:lnTo>
                      <a:pt x="83" y="125"/>
                    </a:lnTo>
                    <a:lnTo>
                      <a:pt x="57" y="111"/>
                    </a:lnTo>
                    <a:lnTo>
                      <a:pt x="37" y="93"/>
                    </a:lnTo>
                    <a:lnTo>
                      <a:pt x="20" y="70"/>
                    </a:lnTo>
                    <a:lnTo>
                      <a:pt x="9" y="45"/>
                    </a:lnTo>
                    <a:lnTo>
                      <a:pt x="8" y="18"/>
                    </a:lnTo>
                    <a:lnTo>
                      <a:pt x="11" y="4"/>
                    </a:lnTo>
                    <a:lnTo>
                      <a:pt x="11" y="1"/>
                    </a:lnTo>
                    <a:lnTo>
                      <a:pt x="6" y="0"/>
                    </a:lnTo>
                    <a:lnTo>
                      <a:pt x="4"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0" name="Freeform 217"/>
              <p:cNvSpPr/>
              <p:nvPr/>
            </p:nvSpPr>
            <p:spPr bwMode="auto">
              <a:xfrm>
                <a:off x="6213475" y="4822825"/>
                <a:ext cx="506413" cy="550863"/>
              </a:xfrm>
              <a:custGeom>
                <a:avLst/>
                <a:gdLst>
                  <a:gd name="T0" fmla="*/ 45 w 1274"/>
                  <a:gd name="T1" fmla="*/ 1387 h 1387"/>
                  <a:gd name="T2" fmla="*/ 34 w 1274"/>
                  <a:gd name="T3" fmla="*/ 1385 h 1387"/>
                  <a:gd name="T4" fmla="*/ 10 w 1274"/>
                  <a:gd name="T5" fmla="*/ 1376 h 1387"/>
                  <a:gd name="T6" fmla="*/ 0 w 1274"/>
                  <a:gd name="T7" fmla="*/ 1369 h 1387"/>
                  <a:gd name="T8" fmla="*/ 1274 w 1274"/>
                  <a:gd name="T9" fmla="*/ 0 h 1387"/>
                  <a:gd name="T10" fmla="*/ 901 w 1274"/>
                  <a:gd name="T11" fmla="*/ 424 h 1387"/>
                  <a:gd name="T12" fmla="*/ 45 w 1274"/>
                  <a:gd name="T13" fmla="*/ 1387 h 1387"/>
                </a:gdLst>
                <a:ahLst/>
                <a:cxnLst>
                  <a:cxn ang="0">
                    <a:pos x="T0" y="T1"/>
                  </a:cxn>
                  <a:cxn ang="0">
                    <a:pos x="T2" y="T3"/>
                  </a:cxn>
                  <a:cxn ang="0">
                    <a:pos x="T4" y="T5"/>
                  </a:cxn>
                  <a:cxn ang="0">
                    <a:pos x="T6" y="T7"/>
                  </a:cxn>
                  <a:cxn ang="0">
                    <a:pos x="T8" y="T9"/>
                  </a:cxn>
                  <a:cxn ang="0">
                    <a:pos x="T10" y="T11"/>
                  </a:cxn>
                  <a:cxn ang="0">
                    <a:pos x="T12" y="T13"/>
                  </a:cxn>
                </a:cxnLst>
                <a:rect l="0" t="0" r="r" b="b"/>
                <a:pathLst>
                  <a:path w="1274" h="1387">
                    <a:moveTo>
                      <a:pt x="45" y="1387"/>
                    </a:moveTo>
                    <a:lnTo>
                      <a:pt x="34" y="1385"/>
                    </a:lnTo>
                    <a:lnTo>
                      <a:pt x="10" y="1376"/>
                    </a:lnTo>
                    <a:lnTo>
                      <a:pt x="0" y="1369"/>
                    </a:lnTo>
                    <a:lnTo>
                      <a:pt x="1274" y="0"/>
                    </a:lnTo>
                    <a:lnTo>
                      <a:pt x="901" y="424"/>
                    </a:lnTo>
                    <a:lnTo>
                      <a:pt x="45" y="1387"/>
                    </a:lnTo>
                    <a:close/>
                  </a:path>
                </a:pathLst>
              </a:custGeom>
              <a:solidFill>
                <a:srgbClr val="273A7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1" name="Freeform 218"/>
              <p:cNvSpPr/>
              <p:nvPr/>
            </p:nvSpPr>
            <p:spPr bwMode="auto">
              <a:xfrm>
                <a:off x="6045200" y="5519738"/>
                <a:ext cx="47625" cy="33338"/>
              </a:xfrm>
              <a:custGeom>
                <a:avLst/>
                <a:gdLst>
                  <a:gd name="T0" fmla="*/ 35 w 118"/>
                  <a:gd name="T1" fmla="*/ 87 h 87"/>
                  <a:gd name="T2" fmla="*/ 19 w 118"/>
                  <a:gd name="T3" fmla="*/ 86 h 87"/>
                  <a:gd name="T4" fmla="*/ 1 w 118"/>
                  <a:gd name="T5" fmla="*/ 74 h 87"/>
                  <a:gd name="T6" fmla="*/ 0 w 118"/>
                  <a:gd name="T7" fmla="*/ 71 h 87"/>
                  <a:gd name="T8" fmla="*/ 66 w 118"/>
                  <a:gd name="T9" fmla="*/ 0 h 87"/>
                  <a:gd name="T10" fmla="*/ 78 w 118"/>
                  <a:gd name="T11" fmla="*/ 9 h 87"/>
                  <a:gd name="T12" fmla="*/ 104 w 118"/>
                  <a:gd name="T13" fmla="*/ 22 h 87"/>
                  <a:gd name="T14" fmla="*/ 118 w 118"/>
                  <a:gd name="T15" fmla="*/ 26 h 87"/>
                  <a:gd name="T16" fmla="*/ 86 w 118"/>
                  <a:gd name="T17" fmla="*/ 60 h 87"/>
                  <a:gd name="T18" fmla="*/ 74 w 118"/>
                  <a:gd name="T19" fmla="*/ 71 h 87"/>
                  <a:gd name="T20" fmla="*/ 63 w 118"/>
                  <a:gd name="T21" fmla="*/ 79 h 87"/>
                  <a:gd name="T22" fmla="*/ 43 w 118"/>
                  <a:gd name="T23" fmla="*/ 87 h 87"/>
                  <a:gd name="T24" fmla="*/ 35 w 118"/>
                  <a:gd name="T2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87">
                    <a:moveTo>
                      <a:pt x="35" y="87"/>
                    </a:moveTo>
                    <a:lnTo>
                      <a:pt x="19" y="86"/>
                    </a:lnTo>
                    <a:lnTo>
                      <a:pt x="1" y="74"/>
                    </a:lnTo>
                    <a:lnTo>
                      <a:pt x="0" y="71"/>
                    </a:lnTo>
                    <a:lnTo>
                      <a:pt x="66" y="0"/>
                    </a:lnTo>
                    <a:lnTo>
                      <a:pt x="78" y="9"/>
                    </a:lnTo>
                    <a:lnTo>
                      <a:pt x="104" y="22"/>
                    </a:lnTo>
                    <a:lnTo>
                      <a:pt x="118" y="26"/>
                    </a:lnTo>
                    <a:lnTo>
                      <a:pt x="86" y="60"/>
                    </a:lnTo>
                    <a:lnTo>
                      <a:pt x="74" y="71"/>
                    </a:lnTo>
                    <a:lnTo>
                      <a:pt x="63" y="79"/>
                    </a:lnTo>
                    <a:lnTo>
                      <a:pt x="43" y="87"/>
                    </a:lnTo>
                    <a:lnTo>
                      <a:pt x="35" y="8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2" name="Freeform 219"/>
              <p:cNvSpPr/>
              <p:nvPr/>
            </p:nvSpPr>
            <p:spPr bwMode="auto">
              <a:xfrm>
                <a:off x="6073775" y="5508625"/>
                <a:ext cx="26988" cy="17463"/>
              </a:xfrm>
              <a:custGeom>
                <a:avLst/>
                <a:gdLst>
                  <a:gd name="T0" fmla="*/ 53 w 70"/>
                  <a:gd name="T1" fmla="*/ 44 h 44"/>
                  <a:gd name="T2" fmla="*/ 39 w 70"/>
                  <a:gd name="T3" fmla="*/ 41 h 44"/>
                  <a:gd name="T4" fmla="*/ 13 w 70"/>
                  <a:gd name="T5" fmla="*/ 28 h 44"/>
                  <a:gd name="T6" fmla="*/ 0 w 70"/>
                  <a:gd name="T7" fmla="*/ 20 h 44"/>
                  <a:gd name="T8" fmla="*/ 18 w 70"/>
                  <a:gd name="T9" fmla="*/ 0 h 44"/>
                  <a:gd name="T10" fmla="*/ 31 w 70"/>
                  <a:gd name="T11" fmla="*/ 9 h 44"/>
                  <a:gd name="T12" fmla="*/ 57 w 70"/>
                  <a:gd name="T13" fmla="*/ 22 h 44"/>
                  <a:gd name="T14" fmla="*/ 70 w 70"/>
                  <a:gd name="T15" fmla="*/ 25 h 44"/>
                  <a:gd name="T16" fmla="*/ 62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1"/>
                    </a:lnTo>
                    <a:lnTo>
                      <a:pt x="13" y="28"/>
                    </a:lnTo>
                    <a:lnTo>
                      <a:pt x="0" y="20"/>
                    </a:lnTo>
                    <a:lnTo>
                      <a:pt x="18" y="0"/>
                    </a:lnTo>
                    <a:lnTo>
                      <a:pt x="31" y="9"/>
                    </a:lnTo>
                    <a:lnTo>
                      <a:pt x="57" y="22"/>
                    </a:lnTo>
                    <a:lnTo>
                      <a:pt x="70" y="25"/>
                    </a:lnTo>
                    <a:lnTo>
                      <a:pt x="62"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3" name="Freeform 220"/>
              <p:cNvSpPr/>
              <p:nvPr/>
            </p:nvSpPr>
            <p:spPr bwMode="auto">
              <a:xfrm>
                <a:off x="6083300" y="5499100"/>
                <a:ext cx="26988" cy="17463"/>
              </a:xfrm>
              <a:custGeom>
                <a:avLst/>
                <a:gdLst>
                  <a:gd name="T0" fmla="*/ 53 w 70"/>
                  <a:gd name="T1" fmla="*/ 44 h 44"/>
                  <a:gd name="T2" fmla="*/ 39 w 70"/>
                  <a:gd name="T3" fmla="*/ 40 h 44"/>
                  <a:gd name="T4" fmla="*/ 13 w 70"/>
                  <a:gd name="T5" fmla="*/ 28 h 44"/>
                  <a:gd name="T6" fmla="*/ 0 w 70"/>
                  <a:gd name="T7" fmla="*/ 19 h 44"/>
                  <a:gd name="T8" fmla="*/ 20 w 70"/>
                  <a:gd name="T9" fmla="*/ 0 h 44"/>
                  <a:gd name="T10" fmla="*/ 31 w 70"/>
                  <a:gd name="T11" fmla="*/ 8 h 44"/>
                  <a:gd name="T12" fmla="*/ 57 w 70"/>
                  <a:gd name="T13" fmla="*/ 21 h 44"/>
                  <a:gd name="T14" fmla="*/ 70 w 70"/>
                  <a:gd name="T15" fmla="*/ 25 h 44"/>
                  <a:gd name="T16" fmla="*/ 61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0"/>
                    </a:lnTo>
                    <a:lnTo>
                      <a:pt x="13" y="28"/>
                    </a:lnTo>
                    <a:lnTo>
                      <a:pt x="0" y="19"/>
                    </a:lnTo>
                    <a:lnTo>
                      <a:pt x="20" y="0"/>
                    </a:lnTo>
                    <a:lnTo>
                      <a:pt x="31" y="8"/>
                    </a:lnTo>
                    <a:lnTo>
                      <a:pt x="57" y="21"/>
                    </a:lnTo>
                    <a:lnTo>
                      <a:pt x="70" y="25"/>
                    </a:lnTo>
                    <a:lnTo>
                      <a:pt x="61"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4" name="Freeform 221"/>
              <p:cNvSpPr/>
              <p:nvPr/>
            </p:nvSpPr>
            <p:spPr bwMode="auto">
              <a:xfrm>
                <a:off x="6092825" y="5489575"/>
                <a:ext cx="26988" cy="17463"/>
              </a:xfrm>
              <a:custGeom>
                <a:avLst/>
                <a:gdLst>
                  <a:gd name="T0" fmla="*/ 50 w 69"/>
                  <a:gd name="T1" fmla="*/ 44 h 44"/>
                  <a:gd name="T2" fmla="*/ 38 w 69"/>
                  <a:gd name="T3" fmla="*/ 41 h 44"/>
                  <a:gd name="T4" fmla="*/ 12 w 69"/>
                  <a:gd name="T5" fmla="*/ 29 h 44"/>
                  <a:gd name="T6" fmla="*/ 0 w 69"/>
                  <a:gd name="T7" fmla="*/ 21 h 44"/>
                  <a:gd name="T8" fmla="*/ 18 w 69"/>
                  <a:gd name="T9" fmla="*/ 0 h 44"/>
                  <a:gd name="T10" fmla="*/ 41 w 69"/>
                  <a:gd name="T11" fmla="*/ 17 h 44"/>
                  <a:gd name="T12" fmla="*/ 69 w 69"/>
                  <a:gd name="T13" fmla="*/ 26 h 44"/>
                  <a:gd name="T14" fmla="*/ 60 w 69"/>
                  <a:gd name="T15" fmla="*/ 35 h 44"/>
                  <a:gd name="T16" fmla="*/ 50 w 69"/>
                  <a:gd name="T17"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44">
                    <a:moveTo>
                      <a:pt x="50" y="44"/>
                    </a:moveTo>
                    <a:lnTo>
                      <a:pt x="38" y="41"/>
                    </a:lnTo>
                    <a:lnTo>
                      <a:pt x="12" y="29"/>
                    </a:lnTo>
                    <a:lnTo>
                      <a:pt x="0" y="21"/>
                    </a:lnTo>
                    <a:lnTo>
                      <a:pt x="18" y="0"/>
                    </a:lnTo>
                    <a:lnTo>
                      <a:pt x="41" y="17"/>
                    </a:lnTo>
                    <a:lnTo>
                      <a:pt x="69" y="26"/>
                    </a:lnTo>
                    <a:lnTo>
                      <a:pt x="60" y="35"/>
                    </a:lnTo>
                    <a:lnTo>
                      <a:pt x="5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5" name="Freeform 222"/>
              <p:cNvSpPr/>
              <p:nvPr/>
            </p:nvSpPr>
            <p:spPr bwMode="auto">
              <a:xfrm>
                <a:off x="6102350" y="5411788"/>
                <a:ext cx="87313" cy="85725"/>
              </a:xfrm>
              <a:custGeom>
                <a:avLst/>
                <a:gdLst>
                  <a:gd name="T0" fmla="*/ 51 w 223"/>
                  <a:gd name="T1" fmla="*/ 215 h 215"/>
                  <a:gd name="T2" fmla="*/ 38 w 223"/>
                  <a:gd name="T3" fmla="*/ 213 h 215"/>
                  <a:gd name="T4" fmla="*/ 12 w 223"/>
                  <a:gd name="T5" fmla="*/ 200 h 215"/>
                  <a:gd name="T6" fmla="*/ 0 w 223"/>
                  <a:gd name="T7" fmla="*/ 191 h 215"/>
                  <a:gd name="T8" fmla="*/ 177 w 223"/>
                  <a:gd name="T9" fmla="*/ 0 h 215"/>
                  <a:gd name="T10" fmla="*/ 199 w 223"/>
                  <a:gd name="T11" fmla="*/ 16 h 215"/>
                  <a:gd name="T12" fmla="*/ 223 w 223"/>
                  <a:gd name="T13" fmla="*/ 24 h 215"/>
                  <a:gd name="T14" fmla="*/ 127 w 223"/>
                  <a:gd name="T15" fmla="*/ 131 h 215"/>
                  <a:gd name="T16" fmla="*/ 51 w 223"/>
                  <a:gd name="T17"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3" h="215">
                    <a:moveTo>
                      <a:pt x="51" y="215"/>
                    </a:moveTo>
                    <a:lnTo>
                      <a:pt x="38" y="213"/>
                    </a:lnTo>
                    <a:lnTo>
                      <a:pt x="12" y="200"/>
                    </a:lnTo>
                    <a:lnTo>
                      <a:pt x="0" y="191"/>
                    </a:lnTo>
                    <a:lnTo>
                      <a:pt x="177" y="0"/>
                    </a:lnTo>
                    <a:lnTo>
                      <a:pt x="199" y="16"/>
                    </a:lnTo>
                    <a:lnTo>
                      <a:pt x="223" y="24"/>
                    </a:lnTo>
                    <a:lnTo>
                      <a:pt x="127" y="131"/>
                    </a:lnTo>
                    <a:lnTo>
                      <a:pt x="51" y="215"/>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6" name="Freeform 223"/>
              <p:cNvSpPr/>
              <p:nvPr/>
            </p:nvSpPr>
            <p:spPr bwMode="auto">
              <a:xfrm>
                <a:off x="6173788" y="5402263"/>
                <a:ext cx="25400" cy="15875"/>
              </a:xfrm>
              <a:custGeom>
                <a:avLst/>
                <a:gdLst>
                  <a:gd name="T0" fmla="*/ 46 w 65"/>
                  <a:gd name="T1" fmla="*/ 41 h 41"/>
                  <a:gd name="T2" fmla="*/ 35 w 65"/>
                  <a:gd name="T3" fmla="*/ 39 h 41"/>
                  <a:gd name="T4" fmla="*/ 11 w 65"/>
                  <a:gd name="T5" fmla="*/ 28 h 41"/>
                  <a:gd name="T6" fmla="*/ 0 w 65"/>
                  <a:gd name="T7" fmla="*/ 19 h 41"/>
                  <a:gd name="T8" fmla="*/ 18 w 65"/>
                  <a:gd name="T9" fmla="*/ 0 h 41"/>
                  <a:gd name="T10" fmla="*/ 40 w 65"/>
                  <a:gd name="T11" fmla="*/ 15 h 41"/>
                  <a:gd name="T12" fmla="*/ 65 w 65"/>
                  <a:gd name="T13" fmla="*/ 22 h 41"/>
                  <a:gd name="T14" fmla="*/ 55 w 65"/>
                  <a:gd name="T15" fmla="*/ 32 h 41"/>
                  <a:gd name="T16" fmla="*/ 46 w 65"/>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41">
                    <a:moveTo>
                      <a:pt x="46" y="41"/>
                    </a:moveTo>
                    <a:lnTo>
                      <a:pt x="35" y="39"/>
                    </a:lnTo>
                    <a:lnTo>
                      <a:pt x="11" y="28"/>
                    </a:lnTo>
                    <a:lnTo>
                      <a:pt x="0" y="19"/>
                    </a:lnTo>
                    <a:lnTo>
                      <a:pt x="18" y="0"/>
                    </a:lnTo>
                    <a:lnTo>
                      <a:pt x="40" y="15"/>
                    </a:lnTo>
                    <a:lnTo>
                      <a:pt x="65" y="22"/>
                    </a:lnTo>
                    <a:lnTo>
                      <a:pt x="55" y="32"/>
                    </a:lnTo>
                    <a:lnTo>
                      <a:pt x="46" y="4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7" name="Freeform 224"/>
              <p:cNvSpPr/>
              <p:nvPr/>
            </p:nvSpPr>
            <p:spPr bwMode="auto">
              <a:xfrm>
                <a:off x="6183313" y="5392738"/>
                <a:ext cx="23813" cy="15875"/>
              </a:xfrm>
              <a:custGeom>
                <a:avLst/>
                <a:gdLst>
                  <a:gd name="T0" fmla="*/ 47 w 61"/>
                  <a:gd name="T1" fmla="*/ 37 h 37"/>
                  <a:gd name="T2" fmla="*/ 35 w 61"/>
                  <a:gd name="T3" fmla="*/ 36 h 37"/>
                  <a:gd name="T4" fmla="*/ 10 w 61"/>
                  <a:gd name="T5" fmla="*/ 24 h 37"/>
                  <a:gd name="T6" fmla="*/ 0 w 61"/>
                  <a:gd name="T7" fmla="*/ 16 h 37"/>
                  <a:gd name="T8" fmla="*/ 17 w 61"/>
                  <a:gd name="T9" fmla="*/ 0 h 37"/>
                  <a:gd name="T10" fmla="*/ 38 w 61"/>
                  <a:gd name="T11" fmla="*/ 14 h 37"/>
                  <a:gd name="T12" fmla="*/ 61 w 61"/>
                  <a:gd name="T13" fmla="*/ 22 h 37"/>
                  <a:gd name="T14" fmla="*/ 54 w 61"/>
                  <a:gd name="T15" fmla="*/ 29 h 37"/>
                  <a:gd name="T16" fmla="*/ 47 w 61"/>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37">
                    <a:moveTo>
                      <a:pt x="47" y="37"/>
                    </a:moveTo>
                    <a:lnTo>
                      <a:pt x="35" y="36"/>
                    </a:lnTo>
                    <a:lnTo>
                      <a:pt x="10" y="24"/>
                    </a:lnTo>
                    <a:lnTo>
                      <a:pt x="0" y="16"/>
                    </a:lnTo>
                    <a:lnTo>
                      <a:pt x="17" y="0"/>
                    </a:lnTo>
                    <a:lnTo>
                      <a:pt x="38" y="14"/>
                    </a:lnTo>
                    <a:lnTo>
                      <a:pt x="61" y="22"/>
                    </a:lnTo>
                    <a:lnTo>
                      <a:pt x="54" y="29"/>
                    </a:lnTo>
                    <a:lnTo>
                      <a:pt x="47" y="3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8" name="Freeform 225"/>
              <p:cNvSpPr/>
              <p:nvPr/>
            </p:nvSpPr>
            <p:spPr bwMode="auto">
              <a:xfrm>
                <a:off x="6191250" y="5367338"/>
                <a:ext cx="41275" cy="31750"/>
              </a:xfrm>
              <a:custGeom>
                <a:avLst/>
                <a:gdLst>
                  <a:gd name="T0" fmla="*/ 46 w 102"/>
                  <a:gd name="T1" fmla="*/ 81 h 81"/>
                  <a:gd name="T2" fmla="*/ 35 w 102"/>
                  <a:gd name="T3" fmla="*/ 79 h 81"/>
                  <a:gd name="T4" fmla="*/ 11 w 102"/>
                  <a:gd name="T5" fmla="*/ 68 h 81"/>
                  <a:gd name="T6" fmla="*/ 0 w 102"/>
                  <a:gd name="T7" fmla="*/ 60 h 81"/>
                  <a:gd name="T8" fmla="*/ 57 w 102"/>
                  <a:gd name="T9" fmla="*/ 0 h 81"/>
                  <a:gd name="T10" fmla="*/ 67 w 102"/>
                  <a:gd name="T11" fmla="*/ 7 h 81"/>
                  <a:gd name="T12" fmla="*/ 91 w 102"/>
                  <a:gd name="T13" fmla="*/ 16 h 81"/>
                  <a:gd name="T14" fmla="*/ 102 w 102"/>
                  <a:gd name="T15" fmla="*/ 18 h 81"/>
                  <a:gd name="T16" fmla="*/ 74 w 102"/>
                  <a:gd name="T17" fmla="*/ 50 h 81"/>
                  <a:gd name="T18" fmla="*/ 46 w 102"/>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81">
                    <a:moveTo>
                      <a:pt x="46" y="81"/>
                    </a:moveTo>
                    <a:lnTo>
                      <a:pt x="35" y="79"/>
                    </a:lnTo>
                    <a:lnTo>
                      <a:pt x="11" y="68"/>
                    </a:lnTo>
                    <a:lnTo>
                      <a:pt x="0" y="60"/>
                    </a:lnTo>
                    <a:lnTo>
                      <a:pt x="57" y="0"/>
                    </a:lnTo>
                    <a:lnTo>
                      <a:pt x="67" y="7"/>
                    </a:lnTo>
                    <a:lnTo>
                      <a:pt x="91" y="16"/>
                    </a:lnTo>
                    <a:lnTo>
                      <a:pt x="102" y="18"/>
                    </a:lnTo>
                    <a:lnTo>
                      <a:pt x="74" y="50"/>
                    </a:lnTo>
                    <a:lnTo>
                      <a:pt x="46" y="8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9" name="Freeform 226"/>
              <p:cNvSpPr/>
              <p:nvPr/>
            </p:nvSpPr>
            <p:spPr bwMode="auto">
              <a:xfrm>
                <a:off x="6189663" y="5391150"/>
                <a:ext cx="20638" cy="11113"/>
              </a:xfrm>
              <a:custGeom>
                <a:avLst/>
                <a:gdLst>
                  <a:gd name="T0" fmla="*/ 44 w 50"/>
                  <a:gd name="T1" fmla="*/ 28 h 28"/>
                  <a:gd name="T2" fmla="*/ 21 w 50"/>
                  <a:gd name="T3" fmla="*/ 20 h 28"/>
                  <a:gd name="T4" fmla="*/ 0 w 50"/>
                  <a:gd name="T5" fmla="*/ 6 h 28"/>
                  <a:gd name="T6" fmla="*/ 4 w 50"/>
                  <a:gd name="T7" fmla="*/ 0 h 28"/>
                  <a:gd name="T8" fmla="*/ 15 w 50"/>
                  <a:gd name="T9" fmla="*/ 8 h 28"/>
                  <a:gd name="T10" fmla="*/ 39 w 50"/>
                  <a:gd name="T11" fmla="*/ 19 h 28"/>
                  <a:gd name="T12" fmla="*/ 50 w 50"/>
                  <a:gd name="T13" fmla="*/ 21 h 28"/>
                  <a:gd name="T14" fmla="*/ 48 w 50"/>
                  <a:gd name="T15" fmla="*/ 24 h 28"/>
                  <a:gd name="T16" fmla="*/ 44 w 50"/>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28">
                    <a:moveTo>
                      <a:pt x="44" y="28"/>
                    </a:moveTo>
                    <a:lnTo>
                      <a:pt x="21" y="20"/>
                    </a:lnTo>
                    <a:lnTo>
                      <a:pt x="0" y="6"/>
                    </a:lnTo>
                    <a:lnTo>
                      <a:pt x="4" y="0"/>
                    </a:lnTo>
                    <a:lnTo>
                      <a:pt x="15" y="8"/>
                    </a:lnTo>
                    <a:lnTo>
                      <a:pt x="39" y="19"/>
                    </a:lnTo>
                    <a:lnTo>
                      <a:pt x="50" y="21"/>
                    </a:lnTo>
                    <a:lnTo>
                      <a:pt x="48" y="24"/>
                    </a:lnTo>
                    <a:lnTo>
                      <a:pt x="44"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0" name="Freeform 227"/>
              <p:cNvSpPr/>
              <p:nvPr/>
            </p:nvSpPr>
            <p:spPr bwMode="auto">
              <a:xfrm>
                <a:off x="6180138" y="5399088"/>
                <a:ext cx="20638" cy="11113"/>
              </a:xfrm>
              <a:custGeom>
                <a:avLst/>
                <a:gdLst>
                  <a:gd name="T0" fmla="*/ 47 w 52"/>
                  <a:gd name="T1" fmla="*/ 28 h 28"/>
                  <a:gd name="T2" fmla="*/ 22 w 52"/>
                  <a:gd name="T3" fmla="*/ 21 h 28"/>
                  <a:gd name="T4" fmla="*/ 0 w 52"/>
                  <a:gd name="T5" fmla="*/ 6 h 28"/>
                  <a:gd name="T6" fmla="*/ 5 w 52"/>
                  <a:gd name="T7" fmla="*/ 0 h 28"/>
                  <a:gd name="T8" fmla="*/ 15 w 52"/>
                  <a:gd name="T9" fmla="*/ 8 h 28"/>
                  <a:gd name="T10" fmla="*/ 40 w 52"/>
                  <a:gd name="T11" fmla="*/ 20 h 28"/>
                  <a:gd name="T12" fmla="*/ 52 w 52"/>
                  <a:gd name="T13" fmla="*/ 21 h 28"/>
                  <a:gd name="T14" fmla="*/ 49 w 52"/>
                  <a:gd name="T15" fmla="*/ 25 h 28"/>
                  <a:gd name="T16" fmla="*/ 47 w 52"/>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28">
                    <a:moveTo>
                      <a:pt x="47" y="28"/>
                    </a:moveTo>
                    <a:lnTo>
                      <a:pt x="22" y="21"/>
                    </a:lnTo>
                    <a:lnTo>
                      <a:pt x="0" y="6"/>
                    </a:lnTo>
                    <a:lnTo>
                      <a:pt x="5" y="0"/>
                    </a:lnTo>
                    <a:lnTo>
                      <a:pt x="15" y="8"/>
                    </a:lnTo>
                    <a:lnTo>
                      <a:pt x="40" y="20"/>
                    </a:lnTo>
                    <a:lnTo>
                      <a:pt x="52" y="21"/>
                    </a:lnTo>
                    <a:lnTo>
                      <a:pt x="49" y="25"/>
                    </a:lnTo>
                    <a:lnTo>
                      <a:pt x="47"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1" name="Freeform 228"/>
              <p:cNvSpPr/>
              <p:nvPr/>
            </p:nvSpPr>
            <p:spPr bwMode="auto">
              <a:xfrm>
                <a:off x="6172200" y="5410200"/>
                <a:ext cx="20638" cy="11113"/>
              </a:xfrm>
              <a:custGeom>
                <a:avLst/>
                <a:gdLst>
                  <a:gd name="T0" fmla="*/ 46 w 51"/>
                  <a:gd name="T1" fmla="*/ 29 h 29"/>
                  <a:gd name="T2" fmla="*/ 22 w 51"/>
                  <a:gd name="T3" fmla="*/ 21 h 29"/>
                  <a:gd name="T4" fmla="*/ 0 w 51"/>
                  <a:gd name="T5" fmla="*/ 5 h 29"/>
                  <a:gd name="T6" fmla="*/ 5 w 51"/>
                  <a:gd name="T7" fmla="*/ 0 h 29"/>
                  <a:gd name="T8" fmla="*/ 16 w 51"/>
                  <a:gd name="T9" fmla="*/ 9 h 29"/>
                  <a:gd name="T10" fmla="*/ 40 w 51"/>
                  <a:gd name="T11" fmla="*/ 20 h 29"/>
                  <a:gd name="T12" fmla="*/ 51 w 51"/>
                  <a:gd name="T13" fmla="*/ 22 h 29"/>
                  <a:gd name="T14" fmla="*/ 49 w 51"/>
                  <a:gd name="T15" fmla="*/ 26 h 29"/>
                  <a:gd name="T16" fmla="*/ 46 w 51"/>
                  <a:gd name="T17"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29">
                    <a:moveTo>
                      <a:pt x="46" y="29"/>
                    </a:moveTo>
                    <a:lnTo>
                      <a:pt x="22" y="21"/>
                    </a:lnTo>
                    <a:lnTo>
                      <a:pt x="0" y="5"/>
                    </a:lnTo>
                    <a:lnTo>
                      <a:pt x="5" y="0"/>
                    </a:lnTo>
                    <a:lnTo>
                      <a:pt x="16" y="9"/>
                    </a:lnTo>
                    <a:lnTo>
                      <a:pt x="40" y="20"/>
                    </a:lnTo>
                    <a:lnTo>
                      <a:pt x="51" y="22"/>
                    </a:lnTo>
                    <a:lnTo>
                      <a:pt x="49" y="26"/>
                    </a:lnTo>
                    <a:lnTo>
                      <a:pt x="46" y="29"/>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2" name="Freeform 229"/>
              <p:cNvSpPr/>
              <p:nvPr/>
            </p:nvSpPr>
            <p:spPr bwMode="auto">
              <a:xfrm>
                <a:off x="6099175" y="5486400"/>
                <a:ext cx="22225" cy="12700"/>
              </a:xfrm>
              <a:custGeom>
                <a:avLst/>
                <a:gdLst>
                  <a:gd name="T0" fmla="*/ 51 w 56"/>
                  <a:gd name="T1" fmla="*/ 31 h 31"/>
                  <a:gd name="T2" fmla="*/ 23 w 56"/>
                  <a:gd name="T3" fmla="*/ 22 h 31"/>
                  <a:gd name="T4" fmla="*/ 0 w 56"/>
                  <a:gd name="T5" fmla="*/ 5 h 31"/>
                  <a:gd name="T6" fmla="*/ 5 w 56"/>
                  <a:gd name="T7" fmla="*/ 0 h 31"/>
                  <a:gd name="T8" fmla="*/ 17 w 56"/>
                  <a:gd name="T9" fmla="*/ 9 h 31"/>
                  <a:gd name="T10" fmla="*/ 43 w 56"/>
                  <a:gd name="T11" fmla="*/ 22 h 31"/>
                  <a:gd name="T12" fmla="*/ 56 w 56"/>
                  <a:gd name="T13" fmla="*/ 24 h 31"/>
                  <a:gd name="T14" fmla="*/ 53 w 56"/>
                  <a:gd name="T15" fmla="*/ 28 h 31"/>
                  <a:gd name="T16" fmla="*/ 51 w 56"/>
                  <a:gd name="T1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1">
                    <a:moveTo>
                      <a:pt x="51" y="31"/>
                    </a:moveTo>
                    <a:lnTo>
                      <a:pt x="23" y="22"/>
                    </a:lnTo>
                    <a:lnTo>
                      <a:pt x="0" y="5"/>
                    </a:lnTo>
                    <a:lnTo>
                      <a:pt x="5" y="0"/>
                    </a:lnTo>
                    <a:lnTo>
                      <a:pt x="17" y="9"/>
                    </a:lnTo>
                    <a:lnTo>
                      <a:pt x="43" y="22"/>
                    </a:lnTo>
                    <a:lnTo>
                      <a:pt x="56" y="24"/>
                    </a:lnTo>
                    <a:lnTo>
                      <a:pt x="53" y="28"/>
                    </a:lnTo>
                    <a:lnTo>
                      <a:pt x="51"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3" name="Freeform 230"/>
              <p:cNvSpPr/>
              <p:nvPr/>
            </p:nvSpPr>
            <p:spPr bwMode="auto">
              <a:xfrm>
                <a:off x="6089650" y="5497513"/>
                <a:ext cx="22225" cy="11113"/>
              </a:xfrm>
              <a:custGeom>
                <a:avLst/>
                <a:gdLst>
                  <a:gd name="T0" fmla="*/ 50 w 55"/>
                  <a:gd name="T1" fmla="*/ 30 h 30"/>
                  <a:gd name="T2" fmla="*/ 37 w 55"/>
                  <a:gd name="T3" fmla="*/ 26 h 30"/>
                  <a:gd name="T4" fmla="*/ 11 w 55"/>
                  <a:gd name="T5" fmla="*/ 13 h 30"/>
                  <a:gd name="T6" fmla="*/ 0 w 55"/>
                  <a:gd name="T7" fmla="*/ 5 h 30"/>
                  <a:gd name="T8" fmla="*/ 5 w 55"/>
                  <a:gd name="T9" fmla="*/ 0 h 30"/>
                  <a:gd name="T10" fmla="*/ 17 w 55"/>
                  <a:gd name="T11" fmla="*/ 8 h 30"/>
                  <a:gd name="T12" fmla="*/ 43 w 55"/>
                  <a:gd name="T13" fmla="*/ 20 h 30"/>
                  <a:gd name="T14" fmla="*/ 55 w 55"/>
                  <a:gd name="T15" fmla="*/ 23 h 30"/>
                  <a:gd name="T16" fmla="*/ 53 w 55"/>
                  <a:gd name="T17" fmla="*/ 27 h 30"/>
                  <a:gd name="T18" fmla="*/ 50 w 55"/>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30">
                    <a:moveTo>
                      <a:pt x="50" y="30"/>
                    </a:moveTo>
                    <a:lnTo>
                      <a:pt x="37" y="26"/>
                    </a:lnTo>
                    <a:lnTo>
                      <a:pt x="11" y="13"/>
                    </a:lnTo>
                    <a:lnTo>
                      <a:pt x="0" y="5"/>
                    </a:lnTo>
                    <a:lnTo>
                      <a:pt x="5" y="0"/>
                    </a:lnTo>
                    <a:lnTo>
                      <a:pt x="17" y="8"/>
                    </a:lnTo>
                    <a:lnTo>
                      <a:pt x="43" y="20"/>
                    </a:lnTo>
                    <a:lnTo>
                      <a:pt x="55" y="23"/>
                    </a:lnTo>
                    <a:lnTo>
                      <a:pt x="53" y="27"/>
                    </a:lnTo>
                    <a:lnTo>
                      <a:pt x="50"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4" name="Freeform 231"/>
              <p:cNvSpPr/>
              <p:nvPr/>
            </p:nvSpPr>
            <p:spPr bwMode="auto">
              <a:xfrm>
                <a:off x="6080125" y="5507038"/>
                <a:ext cx="23813" cy="12700"/>
              </a:xfrm>
              <a:custGeom>
                <a:avLst/>
                <a:gdLst>
                  <a:gd name="T0" fmla="*/ 52 w 58"/>
                  <a:gd name="T1" fmla="*/ 31 h 31"/>
                  <a:gd name="T2" fmla="*/ 39 w 58"/>
                  <a:gd name="T3" fmla="*/ 28 h 31"/>
                  <a:gd name="T4" fmla="*/ 13 w 58"/>
                  <a:gd name="T5" fmla="*/ 15 h 31"/>
                  <a:gd name="T6" fmla="*/ 0 w 58"/>
                  <a:gd name="T7" fmla="*/ 6 h 31"/>
                  <a:gd name="T8" fmla="*/ 5 w 58"/>
                  <a:gd name="T9" fmla="*/ 0 h 31"/>
                  <a:gd name="T10" fmla="*/ 18 w 58"/>
                  <a:gd name="T11" fmla="*/ 9 h 31"/>
                  <a:gd name="T12" fmla="*/ 44 w 58"/>
                  <a:gd name="T13" fmla="*/ 21 h 31"/>
                  <a:gd name="T14" fmla="*/ 58 w 58"/>
                  <a:gd name="T15" fmla="*/ 25 h 31"/>
                  <a:gd name="T16" fmla="*/ 56 w 58"/>
                  <a:gd name="T17" fmla="*/ 28 h 31"/>
                  <a:gd name="T18" fmla="*/ 52 w 58"/>
                  <a:gd name="T1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1">
                    <a:moveTo>
                      <a:pt x="52" y="31"/>
                    </a:moveTo>
                    <a:lnTo>
                      <a:pt x="39" y="28"/>
                    </a:lnTo>
                    <a:lnTo>
                      <a:pt x="13" y="15"/>
                    </a:lnTo>
                    <a:lnTo>
                      <a:pt x="0" y="6"/>
                    </a:lnTo>
                    <a:lnTo>
                      <a:pt x="5" y="0"/>
                    </a:lnTo>
                    <a:lnTo>
                      <a:pt x="18" y="9"/>
                    </a:lnTo>
                    <a:lnTo>
                      <a:pt x="44" y="21"/>
                    </a:lnTo>
                    <a:lnTo>
                      <a:pt x="58" y="25"/>
                    </a:lnTo>
                    <a:lnTo>
                      <a:pt x="56" y="28"/>
                    </a:lnTo>
                    <a:lnTo>
                      <a:pt x="52"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5" name="Freeform 232"/>
              <p:cNvSpPr/>
              <p:nvPr/>
            </p:nvSpPr>
            <p:spPr bwMode="auto">
              <a:xfrm>
                <a:off x="6072188" y="5518150"/>
                <a:ext cx="22225" cy="11113"/>
              </a:xfrm>
              <a:custGeom>
                <a:avLst/>
                <a:gdLst>
                  <a:gd name="T0" fmla="*/ 52 w 57"/>
                  <a:gd name="T1" fmla="*/ 30 h 30"/>
                  <a:gd name="T2" fmla="*/ 38 w 57"/>
                  <a:gd name="T3" fmla="*/ 26 h 30"/>
                  <a:gd name="T4" fmla="*/ 12 w 57"/>
                  <a:gd name="T5" fmla="*/ 13 h 30"/>
                  <a:gd name="T6" fmla="*/ 0 w 57"/>
                  <a:gd name="T7" fmla="*/ 4 h 30"/>
                  <a:gd name="T8" fmla="*/ 4 w 57"/>
                  <a:gd name="T9" fmla="*/ 0 h 30"/>
                  <a:gd name="T10" fmla="*/ 17 w 57"/>
                  <a:gd name="T11" fmla="*/ 8 h 30"/>
                  <a:gd name="T12" fmla="*/ 43 w 57"/>
                  <a:gd name="T13" fmla="*/ 21 h 30"/>
                  <a:gd name="T14" fmla="*/ 57 w 57"/>
                  <a:gd name="T15" fmla="*/ 24 h 30"/>
                  <a:gd name="T16" fmla="*/ 55 w 57"/>
                  <a:gd name="T17" fmla="*/ 26 h 30"/>
                  <a:gd name="T18" fmla="*/ 52 w 57"/>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30">
                    <a:moveTo>
                      <a:pt x="52" y="30"/>
                    </a:moveTo>
                    <a:lnTo>
                      <a:pt x="38" y="26"/>
                    </a:lnTo>
                    <a:lnTo>
                      <a:pt x="12" y="13"/>
                    </a:lnTo>
                    <a:lnTo>
                      <a:pt x="0" y="4"/>
                    </a:lnTo>
                    <a:lnTo>
                      <a:pt x="4" y="0"/>
                    </a:lnTo>
                    <a:lnTo>
                      <a:pt x="17" y="8"/>
                    </a:lnTo>
                    <a:lnTo>
                      <a:pt x="43" y="21"/>
                    </a:lnTo>
                    <a:lnTo>
                      <a:pt x="57" y="24"/>
                    </a:lnTo>
                    <a:lnTo>
                      <a:pt x="55" y="26"/>
                    </a:lnTo>
                    <a:lnTo>
                      <a:pt x="52"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6" name="Rectangle 233"/>
              <p:cNvSpPr>
                <a:spLocks noChangeArrowheads="1"/>
              </p:cNvSpPr>
              <p:nvPr/>
            </p:nvSpPr>
            <p:spPr bwMode="auto">
              <a:xfrm>
                <a:off x="6496050" y="5024438"/>
                <a:ext cx="1588" cy="1588"/>
              </a:xfrm>
              <a:prstGeom prst="rect">
                <a:avLst/>
              </a:prstGeom>
              <a:solidFill>
                <a:srgbClr val="C2C0B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p>
            </p:txBody>
          </p:sp>
          <p:sp>
            <p:nvSpPr>
              <p:cNvPr id="77" name="Rectangle 234"/>
              <p:cNvSpPr>
                <a:spLocks noChangeArrowheads="1"/>
              </p:cNvSpPr>
              <p:nvPr/>
            </p:nvSpPr>
            <p:spPr bwMode="auto">
              <a:xfrm>
                <a:off x="6723063" y="4819650"/>
                <a:ext cx="1588" cy="1588"/>
              </a:xfrm>
              <a:prstGeom prst="rect">
                <a:avLst/>
              </a:prstGeom>
              <a:solidFill>
                <a:srgbClr val="364D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p>
            </p:txBody>
          </p:sp>
          <p:sp>
            <p:nvSpPr>
              <p:cNvPr id="78" name="Freeform 235"/>
              <p:cNvSpPr/>
              <p:nvPr/>
            </p:nvSpPr>
            <p:spPr bwMode="auto">
              <a:xfrm>
                <a:off x="6491288" y="4819650"/>
                <a:ext cx="231775" cy="230188"/>
              </a:xfrm>
              <a:custGeom>
                <a:avLst/>
                <a:gdLst>
                  <a:gd name="T0" fmla="*/ 0 w 583"/>
                  <a:gd name="T1" fmla="*/ 580 h 580"/>
                  <a:gd name="T2" fmla="*/ 11 w 583"/>
                  <a:gd name="T3" fmla="*/ 518 h 580"/>
                  <a:gd name="T4" fmla="*/ 11 w 583"/>
                  <a:gd name="T5" fmla="*/ 518 h 580"/>
                  <a:gd name="T6" fmla="*/ 11 w 583"/>
                  <a:gd name="T7" fmla="*/ 518 h 580"/>
                  <a:gd name="T8" fmla="*/ 583 w 583"/>
                  <a:gd name="T9" fmla="*/ 0 h 580"/>
                  <a:gd name="T10" fmla="*/ 583 w 583"/>
                  <a:gd name="T11" fmla="*/ 0 h 580"/>
                  <a:gd name="T12" fmla="*/ 583 w 583"/>
                  <a:gd name="T13" fmla="*/ 0 h 580"/>
                  <a:gd name="T14" fmla="*/ 0 w 583"/>
                  <a:gd name="T15" fmla="*/ 580 h 5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 h="580">
                    <a:moveTo>
                      <a:pt x="0" y="580"/>
                    </a:moveTo>
                    <a:lnTo>
                      <a:pt x="11" y="518"/>
                    </a:lnTo>
                    <a:lnTo>
                      <a:pt x="11" y="518"/>
                    </a:lnTo>
                    <a:lnTo>
                      <a:pt x="11" y="518"/>
                    </a:lnTo>
                    <a:lnTo>
                      <a:pt x="583" y="0"/>
                    </a:lnTo>
                    <a:lnTo>
                      <a:pt x="583" y="0"/>
                    </a:lnTo>
                    <a:lnTo>
                      <a:pt x="583" y="0"/>
                    </a:lnTo>
                    <a:lnTo>
                      <a:pt x="0" y="580"/>
                    </a:lnTo>
                    <a:close/>
                  </a:path>
                </a:pathLst>
              </a:custGeom>
              <a:solidFill>
                <a:srgbClr val="23336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grpSp>
      </p:grpSp>
      <p:sp>
        <p:nvSpPr>
          <p:cNvPr id="79" name="矩形 7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6071730" y="1515485"/>
            <a:ext cx="5715635" cy="378460"/>
          </a:xfrm>
          <a:prstGeom prst="rect">
            <a:avLst/>
          </a:prstGeom>
          <a:noFill/>
        </p:spPr>
        <p:txBody>
          <a:bodyPr wrap="none">
            <a:spAutoFit/>
          </a:bodyPr>
          <a:lstStyle/>
          <a:p>
            <a:pPr algn="l">
              <a:defRPr/>
            </a:pPr>
            <a:r>
              <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sym typeface="+mn-ea"/>
              </a:rPr>
              <a:t>相关规定过于笼统，</a:t>
            </a:r>
            <a:r>
              <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rPr>
              <a:t>缺乏反网络暴力的专项法律条款 </a:t>
            </a:r>
            <a:endPar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cxnSp>
        <p:nvCxnSpPr>
          <p:cNvPr id="81" name="直接连接符 80"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6201579" y="2035770"/>
            <a:ext cx="24310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椭圆 8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5231421" y="1322185"/>
            <a:ext cx="807371" cy="8073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3" name="矩形 82"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6201270" y="2921620"/>
            <a:ext cx="2557780" cy="378460"/>
          </a:xfrm>
          <a:prstGeom prst="rect">
            <a:avLst/>
          </a:prstGeom>
          <a:noFill/>
        </p:spPr>
        <p:txBody>
          <a:bodyPr wrap="none">
            <a:spAutoFit/>
          </a:bodyPr>
          <a:lstStyle/>
          <a:p>
            <a:pPr algn="l">
              <a:defRPr/>
            </a:pPr>
            <a:r>
              <a:rPr lang="zh-CN" altLang="en-US" sz="1865" kern="100" dirty="0">
                <a:solidFill>
                  <a:schemeClr val="accent1"/>
                </a:solidFill>
                <a:latin typeface="微软雅黑" panose="020B0503020204020204" charset="-122"/>
                <a:ea typeface="微软雅黑" panose="020B0503020204020204" charset="-122"/>
                <a:cs typeface="Times New Roman" panose="02020603050405020304" pitchFamily="18" charset="0"/>
              </a:rPr>
              <a:t>违法行为和主体认定难</a:t>
            </a:r>
            <a:endParaRPr lang="zh-CN" altLang="en-US" sz="1865"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cxnSp>
        <p:nvCxnSpPr>
          <p:cNvPr id="85" name="直接连接符 84"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6202214" y="4671901"/>
            <a:ext cx="24310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6" name="椭圆 8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5198401" y="2769751"/>
            <a:ext cx="807371" cy="8073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89" name="直接连接符 8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6202214" y="3360759"/>
            <a:ext cx="24310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0" name="椭圆 8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5198401" y="4077617"/>
            <a:ext cx="807371" cy="8073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1" name="Freeform 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5367717" y="1516016"/>
            <a:ext cx="536053" cy="419709"/>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vert="horz" wrap="square" lIns="121920" tIns="60960" rIns="121920" bIns="60960" numCol="1" anchor="t" anchorCtr="0" compatLnSpc="1"/>
          <a:lstStyle/>
          <a:p>
            <a:endParaRPr lang="zh-CN" altLang="en-US" sz="2400"/>
          </a:p>
        </p:txBody>
      </p:sp>
      <p:grpSp>
        <p:nvGrpSpPr>
          <p:cNvPr id="92" name="组合 9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5386583" y="2921541"/>
            <a:ext cx="375129" cy="508871"/>
            <a:chOff x="5680076" y="2749550"/>
            <a:chExt cx="547688" cy="742950"/>
          </a:xfrm>
          <a:solidFill>
            <a:schemeClr val="bg1"/>
          </a:solidFill>
        </p:grpSpPr>
        <p:sp>
          <p:nvSpPr>
            <p:cNvPr id="93"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121920" tIns="60960" rIns="121920" bIns="60960" numCol="1" anchor="t" anchorCtr="0" compatLnSpc="1"/>
            <a:lstStyle/>
            <a:p>
              <a:endParaRPr lang="zh-CN" altLang="en-US" sz="2400"/>
            </a:p>
          </p:txBody>
        </p:sp>
        <p:sp>
          <p:nvSpPr>
            <p:cNvPr id="94"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121920" tIns="60960" rIns="121920" bIns="60960" numCol="1" anchor="t" anchorCtr="0" compatLnSpc="1"/>
            <a:lstStyle/>
            <a:p>
              <a:endParaRPr lang="zh-CN" altLang="en-US" sz="2400"/>
            </a:p>
          </p:txBody>
        </p:sp>
      </p:grpSp>
      <p:sp>
        <p:nvSpPr>
          <p:cNvPr id="95" name="Freeform 2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5410333" y="4221128"/>
            <a:ext cx="451241" cy="518656"/>
          </a:xfrm>
          <a:custGeom>
            <a:avLst/>
            <a:gdLst>
              <a:gd name="T0" fmla="*/ 61 w 240"/>
              <a:gd name="T1" fmla="*/ 0 h 275"/>
              <a:gd name="T2" fmla="*/ 61 w 240"/>
              <a:gd name="T3" fmla="*/ 46 h 275"/>
              <a:gd name="T4" fmla="*/ 91 w 240"/>
              <a:gd name="T5" fmla="*/ 109 h 275"/>
              <a:gd name="T6" fmla="*/ 152 w 240"/>
              <a:gd name="T7" fmla="*/ 131 h 275"/>
              <a:gd name="T8" fmla="*/ 179 w 240"/>
              <a:gd name="T9" fmla="*/ 275 h 275"/>
              <a:gd name="T10" fmla="*/ 240 w 240"/>
              <a:gd name="T11" fmla="*/ 131 h 275"/>
              <a:gd name="T12" fmla="*/ 91 w 240"/>
              <a:gd name="T13" fmla="*/ 109 h 275"/>
              <a:gd name="T14" fmla="*/ 59 w 240"/>
              <a:gd name="T15" fmla="*/ 145 h 275"/>
              <a:gd name="T16" fmla="*/ 123 w 240"/>
              <a:gd name="T17" fmla="*/ 102 h 275"/>
              <a:gd name="T18" fmla="*/ 123 w 240"/>
              <a:gd name="T19" fmla="*/ 102 h 275"/>
              <a:gd name="T20" fmla="*/ 123 w 240"/>
              <a:gd name="T21" fmla="*/ 73 h 275"/>
              <a:gd name="T22" fmla="*/ 69 w 240"/>
              <a:gd name="T23" fmla="*/ 73 h 275"/>
              <a:gd name="T24" fmla="*/ 68 w 240"/>
              <a:gd name="T25" fmla="*/ 50 h 275"/>
              <a:gd name="T26" fmla="*/ 40 w 240"/>
              <a:gd name="T27" fmla="*/ 53 h 275"/>
              <a:gd name="T28" fmla="*/ 3 w 240"/>
              <a:gd name="T29" fmla="*/ 177 h 275"/>
              <a:gd name="T30" fmla="*/ 92 w 240"/>
              <a:gd name="T31" fmla="*/ 259 h 275"/>
              <a:gd name="T32" fmla="*/ 125 w 240"/>
              <a:gd name="T33" fmla="*/ 259 h 275"/>
              <a:gd name="T34" fmla="*/ 121 w 240"/>
              <a:gd name="T35" fmla="*/ 145 h 275"/>
              <a:gd name="T36" fmla="*/ 40 w 240"/>
              <a:gd name="T37" fmla="*/ 197 h 275"/>
              <a:gd name="T38" fmla="*/ 54 w 240"/>
              <a:gd name="T39" fmla="*/ 273 h 275"/>
              <a:gd name="T40" fmla="*/ 86 w 240"/>
              <a:gd name="T41" fmla="*/ 197 h 275"/>
              <a:gd name="T42" fmla="*/ 7 w 240"/>
              <a:gd name="T43" fmla="*/ 185 h 275"/>
              <a:gd name="T44" fmla="*/ 218 w 240"/>
              <a:gd name="T45" fmla="*/ 79 h 275"/>
              <a:gd name="T46" fmla="*/ 146 w 240"/>
              <a:gd name="T47" fmla="*/ 100 h 275"/>
              <a:gd name="T48" fmla="*/ 218 w 240"/>
              <a:gd name="T49" fmla="*/ 79 h 275"/>
              <a:gd name="T50" fmla="*/ 233 w 240"/>
              <a:gd name="T51" fmla="*/ 75 h 275"/>
              <a:gd name="T52" fmla="*/ 161 w 240"/>
              <a:gd name="T53" fmla="*/ 53 h 275"/>
              <a:gd name="T54" fmla="*/ 160 w 240"/>
              <a:gd name="T55" fmla="*/ 49 h 275"/>
              <a:gd name="T56" fmla="*/ 232 w 240"/>
              <a:gd name="T57" fmla="*/ 28 h 275"/>
              <a:gd name="T58" fmla="*/ 160 w 240"/>
              <a:gd name="T59" fmla="*/ 49 h 275"/>
              <a:gd name="T60" fmla="*/ 149 w 240"/>
              <a:gd name="T61" fmla="*/ 2 h 275"/>
              <a:gd name="T62" fmla="*/ 222 w 240"/>
              <a:gd name="T63"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275">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vert="horz" wrap="square" lIns="121920" tIns="60960" rIns="121920" bIns="60960" numCol="1" anchor="t" anchorCtr="0" compatLnSpc="1"/>
          <a:lstStyle/>
          <a:p>
            <a:endParaRPr lang="zh-CN" altLang="en-US" sz="2400"/>
          </a:p>
        </p:txBody>
      </p:sp>
      <p:sp>
        <p:nvSpPr>
          <p:cNvPr id="6" name="椭圆 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5264441" y="5415584"/>
            <a:ext cx="807371" cy="8073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 name="Freeform 889"/>
          <p:cNvSpPr>
            <a:spLocks noEditPoints="1"/>
          </p:cNvSpPr>
          <p:nvPr/>
        </p:nvSpPr>
        <p:spPr bwMode="auto">
          <a:xfrm>
            <a:off x="5472007" y="5602393"/>
            <a:ext cx="393700" cy="433493"/>
          </a:xfrm>
          <a:custGeom>
            <a:avLst/>
            <a:gdLst>
              <a:gd name="T0" fmla="*/ 178 w 178"/>
              <a:gd name="T1" fmla="*/ 180 h 185"/>
              <a:gd name="T2" fmla="*/ 5 w 178"/>
              <a:gd name="T3" fmla="*/ 185 h 185"/>
              <a:gd name="T4" fmla="*/ 0 w 178"/>
              <a:gd name="T5" fmla="*/ 180 h 185"/>
              <a:gd name="T6" fmla="*/ 173 w 178"/>
              <a:gd name="T7" fmla="*/ 175 h 185"/>
              <a:gd name="T8" fmla="*/ 6 w 178"/>
              <a:gd name="T9" fmla="*/ 162 h 185"/>
              <a:gd name="T10" fmla="*/ 11 w 178"/>
              <a:gd name="T11" fmla="*/ 167 h 185"/>
              <a:gd name="T12" fmla="*/ 172 w 178"/>
              <a:gd name="T13" fmla="*/ 162 h 185"/>
              <a:gd name="T14" fmla="*/ 167 w 178"/>
              <a:gd name="T15" fmla="*/ 157 h 185"/>
              <a:gd name="T16" fmla="*/ 6 w 178"/>
              <a:gd name="T17" fmla="*/ 162 h 185"/>
              <a:gd name="T18" fmla="*/ 8 w 178"/>
              <a:gd name="T19" fmla="*/ 50 h 185"/>
              <a:gd name="T20" fmla="*/ 91 w 178"/>
              <a:gd name="T21" fmla="*/ 1 h 185"/>
              <a:gd name="T22" fmla="*/ 174 w 178"/>
              <a:gd name="T23" fmla="*/ 57 h 185"/>
              <a:gd name="T24" fmla="*/ 9 w 178"/>
              <a:gd name="T25" fmla="*/ 61 h 185"/>
              <a:gd name="T26" fmla="*/ 77 w 178"/>
              <a:gd name="T27" fmla="*/ 34 h 185"/>
              <a:gd name="T28" fmla="*/ 101 w 178"/>
              <a:gd name="T29" fmla="*/ 34 h 185"/>
              <a:gd name="T30" fmla="*/ 77 w 178"/>
              <a:gd name="T31" fmla="*/ 34 h 185"/>
              <a:gd name="T32" fmla="*/ 19 w 178"/>
              <a:gd name="T33" fmla="*/ 141 h 185"/>
              <a:gd name="T34" fmla="*/ 25 w 178"/>
              <a:gd name="T35" fmla="*/ 147 h 185"/>
              <a:gd name="T36" fmla="*/ 54 w 178"/>
              <a:gd name="T37" fmla="*/ 142 h 185"/>
              <a:gd name="T38" fmla="*/ 49 w 178"/>
              <a:gd name="T39" fmla="*/ 137 h 185"/>
              <a:gd name="T40" fmla="*/ 47 w 178"/>
              <a:gd name="T41" fmla="*/ 80 h 185"/>
              <a:gd name="T42" fmla="*/ 54 w 178"/>
              <a:gd name="T43" fmla="*/ 76 h 185"/>
              <a:gd name="T44" fmla="*/ 50 w 178"/>
              <a:gd name="T45" fmla="*/ 70 h 185"/>
              <a:gd name="T46" fmla="*/ 19 w 178"/>
              <a:gd name="T47" fmla="*/ 75 h 185"/>
              <a:gd name="T48" fmla="*/ 24 w 178"/>
              <a:gd name="T49" fmla="*/ 80 h 185"/>
              <a:gd name="T50" fmla="*/ 25 w 178"/>
              <a:gd name="T51" fmla="*/ 137 h 185"/>
              <a:gd name="T52" fmla="*/ 77 w 178"/>
              <a:gd name="T53" fmla="*/ 137 h 185"/>
              <a:gd name="T54" fmla="*/ 72 w 178"/>
              <a:gd name="T55" fmla="*/ 142 h 185"/>
              <a:gd name="T56" fmla="*/ 101 w 178"/>
              <a:gd name="T57" fmla="*/ 147 h 185"/>
              <a:gd name="T58" fmla="*/ 106 w 178"/>
              <a:gd name="T59" fmla="*/ 141 h 185"/>
              <a:gd name="T60" fmla="*/ 100 w 178"/>
              <a:gd name="T61" fmla="*/ 137 h 185"/>
              <a:gd name="T62" fmla="*/ 101 w 178"/>
              <a:gd name="T63" fmla="*/ 80 h 185"/>
              <a:gd name="T64" fmla="*/ 106 w 178"/>
              <a:gd name="T65" fmla="*/ 75 h 185"/>
              <a:gd name="T66" fmla="*/ 78 w 178"/>
              <a:gd name="T67" fmla="*/ 70 h 185"/>
              <a:gd name="T68" fmla="*/ 72 w 178"/>
              <a:gd name="T69" fmla="*/ 76 h 185"/>
              <a:gd name="T70" fmla="*/ 78 w 178"/>
              <a:gd name="T71" fmla="*/ 80 h 185"/>
              <a:gd name="T72" fmla="*/ 77 w 178"/>
              <a:gd name="T73" fmla="*/ 137 h 185"/>
              <a:gd name="T74" fmla="*/ 124 w 178"/>
              <a:gd name="T75" fmla="*/ 141 h 185"/>
              <a:gd name="T76" fmla="*/ 130 w 178"/>
              <a:gd name="T77" fmla="*/ 147 h 185"/>
              <a:gd name="T78" fmla="*/ 159 w 178"/>
              <a:gd name="T79" fmla="*/ 142 h 185"/>
              <a:gd name="T80" fmla="*/ 154 w 178"/>
              <a:gd name="T81" fmla="*/ 137 h 185"/>
              <a:gd name="T82" fmla="*/ 152 w 178"/>
              <a:gd name="T83" fmla="*/ 80 h 185"/>
              <a:gd name="T84" fmla="*/ 159 w 178"/>
              <a:gd name="T85" fmla="*/ 76 h 185"/>
              <a:gd name="T86" fmla="*/ 155 w 178"/>
              <a:gd name="T87" fmla="*/ 70 h 185"/>
              <a:gd name="T88" fmla="*/ 124 w 178"/>
              <a:gd name="T89" fmla="*/ 75 h 185"/>
              <a:gd name="T90" fmla="*/ 129 w 178"/>
              <a:gd name="T91" fmla="*/ 80 h 185"/>
              <a:gd name="T92" fmla="*/ 130 w 178"/>
              <a:gd name="T93" fmla="*/ 137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8" h="185">
                <a:moveTo>
                  <a:pt x="178" y="180"/>
                </a:moveTo>
                <a:cubicBezTo>
                  <a:pt x="178" y="180"/>
                  <a:pt x="178" y="180"/>
                  <a:pt x="178" y="180"/>
                </a:cubicBezTo>
                <a:cubicBezTo>
                  <a:pt x="178" y="183"/>
                  <a:pt x="176" y="185"/>
                  <a:pt x="173" y="185"/>
                </a:cubicBezTo>
                <a:cubicBezTo>
                  <a:pt x="5" y="185"/>
                  <a:pt x="5" y="185"/>
                  <a:pt x="5" y="185"/>
                </a:cubicBezTo>
                <a:cubicBezTo>
                  <a:pt x="2" y="185"/>
                  <a:pt x="0" y="183"/>
                  <a:pt x="0" y="180"/>
                </a:cubicBezTo>
                <a:cubicBezTo>
                  <a:pt x="0" y="180"/>
                  <a:pt x="0" y="180"/>
                  <a:pt x="0" y="180"/>
                </a:cubicBezTo>
                <a:cubicBezTo>
                  <a:pt x="0" y="177"/>
                  <a:pt x="2" y="175"/>
                  <a:pt x="5" y="175"/>
                </a:cubicBezTo>
                <a:cubicBezTo>
                  <a:pt x="173" y="175"/>
                  <a:pt x="173" y="175"/>
                  <a:pt x="173" y="175"/>
                </a:cubicBezTo>
                <a:cubicBezTo>
                  <a:pt x="176" y="175"/>
                  <a:pt x="178" y="177"/>
                  <a:pt x="178" y="180"/>
                </a:cubicBezTo>
                <a:close/>
                <a:moveTo>
                  <a:pt x="6" y="162"/>
                </a:moveTo>
                <a:cubicBezTo>
                  <a:pt x="6" y="162"/>
                  <a:pt x="6" y="162"/>
                  <a:pt x="6" y="162"/>
                </a:cubicBezTo>
                <a:cubicBezTo>
                  <a:pt x="6" y="165"/>
                  <a:pt x="9" y="167"/>
                  <a:pt x="11" y="167"/>
                </a:cubicBezTo>
                <a:cubicBezTo>
                  <a:pt x="167" y="167"/>
                  <a:pt x="167" y="167"/>
                  <a:pt x="167" y="167"/>
                </a:cubicBezTo>
                <a:cubicBezTo>
                  <a:pt x="169" y="167"/>
                  <a:pt x="172" y="165"/>
                  <a:pt x="172" y="162"/>
                </a:cubicBezTo>
                <a:cubicBezTo>
                  <a:pt x="172" y="162"/>
                  <a:pt x="172" y="162"/>
                  <a:pt x="172" y="162"/>
                </a:cubicBezTo>
                <a:cubicBezTo>
                  <a:pt x="172" y="159"/>
                  <a:pt x="169" y="157"/>
                  <a:pt x="167" y="157"/>
                </a:cubicBezTo>
                <a:cubicBezTo>
                  <a:pt x="11" y="157"/>
                  <a:pt x="11" y="157"/>
                  <a:pt x="11" y="157"/>
                </a:cubicBezTo>
                <a:cubicBezTo>
                  <a:pt x="9" y="157"/>
                  <a:pt x="6" y="159"/>
                  <a:pt x="6" y="162"/>
                </a:cubicBezTo>
                <a:close/>
                <a:moveTo>
                  <a:pt x="4" y="57"/>
                </a:moveTo>
                <a:cubicBezTo>
                  <a:pt x="4" y="54"/>
                  <a:pt x="3" y="52"/>
                  <a:pt x="8" y="50"/>
                </a:cubicBezTo>
                <a:cubicBezTo>
                  <a:pt x="12" y="47"/>
                  <a:pt x="87" y="1"/>
                  <a:pt x="87" y="1"/>
                </a:cubicBezTo>
                <a:cubicBezTo>
                  <a:pt x="88" y="0"/>
                  <a:pt x="90" y="0"/>
                  <a:pt x="91" y="1"/>
                </a:cubicBezTo>
                <a:cubicBezTo>
                  <a:pt x="91" y="1"/>
                  <a:pt x="167" y="47"/>
                  <a:pt x="170" y="50"/>
                </a:cubicBezTo>
                <a:cubicBezTo>
                  <a:pt x="174" y="52"/>
                  <a:pt x="174" y="54"/>
                  <a:pt x="174" y="57"/>
                </a:cubicBezTo>
                <a:cubicBezTo>
                  <a:pt x="174" y="59"/>
                  <a:pt x="171" y="61"/>
                  <a:pt x="169" y="61"/>
                </a:cubicBezTo>
                <a:cubicBezTo>
                  <a:pt x="9" y="61"/>
                  <a:pt x="9" y="61"/>
                  <a:pt x="9" y="61"/>
                </a:cubicBezTo>
                <a:cubicBezTo>
                  <a:pt x="7" y="61"/>
                  <a:pt x="4" y="59"/>
                  <a:pt x="4" y="57"/>
                </a:cubicBezTo>
                <a:close/>
                <a:moveTo>
                  <a:pt x="77" y="34"/>
                </a:moveTo>
                <a:cubicBezTo>
                  <a:pt x="77" y="40"/>
                  <a:pt x="83" y="45"/>
                  <a:pt x="89" y="45"/>
                </a:cubicBezTo>
                <a:cubicBezTo>
                  <a:pt x="95" y="45"/>
                  <a:pt x="101" y="40"/>
                  <a:pt x="101" y="34"/>
                </a:cubicBezTo>
                <a:cubicBezTo>
                  <a:pt x="101" y="27"/>
                  <a:pt x="95" y="22"/>
                  <a:pt x="89" y="22"/>
                </a:cubicBezTo>
                <a:cubicBezTo>
                  <a:pt x="83" y="22"/>
                  <a:pt x="77" y="27"/>
                  <a:pt x="77" y="34"/>
                </a:cubicBezTo>
                <a:close/>
                <a:moveTo>
                  <a:pt x="24" y="137"/>
                </a:moveTo>
                <a:cubicBezTo>
                  <a:pt x="21" y="137"/>
                  <a:pt x="19" y="139"/>
                  <a:pt x="19" y="141"/>
                </a:cubicBezTo>
                <a:cubicBezTo>
                  <a:pt x="19" y="142"/>
                  <a:pt x="19" y="142"/>
                  <a:pt x="19" y="142"/>
                </a:cubicBezTo>
                <a:cubicBezTo>
                  <a:pt x="19" y="144"/>
                  <a:pt x="22" y="147"/>
                  <a:pt x="25" y="147"/>
                </a:cubicBezTo>
                <a:cubicBezTo>
                  <a:pt x="49" y="147"/>
                  <a:pt x="49" y="147"/>
                  <a:pt x="49" y="147"/>
                </a:cubicBezTo>
                <a:cubicBezTo>
                  <a:pt x="52" y="147"/>
                  <a:pt x="54" y="144"/>
                  <a:pt x="54" y="142"/>
                </a:cubicBezTo>
                <a:cubicBezTo>
                  <a:pt x="54" y="141"/>
                  <a:pt x="54" y="141"/>
                  <a:pt x="54" y="141"/>
                </a:cubicBezTo>
                <a:cubicBezTo>
                  <a:pt x="54" y="139"/>
                  <a:pt x="52" y="137"/>
                  <a:pt x="49" y="137"/>
                </a:cubicBezTo>
                <a:cubicBezTo>
                  <a:pt x="47" y="137"/>
                  <a:pt x="47" y="137"/>
                  <a:pt x="47" y="137"/>
                </a:cubicBezTo>
                <a:cubicBezTo>
                  <a:pt x="47" y="80"/>
                  <a:pt x="47" y="80"/>
                  <a:pt x="47" y="80"/>
                </a:cubicBezTo>
                <a:cubicBezTo>
                  <a:pt x="49" y="80"/>
                  <a:pt x="49" y="80"/>
                  <a:pt x="49" y="80"/>
                </a:cubicBezTo>
                <a:cubicBezTo>
                  <a:pt x="52" y="80"/>
                  <a:pt x="54" y="78"/>
                  <a:pt x="54" y="76"/>
                </a:cubicBezTo>
                <a:cubicBezTo>
                  <a:pt x="54" y="75"/>
                  <a:pt x="54" y="75"/>
                  <a:pt x="54" y="75"/>
                </a:cubicBezTo>
                <a:cubicBezTo>
                  <a:pt x="54" y="73"/>
                  <a:pt x="52" y="70"/>
                  <a:pt x="50" y="70"/>
                </a:cubicBezTo>
                <a:cubicBezTo>
                  <a:pt x="25" y="70"/>
                  <a:pt x="25" y="70"/>
                  <a:pt x="25" y="70"/>
                </a:cubicBezTo>
                <a:cubicBezTo>
                  <a:pt x="21" y="70"/>
                  <a:pt x="19" y="73"/>
                  <a:pt x="19" y="75"/>
                </a:cubicBezTo>
                <a:cubicBezTo>
                  <a:pt x="19" y="76"/>
                  <a:pt x="19" y="76"/>
                  <a:pt x="19" y="76"/>
                </a:cubicBezTo>
                <a:cubicBezTo>
                  <a:pt x="19" y="78"/>
                  <a:pt x="21" y="80"/>
                  <a:pt x="24" y="80"/>
                </a:cubicBezTo>
                <a:cubicBezTo>
                  <a:pt x="25" y="80"/>
                  <a:pt x="25" y="80"/>
                  <a:pt x="25" y="80"/>
                </a:cubicBezTo>
                <a:cubicBezTo>
                  <a:pt x="25" y="137"/>
                  <a:pt x="25" y="137"/>
                  <a:pt x="25" y="137"/>
                </a:cubicBezTo>
                <a:lnTo>
                  <a:pt x="24" y="137"/>
                </a:lnTo>
                <a:close/>
                <a:moveTo>
                  <a:pt x="77" y="137"/>
                </a:moveTo>
                <a:cubicBezTo>
                  <a:pt x="74" y="137"/>
                  <a:pt x="72" y="139"/>
                  <a:pt x="72" y="141"/>
                </a:cubicBezTo>
                <a:cubicBezTo>
                  <a:pt x="72" y="142"/>
                  <a:pt x="72" y="142"/>
                  <a:pt x="72" y="142"/>
                </a:cubicBezTo>
                <a:cubicBezTo>
                  <a:pt x="72" y="144"/>
                  <a:pt x="75" y="147"/>
                  <a:pt x="78" y="147"/>
                </a:cubicBezTo>
                <a:cubicBezTo>
                  <a:pt x="101" y="147"/>
                  <a:pt x="101" y="147"/>
                  <a:pt x="101" y="147"/>
                </a:cubicBezTo>
                <a:cubicBezTo>
                  <a:pt x="104" y="147"/>
                  <a:pt x="106" y="144"/>
                  <a:pt x="106" y="142"/>
                </a:cubicBezTo>
                <a:cubicBezTo>
                  <a:pt x="106" y="141"/>
                  <a:pt x="106" y="141"/>
                  <a:pt x="106" y="141"/>
                </a:cubicBezTo>
                <a:cubicBezTo>
                  <a:pt x="106" y="139"/>
                  <a:pt x="104" y="137"/>
                  <a:pt x="101" y="137"/>
                </a:cubicBezTo>
                <a:cubicBezTo>
                  <a:pt x="100" y="137"/>
                  <a:pt x="100" y="137"/>
                  <a:pt x="100" y="137"/>
                </a:cubicBezTo>
                <a:cubicBezTo>
                  <a:pt x="100" y="80"/>
                  <a:pt x="100" y="80"/>
                  <a:pt x="100" y="80"/>
                </a:cubicBezTo>
                <a:cubicBezTo>
                  <a:pt x="101" y="80"/>
                  <a:pt x="101" y="80"/>
                  <a:pt x="101" y="80"/>
                </a:cubicBezTo>
                <a:cubicBezTo>
                  <a:pt x="104" y="80"/>
                  <a:pt x="106" y="78"/>
                  <a:pt x="106" y="76"/>
                </a:cubicBezTo>
                <a:cubicBezTo>
                  <a:pt x="106" y="75"/>
                  <a:pt x="106" y="75"/>
                  <a:pt x="106" y="75"/>
                </a:cubicBezTo>
                <a:cubicBezTo>
                  <a:pt x="106" y="73"/>
                  <a:pt x="104" y="70"/>
                  <a:pt x="102" y="70"/>
                </a:cubicBezTo>
                <a:cubicBezTo>
                  <a:pt x="78" y="70"/>
                  <a:pt x="78" y="70"/>
                  <a:pt x="78" y="70"/>
                </a:cubicBezTo>
                <a:cubicBezTo>
                  <a:pt x="74" y="70"/>
                  <a:pt x="72" y="73"/>
                  <a:pt x="72" y="75"/>
                </a:cubicBezTo>
                <a:cubicBezTo>
                  <a:pt x="72" y="76"/>
                  <a:pt x="72" y="76"/>
                  <a:pt x="72" y="76"/>
                </a:cubicBezTo>
                <a:cubicBezTo>
                  <a:pt x="72" y="78"/>
                  <a:pt x="74" y="80"/>
                  <a:pt x="77" y="80"/>
                </a:cubicBezTo>
                <a:cubicBezTo>
                  <a:pt x="78" y="80"/>
                  <a:pt x="78" y="80"/>
                  <a:pt x="78" y="80"/>
                </a:cubicBezTo>
                <a:cubicBezTo>
                  <a:pt x="78" y="137"/>
                  <a:pt x="78" y="137"/>
                  <a:pt x="78" y="137"/>
                </a:cubicBezTo>
                <a:lnTo>
                  <a:pt x="77" y="137"/>
                </a:lnTo>
                <a:close/>
                <a:moveTo>
                  <a:pt x="129" y="137"/>
                </a:moveTo>
                <a:cubicBezTo>
                  <a:pt x="126" y="137"/>
                  <a:pt x="124" y="139"/>
                  <a:pt x="124" y="141"/>
                </a:cubicBezTo>
                <a:cubicBezTo>
                  <a:pt x="124" y="142"/>
                  <a:pt x="124" y="142"/>
                  <a:pt x="124" y="142"/>
                </a:cubicBezTo>
                <a:cubicBezTo>
                  <a:pt x="124" y="144"/>
                  <a:pt x="127" y="147"/>
                  <a:pt x="130" y="147"/>
                </a:cubicBezTo>
                <a:cubicBezTo>
                  <a:pt x="154" y="147"/>
                  <a:pt x="154" y="147"/>
                  <a:pt x="154" y="147"/>
                </a:cubicBezTo>
                <a:cubicBezTo>
                  <a:pt x="157" y="147"/>
                  <a:pt x="159" y="144"/>
                  <a:pt x="159" y="142"/>
                </a:cubicBezTo>
                <a:cubicBezTo>
                  <a:pt x="159" y="141"/>
                  <a:pt x="159" y="141"/>
                  <a:pt x="159" y="141"/>
                </a:cubicBezTo>
                <a:cubicBezTo>
                  <a:pt x="159" y="139"/>
                  <a:pt x="157" y="137"/>
                  <a:pt x="154" y="137"/>
                </a:cubicBezTo>
                <a:cubicBezTo>
                  <a:pt x="152" y="137"/>
                  <a:pt x="152" y="137"/>
                  <a:pt x="152" y="137"/>
                </a:cubicBezTo>
                <a:cubicBezTo>
                  <a:pt x="152" y="80"/>
                  <a:pt x="152" y="80"/>
                  <a:pt x="152" y="80"/>
                </a:cubicBezTo>
                <a:cubicBezTo>
                  <a:pt x="154" y="80"/>
                  <a:pt x="154" y="80"/>
                  <a:pt x="154" y="80"/>
                </a:cubicBezTo>
                <a:cubicBezTo>
                  <a:pt x="157" y="80"/>
                  <a:pt x="159" y="78"/>
                  <a:pt x="159" y="76"/>
                </a:cubicBezTo>
                <a:cubicBezTo>
                  <a:pt x="159" y="75"/>
                  <a:pt x="159" y="75"/>
                  <a:pt x="159" y="75"/>
                </a:cubicBezTo>
                <a:cubicBezTo>
                  <a:pt x="159" y="73"/>
                  <a:pt x="157" y="70"/>
                  <a:pt x="155" y="70"/>
                </a:cubicBezTo>
                <a:cubicBezTo>
                  <a:pt x="130" y="70"/>
                  <a:pt x="130" y="70"/>
                  <a:pt x="130" y="70"/>
                </a:cubicBezTo>
                <a:cubicBezTo>
                  <a:pt x="126" y="70"/>
                  <a:pt x="124" y="73"/>
                  <a:pt x="124" y="75"/>
                </a:cubicBezTo>
                <a:cubicBezTo>
                  <a:pt x="124" y="76"/>
                  <a:pt x="124" y="76"/>
                  <a:pt x="124" y="76"/>
                </a:cubicBezTo>
                <a:cubicBezTo>
                  <a:pt x="124" y="78"/>
                  <a:pt x="126" y="80"/>
                  <a:pt x="129" y="80"/>
                </a:cubicBezTo>
                <a:cubicBezTo>
                  <a:pt x="130" y="80"/>
                  <a:pt x="130" y="80"/>
                  <a:pt x="130" y="80"/>
                </a:cubicBezTo>
                <a:cubicBezTo>
                  <a:pt x="130" y="137"/>
                  <a:pt x="130" y="137"/>
                  <a:pt x="130" y="137"/>
                </a:cubicBezTo>
                <a:lnTo>
                  <a:pt x="129" y="137"/>
                </a:lnTo>
                <a:close/>
              </a:path>
            </a:pathLst>
          </a:custGeom>
          <a:solidFill>
            <a:sysClr val="window" lastClr="FFFFFF"/>
          </a:solidFill>
          <a:ln>
            <a:noFill/>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prstClr val="black"/>
              </a:solidFill>
              <a:effectLst/>
              <a:uLnTx/>
              <a:uFillTx/>
            </a:endParaRPr>
          </a:p>
        </p:txBody>
      </p:sp>
      <p:cxnSp>
        <p:nvCxnSpPr>
          <p:cNvPr id="11" name="直接连接符 10"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6202002" y="5971111"/>
            <a:ext cx="243109"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202045" y="4226560"/>
            <a:ext cx="4064000" cy="378460"/>
          </a:xfrm>
          <a:prstGeom prst="rect">
            <a:avLst/>
          </a:prstGeom>
          <a:noFill/>
        </p:spPr>
        <p:txBody>
          <a:bodyPr wrap="square" rtlCol="0">
            <a:spAutoFit/>
          </a:bodyPr>
          <a:lstStyle/>
          <a:p>
            <a:r>
              <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rPr>
              <a:t>违法证据取证难</a:t>
            </a:r>
            <a:endPar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7" name="文本框 6"/>
          <p:cNvSpPr txBox="1"/>
          <p:nvPr/>
        </p:nvSpPr>
        <p:spPr>
          <a:xfrm>
            <a:off x="6202045" y="5602605"/>
            <a:ext cx="4064000" cy="378460"/>
          </a:xfrm>
          <a:prstGeom prst="rect">
            <a:avLst/>
          </a:prstGeom>
          <a:noFill/>
        </p:spPr>
        <p:txBody>
          <a:bodyPr wrap="square" rtlCol="0">
            <a:spAutoFit/>
          </a:bodyPr>
          <a:lstStyle/>
          <a:p>
            <a:r>
              <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rPr>
              <a:t>网络暴力违法成本低、维权成本高</a:t>
            </a:r>
            <a:endParaRPr lang="zh-CN" altLang="en-US" sz="1865"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latin typeface="+mj-ea"/>
                <a:sym typeface="+mn-ea"/>
              </a:rPr>
              <a:t>四、面对网络暴力怎么办？</a:t>
            </a:r>
            <a:endPar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 name="内容占位符 2"/>
          <p:cNvSpPr>
            <a:spLocks noGrp="1"/>
          </p:cNvSpPr>
          <p:nvPr>
            <p:ph idx="1"/>
          </p:nvPr>
        </p:nvSpPr>
        <p:spPr>
          <a:xfrm>
            <a:off x="608330" y="1490345"/>
            <a:ext cx="3510915" cy="4690110"/>
          </a:xfrm>
        </p:spPr>
        <p:txBody>
          <a:bodyPr>
            <a:normAutofit/>
          </a:bodyPr>
          <a:lstStyle/>
          <a:p>
            <a:pPr marL="0" indent="0">
              <a:buNone/>
            </a:pPr>
            <a:r>
              <a:rPr lang="en-US" altLang="zh-CN"/>
              <a:t>     </a:t>
            </a:r>
            <a:endParaRPr lang="en-US" altLang="zh-CN"/>
          </a:p>
        </p:txBody>
      </p:sp>
      <p:sp>
        <p:nvSpPr>
          <p:cNvPr id="5" name="文本框 4"/>
          <p:cNvSpPr txBox="1"/>
          <p:nvPr/>
        </p:nvSpPr>
        <p:spPr>
          <a:xfrm>
            <a:off x="1038225" y="1595755"/>
            <a:ext cx="3764280" cy="368300"/>
          </a:xfrm>
          <a:prstGeom prst="rect">
            <a:avLst/>
          </a:prstGeom>
          <a:noFill/>
        </p:spPr>
        <p:txBody>
          <a:bodyPr wrap="square" rtlCol="0">
            <a:spAutoFit/>
          </a:bodyPr>
          <a:lstStyle/>
          <a:p>
            <a:r>
              <a:rPr lang="zh-CN" altLang="en-US" b="1" spc="300" dirty="0">
                <a:solidFill>
                  <a:schemeClr val="accent1"/>
                </a:solidFill>
                <a:uFillTx/>
                <a:latin typeface="+mj-ea"/>
                <a:ea typeface="+mj-ea"/>
                <a:cs typeface="+mj-cs"/>
              </a:rPr>
              <a:t>如果你正在经历网暴</a:t>
            </a:r>
            <a:endParaRPr lang="zh-CN" altLang="en-US" b="1" spc="300" dirty="0">
              <a:solidFill>
                <a:schemeClr val="accent1"/>
              </a:solidFill>
              <a:uFillTx/>
              <a:latin typeface="+mj-ea"/>
              <a:ea typeface="+mj-ea"/>
              <a:cs typeface="+mj-cs"/>
            </a:endParaRPr>
          </a:p>
        </p:txBody>
      </p:sp>
      <p:sp>
        <p:nvSpPr>
          <p:cNvPr id="6" name="文本框 5"/>
          <p:cNvSpPr txBox="1"/>
          <p:nvPr/>
        </p:nvSpPr>
        <p:spPr>
          <a:xfrm>
            <a:off x="1038225" y="2245360"/>
            <a:ext cx="9744075" cy="2999740"/>
          </a:xfrm>
          <a:prstGeom prst="rect">
            <a:avLst/>
          </a:prstGeom>
          <a:noFill/>
        </p:spPr>
        <p:txBody>
          <a:bodyPr wrap="square" rtlCol="0">
            <a:spAutoFit/>
          </a:bodyPr>
          <a:lstStyle/>
          <a:p>
            <a:pPr indent="0" algn="l" fontAlgn="auto">
              <a:lnSpc>
                <a:spcPct val="150000"/>
              </a:lnSpc>
              <a:buClrTx/>
              <a:buSzTx/>
              <a:buFontTx/>
            </a:pPr>
            <a:r>
              <a:rPr lang="zh-CN" altLang="en-US"/>
              <a:t>1.立即关掉私信和评论区，暂时隔绝网络，减少外界负面信息对自己的影响。</a:t>
            </a:r>
            <a:endParaRPr lang="zh-CN" altLang="en-US"/>
          </a:p>
          <a:p>
            <a:pPr indent="0" algn="l" fontAlgn="auto">
              <a:lnSpc>
                <a:spcPct val="150000"/>
              </a:lnSpc>
              <a:buClrTx/>
              <a:buSzTx/>
              <a:buFontTx/>
            </a:pPr>
            <a:r>
              <a:rPr lang="zh-CN" altLang="en-US"/>
              <a:t> </a:t>
            </a:r>
            <a:endParaRPr lang="zh-CN" altLang="en-US"/>
          </a:p>
          <a:p>
            <a:pPr indent="0" algn="l" fontAlgn="auto">
              <a:lnSpc>
                <a:spcPct val="150000"/>
              </a:lnSpc>
              <a:buClrTx/>
              <a:buSzTx/>
              <a:buFontTx/>
            </a:pPr>
            <a:r>
              <a:rPr lang="zh-CN" altLang="en-US"/>
              <a:t>2.如果对方通过信息网络或者其他途径发布你的行踪轨迹、身份证号码、账号密码、财产状况等个人信息，性质上涉嫌侵犯公民个人信息罪。可以先保存相关侵权证据，然后与网络平台联系要求删除、封号，并向公安机关报案处理。</a:t>
            </a:r>
            <a:endParaRPr lang="zh-CN" altLang="en-US"/>
          </a:p>
          <a:p>
            <a:pPr indent="0" algn="l" fontAlgn="auto">
              <a:lnSpc>
                <a:spcPct val="150000"/>
              </a:lnSpc>
              <a:buClrTx/>
              <a:buSzTx/>
              <a:buFontTx/>
            </a:pPr>
            <a:endParaRPr lang="zh-CN" altLang="en-US"/>
          </a:p>
          <a:p>
            <a:pPr indent="0" algn="l" fontAlgn="auto">
              <a:lnSpc>
                <a:spcPct val="150000"/>
              </a:lnSpc>
              <a:buClrTx/>
              <a:buSzTx/>
              <a:buFontTx/>
            </a:pPr>
            <a:r>
              <a:rPr lang="zh-CN" altLang="en-US"/>
              <a:t>3.如果网络暴力情节严重可能涉嫌犯罪的，还可以提起刑事自诉</a:t>
            </a:r>
            <a:r>
              <a:rPr lang="zh-CN" altLang="en-US" sz="1400"/>
              <a:t>。</a:t>
            </a:r>
            <a:endParaRPr lang="zh-CN"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latin typeface="+mj-ea"/>
                <a:sym typeface="+mn-ea"/>
              </a:rPr>
              <a:t>四、面对网络暴力怎么办？</a:t>
            </a:r>
            <a:endPar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 name="内容占位符 2"/>
          <p:cNvSpPr>
            <a:spLocks noGrp="1"/>
          </p:cNvSpPr>
          <p:nvPr>
            <p:ph idx="1"/>
          </p:nvPr>
        </p:nvSpPr>
        <p:spPr>
          <a:xfrm>
            <a:off x="219710" y="1313815"/>
            <a:ext cx="3510915" cy="4690110"/>
          </a:xfrm>
        </p:spPr>
        <p:txBody>
          <a:bodyPr>
            <a:normAutofit/>
          </a:bodyPr>
          <a:lstStyle/>
          <a:p>
            <a:pPr marL="0" indent="0">
              <a:buNone/>
            </a:pPr>
            <a:r>
              <a:rPr lang="zh-CN" altLang="en-US" sz="3200" b="1" spc="300" dirty="0">
                <a:solidFill>
                  <a:schemeClr val="accent1"/>
                </a:solidFill>
                <a:latin typeface="+mj-ea"/>
                <a:ea typeface="+mj-ea"/>
                <a:cs typeface="+mj-cs"/>
              </a:rPr>
              <a:t>     </a:t>
            </a:r>
            <a:r>
              <a:rPr lang="zh-CN" altLang="en-US" b="1" spc="300" dirty="0">
                <a:solidFill>
                  <a:schemeClr val="accent1"/>
                </a:solidFill>
                <a:latin typeface="+mj-ea"/>
                <a:ea typeface="+mj-ea"/>
                <a:cs typeface="+mj-cs"/>
              </a:rPr>
              <a:t>如果你正在见证网暴</a:t>
            </a:r>
            <a:endParaRPr lang="zh-CN" altLang="en-US" b="1" spc="300" dirty="0">
              <a:solidFill>
                <a:schemeClr val="accent1"/>
              </a:solidFill>
              <a:latin typeface="+mj-ea"/>
              <a:ea typeface="+mj-ea"/>
              <a:cs typeface="+mj-cs"/>
            </a:endParaRPr>
          </a:p>
        </p:txBody>
      </p:sp>
      <p:sp>
        <p:nvSpPr>
          <p:cNvPr id="6" name="文本框 5"/>
          <p:cNvSpPr txBox="1"/>
          <p:nvPr/>
        </p:nvSpPr>
        <p:spPr>
          <a:xfrm>
            <a:off x="608330" y="1826895"/>
            <a:ext cx="10508615" cy="2292350"/>
          </a:xfrm>
          <a:prstGeom prst="rect">
            <a:avLst/>
          </a:prstGeom>
          <a:noFill/>
        </p:spPr>
        <p:txBody>
          <a:bodyPr wrap="square" rtlCol="0" anchor="t">
            <a:noAutofit/>
          </a:bodyPr>
          <a:lstStyle/>
          <a:p>
            <a:pPr indent="0" fontAlgn="auto">
              <a:lnSpc>
                <a:spcPct val="300000"/>
              </a:lnSpc>
            </a:pPr>
            <a:r>
              <a:rPr lang="en-US" altLang="zh-CN">
                <a:sym typeface="+mn-ea"/>
              </a:rPr>
              <a:t>1. </a:t>
            </a:r>
            <a:r>
              <a:rPr lang="zh-CN" altLang="en-US">
                <a:sym typeface="+mn-ea"/>
              </a:rPr>
              <a:t>在尝试发言之前也许可以三思而后行。比如多去了解事件的全貌，不贸然下定论，谨言慎行。</a:t>
            </a:r>
            <a:endParaRPr lang="zh-CN" altLang="en-US">
              <a:sym typeface="+mn-ea"/>
            </a:endParaRPr>
          </a:p>
          <a:p>
            <a:pPr indent="0" fontAlgn="auto">
              <a:lnSpc>
                <a:spcPct val="300000"/>
              </a:lnSpc>
            </a:pPr>
            <a:r>
              <a:rPr lang="en-US" altLang="zh-CN">
                <a:sym typeface="+mn-ea"/>
              </a:rPr>
              <a:t>2. </a:t>
            </a:r>
            <a:r>
              <a:rPr lang="zh-CN" altLang="en-US">
                <a:sym typeface="+mn-ea"/>
              </a:rPr>
              <a:t>只陈述已知的既定事实，对自己的网络发言负责。这既能保护自己，又能尊重他人。</a:t>
            </a:r>
            <a:endParaRPr lang="zh-CN" altLang="en-US">
              <a:sym typeface="+mn-ea"/>
            </a:endParaRPr>
          </a:p>
          <a:p>
            <a:pPr indent="0" fontAlgn="auto">
              <a:lnSpc>
                <a:spcPct val="300000"/>
              </a:lnSpc>
            </a:pPr>
            <a:r>
              <a:rPr lang="en-US" altLang="zh-CN">
                <a:sym typeface="+mn-ea"/>
              </a:rPr>
              <a:t>3. </a:t>
            </a:r>
            <a:r>
              <a:rPr lang="zh-CN" altLang="en-US">
                <a:sym typeface="+mn-ea"/>
              </a:rPr>
              <a:t>当我们看见了稍有偏颇或是不公正的事时，我们可以不参与进任何一方的观点或争论，反而是可以呼吁大家等待一个更加客观的事实，尽自己所能不去做一个旁观者。因为阻止事件发酵的这个行为本质，就已经是在反对恶意的发展。</a:t>
            </a:r>
            <a:endParaRPr lang="zh-CN" altLang="en-U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2908893"/>
            <a:ext cx="10969200" cy="1135569"/>
          </a:xfrm>
        </p:spPr>
        <p:txBody>
          <a:bodyPr>
            <a:normAutofit/>
          </a:bodyPr>
          <a:lstStyle/>
          <a:p>
            <a:pPr marL="0" indent="0" algn="ctr">
              <a:buNone/>
            </a:pPr>
            <a:r>
              <a:rPr lang="zh-CN" altLang="en-US" sz="1865" kern="100" dirty="0">
                <a:solidFill>
                  <a:srgbClr val="0070C0"/>
                </a:solidFill>
                <a:latin typeface="微软雅黑" panose="020B0503020204020204" charset="-122"/>
                <a:ea typeface="微软雅黑" panose="020B0503020204020204" charset="-122"/>
                <a:cs typeface="Times New Roman" panose="02020603050405020304" pitchFamily="18" charset="0"/>
              </a:rPr>
              <a:t>善语结善缘，恶语伤人心，我们或许没有办法叫醒那些混沌的施暴者，但我们可以让自己不成为下一个施暴者，不要让暴力的漆黑掩盖掉生命的多彩。</a:t>
            </a:r>
            <a:endParaRPr lang="zh-CN" altLang="en-US" sz="1865" kern="100" dirty="0">
              <a:solidFill>
                <a:srgbClr val="0070C0"/>
              </a:solidFill>
              <a:latin typeface="微软雅黑" panose="020B0503020204020204" charset="-122"/>
              <a:ea typeface="微软雅黑" panose="020B0503020204020204" charset="-122"/>
              <a:cs typeface="Times New Roman" panose="02020603050405020304" pitchFamily="18" charset="0"/>
            </a:endParaRPr>
          </a:p>
        </p:txBody>
      </p:sp>
      <p:sp>
        <p:nvSpPr>
          <p:cNvPr id="4" name="标题 3"/>
          <p:cNvSpPr>
            <a:spLocks noGrp="1"/>
          </p:cNvSpPr>
          <p:nvPr>
            <p:ph type="title"/>
          </p:nvPr>
        </p:nvSpPr>
        <p:spPr/>
        <p:txBody>
          <a:bodyPr/>
          <a:lstStyle/>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矩形 59"/>
          <p:cNvSpPr/>
          <p:nvPr/>
        </p:nvSpPr>
        <p:spPr bwMode="auto">
          <a:xfrm>
            <a:off x="2087503" y="2616788"/>
            <a:ext cx="1894205" cy="993775"/>
          </a:xfrm>
          <a:prstGeom prst="rect">
            <a:avLst/>
          </a:prstGeom>
        </p:spPr>
        <p:txBody>
          <a:bodyPr wrap="none">
            <a:spAutoFit/>
          </a:bodyPr>
          <a:lstStyle/>
          <a:p>
            <a:pPr algn="ctr">
              <a:defRPr/>
            </a:pPr>
            <a:r>
              <a:rPr lang="zh-CN" altLang="en-US" sz="5865" kern="100">
                <a:solidFill>
                  <a:schemeClr val="accent1"/>
                </a:solidFill>
                <a:latin typeface="微软雅黑" panose="020B0503020204020204" charset="-122"/>
                <a:ea typeface="微软雅黑" panose="020B0503020204020204" charset="-122"/>
                <a:cs typeface="Times New Roman" panose="02020603050405020304" pitchFamily="18" charset="0"/>
              </a:rPr>
              <a:t>目 录</a:t>
            </a:r>
            <a:endParaRPr lang="zh-CN" altLang="en-US" sz="5865" kern="10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61" name="文本框 6"/>
          <p:cNvSpPr txBox="1">
            <a:spLocks noChangeArrowheads="1"/>
          </p:cNvSpPr>
          <p:nvPr/>
        </p:nvSpPr>
        <p:spPr bwMode="auto">
          <a:xfrm>
            <a:off x="6866719" y="1572967"/>
            <a:ext cx="1281120" cy="42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2135" dirty="0" smtClean="0">
                <a:solidFill>
                  <a:schemeClr val="accent1"/>
                </a:solidFill>
                <a:latin typeface="+mj-ea"/>
                <a:ea typeface="+mj-ea"/>
              </a:rPr>
              <a:t>案例</a:t>
            </a:r>
            <a:r>
              <a:rPr lang="zh-CN" altLang="en-US" sz="2135" dirty="0">
                <a:solidFill>
                  <a:schemeClr val="accent1"/>
                </a:solidFill>
                <a:latin typeface="+mj-ea"/>
                <a:ea typeface="+mj-ea"/>
              </a:rPr>
              <a:t>思考</a:t>
            </a:r>
            <a:endParaRPr lang="zh-CN" altLang="en-US" sz="2135" dirty="0">
              <a:solidFill>
                <a:schemeClr val="accent1"/>
              </a:solidFill>
              <a:latin typeface="+mj-ea"/>
              <a:ea typeface="+mj-ea"/>
            </a:endParaRPr>
          </a:p>
        </p:txBody>
      </p:sp>
      <p:sp>
        <p:nvSpPr>
          <p:cNvPr id="63" name="椭圆 62"/>
          <p:cNvSpPr/>
          <p:nvPr/>
        </p:nvSpPr>
        <p:spPr>
          <a:xfrm>
            <a:off x="6171241" y="1504755"/>
            <a:ext cx="587829" cy="5878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mj-lt"/>
              </a:rPr>
              <a:t>1</a:t>
            </a:r>
            <a:endParaRPr lang="zh-CN" altLang="en-US" sz="2135" dirty="0">
              <a:latin typeface="+mj-lt"/>
            </a:endParaRPr>
          </a:p>
        </p:txBody>
      </p:sp>
      <p:sp>
        <p:nvSpPr>
          <p:cNvPr id="64" name="文本框 6"/>
          <p:cNvSpPr txBox="1">
            <a:spLocks noChangeArrowheads="1"/>
          </p:cNvSpPr>
          <p:nvPr/>
        </p:nvSpPr>
        <p:spPr bwMode="auto">
          <a:xfrm>
            <a:off x="6849785" y="2685000"/>
            <a:ext cx="3444240" cy="420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2135" dirty="0">
                <a:solidFill>
                  <a:schemeClr val="accent1"/>
                </a:solidFill>
                <a:latin typeface="+mj-ea"/>
                <a:ea typeface="+mj-ea"/>
              </a:rPr>
              <a:t>网络暴力的定义及施暴后果</a:t>
            </a:r>
            <a:endParaRPr lang="zh-CN" altLang="en-US" sz="2135" dirty="0">
              <a:solidFill>
                <a:schemeClr val="accent1"/>
              </a:solidFill>
              <a:latin typeface="+mj-ea"/>
              <a:ea typeface="+mj-ea"/>
            </a:endParaRPr>
          </a:p>
        </p:txBody>
      </p:sp>
      <p:sp>
        <p:nvSpPr>
          <p:cNvPr id="66" name="椭圆 65"/>
          <p:cNvSpPr/>
          <p:nvPr/>
        </p:nvSpPr>
        <p:spPr>
          <a:xfrm>
            <a:off x="6171241" y="2616788"/>
            <a:ext cx="587829" cy="5878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mj-lt"/>
              </a:rPr>
              <a:t>2</a:t>
            </a:r>
            <a:endParaRPr lang="zh-CN" altLang="en-US" sz="2135" dirty="0">
              <a:latin typeface="+mj-lt"/>
            </a:endParaRPr>
          </a:p>
        </p:txBody>
      </p:sp>
      <p:sp>
        <p:nvSpPr>
          <p:cNvPr id="71" name="椭圆 70"/>
          <p:cNvSpPr/>
          <p:nvPr/>
        </p:nvSpPr>
        <p:spPr>
          <a:xfrm>
            <a:off x="6171241" y="3664917"/>
            <a:ext cx="587829" cy="5878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a:latin typeface="+mj-lt"/>
              </a:rPr>
              <a:t>3</a:t>
            </a:r>
            <a:endParaRPr lang="zh-CN" altLang="en-US" sz="2135">
              <a:latin typeface="+mj-lt"/>
            </a:endParaRPr>
          </a:p>
        </p:txBody>
      </p:sp>
      <p:sp>
        <p:nvSpPr>
          <p:cNvPr id="19" name="菱形 18"/>
          <p:cNvSpPr/>
          <p:nvPr/>
        </p:nvSpPr>
        <p:spPr>
          <a:xfrm>
            <a:off x="1188363" y="1688608"/>
            <a:ext cx="3692487" cy="3692487"/>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0" name="矩形 19"/>
          <p:cNvSpPr/>
          <p:nvPr/>
        </p:nvSpPr>
        <p:spPr bwMode="auto">
          <a:xfrm>
            <a:off x="1825566" y="3568841"/>
            <a:ext cx="2418080" cy="583565"/>
          </a:xfrm>
          <a:prstGeom prst="rect">
            <a:avLst/>
          </a:prstGeom>
        </p:spPr>
        <p:txBody>
          <a:bodyPr wrap="none">
            <a:spAutoFit/>
          </a:bodyPr>
          <a:lstStyle/>
          <a:p>
            <a:pPr algn="ctr">
              <a:defRPr/>
            </a:pPr>
            <a:r>
              <a:rPr lang="en-US" altLang="zh-CN" sz="3200" kern="100">
                <a:solidFill>
                  <a:schemeClr val="accent1"/>
                </a:solidFill>
                <a:latin typeface="+mj-lt"/>
                <a:ea typeface="微软雅黑" panose="020B0503020204020204" charset="-122"/>
                <a:cs typeface="Times New Roman" panose="02020603050405020304" pitchFamily="18" charset="0"/>
              </a:rPr>
              <a:t>CONTENTS</a:t>
            </a:r>
            <a:endParaRPr lang="zh-CN" altLang="en-US" sz="3200" kern="100">
              <a:solidFill>
                <a:schemeClr val="accent1"/>
              </a:solidFill>
              <a:latin typeface="+mj-lt"/>
              <a:ea typeface="微软雅黑" panose="020B0503020204020204" charset="-122"/>
              <a:cs typeface="Times New Roman" panose="02020603050405020304" pitchFamily="18" charset="0"/>
            </a:endParaRPr>
          </a:p>
        </p:txBody>
      </p:sp>
      <p:sp>
        <p:nvSpPr>
          <p:cNvPr id="2" name="椭圆 1"/>
          <p:cNvSpPr/>
          <p:nvPr/>
        </p:nvSpPr>
        <p:spPr>
          <a:xfrm>
            <a:off x="6171241" y="4782547"/>
            <a:ext cx="587829" cy="58782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dirty="0">
                <a:latin typeface="+mj-lt"/>
              </a:rPr>
              <a:t>4</a:t>
            </a:r>
            <a:endParaRPr lang="zh-CN" altLang="en-US" sz="2135" dirty="0">
              <a:latin typeface="+mj-lt"/>
            </a:endParaRPr>
          </a:p>
        </p:txBody>
      </p:sp>
      <p:sp>
        <p:nvSpPr>
          <p:cNvPr id="3" name="文本框 6"/>
          <p:cNvSpPr txBox="1">
            <a:spLocks noChangeArrowheads="1"/>
          </p:cNvSpPr>
          <p:nvPr/>
        </p:nvSpPr>
        <p:spPr bwMode="auto">
          <a:xfrm>
            <a:off x="6832035" y="4850759"/>
            <a:ext cx="2900680" cy="420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2135" dirty="0">
                <a:solidFill>
                  <a:schemeClr val="accent1"/>
                </a:solidFill>
                <a:latin typeface="+mj-ea"/>
                <a:ea typeface="+mj-ea"/>
              </a:rPr>
              <a:t>面对网络暴力怎么办？</a:t>
            </a:r>
            <a:endParaRPr lang="zh-CN" altLang="en-US" sz="2135" dirty="0">
              <a:solidFill>
                <a:schemeClr val="accent1"/>
              </a:solidFill>
              <a:latin typeface="+mj-ea"/>
              <a:ea typeface="+mj-ea"/>
            </a:endParaRPr>
          </a:p>
        </p:txBody>
      </p:sp>
      <p:sp>
        <p:nvSpPr>
          <p:cNvPr id="6" name="文本框 5"/>
          <p:cNvSpPr txBox="1"/>
          <p:nvPr/>
        </p:nvSpPr>
        <p:spPr>
          <a:xfrm>
            <a:off x="6849745" y="3794125"/>
            <a:ext cx="4064000" cy="420370"/>
          </a:xfrm>
          <a:prstGeom prst="rect">
            <a:avLst/>
          </a:prstGeom>
          <a:noFill/>
        </p:spPr>
        <p:txBody>
          <a:bodyPr wrap="square" rtlCol="0">
            <a:spAutoFit/>
          </a:bodyPr>
          <a:lstStyle/>
          <a:p>
            <a:pPr fontAlgn="base">
              <a:spcBef>
                <a:spcPct val="0"/>
              </a:spcBef>
              <a:spcAft>
                <a:spcPct val="0"/>
              </a:spcAft>
              <a:defRPr/>
            </a:pPr>
            <a:r>
              <a:rPr lang="zh-CN" altLang="en-US" sz="2135" dirty="0">
                <a:solidFill>
                  <a:schemeClr val="accent1"/>
                </a:solidFill>
                <a:latin typeface="+mj-ea"/>
                <a:ea typeface="+mj-ea"/>
                <a:sym typeface="+mn-ea"/>
              </a:rPr>
              <a:t>立法</a:t>
            </a:r>
            <a:r>
              <a:rPr lang="zh-CN" altLang="en-US" sz="2135" dirty="0" smtClean="0">
                <a:solidFill>
                  <a:schemeClr val="accent1"/>
                </a:solidFill>
                <a:latin typeface="+mj-ea"/>
                <a:ea typeface="+mj-ea"/>
                <a:sym typeface="+mn-ea"/>
              </a:rPr>
              <a:t>现状</a:t>
            </a:r>
            <a:endParaRPr lang="zh-CN" altLang="en-US" sz="2135" dirty="0">
              <a:solidFill>
                <a:schemeClr val="accent1"/>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rPr>
              <a:t>试想一下</a:t>
            </a:r>
            <a:endParaRPr lang="zh-CN" altLang="en-US" sz="3200" kern="100" spc="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3" name="内容占位符 2"/>
          <p:cNvSpPr>
            <a:spLocks noGrp="1"/>
          </p:cNvSpPr>
          <p:nvPr>
            <p:ph idx="1"/>
          </p:nvPr>
        </p:nvSpPr>
        <p:spPr/>
        <p:txBody>
          <a:bodyPr/>
          <a:lstStyle/>
          <a:p>
            <a:r>
              <a:rPr lang="zh-CN" altLang="en-US"/>
              <a:t>父亲节发了几张和父亲的自拍在社交平台上，却收到了陌生人这样的评论</a:t>
            </a:r>
            <a:endParaRPr lang="zh-CN" altLang="en-US"/>
          </a:p>
          <a:p>
            <a:r>
              <a:rPr lang="zh-CN" altLang="en-US"/>
              <a:t>“这么丑也敢放出来”</a:t>
            </a:r>
            <a:endParaRPr lang="zh-CN" altLang="en-US"/>
          </a:p>
          <a:p>
            <a:r>
              <a:rPr lang="zh-CN" altLang="en-US"/>
              <a:t>“你知道你的额头很大吗”</a:t>
            </a:r>
            <a:endParaRPr lang="zh-CN" altLang="en-US"/>
          </a:p>
          <a:p>
            <a:r>
              <a:rPr lang="en-US" altLang="zh-CN"/>
              <a:t>  “</a:t>
            </a:r>
            <a:r>
              <a:rPr lang="zh-CN" altLang="en-US"/>
              <a:t>你和你爸一点都不像你不是亲生的吧？？</a:t>
            </a:r>
            <a:endParaRPr lang="zh-CN" altLang="en-US"/>
          </a:p>
          <a:p>
            <a:r>
              <a:rPr lang="en-US" altLang="zh-CN"/>
              <a:t>  “</a:t>
            </a:r>
            <a:r>
              <a:rPr lang="zh-CN" altLang="en-US"/>
              <a:t>亲生的怎么会不像你，你整容了都这么丑？</a:t>
            </a:r>
            <a:r>
              <a:rPr lang="en-US" altLang="zh-CN"/>
              <a:t>”</a:t>
            </a:r>
            <a:endParaRPr lang="en-US" altLang="zh-CN"/>
          </a:p>
          <a:p>
            <a:r>
              <a:rPr lang="en-US" altLang="zh-CN"/>
              <a:t>  “</a:t>
            </a:r>
            <a:r>
              <a:rPr lang="zh-CN" altLang="en-US"/>
              <a:t>快去做亲子鉴定查查吧，哈哈</a:t>
            </a:r>
            <a:r>
              <a:rPr lang="en-US" altLang="zh-CN"/>
              <a:t>”</a:t>
            </a:r>
            <a:endParaRPr lang="en-US" altLang="zh-CN"/>
          </a:p>
          <a:p>
            <a:endParaRPr lang="zh-CN" altLang="en-US"/>
          </a:p>
          <a:p>
            <a:pPr marL="0" indent="0">
              <a:buNone/>
            </a:pPr>
            <a:r>
              <a:rPr lang="zh-CN" altLang="en-US"/>
              <a:t>看到这样的评论，你会生气吗？会自卑吗？甚至</a:t>
            </a:r>
            <a:r>
              <a:rPr lang="en-US" altLang="zh-CN"/>
              <a:t>...</a:t>
            </a:r>
            <a:r>
              <a:rPr lang="zh-CN" altLang="en-US"/>
              <a:t>会怀疑自己吗？</a:t>
            </a:r>
            <a:endParaRPr lang="zh-CN" altLang="en-US"/>
          </a:p>
          <a:p>
            <a:pPr marL="0" indent="0">
              <a:buNone/>
            </a:pP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120309" y="274535"/>
            <a:ext cx="2011680" cy="460375"/>
          </a:xfrm>
          <a:prstGeom prst="rect">
            <a:avLst/>
          </a:prstGeom>
          <a:noFill/>
        </p:spPr>
        <p:txBody>
          <a:bodyPr wrap="none">
            <a:spAutoFit/>
          </a:bodyPr>
          <a:lstStyle/>
          <a:p>
            <a:pPr>
              <a:defRPr/>
            </a:pPr>
            <a:r>
              <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rPr>
              <a:t>一、案情简介</a:t>
            </a:r>
            <a:endPar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57" name="矩形 56"/>
          <p:cNvSpPr/>
          <p:nvPr/>
        </p:nvSpPr>
        <p:spPr>
          <a:xfrm>
            <a:off x="120309" y="766977"/>
            <a:ext cx="1613535" cy="306705"/>
          </a:xfrm>
          <a:prstGeom prst="rect">
            <a:avLst/>
          </a:prstGeom>
        </p:spPr>
        <p:txBody>
          <a:bodyPr wrap="none">
            <a:spAutoFit/>
          </a:bodyPr>
          <a:lstStyle/>
          <a:p>
            <a:pPr lvl="0" fontAlgn="base">
              <a:spcBef>
                <a:spcPct val="0"/>
              </a:spcBef>
              <a:spcAft>
                <a:spcPct val="0"/>
              </a:spcAft>
              <a:defRPr/>
            </a:pPr>
            <a:r>
              <a:rPr lang="en-US" altLang="zh-CN" sz="1065" dirty="0">
                <a:solidFill>
                  <a:schemeClr val="accent1"/>
                </a:solidFill>
                <a:latin typeface="+mj-lt"/>
                <a:ea typeface="方正兰亭黑_GBK"/>
              </a:rPr>
              <a:t>THE </a:t>
            </a:r>
            <a:r>
              <a:rPr lang="en-US" altLang="zh-CN" sz="1400" dirty="0">
                <a:solidFill>
                  <a:schemeClr val="accent1"/>
                </a:solidFill>
                <a:latin typeface="+mj-lt"/>
                <a:ea typeface="方正兰亭黑_GBK"/>
              </a:rPr>
              <a:t>case </a:t>
            </a:r>
            <a:r>
              <a:rPr lang="en-US" altLang="zh-CN" sz="1065" dirty="0">
                <a:solidFill>
                  <a:schemeClr val="accent1"/>
                </a:solidFill>
                <a:latin typeface="+mj-lt"/>
                <a:ea typeface="方正兰亭黑_GBK"/>
              </a:rPr>
              <a:t>SUMMARY</a:t>
            </a:r>
            <a:endParaRPr lang="en-US" altLang="zh-CN" sz="1065" dirty="0">
              <a:solidFill>
                <a:schemeClr val="accent1"/>
              </a:solidFill>
              <a:latin typeface="+mj-lt"/>
              <a:ea typeface="方正兰亭黑_GBK"/>
            </a:endParaRPr>
          </a:p>
        </p:txBody>
      </p:sp>
      <p:cxnSp>
        <p:nvCxnSpPr>
          <p:cNvPr id="58" name="直接连接符 57"/>
          <p:cNvCxnSpPr/>
          <p:nvPr/>
        </p:nvCxnSpPr>
        <p:spPr>
          <a:xfrm>
            <a:off x="258721" y="1082263"/>
            <a:ext cx="34387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圆角矩形 7"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a:off x="1632665" y="1054237"/>
            <a:ext cx="8926668" cy="4981176"/>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45">
              <a:solidFill>
                <a:schemeClr val="tx1">
                  <a:lumMod val="85000"/>
                  <a:lumOff val="15000"/>
                </a:schemeClr>
              </a:solidFill>
            </a:endParaRPr>
          </a:p>
        </p:txBody>
      </p:sp>
      <p:sp>
        <p:nvSpPr>
          <p:cNvPr id="9" name="椭圆 8"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602593" y="2597748"/>
            <a:ext cx="564741" cy="564743"/>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0" name="椭圆 9"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587715" y="1891803"/>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2" name="Freeform 5"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bwMode="auto">
          <a:xfrm>
            <a:off x="9815616" y="5482887"/>
            <a:ext cx="934663" cy="8427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3" name="椭圆 12"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9540056" y="6108580"/>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4" name="椭圆 13"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10750279" y="5408781"/>
            <a:ext cx="211885" cy="211885"/>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grpSp>
        <p:nvGrpSpPr>
          <p:cNvPr id="17" name="组合 16"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GrpSpPr/>
          <p:nvPr/>
        </p:nvGrpSpPr>
        <p:grpSpPr>
          <a:xfrm>
            <a:off x="771065" y="1031871"/>
            <a:ext cx="1610404" cy="1451957"/>
            <a:chOff x="758944" y="841266"/>
            <a:chExt cx="1207803" cy="1088968"/>
          </a:xfrm>
          <a:solidFill>
            <a:schemeClr val="accent1"/>
          </a:solidFill>
          <a:effectLst/>
        </p:grpSpPr>
        <p:sp>
          <p:nvSpPr>
            <p:cNvPr id="18" name="Freeform 5"/>
            <p:cNvSpPr/>
            <p:nvPr/>
          </p:nvSpPr>
          <p:spPr bwMode="auto">
            <a:xfrm>
              <a:off x="758944" y="841266"/>
              <a:ext cx="1207803" cy="10889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9" name="TextBox 156"/>
            <p:cNvSpPr txBox="1"/>
            <p:nvPr/>
          </p:nvSpPr>
          <p:spPr>
            <a:xfrm>
              <a:off x="922376" y="1143439"/>
              <a:ext cx="880940" cy="622459"/>
            </a:xfrm>
            <a:prstGeom prst="rect">
              <a:avLst/>
            </a:prstGeom>
            <a:grpFill/>
          </p:spPr>
          <p:txBody>
            <a:bodyPr wrap="square" rtlCol="0">
              <a:spAutoFit/>
            </a:bodyPr>
            <a:lstStyle/>
            <a:p>
              <a:pPr algn="ctr"/>
              <a:r>
                <a:rPr lang="zh-CN" altLang="en-US" sz="2400" b="1" dirty="0">
                  <a:solidFill>
                    <a:schemeClr val="bg1"/>
                  </a:solidFill>
                  <a:latin typeface="Impact MT Std" pitchFamily="34" charset="0"/>
                  <a:ea typeface="微软雅黑" panose="020B0503020204020204" charset="-122"/>
                </a:rPr>
                <a:t>刘学州事件</a:t>
              </a:r>
              <a:endParaRPr lang="zh-CN" altLang="en-US" sz="2400" b="1" dirty="0">
                <a:solidFill>
                  <a:schemeClr val="bg1"/>
                </a:solidFill>
                <a:latin typeface="Impact MT Std" pitchFamily="34" charset="0"/>
                <a:ea typeface="微软雅黑" panose="020B0503020204020204" charset="-122"/>
              </a:endParaRPr>
            </a:p>
          </p:txBody>
        </p:sp>
      </p:grpSp>
      <p:sp>
        <p:nvSpPr>
          <p:cNvPr id="2" name="文本框 1"/>
          <p:cNvSpPr txBox="1"/>
          <p:nvPr/>
        </p:nvSpPr>
        <p:spPr>
          <a:xfrm>
            <a:off x="2741930" y="1950085"/>
            <a:ext cx="7143115" cy="2957830"/>
          </a:xfrm>
          <a:prstGeom prst="rect">
            <a:avLst/>
          </a:prstGeom>
          <a:noFill/>
        </p:spPr>
        <p:txBody>
          <a:bodyPr wrap="square" rtlCol="0">
            <a:noAutofit/>
          </a:bodyPr>
          <a:lstStyle/>
          <a:p>
            <a:r>
              <a:rPr lang="en-US" altLang="zh-CN" sz="2000" dirty="0"/>
              <a:t>2021年12月6日，刘学州在网上发布一条寻亲视频，引发广大网友关注；在警官的帮助下，12月15日，刘学州通过DNA确认生父的身份。此后刘学州分别成功与亲生父母相见，但不久后刘学州被生母拉黑。2022年1月18日晚，刘学州生父生母通过媒体发声，爆料刘学州买房子的诉求。次日凌晨，刘学州看到这则新闻后，发文表示生父生母颠倒黑白，决定起诉生父生母。同时，网络上的谩骂和攻击接踵而来。1月24日，</a:t>
            </a:r>
            <a:r>
              <a:rPr lang="en-US" altLang="zh-CN" sz="2000" dirty="0" smtClean="0"/>
              <a:t>刘学州在三亚结束了他的一生</a:t>
            </a:r>
            <a:r>
              <a:rPr lang="zh-CN" altLang="en-US" sz="2000" dirty="0" smtClean="0"/>
              <a:t>。</a:t>
            </a:r>
            <a:endParaRPr lang="en-US" altLang="zh-CN" sz="20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drap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120309" y="274535"/>
            <a:ext cx="2011680" cy="460375"/>
          </a:xfrm>
          <a:prstGeom prst="rect">
            <a:avLst/>
          </a:prstGeom>
          <a:noFill/>
        </p:spPr>
        <p:txBody>
          <a:bodyPr wrap="none">
            <a:spAutoFit/>
          </a:bodyPr>
          <a:lstStyle/>
          <a:p>
            <a:pPr algn="l">
              <a:defRPr/>
            </a:pPr>
            <a:r>
              <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sym typeface="+mn-ea"/>
              </a:rPr>
              <a:t>一、案情简介</a:t>
            </a:r>
            <a:endPar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57" name="矩形 56"/>
          <p:cNvSpPr/>
          <p:nvPr/>
        </p:nvSpPr>
        <p:spPr>
          <a:xfrm>
            <a:off x="120309" y="766977"/>
            <a:ext cx="1613535" cy="306705"/>
          </a:xfrm>
          <a:prstGeom prst="rect">
            <a:avLst/>
          </a:prstGeom>
        </p:spPr>
        <p:txBody>
          <a:bodyPr wrap="none">
            <a:spAutoFit/>
          </a:bodyPr>
          <a:lstStyle/>
          <a:p>
            <a:pPr lvl="0" fontAlgn="base">
              <a:spcBef>
                <a:spcPct val="0"/>
              </a:spcBef>
              <a:spcAft>
                <a:spcPct val="0"/>
              </a:spcAft>
              <a:defRPr/>
            </a:pPr>
            <a:r>
              <a:rPr lang="en-US" altLang="zh-CN" sz="1065" dirty="0">
                <a:solidFill>
                  <a:schemeClr val="accent1"/>
                </a:solidFill>
                <a:latin typeface="+mj-lt"/>
                <a:ea typeface="方正兰亭黑_GBK"/>
              </a:rPr>
              <a:t>THE </a:t>
            </a:r>
            <a:r>
              <a:rPr lang="en-US" altLang="zh-CN" sz="1400" dirty="0">
                <a:solidFill>
                  <a:schemeClr val="accent1"/>
                </a:solidFill>
                <a:latin typeface="+mj-lt"/>
                <a:ea typeface="方正兰亭黑_GBK"/>
              </a:rPr>
              <a:t>case </a:t>
            </a:r>
            <a:r>
              <a:rPr lang="en-US" altLang="zh-CN" sz="1065" dirty="0">
                <a:solidFill>
                  <a:schemeClr val="accent1"/>
                </a:solidFill>
                <a:latin typeface="+mj-lt"/>
                <a:ea typeface="方正兰亭黑_GBK"/>
              </a:rPr>
              <a:t>SUMMARY</a:t>
            </a:r>
            <a:endParaRPr lang="en-US" altLang="zh-CN" sz="1065" dirty="0">
              <a:solidFill>
                <a:schemeClr val="accent1"/>
              </a:solidFill>
              <a:latin typeface="+mj-lt"/>
              <a:ea typeface="方正兰亭黑_GBK"/>
            </a:endParaRPr>
          </a:p>
        </p:txBody>
      </p:sp>
      <p:cxnSp>
        <p:nvCxnSpPr>
          <p:cNvPr id="58" name="直接连接符 57"/>
          <p:cNvCxnSpPr/>
          <p:nvPr/>
        </p:nvCxnSpPr>
        <p:spPr>
          <a:xfrm>
            <a:off x="258721" y="1082263"/>
            <a:ext cx="34387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圆角矩形 7"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a:off x="1632665" y="1054237"/>
            <a:ext cx="8926668" cy="4981176"/>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45">
              <a:solidFill>
                <a:schemeClr val="tx1">
                  <a:lumMod val="85000"/>
                  <a:lumOff val="15000"/>
                </a:schemeClr>
              </a:solidFill>
            </a:endParaRPr>
          </a:p>
        </p:txBody>
      </p:sp>
      <p:sp>
        <p:nvSpPr>
          <p:cNvPr id="9" name="椭圆 8"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602593" y="2597748"/>
            <a:ext cx="564741" cy="564743"/>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0" name="椭圆 9"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587715" y="1891803"/>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2" name="Freeform 5"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bwMode="auto">
          <a:xfrm>
            <a:off x="9815616" y="5482887"/>
            <a:ext cx="934663" cy="8427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3" name="椭圆 12"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9540056" y="6108580"/>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4" name="椭圆 13"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10750279" y="5408781"/>
            <a:ext cx="211885" cy="211885"/>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grpSp>
        <p:nvGrpSpPr>
          <p:cNvPr id="17" name="组合 16"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GrpSpPr/>
          <p:nvPr/>
        </p:nvGrpSpPr>
        <p:grpSpPr>
          <a:xfrm>
            <a:off x="771065" y="1031871"/>
            <a:ext cx="1610404" cy="1451957"/>
            <a:chOff x="758944" y="841266"/>
            <a:chExt cx="1207803" cy="1088968"/>
          </a:xfrm>
          <a:solidFill>
            <a:schemeClr val="accent1"/>
          </a:solidFill>
          <a:effectLst/>
        </p:grpSpPr>
        <p:sp>
          <p:nvSpPr>
            <p:cNvPr id="18" name="Freeform 5"/>
            <p:cNvSpPr/>
            <p:nvPr/>
          </p:nvSpPr>
          <p:spPr bwMode="auto">
            <a:xfrm>
              <a:off x="758944" y="841266"/>
              <a:ext cx="1207803" cy="10889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9" name="TextBox 156"/>
            <p:cNvSpPr txBox="1"/>
            <p:nvPr/>
          </p:nvSpPr>
          <p:spPr>
            <a:xfrm>
              <a:off x="922376" y="1005327"/>
              <a:ext cx="880940" cy="761048"/>
            </a:xfrm>
            <a:prstGeom prst="rect">
              <a:avLst/>
            </a:prstGeom>
            <a:grpFill/>
          </p:spPr>
          <p:txBody>
            <a:bodyPr wrap="square" rtlCol="0">
              <a:spAutoFit/>
            </a:bodyPr>
            <a:lstStyle/>
            <a:p>
              <a:pPr algn="ctr"/>
              <a:r>
                <a:rPr lang="zh-CN" altLang="en-US" sz="2000" b="1" dirty="0">
                  <a:solidFill>
                    <a:schemeClr val="bg1"/>
                  </a:solidFill>
                  <a:latin typeface="Impact MT Std" pitchFamily="34" charset="0"/>
                  <a:ea typeface="微软雅黑" panose="020B0503020204020204" charset="-122"/>
                </a:rPr>
                <a:t>杭州女子取快递事件</a:t>
              </a:r>
              <a:endParaRPr lang="zh-CN" altLang="en-US" sz="2000" b="1" dirty="0">
                <a:solidFill>
                  <a:schemeClr val="bg1"/>
                </a:solidFill>
                <a:latin typeface="Impact MT Std" pitchFamily="34" charset="0"/>
                <a:ea typeface="微软雅黑" panose="020B0503020204020204" charset="-122"/>
              </a:endParaRPr>
            </a:p>
          </p:txBody>
        </p:sp>
      </p:grpSp>
      <p:sp>
        <p:nvSpPr>
          <p:cNvPr id="2" name="文本框 1"/>
          <p:cNvSpPr txBox="1"/>
          <p:nvPr/>
        </p:nvSpPr>
        <p:spPr>
          <a:xfrm>
            <a:off x="2549525" y="1751965"/>
            <a:ext cx="7143115" cy="2957830"/>
          </a:xfrm>
          <a:prstGeom prst="rect">
            <a:avLst/>
          </a:prstGeom>
          <a:noFill/>
        </p:spPr>
        <p:txBody>
          <a:bodyPr wrap="square" rtlCol="0">
            <a:noAutofit/>
          </a:bodyPr>
          <a:lstStyle/>
          <a:p>
            <a:r>
              <a:rPr lang="en-US" altLang="zh-CN" sz="2000" dirty="0"/>
              <a:t>2020年7月7日，受害者到浙江省杭州市某小区楼下取快递时，被便利店店主偷拍视频。此后郎某、何某分别假扮快递员和受害者，捏造受害者结识快递员并多次发生不正当性关系的微信聊天记录。8月5日，偷拍的视频以及捏造的微信聊天记录截图27张被他人合并转发，并相继扩散到110余个微信群（群成员约2.6万）、7个微信公众号（阅读数2万余次）及1个网站（浏览量1000次）等网络平台，引发大量低俗、侮辱性评论，严重影响了受害者的正常工作生活及身心健康。8月至12月，此事经多家媒体报道引发网络热议，其中，仅微博话题“被造谣出轨女子至今找不到工作”阅读量就达4.7亿次、话题讨论5.8万人次。该事件在网络上广泛传播，给广大公众造成不安全感，严重扰乱了网络社会公共秩序。</a:t>
            </a:r>
            <a:endParaRPr lang="en-US" altLang="zh-CN" sz="20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drap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120309" y="274535"/>
            <a:ext cx="2011680" cy="460375"/>
          </a:xfrm>
          <a:prstGeom prst="rect">
            <a:avLst/>
          </a:prstGeom>
          <a:noFill/>
        </p:spPr>
        <p:txBody>
          <a:bodyPr wrap="none">
            <a:spAutoFit/>
          </a:bodyPr>
          <a:lstStyle/>
          <a:p>
            <a:pPr algn="l">
              <a:defRPr/>
            </a:pPr>
            <a:r>
              <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sym typeface="+mn-ea"/>
              </a:rPr>
              <a:t>一、案情简介</a:t>
            </a:r>
            <a:endPar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57" name="矩形 56"/>
          <p:cNvSpPr/>
          <p:nvPr/>
        </p:nvSpPr>
        <p:spPr>
          <a:xfrm>
            <a:off x="120309" y="766977"/>
            <a:ext cx="1613535" cy="306705"/>
          </a:xfrm>
          <a:prstGeom prst="rect">
            <a:avLst/>
          </a:prstGeom>
        </p:spPr>
        <p:txBody>
          <a:bodyPr wrap="none">
            <a:spAutoFit/>
          </a:bodyPr>
          <a:lstStyle/>
          <a:p>
            <a:pPr lvl="0" fontAlgn="base">
              <a:spcBef>
                <a:spcPct val="0"/>
              </a:spcBef>
              <a:spcAft>
                <a:spcPct val="0"/>
              </a:spcAft>
              <a:defRPr/>
            </a:pPr>
            <a:r>
              <a:rPr lang="en-US" altLang="zh-CN" sz="1065" dirty="0">
                <a:solidFill>
                  <a:schemeClr val="accent1"/>
                </a:solidFill>
                <a:latin typeface="+mj-lt"/>
                <a:ea typeface="方正兰亭黑_GBK"/>
              </a:rPr>
              <a:t>THE </a:t>
            </a:r>
            <a:r>
              <a:rPr lang="en-US" altLang="zh-CN" sz="1400" dirty="0">
                <a:solidFill>
                  <a:schemeClr val="accent1"/>
                </a:solidFill>
                <a:latin typeface="+mj-lt"/>
                <a:ea typeface="方正兰亭黑_GBK"/>
              </a:rPr>
              <a:t>case </a:t>
            </a:r>
            <a:r>
              <a:rPr lang="en-US" altLang="zh-CN" sz="1065" dirty="0">
                <a:solidFill>
                  <a:schemeClr val="accent1"/>
                </a:solidFill>
                <a:latin typeface="+mj-lt"/>
                <a:ea typeface="方正兰亭黑_GBK"/>
              </a:rPr>
              <a:t>SUMMARY</a:t>
            </a:r>
            <a:endParaRPr lang="en-US" altLang="zh-CN" sz="1065" dirty="0">
              <a:solidFill>
                <a:schemeClr val="accent1"/>
              </a:solidFill>
              <a:latin typeface="+mj-lt"/>
              <a:ea typeface="方正兰亭黑_GBK"/>
            </a:endParaRPr>
          </a:p>
        </p:txBody>
      </p:sp>
      <p:cxnSp>
        <p:nvCxnSpPr>
          <p:cNvPr id="58" name="直接连接符 57"/>
          <p:cNvCxnSpPr/>
          <p:nvPr/>
        </p:nvCxnSpPr>
        <p:spPr>
          <a:xfrm>
            <a:off x="258721" y="1082263"/>
            <a:ext cx="34387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圆角矩形 7"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a:off x="1632665" y="1054237"/>
            <a:ext cx="8926668" cy="4981176"/>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45">
              <a:solidFill>
                <a:schemeClr val="tx1">
                  <a:lumMod val="85000"/>
                  <a:lumOff val="15000"/>
                </a:schemeClr>
              </a:solidFill>
            </a:endParaRPr>
          </a:p>
        </p:txBody>
      </p:sp>
      <p:sp>
        <p:nvSpPr>
          <p:cNvPr id="9" name="椭圆 8"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602593" y="2597748"/>
            <a:ext cx="564741" cy="564743"/>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0" name="椭圆 9"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587715" y="1891803"/>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2" name="Freeform 5"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bwMode="auto">
          <a:xfrm>
            <a:off x="9815616" y="5482887"/>
            <a:ext cx="934663" cy="8427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3" name="椭圆 12"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9540056" y="6108580"/>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4" name="椭圆 13"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10750279" y="5408781"/>
            <a:ext cx="211885" cy="211885"/>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grpSp>
        <p:nvGrpSpPr>
          <p:cNvPr id="17" name="组合 16"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GrpSpPr/>
          <p:nvPr/>
        </p:nvGrpSpPr>
        <p:grpSpPr>
          <a:xfrm>
            <a:off x="771065" y="1031871"/>
            <a:ext cx="1610404" cy="1451957"/>
            <a:chOff x="758944" y="841266"/>
            <a:chExt cx="1207803" cy="1088968"/>
          </a:xfrm>
          <a:solidFill>
            <a:schemeClr val="accent1"/>
          </a:solidFill>
          <a:effectLst/>
        </p:grpSpPr>
        <p:sp>
          <p:nvSpPr>
            <p:cNvPr id="18" name="Freeform 5"/>
            <p:cNvSpPr/>
            <p:nvPr/>
          </p:nvSpPr>
          <p:spPr bwMode="auto">
            <a:xfrm>
              <a:off x="758944" y="841266"/>
              <a:ext cx="1207803" cy="10889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w="9525" cap="flat">
              <a:noFill/>
              <a:prstDash val="solid"/>
              <a:miter lim="800000"/>
            </a:ln>
            <a:effectLst/>
          </p:spPr>
          <p:txBody>
            <a:bodyPr vert="horz" wrap="square" lIns="91416" tIns="45708" rIns="91416" bIns="45708" numCol="1" anchor="t" anchorCtr="0" compatLnSpc="1"/>
            <a:lstStyle/>
            <a:p>
              <a:endParaRPr lang="zh-CN" altLang="en-US" sz="1345">
                <a:solidFill>
                  <a:schemeClr val="tx1">
                    <a:lumMod val="85000"/>
                    <a:lumOff val="15000"/>
                  </a:schemeClr>
                </a:solidFill>
              </a:endParaRPr>
            </a:p>
          </p:txBody>
        </p:sp>
        <p:sp>
          <p:nvSpPr>
            <p:cNvPr id="19" name="TextBox 156"/>
            <p:cNvSpPr txBox="1"/>
            <p:nvPr/>
          </p:nvSpPr>
          <p:spPr>
            <a:xfrm>
              <a:off x="922376" y="1005327"/>
              <a:ext cx="880940" cy="761048"/>
            </a:xfrm>
            <a:prstGeom prst="rect">
              <a:avLst/>
            </a:prstGeom>
            <a:grpFill/>
          </p:spPr>
          <p:txBody>
            <a:bodyPr wrap="square" rtlCol="0">
              <a:spAutoFit/>
            </a:bodyPr>
            <a:lstStyle/>
            <a:p>
              <a:pPr algn="ctr"/>
              <a:r>
                <a:rPr lang="zh-CN" altLang="en-US" sz="2000" b="1" dirty="0">
                  <a:solidFill>
                    <a:schemeClr val="bg1"/>
                  </a:solidFill>
                  <a:latin typeface="Impact MT Std" pitchFamily="34" charset="0"/>
                  <a:ea typeface="微软雅黑" panose="020B0503020204020204" charset="-122"/>
                </a:rPr>
                <a:t>粉色头发郑灵华</a:t>
              </a:r>
              <a:endParaRPr lang="zh-CN" altLang="en-US" sz="2000" b="1" dirty="0">
                <a:solidFill>
                  <a:schemeClr val="bg1"/>
                </a:solidFill>
                <a:latin typeface="Impact MT Std" pitchFamily="34" charset="0"/>
                <a:ea typeface="微软雅黑" panose="020B0503020204020204" charset="-122"/>
              </a:endParaRPr>
            </a:p>
          </p:txBody>
        </p:sp>
      </p:grpSp>
      <p:sp>
        <p:nvSpPr>
          <p:cNvPr id="2" name="文本框 1"/>
          <p:cNvSpPr txBox="1"/>
          <p:nvPr/>
        </p:nvSpPr>
        <p:spPr>
          <a:xfrm>
            <a:off x="2549525" y="1751965"/>
            <a:ext cx="7143115" cy="2957830"/>
          </a:xfrm>
          <a:prstGeom prst="rect">
            <a:avLst/>
          </a:prstGeom>
          <a:noFill/>
        </p:spPr>
        <p:txBody>
          <a:bodyPr wrap="square" rtlCol="0">
            <a:noAutofit/>
          </a:bodyPr>
          <a:lstStyle/>
          <a:p>
            <a:r>
              <a:rPr lang="en-US" altLang="zh-CN" sz="2000" dirty="0"/>
              <a:t>郑灵华出生于1999年。2022年7月，在被保研到华东师范大学后，她第一时间拿着录取通知书到医院，与病床上84岁的爷爷分享这一喜事。病床前，染着粉红色头发的她拍下和爷爷的合照，并分享到社交平台留作纪念。原以为这只是一次普通的分享，直到第二天被私信“轰炸”了，郑灵华才惊讶地发现：自己的照片被盗用，已在各个平台扩散，给她带来了很大困扰。在照片和用它制作的视频下面，各种不堪入目的评论接踵而至：有营销号搬了她的图，编出“专升本”的故事，卖起了课；有好事之人，说她是陪酒女、夜店舞女、不正经人、妖精、红毛怪……还有人甚至攻击她生病的爷爷，而这仅仅是因为她的头发。2月19日</a:t>
            </a:r>
            <a:r>
              <a:rPr lang="zh-CN" altLang="en-US" sz="2000" dirty="0"/>
              <a:t>，郑灵华因抑郁自杀去世。</a:t>
            </a:r>
            <a:endParaRPr lang="zh-CN" altLang="en-US" sz="2000" dirty="0"/>
          </a:p>
          <a:p>
            <a:endParaRPr lang="zh-CN" altLang="en-US" sz="20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drap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custDataLst>
              <p:tags r:id="rId1"/>
            </p:custDataLst>
          </p:nvPr>
        </p:nvPicPr>
        <p:blipFill>
          <a:blip r:embed="rId2"/>
          <a:stretch>
            <a:fillRect/>
          </a:stretch>
        </p:blipFill>
        <p:spPr>
          <a:xfrm>
            <a:off x="608330" y="238760"/>
            <a:ext cx="10968990" cy="3634105"/>
          </a:xfrm>
          <a:prstGeom prst="rect">
            <a:avLst/>
          </a:prstGeom>
        </p:spPr>
      </p:pic>
      <p:sp>
        <p:nvSpPr>
          <p:cNvPr id="5" name="文本框 4"/>
          <p:cNvSpPr txBox="1"/>
          <p:nvPr/>
        </p:nvSpPr>
        <p:spPr>
          <a:xfrm>
            <a:off x="796339" y="4481737"/>
            <a:ext cx="10278745" cy="1341120"/>
          </a:xfrm>
          <a:prstGeom prst="rect">
            <a:avLst/>
          </a:prstGeom>
          <a:noFill/>
        </p:spPr>
        <p:txBody>
          <a:bodyPr wrap="square" rtlCol="0" anchor="t">
            <a:noAutofit/>
          </a:bodyPr>
          <a:lstStyle/>
          <a:p>
            <a:r>
              <a:rPr lang="en-US" altLang="zh-CN" dirty="0"/>
              <a:t>   </a:t>
            </a:r>
            <a:r>
              <a:rPr lang="en-US" altLang="zh-CN" sz="2400" dirty="0"/>
              <a:t>     </a:t>
            </a:r>
            <a:r>
              <a:rPr lang="zh-CN" altLang="en-US" sz="2400" dirty="0" smtClean="0">
                <a:latin typeface="楷体" panose="02010609060101010101" charset="-122"/>
                <a:ea typeface="楷体" panose="02010609060101010101" charset="-122"/>
                <a:cs typeface="楷体" panose="02010609060101010101" charset="-122"/>
              </a:rPr>
              <a:t>没有</a:t>
            </a:r>
            <a:r>
              <a:rPr lang="zh-CN" altLang="en-US" sz="2400" dirty="0">
                <a:latin typeface="楷体" panose="02010609060101010101" charset="-122"/>
                <a:ea typeface="楷体" panose="02010609060101010101" charset="-122"/>
                <a:cs typeface="楷体" panose="02010609060101010101" charset="-122"/>
              </a:rPr>
              <a:t>遭受过强度网暴的人，自然只会不负责任地说出“受害者有罪论”。因为只有经历过深渊的人才懂得这份苦痛，也更加清楚地明白想要战胜这种无形暴力，是需要付出数不尽的精力和勇气的。</a:t>
            </a:r>
            <a:endParaRPr lang="zh-CN" altLang="en-US" sz="2400" dirty="0">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11343404" y="6123833"/>
            <a:ext cx="33494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531652" y="6149591"/>
            <a:ext cx="33494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0" name="矩形 59"/>
          <p:cNvSpPr/>
          <p:nvPr/>
        </p:nvSpPr>
        <p:spPr bwMode="auto">
          <a:xfrm>
            <a:off x="2087504" y="2614548"/>
            <a:ext cx="1894205" cy="993775"/>
          </a:xfrm>
          <a:prstGeom prst="rect">
            <a:avLst/>
          </a:prstGeom>
        </p:spPr>
        <p:txBody>
          <a:bodyPr wrap="none">
            <a:spAutoFit/>
          </a:bodyPr>
          <a:lstStyle/>
          <a:p>
            <a:pPr algn="ctr">
              <a:defRPr/>
            </a:pPr>
            <a:r>
              <a:rPr lang="zh-CN" altLang="en-US" sz="5865" kern="100" dirty="0">
                <a:solidFill>
                  <a:schemeClr val="accent1"/>
                </a:solidFill>
                <a:latin typeface="微软雅黑" panose="020B0503020204020204" charset="-122"/>
                <a:ea typeface="微软雅黑" panose="020B0503020204020204" charset="-122"/>
                <a:cs typeface="Times New Roman" panose="02020603050405020304" pitchFamily="18" charset="0"/>
              </a:rPr>
              <a:t>思 考</a:t>
            </a:r>
            <a:endParaRPr lang="zh-CN" altLang="en-US" sz="5865"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64" name="文本框 6"/>
          <p:cNvSpPr txBox="1">
            <a:spLocks noChangeArrowheads="1"/>
          </p:cNvSpPr>
          <p:nvPr/>
        </p:nvSpPr>
        <p:spPr bwMode="auto">
          <a:xfrm>
            <a:off x="4996101" y="3302797"/>
            <a:ext cx="674716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indent="266700" fontAlgn="base">
              <a:spcBef>
                <a:spcPct val="0"/>
              </a:spcBef>
              <a:spcAft>
                <a:spcPct val="0"/>
              </a:spcAft>
              <a:defRPr/>
            </a:pPr>
            <a:r>
              <a:rPr lang="zh-CN" altLang="zh-CN" sz="2400" dirty="0" smtClean="0">
                <a:solidFill>
                  <a:schemeClr val="accent1"/>
                </a:solidFill>
                <a:latin typeface="+mj-ea"/>
                <a:sym typeface="+mn-ea"/>
              </a:rPr>
              <a:t>网络</a:t>
            </a:r>
            <a:r>
              <a:rPr lang="zh-CN" altLang="en-US" sz="2400" dirty="0">
                <a:solidFill>
                  <a:schemeClr val="accent1"/>
                </a:solidFill>
                <a:latin typeface="+mj-ea"/>
                <a:sym typeface="+mn-ea"/>
              </a:rPr>
              <a:t>暴民</a:t>
            </a:r>
            <a:r>
              <a:rPr lang="zh-CN" altLang="zh-CN" sz="2400" dirty="0">
                <a:solidFill>
                  <a:schemeClr val="accent1"/>
                </a:solidFill>
                <a:latin typeface="+mj-ea"/>
                <a:sym typeface="+mn-ea"/>
              </a:rPr>
              <a:t>的身份和真实生活身份的区隔和联系？</a:t>
            </a:r>
            <a:endParaRPr lang="zh-CN" altLang="en-US" sz="2400" dirty="0">
              <a:solidFill>
                <a:schemeClr val="accent1"/>
              </a:solidFill>
              <a:latin typeface="+mj-ea"/>
            </a:endParaRPr>
          </a:p>
          <a:p>
            <a:pPr indent="266700" fontAlgn="base">
              <a:spcBef>
                <a:spcPct val="0"/>
              </a:spcBef>
              <a:spcAft>
                <a:spcPct val="0"/>
              </a:spcAft>
              <a:defRPr/>
            </a:pPr>
            <a:endParaRPr lang="zh-CN" altLang="zh-CN" sz="3200" dirty="0">
              <a:solidFill>
                <a:schemeClr val="accent1"/>
              </a:solidFill>
              <a:latin typeface="+mj-ea"/>
              <a:ea typeface="+mj-ea"/>
            </a:endParaRPr>
          </a:p>
        </p:txBody>
      </p:sp>
      <p:sp>
        <p:nvSpPr>
          <p:cNvPr id="19" name="菱形 18"/>
          <p:cNvSpPr/>
          <p:nvPr/>
        </p:nvSpPr>
        <p:spPr>
          <a:xfrm>
            <a:off x="1188363" y="1688608"/>
            <a:ext cx="3692487" cy="3692487"/>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0" name="矩形 19"/>
          <p:cNvSpPr/>
          <p:nvPr/>
        </p:nvSpPr>
        <p:spPr bwMode="auto">
          <a:xfrm>
            <a:off x="1972253" y="3568841"/>
            <a:ext cx="2124710" cy="583565"/>
          </a:xfrm>
          <a:prstGeom prst="rect">
            <a:avLst/>
          </a:prstGeom>
        </p:spPr>
        <p:txBody>
          <a:bodyPr wrap="none">
            <a:spAutoFit/>
          </a:bodyPr>
          <a:lstStyle/>
          <a:p>
            <a:pPr algn="ctr">
              <a:defRPr/>
            </a:pPr>
            <a:r>
              <a:rPr lang="en-US" altLang="zh-CN" sz="3200" kern="100" dirty="0">
                <a:solidFill>
                  <a:schemeClr val="accent1"/>
                </a:solidFill>
                <a:latin typeface="+mj-lt"/>
                <a:ea typeface="微软雅黑" panose="020B0503020204020204" charset="-122"/>
                <a:cs typeface="Times New Roman" panose="02020603050405020304" pitchFamily="18" charset="0"/>
              </a:rPr>
              <a:t>THINKING</a:t>
            </a:r>
            <a:endParaRPr lang="zh-CN" altLang="en-US" sz="3200" kern="100" dirty="0">
              <a:solidFill>
                <a:schemeClr val="accent1"/>
              </a:solidFill>
              <a:latin typeface="+mj-lt"/>
              <a:ea typeface="微软雅黑" panose="020B050302020402020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120309" y="274535"/>
            <a:ext cx="2316480" cy="460375"/>
          </a:xfrm>
          <a:prstGeom prst="rect">
            <a:avLst/>
          </a:prstGeom>
          <a:noFill/>
        </p:spPr>
        <p:txBody>
          <a:bodyPr wrap="none">
            <a:spAutoFit/>
          </a:bodyPr>
          <a:lstStyle/>
          <a:p>
            <a:pPr>
              <a:defRPr/>
            </a:pPr>
            <a:r>
              <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rPr>
              <a:t>案例分析与思考</a:t>
            </a:r>
            <a:endParaRPr lang="zh-CN" altLang="en-US" sz="2400" kern="100" dirty="0">
              <a:solidFill>
                <a:schemeClr val="accent1"/>
              </a:solidFill>
              <a:latin typeface="微软雅黑" panose="020B0503020204020204" charset="-122"/>
              <a:ea typeface="微软雅黑" panose="020B0503020204020204" charset="-122"/>
              <a:cs typeface="Times New Roman" panose="02020603050405020304" pitchFamily="18" charset="0"/>
            </a:endParaRPr>
          </a:p>
        </p:txBody>
      </p:sp>
      <p:sp>
        <p:nvSpPr>
          <p:cNvPr id="5" name="矩形 4"/>
          <p:cNvSpPr/>
          <p:nvPr/>
        </p:nvSpPr>
        <p:spPr>
          <a:xfrm>
            <a:off x="120309" y="766977"/>
            <a:ext cx="3115945" cy="255270"/>
          </a:xfrm>
          <a:prstGeom prst="rect">
            <a:avLst/>
          </a:prstGeom>
        </p:spPr>
        <p:txBody>
          <a:bodyPr wrap="none">
            <a:spAutoFit/>
          </a:bodyPr>
          <a:lstStyle/>
          <a:p>
            <a:pPr lvl="0" fontAlgn="base">
              <a:spcBef>
                <a:spcPct val="0"/>
              </a:spcBef>
              <a:spcAft>
                <a:spcPct val="0"/>
              </a:spcAft>
              <a:defRPr/>
            </a:pPr>
            <a:r>
              <a:rPr lang="en-US" altLang="zh-CN" sz="1065">
                <a:solidFill>
                  <a:schemeClr val="accent1"/>
                </a:solidFill>
                <a:latin typeface="+mj-lt"/>
                <a:ea typeface="方正兰亭黑_GBK"/>
              </a:rPr>
              <a:t>RESEARCH RESULTS AND ITS APPLICATION</a:t>
            </a:r>
            <a:endParaRPr lang="en-US" altLang="zh-CN" sz="1065">
              <a:solidFill>
                <a:schemeClr val="accent1"/>
              </a:solidFill>
              <a:latin typeface="+mj-lt"/>
              <a:ea typeface="方正兰亭黑_GBK"/>
            </a:endParaRPr>
          </a:p>
        </p:txBody>
      </p:sp>
      <p:cxnSp>
        <p:nvCxnSpPr>
          <p:cNvPr id="7" name="直接连接符 6"/>
          <p:cNvCxnSpPr/>
          <p:nvPr/>
        </p:nvCxnSpPr>
        <p:spPr>
          <a:xfrm>
            <a:off x="258721" y="1082263"/>
            <a:ext cx="343872"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7" name="组合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430657" y="2212811"/>
            <a:ext cx="3745773" cy="3745773"/>
            <a:chOff x="608429" y="1427424"/>
            <a:chExt cx="2301885" cy="2301885"/>
          </a:xfrm>
        </p:grpSpPr>
        <p:sp>
          <p:nvSpPr>
            <p:cNvPr id="18" name="Oval 4"/>
            <p:cNvSpPr/>
            <p:nvPr/>
          </p:nvSpPr>
          <p:spPr>
            <a:xfrm>
              <a:off x="608429" y="1427424"/>
              <a:ext cx="2301885" cy="2301885"/>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Oval 5"/>
            <p:cNvSpPr/>
            <p:nvPr/>
          </p:nvSpPr>
          <p:spPr>
            <a:xfrm>
              <a:off x="857533" y="1676528"/>
              <a:ext cx="1803677" cy="1803677"/>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6"/>
            <p:cNvSpPr/>
            <p:nvPr/>
          </p:nvSpPr>
          <p:spPr>
            <a:xfrm>
              <a:off x="1070742" y="1889737"/>
              <a:ext cx="1377258" cy="13772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Oval 7"/>
            <p:cNvSpPr/>
            <p:nvPr/>
          </p:nvSpPr>
          <p:spPr>
            <a:xfrm>
              <a:off x="1298337" y="2117332"/>
              <a:ext cx="922068" cy="922068"/>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8"/>
            <p:cNvSpPr/>
            <p:nvPr/>
          </p:nvSpPr>
          <p:spPr>
            <a:xfrm>
              <a:off x="1525493" y="2344488"/>
              <a:ext cx="467758" cy="4677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3" name="Group 9"/>
            <p:cNvGrpSpPr/>
            <p:nvPr/>
          </p:nvGrpSpPr>
          <p:grpSpPr>
            <a:xfrm>
              <a:off x="1696047" y="1523792"/>
              <a:ext cx="1081283" cy="1143183"/>
              <a:chOff x="5954713" y="4703763"/>
              <a:chExt cx="887412" cy="938213"/>
            </a:xfrm>
          </p:grpSpPr>
          <p:sp>
            <p:nvSpPr>
              <p:cNvPr id="24" name="Freeform 187"/>
              <p:cNvSpPr/>
              <p:nvPr/>
            </p:nvSpPr>
            <p:spPr bwMode="auto">
              <a:xfrm>
                <a:off x="5954713" y="5513388"/>
                <a:ext cx="117475" cy="128588"/>
              </a:xfrm>
              <a:custGeom>
                <a:avLst/>
                <a:gdLst>
                  <a:gd name="T0" fmla="*/ 48 w 300"/>
                  <a:gd name="T1" fmla="*/ 289 h 322"/>
                  <a:gd name="T2" fmla="*/ 0 w 300"/>
                  <a:gd name="T3" fmla="*/ 322 h 322"/>
                  <a:gd name="T4" fmla="*/ 30 w 300"/>
                  <a:gd name="T5" fmla="*/ 270 h 322"/>
                  <a:gd name="T6" fmla="*/ 280 w 300"/>
                  <a:gd name="T7" fmla="*/ 0 h 322"/>
                  <a:gd name="T8" fmla="*/ 300 w 300"/>
                  <a:gd name="T9" fmla="*/ 18 h 322"/>
                  <a:gd name="T10" fmla="*/ 48 w 300"/>
                  <a:gd name="T11" fmla="*/ 289 h 322"/>
                </a:gdLst>
                <a:ahLst/>
                <a:cxnLst>
                  <a:cxn ang="0">
                    <a:pos x="T0" y="T1"/>
                  </a:cxn>
                  <a:cxn ang="0">
                    <a:pos x="T2" y="T3"/>
                  </a:cxn>
                  <a:cxn ang="0">
                    <a:pos x="T4" y="T5"/>
                  </a:cxn>
                  <a:cxn ang="0">
                    <a:pos x="T6" y="T7"/>
                  </a:cxn>
                  <a:cxn ang="0">
                    <a:pos x="T8" y="T9"/>
                  </a:cxn>
                  <a:cxn ang="0">
                    <a:pos x="T10" y="T11"/>
                  </a:cxn>
                </a:cxnLst>
                <a:rect l="0" t="0" r="r" b="b"/>
                <a:pathLst>
                  <a:path w="300" h="322">
                    <a:moveTo>
                      <a:pt x="48" y="289"/>
                    </a:moveTo>
                    <a:lnTo>
                      <a:pt x="0" y="322"/>
                    </a:lnTo>
                    <a:lnTo>
                      <a:pt x="30" y="270"/>
                    </a:lnTo>
                    <a:lnTo>
                      <a:pt x="280" y="0"/>
                    </a:lnTo>
                    <a:lnTo>
                      <a:pt x="300" y="18"/>
                    </a:lnTo>
                    <a:lnTo>
                      <a:pt x="48" y="289"/>
                    </a:lnTo>
                    <a:close/>
                  </a:path>
                </a:pathLst>
              </a:custGeom>
              <a:solidFill>
                <a:srgbClr val="D5A43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5" name="Freeform 188"/>
              <p:cNvSpPr/>
              <p:nvPr/>
            </p:nvSpPr>
            <p:spPr bwMode="auto">
              <a:xfrm>
                <a:off x="5954713" y="5557838"/>
                <a:ext cx="82550" cy="84138"/>
              </a:xfrm>
              <a:custGeom>
                <a:avLst/>
                <a:gdLst>
                  <a:gd name="T0" fmla="*/ 0 w 209"/>
                  <a:gd name="T1" fmla="*/ 209 h 209"/>
                  <a:gd name="T2" fmla="*/ 8 w 209"/>
                  <a:gd name="T3" fmla="*/ 194 h 209"/>
                  <a:gd name="T4" fmla="*/ 43 w 209"/>
                  <a:gd name="T5" fmla="*/ 171 h 209"/>
                  <a:gd name="T6" fmla="*/ 201 w 209"/>
                  <a:gd name="T7" fmla="*/ 0 h 209"/>
                  <a:gd name="T8" fmla="*/ 204 w 209"/>
                  <a:gd name="T9" fmla="*/ 3 h 209"/>
                  <a:gd name="T10" fmla="*/ 209 w 209"/>
                  <a:gd name="T11" fmla="*/ 4 h 209"/>
                  <a:gd name="T12" fmla="*/ 48 w 209"/>
                  <a:gd name="T13" fmla="*/ 176 h 209"/>
                  <a:gd name="T14" fmla="*/ 0 w 209"/>
                  <a:gd name="T15" fmla="*/ 209 h 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209">
                    <a:moveTo>
                      <a:pt x="0" y="209"/>
                    </a:moveTo>
                    <a:lnTo>
                      <a:pt x="8" y="194"/>
                    </a:lnTo>
                    <a:lnTo>
                      <a:pt x="43" y="171"/>
                    </a:lnTo>
                    <a:lnTo>
                      <a:pt x="201" y="0"/>
                    </a:lnTo>
                    <a:lnTo>
                      <a:pt x="204" y="3"/>
                    </a:lnTo>
                    <a:lnTo>
                      <a:pt x="209" y="4"/>
                    </a:lnTo>
                    <a:lnTo>
                      <a:pt x="48" y="176"/>
                    </a:lnTo>
                    <a:lnTo>
                      <a:pt x="0" y="209"/>
                    </a:lnTo>
                    <a:close/>
                  </a:path>
                </a:pathLst>
              </a:custGeom>
              <a:solidFill>
                <a:srgbClr val="BE933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6" name="Freeform 189"/>
              <p:cNvSpPr/>
              <p:nvPr/>
            </p:nvSpPr>
            <p:spPr bwMode="auto">
              <a:xfrm>
                <a:off x="6037263" y="5554663"/>
                <a:ext cx="4763" cy="4763"/>
              </a:xfrm>
              <a:custGeom>
                <a:avLst/>
                <a:gdLst>
                  <a:gd name="T0" fmla="*/ 0 w 12"/>
                  <a:gd name="T1" fmla="*/ 13 h 13"/>
                  <a:gd name="T2" fmla="*/ 0 w 12"/>
                  <a:gd name="T3" fmla="*/ 13 h 13"/>
                  <a:gd name="T4" fmla="*/ 12 w 12"/>
                  <a:gd name="T5" fmla="*/ 0 h 13"/>
                  <a:gd name="T6" fmla="*/ 12 w 12"/>
                  <a:gd name="T7" fmla="*/ 0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3"/>
                    </a:lnTo>
                    <a:lnTo>
                      <a:pt x="12" y="0"/>
                    </a:lnTo>
                    <a:lnTo>
                      <a:pt x="12" y="0"/>
                    </a:lnTo>
                    <a:lnTo>
                      <a:pt x="0" y="13"/>
                    </a:lnTo>
                    <a:close/>
                  </a:path>
                </a:pathLst>
              </a:custGeom>
              <a:solidFill>
                <a:srgbClr val="CDCCC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7" name="Freeform 190"/>
              <p:cNvSpPr/>
              <p:nvPr/>
            </p:nvSpPr>
            <p:spPr bwMode="auto">
              <a:xfrm>
                <a:off x="6029325" y="5548313"/>
                <a:ext cx="9525" cy="9525"/>
              </a:xfrm>
              <a:custGeom>
                <a:avLst/>
                <a:gdLst>
                  <a:gd name="T0" fmla="*/ 11 w 24"/>
                  <a:gd name="T1" fmla="*/ 27 h 27"/>
                  <a:gd name="T2" fmla="*/ 2 w 24"/>
                  <a:gd name="T3" fmla="*/ 20 h 27"/>
                  <a:gd name="T4" fmla="*/ 0 w 24"/>
                  <a:gd name="T5" fmla="*/ 11 h 27"/>
                  <a:gd name="T6" fmla="*/ 11 w 24"/>
                  <a:gd name="T7" fmla="*/ 0 h 27"/>
                  <a:gd name="T8" fmla="*/ 15 w 24"/>
                  <a:gd name="T9" fmla="*/ 5 h 27"/>
                  <a:gd name="T10" fmla="*/ 20 w 24"/>
                  <a:gd name="T11" fmla="*/ 9 h 27"/>
                  <a:gd name="T12" fmla="*/ 22 w 24"/>
                  <a:gd name="T13" fmla="*/ 11 h 27"/>
                  <a:gd name="T14" fmla="*/ 24 w 24"/>
                  <a:gd name="T15" fmla="*/ 13 h 27"/>
                  <a:gd name="T16" fmla="*/ 11 w 24"/>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7">
                    <a:moveTo>
                      <a:pt x="11" y="27"/>
                    </a:moveTo>
                    <a:lnTo>
                      <a:pt x="2" y="20"/>
                    </a:lnTo>
                    <a:lnTo>
                      <a:pt x="0" y="11"/>
                    </a:lnTo>
                    <a:lnTo>
                      <a:pt x="11" y="0"/>
                    </a:lnTo>
                    <a:lnTo>
                      <a:pt x="15" y="5"/>
                    </a:lnTo>
                    <a:lnTo>
                      <a:pt x="20" y="9"/>
                    </a:lnTo>
                    <a:lnTo>
                      <a:pt x="22" y="11"/>
                    </a:lnTo>
                    <a:lnTo>
                      <a:pt x="24" y="13"/>
                    </a:lnTo>
                    <a:lnTo>
                      <a:pt x="11" y="27"/>
                    </a:lnTo>
                    <a:close/>
                  </a:path>
                </a:pathLst>
              </a:custGeom>
              <a:solidFill>
                <a:srgbClr val="A8823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8" name="Freeform 191"/>
              <p:cNvSpPr/>
              <p:nvPr/>
            </p:nvSpPr>
            <p:spPr bwMode="auto">
              <a:xfrm>
                <a:off x="6034088" y="5553075"/>
                <a:ext cx="7938" cy="6350"/>
              </a:xfrm>
              <a:custGeom>
                <a:avLst/>
                <a:gdLst>
                  <a:gd name="T0" fmla="*/ 8 w 20"/>
                  <a:gd name="T1" fmla="*/ 18 h 18"/>
                  <a:gd name="T2" fmla="*/ 3 w 20"/>
                  <a:gd name="T3" fmla="*/ 17 h 18"/>
                  <a:gd name="T4" fmla="*/ 0 w 20"/>
                  <a:gd name="T5" fmla="*/ 14 h 18"/>
                  <a:gd name="T6" fmla="*/ 13 w 20"/>
                  <a:gd name="T7" fmla="*/ 0 h 18"/>
                  <a:gd name="T8" fmla="*/ 17 w 20"/>
                  <a:gd name="T9" fmla="*/ 2 h 18"/>
                  <a:gd name="T10" fmla="*/ 20 w 20"/>
                  <a:gd name="T11" fmla="*/ 5 h 18"/>
                  <a:gd name="T12" fmla="*/ 8 w 2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8" y="18"/>
                    </a:moveTo>
                    <a:lnTo>
                      <a:pt x="3" y="17"/>
                    </a:lnTo>
                    <a:lnTo>
                      <a:pt x="0" y="14"/>
                    </a:lnTo>
                    <a:lnTo>
                      <a:pt x="13" y="0"/>
                    </a:lnTo>
                    <a:lnTo>
                      <a:pt x="17" y="2"/>
                    </a:lnTo>
                    <a:lnTo>
                      <a:pt x="20" y="5"/>
                    </a:lnTo>
                    <a:lnTo>
                      <a:pt x="8" y="18"/>
                    </a:lnTo>
                    <a:close/>
                  </a:path>
                </a:pathLst>
              </a:custGeom>
              <a:solidFill>
                <a:srgbClr val="95743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29" name="Freeform 192"/>
              <p:cNvSpPr/>
              <p:nvPr/>
            </p:nvSpPr>
            <p:spPr bwMode="auto">
              <a:xfrm>
                <a:off x="6486525" y="4799013"/>
                <a:ext cx="355600" cy="274638"/>
              </a:xfrm>
              <a:custGeom>
                <a:avLst/>
                <a:gdLst>
                  <a:gd name="T0" fmla="*/ 591 w 893"/>
                  <a:gd name="T1" fmla="*/ 59 h 692"/>
                  <a:gd name="T2" fmla="*/ 616 w 893"/>
                  <a:gd name="T3" fmla="*/ 38 h 692"/>
                  <a:gd name="T4" fmla="*/ 665 w 893"/>
                  <a:gd name="T5" fmla="*/ 11 h 692"/>
                  <a:gd name="T6" fmla="*/ 713 w 893"/>
                  <a:gd name="T7" fmla="*/ 0 h 692"/>
                  <a:gd name="T8" fmla="*/ 757 w 893"/>
                  <a:gd name="T9" fmla="*/ 4 h 692"/>
                  <a:gd name="T10" fmla="*/ 796 w 893"/>
                  <a:gd name="T11" fmla="*/ 18 h 692"/>
                  <a:gd name="T12" fmla="*/ 831 w 893"/>
                  <a:gd name="T13" fmla="*/ 40 h 692"/>
                  <a:gd name="T14" fmla="*/ 858 w 893"/>
                  <a:gd name="T15" fmla="*/ 68 h 692"/>
                  <a:gd name="T16" fmla="*/ 878 w 893"/>
                  <a:gd name="T17" fmla="*/ 98 h 692"/>
                  <a:gd name="T18" fmla="*/ 884 w 893"/>
                  <a:gd name="T19" fmla="*/ 113 h 692"/>
                  <a:gd name="T20" fmla="*/ 893 w 893"/>
                  <a:gd name="T21" fmla="*/ 143 h 692"/>
                  <a:gd name="T22" fmla="*/ 893 w 893"/>
                  <a:gd name="T23" fmla="*/ 202 h 692"/>
                  <a:gd name="T24" fmla="*/ 876 w 893"/>
                  <a:gd name="T25" fmla="*/ 258 h 692"/>
                  <a:gd name="T26" fmla="*/ 852 w 893"/>
                  <a:gd name="T27" fmla="*/ 310 h 692"/>
                  <a:gd name="T28" fmla="*/ 839 w 893"/>
                  <a:gd name="T29" fmla="*/ 333 h 692"/>
                  <a:gd name="T30" fmla="*/ 819 w 893"/>
                  <a:gd name="T31" fmla="*/ 361 h 692"/>
                  <a:gd name="T32" fmla="*/ 774 w 893"/>
                  <a:gd name="T33" fmla="*/ 409 h 692"/>
                  <a:gd name="T34" fmla="*/ 692 w 893"/>
                  <a:gd name="T35" fmla="*/ 466 h 692"/>
                  <a:gd name="T36" fmla="*/ 635 w 893"/>
                  <a:gd name="T37" fmla="*/ 493 h 692"/>
                  <a:gd name="T38" fmla="*/ 579 w 893"/>
                  <a:gd name="T39" fmla="*/ 517 h 692"/>
                  <a:gd name="T40" fmla="*/ 420 w 893"/>
                  <a:gd name="T41" fmla="*/ 573 h 692"/>
                  <a:gd name="T42" fmla="*/ 143 w 893"/>
                  <a:gd name="T43" fmla="*/ 655 h 692"/>
                  <a:gd name="T44" fmla="*/ 0 w 893"/>
                  <a:gd name="T45" fmla="*/ 692 h 692"/>
                  <a:gd name="T46" fmla="*/ 591 w 893"/>
                  <a:gd name="T47" fmla="*/ 59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93" h="692">
                    <a:moveTo>
                      <a:pt x="591" y="59"/>
                    </a:moveTo>
                    <a:lnTo>
                      <a:pt x="616" y="38"/>
                    </a:lnTo>
                    <a:lnTo>
                      <a:pt x="665" y="11"/>
                    </a:lnTo>
                    <a:lnTo>
                      <a:pt x="713" y="0"/>
                    </a:lnTo>
                    <a:lnTo>
                      <a:pt x="757" y="4"/>
                    </a:lnTo>
                    <a:lnTo>
                      <a:pt x="796" y="18"/>
                    </a:lnTo>
                    <a:lnTo>
                      <a:pt x="831" y="40"/>
                    </a:lnTo>
                    <a:lnTo>
                      <a:pt x="858" y="68"/>
                    </a:lnTo>
                    <a:lnTo>
                      <a:pt x="878" y="98"/>
                    </a:lnTo>
                    <a:lnTo>
                      <a:pt x="884" y="113"/>
                    </a:lnTo>
                    <a:lnTo>
                      <a:pt x="893" y="143"/>
                    </a:lnTo>
                    <a:lnTo>
                      <a:pt x="893" y="202"/>
                    </a:lnTo>
                    <a:lnTo>
                      <a:pt x="876" y="258"/>
                    </a:lnTo>
                    <a:lnTo>
                      <a:pt x="852" y="310"/>
                    </a:lnTo>
                    <a:lnTo>
                      <a:pt x="839" y="333"/>
                    </a:lnTo>
                    <a:lnTo>
                      <a:pt x="819" y="361"/>
                    </a:lnTo>
                    <a:lnTo>
                      <a:pt x="774" y="409"/>
                    </a:lnTo>
                    <a:lnTo>
                      <a:pt x="692" y="466"/>
                    </a:lnTo>
                    <a:lnTo>
                      <a:pt x="635" y="493"/>
                    </a:lnTo>
                    <a:lnTo>
                      <a:pt x="579" y="517"/>
                    </a:lnTo>
                    <a:lnTo>
                      <a:pt x="420" y="573"/>
                    </a:lnTo>
                    <a:lnTo>
                      <a:pt x="143" y="655"/>
                    </a:lnTo>
                    <a:lnTo>
                      <a:pt x="0" y="692"/>
                    </a:lnTo>
                    <a:lnTo>
                      <a:pt x="591" y="59"/>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0" name="Freeform 193"/>
              <p:cNvSpPr/>
              <p:nvPr/>
            </p:nvSpPr>
            <p:spPr bwMode="auto">
              <a:xfrm>
                <a:off x="6486525" y="4789488"/>
                <a:ext cx="320675" cy="284163"/>
              </a:xfrm>
              <a:custGeom>
                <a:avLst/>
                <a:gdLst>
                  <a:gd name="T0" fmla="*/ 591 w 809"/>
                  <a:gd name="T1" fmla="*/ 79 h 712"/>
                  <a:gd name="T2" fmla="*/ 614 w 809"/>
                  <a:gd name="T3" fmla="*/ 57 h 712"/>
                  <a:gd name="T4" fmla="*/ 658 w 809"/>
                  <a:gd name="T5" fmla="*/ 24 h 712"/>
                  <a:gd name="T6" fmla="*/ 697 w 809"/>
                  <a:gd name="T7" fmla="*/ 6 h 712"/>
                  <a:gd name="T8" fmla="*/ 731 w 809"/>
                  <a:gd name="T9" fmla="*/ 0 h 712"/>
                  <a:gd name="T10" fmla="*/ 760 w 809"/>
                  <a:gd name="T11" fmla="*/ 3 h 712"/>
                  <a:gd name="T12" fmla="*/ 782 w 809"/>
                  <a:gd name="T13" fmla="*/ 14 h 712"/>
                  <a:gd name="T14" fmla="*/ 797 w 809"/>
                  <a:gd name="T15" fmla="*/ 31 h 712"/>
                  <a:gd name="T16" fmla="*/ 806 w 809"/>
                  <a:gd name="T17" fmla="*/ 50 h 712"/>
                  <a:gd name="T18" fmla="*/ 808 w 809"/>
                  <a:gd name="T19" fmla="*/ 62 h 712"/>
                  <a:gd name="T20" fmla="*/ 809 w 809"/>
                  <a:gd name="T21" fmla="*/ 84 h 712"/>
                  <a:gd name="T22" fmla="*/ 796 w 809"/>
                  <a:gd name="T23" fmla="*/ 132 h 712"/>
                  <a:gd name="T24" fmla="*/ 758 w 809"/>
                  <a:gd name="T25" fmla="*/ 206 h 712"/>
                  <a:gd name="T26" fmla="*/ 727 w 809"/>
                  <a:gd name="T27" fmla="*/ 250 h 712"/>
                  <a:gd name="T28" fmla="*/ 706 w 809"/>
                  <a:gd name="T29" fmla="*/ 276 h 712"/>
                  <a:gd name="T30" fmla="*/ 661 w 809"/>
                  <a:gd name="T31" fmla="*/ 324 h 712"/>
                  <a:gd name="T32" fmla="*/ 586 w 809"/>
                  <a:gd name="T33" fmla="*/ 386 h 712"/>
                  <a:gd name="T34" fmla="*/ 535 w 809"/>
                  <a:gd name="T35" fmla="*/ 421 h 712"/>
                  <a:gd name="T36" fmla="*/ 487 w 809"/>
                  <a:gd name="T37" fmla="*/ 452 h 712"/>
                  <a:gd name="T38" fmla="*/ 353 w 809"/>
                  <a:gd name="T39" fmla="*/ 530 h 712"/>
                  <a:gd name="T40" fmla="*/ 119 w 809"/>
                  <a:gd name="T41" fmla="*/ 653 h 712"/>
                  <a:gd name="T42" fmla="*/ 0 w 809"/>
                  <a:gd name="T43" fmla="*/ 712 h 712"/>
                  <a:gd name="T44" fmla="*/ 591 w 809"/>
                  <a:gd name="T45" fmla="*/ 79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9" h="712">
                    <a:moveTo>
                      <a:pt x="591" y="79"/>
                    </a:moveTo>
                    <a:lnTo>
                      <a:pt x="614" y="57"/>
                    </a:lnTo>
                    <a:lnTo>
                      <a:pt x="658" y="24"/>
                    </a:lnTo>
                    <a:lnTo>
                      <a:pt x="697" y="6"/>
                    </a:lnTo>
                    <a:lnTo>
                      <a:pt x="731" y="0"/>
                    </a:lnTo>
                    <a:lnTo>
                      <a:pt x="760" y="3"/>
                    </a:lnTo>
                    <a:lnTo>
                      <a:pt x="782" y="14"/>
                    </a:lnTo>
                    <a:lnTo>
                      <a:pt x="797" y="31"/>
                    </a:lnTo>
                    <a:lnTo>
                      <a:pt x="806" y="50"/>
                    </a:lnTo>
                    <a:lnTo>
                      <a:pt x="808" y="62"/>
                    </a:lnTo>
                    <a:lnTo>
                      <a:pt x="809" y="84"/>
                    </a:lnTo>
                    <a:lnTo>
                      <a:pt x="796" y="132"/>
                    </a:lnTo>
                    <a:lnTo>
                      <a:pt x="758" y="206"/>
                    </a:lnTo>
                    <a:lnTo>
                      <a:pt x="727" y="250"/>
                    </a:lnTo>
                    <a:lnTo>
                      <a:pt x="706" y="276"/>
                    </a:lnTo>
                    <a:lnTo>
                      <a:pt x="661" y="324"/>
                    </a:lnTo>
                    <a:lnTo>
                      <a:pt x="586" y="386"/>
                    </a:lnTo>
                    <a:lnTo>
                      <a:pt x="535" y="421"/>
                    </a:lnTo>
                    <a:lnTo>
                      <a:pt x="487" y="452"/>
                    </a:lnTo>
                    <a:lnTo>
                      <a:pt x="353" y="530"/>
                    </a:lnTo>
                    <a:lnTo>
                      <a:pt x="119" y="653"/>
                    </a:lnTo>
                    <a:lnTo>
                      <a:pt x="0" y="712"/>
                    </a:lnTo>
                    <a:lnTo>
                      <a:pt x="591" y="79"/>
                    </a:lnTo>
                    <a:close/>
                  </a:path>
                </a:pathLst>
              </a:custGeom>
              <a:solidFill>
                <a:srgbClr val="243064"/>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1" name="Freeform 194"/>
              <p:cNvSpPr/>
              <p:nvPr/>
            </p:nvSpPr>
            <p:spPr bwMode="auto">
              <a:xfrm>
                <a:off x="6486525" y="4797425"/>
                <a:ext cx="320675" cy="276225"/>
              </a:xfrm>
              <a:custGeom>
                <a:avLst/>
                <a:gdLst>
                  <a:gd name="T0" fmla="*/ 727 w 809"/>
                  <a:gd name="T1" fmla="*/ 234 h 696"/>
                  <a:gd name="T2" fmla="*/ 758 w 809"/>
                  <a:gd name="T3" fmla="*/ 190 h 696"/>
                  <a:gd name="T4" fmla="*/ 796 w 809"/>
                  <a:gd name="T5" fmla="*/ 116 h 696"/>
                  <a:gd name="T6" fmla="*/ 809 w 809"/>
                  <a:gd name="T7" fmla="*/ 68 h 696"/>
                  <a:gd name="T8" fmla="*/ 808 w 809"/>
                  <a:gd name="T9" fmla="*/ 46 h 696"/>
                  <a:gd name="T10" fmla="*/ 805 w 809"/>
                  <a:gd name="T11" fmla="*/ 33 h 696"/>
                  <a:gd name="T12" fmla="*/ 793 w 809"/>
                  <a:gd name="T13" fmla="*/ 9 h 696"/>
                  <a:gd name="T14" fmla="*/ 783 w 809"/>
                  <a:gd name="T15" fmla="*/ 0 h 696"/>
                  <a:gd name="T16" fmla="*/ 791 w 809"/>
                  <a:gd name="T17" fmla="*/ 9 h 696"/>
                  <a:gd name="T18" fmla="*/ 800 w 809"/>
                  <a:gd name="T19" fmla="*/ 29 h 696"/>
                  <a:gd name="T20" fmla="*/ 801 w 809"/>
                  <a:gd name="T21" fmla="*/ 39 h 696"/>
                  <a:gd name="T22" fmla="*/ 802 w 809"/>
                  <a:gd name="T23" fmla="*/ 61 h 696"/>
                  <a:gd name="T24" fmla="*/ 789 w 809"/>
                  <a:gd name="T25" fmla="*/ 109 h 696"/>
                  <a:gd name="T26" fmla="*/ 752 w 809"/>
                  <a:gd name="T27" fmla="*/ 183 h 696"/>
                  <a:gd name="T28" fmla="*/ 719 w 809"/>
                  <a:gd name="T29" fmla="*/ 227 h 696"/>
                  <a:gd name="T30" fmla="*/ 700 w 809"/>
                  <a:gd name="T31" fmla="*/ 253 h 696"/>
                  <a:gd name="T32" fmla="*/ 655 w 809"/>
                  <a:gd name="T33" fmla="*/ 301 h 696"/>
                  <a:gd name="T34" fmla="*/ 579 w 809"/>
                  <a:gd name="T35" fmla="*/ 363 h 696"/>
                  <a:gd name="T36" fmla="*/ 529 w 809"/>
                  <a:gd name="T37" fmla="*/ 398 h 696"/>
                  <a:gd name="T38" fmla="*/ 429 w 809"/>
                  <a:gd name="T39" fmla="*/ 461 h 696"/>
                  <a:gd name="T40" fmla="*/ 139 w 809"/>
                  <a:gd name="T41" fmla="*/ 617 h 696"/>
                  <a:gd name="T42" fmla="*/ 17 w 809"/>
                  <a:gd name="T43" fmla="*/ 678 h 696"/>
                  <a:gd name="T44" fmla="*/ 0 w 809"/>
                  <a:gd name="T45" fmla="*/ 696 h 696"/>
                  <a:gd name="T46" fmla="*/ 119 w 809"/>
                  <a:gd name="T47" fmla="*/ 637 h 696"/>
                  <a:gd name="T48" fmla="*/ 351 w 809"/>
                  <a:gd name="T49" fmla="*/ 514 h 696"/>
                  <a:gd name="T50" fmla="*/ 487 w 809"/>
                  <a:gd name="T51" fmla="*/ 436 h 696"/>
                  <a:gd name="T52" fmla="*/ 535 w 809"/>
                  <a:gd name="T53" fmla="*/ 405 h 696"/>
                  <a:gd name="T54" fmla="*/ 586 w 809"/>
                  <a:gd name="T55" fmla="*/ 370 h 696"/>
                  <a:gd name="T56" fmla="*/ 661 w 809"/>
                  <a:gd name="T57" fmla="*/ 308 h 696"/>
                  <a:gd name="T58" fmla="*/ 706 w 809"/>
                  <a:gd name="T59" fmla="*/ 260 h 696"/>
                  <a:gd name="T60" fmla="*/ 727 w 809"/>
                  <a:gd name="T61" fmla="*/ 234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9" h="696">
                    <a:moveTo>
                      <a:pt x="727" y="234"/>
                    </a:moveTo>
                    <a:lnTo>
                      <a:pt x="758" y="190"/>
                    </a:lnTo>
                    <a:lnTo>
                      <a:pt x="796" y="116"/>
                    </a:lnTo>
                    <a:lnTo>
                      <a:pt x="809" y="68"/>
                    </a:lnTo>
                    <a:lnTo>
                      <a:pt x="808" y="46"/>
                    </a:lnTo>
                    <a:lnTo>
                      <a:pt x="805" y="33"/>
                    </a:lnTo>
                    <a:lnTo>
                      <a:pt x="793" y="9"/>
                    </a:lnTo>
                    <a:lnTo>
                      <a:pt x="783" y="0"/>
                    </a:lnTo>
                    <a:lnTo>
                      <a:pt x="791" y="9"/>
                    </a:lnTo>
                    <a:lnTo>
                      <a:pt x="800" y="29"/>
                    </a:lnTo>
                    <a:lnTo>
                      <a:pt x="801" y="39"/>
                    </a:lnTo>
                    <a:lnTo>
                      <a:pt x="802" y="61"/>
                    </a:lnTo>
                    <a:lnTo>
                      <a:pt x="789" y="109"/>
                    </a:lnTo>
                    <a:lnTo>
                      <a:pt x="752" y="183"/>
                    </a:lnTo>
                    <a:lnTo>
                      <a:pt x="719" y="227"/>
                    </a:lnTo>
                    <a:lnTo>
                      <a:pt x="700" y="253"/>
                    </a:lnTo>
                    <a:lnTo>
                      <a:pt x="655" y="301"/>
                    </a:lnTo>
                    <a:lnTo>
                      <a:pt x="579" y="363"/>
                    </a:lnTo>
                    <a:lnTo>
                      <a:pt x="529" y="398"/>
                    </a:lnTo>
                    <a:lnTo>
                      <a:pt x="429" y="461"/>
                    </a:lnTo>
                    <a:lnTo>
                      <a:pt x="139" y="617"/>
                    </a:lnTo>
                    <a:lnTo>
                      <a:pt x="17" y="678"/>
                    </a:lnTo>
                    <a:lnTo>
                      <a:pt x="0" y="696"/>
                    </a:lnTo>
                    <a:lnTo>
                      <a:pt x="119" y="637"/>
                    </a:lnTo>
                    <a:lnTo>
                      <a:pt x="351" y="514"/>
                    </a:lnTo>
                    <a:lnTo>
                      <a:pt x="487" y="436"/>
                    </a:lnTo>
                    <a:lnTo>
                      <a:pt x="535" y="405"/>
                    </a:lnTo>
                    <a:lnTo>
                      <a:pt x="586" y="370"/>
                    </a:lnTo>
                    <a:lnTo>
                      <a:pt x="661" y="308"/>
                    </a:lnTo>
                    <a:lnTo>
                      <a:pt x="706" y="260"/>
                    </a:lnTo>
                    <a:lnTo>
                      <a:pt x="727" y="234"/>
                    </a:lnTo>
                    <a:close/>
                  </a:path>
                </a:pathLst>
              </a:custGeom>
              <a:solidFill>
                <a:srgbClr val="304BA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2" name="Freeform 195"/>
              <p:cNvSpPr/>
              <p:nvPr/>
            </p:nvSpPr>
            <p:spPr bwMode="auto">
              <a:xfrm>
                <a:off x="6486525" y="4727575"/>
                <a:ext cx="269875" cy="346075"/>
              </a:xfrm>
              <a:custGeom>
                <a:avLst/>
                <a:gdLst>
                  <a:gd name="T0" fmla="*/ 608 w 681"/>
                  <a:gd name="T1" fmla="*/ 219 h 872"/>
                  <a:gd name="T2" fmla="*/ 630 w 681"/>
                  <a:gd name="T3" fmla="*/ 193 h 872"/>
                  <a:gd name="T4" fmla="*/ 660 w 681"/>
                  <a:gd name="T5" fmla="*/ 145 h 872"/>
                  <a:gd name="T6" fmla="*/ 675 w 681"/>
                  <a:gd name="T7" fmla="*/ 105 h 872"/>
                  <a:gd name="T8" fmla="*/ 681 w 681"/>
                  <a:gd name="T9" fmla="*/ 71 h 872"/>
                  <a:gd name="T10" fmla="*/ 675 w 681"/>
                  <a:gd name="T11" fmla="*/ 43 h 872"/>
                  <a:gd name="T12" fmla="*/ 664 w 681"/>
                  <a:gd name="T13" fmla="*/ 22 h 872"/>
                  <a:gd name="T14" fmla="*/ 647 w 681"/>
                  <a:gd name="T15" fmla="*/ 8 h 872"/>
                  <a:gd name="T16" fmla="*/ 626 w 681"/>
                  <a:gd name="T17" fmla="*/ 1 h 872"/>
                  <a:gd name="T18" fmla="*/ 616 w 681"/>
                  <a:gd name="T19" fmla="*/ 0 h 872"/>
                  <a:gd name="T20" fmla="*/ 594 w 681"/>
                  <a:gd name="T21" fmla="*/ 1 h 872"/>
                  <a:gd name="T22" fmla="*/ 546 w 681"/>
                  <a:gd name="T23" fmla="*/ 20 h 872"/>
                  <a:gd name="T24" fmla="*/ 473 w 681"/>
                  <a:gd name="T25" fmla="*/ 65 h 872"/>
                  <a:gd name="T26" fmla="*/ 432 w 681"/>
                  <a:gd name="T27" fmla="*/ 100 h 872"/>
                  <a:gd name="T28" fmla="*/ 406 w 681"/>
                  <a:gd name="T29" fmla="*/ 123 h 872"/>
                  <a:gd name="T30" fmla="*/ 360 w 681"/>
                  <a:gd name="T31" fmla="*/ 173 h 872"/>
                  <a:gd name="T32" fmla="*/ 301 w 681"/>
                  <a:gd name="T33" fmla="*/ 254 h 872"/>
                  <a:gd name="T34" fmla="*/ 268 w 681"/>
                  <a:gd name="T35" fmla="*/ 307 h 872"/>
                  <a:gd name="T36" fmla="*/ 240 w 681"/>
                  <a:gd name="T37" fmla="*/ 359 h 872"/>
                  <a:gd name="T38" fmla="*/ 169 w 681"/>
                  <a:gd name="T39" fmla="*/ 503 h 872"/>
                  <a:gd name="T40" fmla="*/ 54 w 681"/>
                  <a:gd name="T41" fmla="*/ 748 h 872"/>
                  <a:gd name="T42" fmla="*/ 0 w 681"/>
                  <a:gd name="T43" fmla="*/ 872 h 872"/>
                  <a:gd name="T44" fmla="*/ 608 w 681"/>
                  <a:gd name="T45" fmla="*/ 219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81" h="872">
                    <a:moveTo>
                      <a:pt x="608" y="219"/>
                    </a:moveTo>
                    <a:lnTo>
                      <a:pt x="630" y="193"/>
                    </a:lnTo>
                    <a:lnTo>
                      <a:pt x="660" y="145"/>
                    </a:lnTo>
                    <a:lnTo>
                      <a:pt x="675" y="105"/>
                    </a:lnTo>
                    <a:lnTo>
                      <a:pt x="681" y="71"/>
                    </a:lnTo>
                    <a:lnTo>
                      <a:pt x="675" y="43"/>
                    </a:lnTo>
                    <a:lnTo>
                      <a:pt x="664" y="22"/>
                    </a:lnTo>
                    <a:lnTo>
                      <a:pt x="647" y="8"/>
                    </a:lnTo>
                    <a:lnTo>
                      <a:pt x="626" y="1"/>
                    </a:lnTo>
                    <a:lnTo>
                      <a:pt x="616" y="0"/>
                    </a:lnTo>
                    <a:lnTo>
                      <a:pt x="594" y="1"/>
                    </a:lnTo>
                    <a:lnTo>
                      <a:pt x="546" y="20"/>
                    </a:lnTo>
                    <a:lnTo>
                      <a:pt x="473" y="65"/>
                    </a:lnTo>
                    <a:lnTo>
                      <a:pt x="432" y="100"/>
                    </a:lnTo>
                    <a:lnTo>
                      <a:pt x="406" y="123"/>
                    </a:lnTo>
                    <a:lnTo>
                      <a:pt x="360" y="173"/>
                    </a:lnTo>
                    <a:lnTo>
                      <a:pt x="301" y="254"/>
                    </a:lnTo>
                    <a:lnTo>
                      <a:pt x="268" y="307"/>
                    </a:lnTo>
                    <a:lnTo>
                      <a:pt x="240" y="359"/>
                    </a:lnTo>
                    <a:lnTo>
                      <a:pt x="169" y="503"/>
                    </a:lnTo>
                    <a:lnTo>
                      <a:pt x="54" y="748"/>
                    </a:lnTo>
                    <a:lnTo>
                      <a:pt x="0" y="872"/>
                    </a:lnTo>
                    <a:lnTo>
                      <a:pt x="608" y="219"/>
                    </a:lnTo>
                    <a:close/>
                  </a:path>
                </a:pathLst>
              </a:custGeom>
              <a:solidFill>
                <a:srgbClr val="455FB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33" name="Freeform 196"/>
              <p:cNvSpPr/>
              <p:nvPr/>
            </p:nvSpPr>
            <p:spPr bwMode="auto">
              <a:xfrm>
                <a:off x="6486525" y="4703763"/>
                <a:ext cx="254000" cy="369888"/>
              </a:xfrm>
              <a:custGeom>
                <a:avLst/>
                <a:gdLst>
                  <a:gd name="T0" fmla="*/ 591 w 639"/>
                  <a:gd name="T1" fmla="*/ 296 h 929"/>
                  <a:gd name="T2" fmla="*/ 609 w 639"/>
                  <a:gd name="T3" fmla="*/ 268 h 929"/>
                  <a:gd name="T4" fmla="*/ 633 w 639"/>
                  <a:gd name="T5" fmla="*/ 218 h 929"/>
                  <a:gd name="T6" fmla="*/ 639 w 639"/>
                  <a:gd name="T7" fmla="*/ 170 h 929"/>
                  <a:gd name="T8" fmla="*/ 633 w 639"/>
                  <a:gd name="T9" fmla="*/ 126 h 929"/>
                  <a:gd name="T10" fmla="*/ 616 w 639"/>
                  <a:gd name="T11" fmla="*/ 87 h 929"/>
                  <a:gd name="T12" fmla="*/ 591 w 639"/>
                  <a:gd name="T13" fmla="*/ 55 h 929"/>
                  <a:gd name="T14" fmla="*/ 563 w 639"/>
                  <a:gd name="T15" fmla="*/ 30 h 929"/>
                  <a:gd name="T16" fmla="*/ 531 w 639"/>
                  <a:gd name="T17" fmla="*/ 12 h 929"/>
                  <a:gd name="T18" fmla="*/ 516 w 639"/>
                  <a:gd name="T19" fmla="*/ 7 h 929"/>
                  <a:gd name="T20" fmla="*/ 485 w 639"/>
                  <a:gd name="T21" fmla="*/ 0 h 929"/>
                  <a:gd name="T22" fmla="*/ 426 w 639"/>
                  <a:gd name="T23" fmla="*/ 4 h 929"/>
                  <a:gd name="T24" fmla="*/ 371 w 639"/>
                  <a:gd name="T25" fmla="*/ 25 h 929"/>
                  <a:gd name="T26" fmla="*/ 320 w 639"/>
                  <a:gd name="T27" fmla="*/ 53 h 929"/>
                  <a:gd name="T28" fmla="*/ 298 w 639"/>
                  <a:gd name="T29" fmla="*/ 69 h 929"/>
                  <a:gd name="T30" fmla="*/ 272 w 639"/>
                  <a:gd name="T31" fmla="*/ 88 h 929"/>
                  <a:gd name="T32" fmla="*/ 228 w 639"/>
                  <a:gd name="T33" fmla="*/ 137 h 929"/>
                  <a:gd name="T34" fmla="*/ 178 w 639"/>
                  <a:gd name="T35" fmla="*/ 223 h 929"/>
                  <a:gd name="T36" fmla="*/ 154 w 639"/>
                  <a:gd name="T37" fmla="*/ 281 h 929"/>
                  <a:gd name="T38" fmla="*/ 134 w 639"/>
                  <a:gd name="T39" fmla="*/ 340 h 929"/>
                  <a:gd name="T40" fmla="*/ 89 w 639"/>
                  <a:gd name="T41" fmla="*/ 502 h 929"/>
                  <a:gd name="T42" fmla="*/ 27 w 639"/>
                  <a:gd name="T43" fmla="*/ 784 h 929"/>
                  <a:gd name="T44" fmla="*/ 0 w 639"/>
                  <a:gd name="T45" fmla="*/ 929 h 929"/>
                  <a:gd name="T46" fmla="*/ 591 w 639"/>
                  <a:gd name="T47" fmla="*/ 29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9" h="929">
                    <a:moveTo>
                      <a:pt x="591" y="296"/>
                    </a:moveTo>
                    <a:lnTo>
                      <a:pt x="609" y="268"/>
                    </a:lnTo>
                    <a:lnTo>
                      <a:pt x="633" y="218"/>
                    </a:lnTo>
                    <a:lnTo>
                      <a:pt x="639" y="170"/>
                    </a:lnTo>
                    <a:lnTo>
                      <a:pt x="633" y="126"/>
                    </a:lnTo>
                    <a:lnTo>
                      <a:pt x="616" y="87"/>
                    </a:lnTo>
                    <a:lnTo>
                      <a:pt x="591" y="55"/>
                    </a:lnTo>
                    <a:lnTo>
                      <a:pt x="563" y="30"/>
                    </a:lnTo>
                    <a:lnTo>
                      <a:pt x="531" y="12"/>
                    </a:lnTo>
                    <a:lnTo>
                      <a:pt x="516" y="7"/>
                    </a:lnTo>
                    <a:lnTo>
                      <a:pt x="485" y="0"/>
                    </a:lnTo>
                    <a:lnTo>
                      <a:pt x="426" y="4"/>
                    </a:lnTo>
                    <a:lnTo>
                      <a:pt x="371" y="25"/>
                    </a:lnTo>
                    <a:lnTo>
                      <a:pt x="320" y="53"/>
                    </a:lnTo>
                    <a:lnTo>
                      <a:pt x="298" y="69"/>
                    </a:lnTo>
                    <a:lnTo>
                      <a:pt x="272" y="88"/>
                    </a:lnTo>
                    <a:lnTo>
                      <a:pt x="228" y="137"/>
                    </a:lnTo>
                    <a:lnTo>
                      <a:pt x="178" y="223"/>
                    </a:lnTo>
                    <a:lnTo>
                      <a:pt x="154" y="281"/>
                    </a:lnTo>
                    <a:lnTo>
                      <a:pt x="134" y="340"/>
                    </a:lnTo>
                    <a:lnTo>
                      <a:pt x="89" y="502"/>
                    </a:lnTo>
                    <a:lnTo>
                      <a:pt x="27" y="784"/>
                    </a:lnTo>
                    <a:lnTo>
                      <a:pt x="0" y="929"/>
                    </a:lnTo>
                    <a:lnTo>
                      <a:pt x="591" y="296"/>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0" name="Freeform 197"/>
              <p:cNvSpPr/>
              <p:nvPr/>
            </p:nvSpPr>
            <p:spPr bwMode="auto">
              <a:xfrm>
                <a:off x="6043613" y="4816475"/>
                <a:ext cx="682625" cy="723900"/>
              </a:xfrm>
              <a:custGeom>
                <a:avLst/>
                <a:gdLst>
                  <a:gd name="T0" fmla="*/ 127 w 1717"/>
                  <a:gd name="T1" fmla="*/ 1825 h 1825"/>
                  <a:gd name="T2" fmla="*/ 0 w 1717"/>
                  <a:gd name="T3" fmla="*/ 1706 h 1825"/>
                  <a:gd name="T4" fmla="*/ 1717 w 1717"/>
                  <a:gd name="T5" fmla="*/ 0 h 1825"/>
                  <a:gd name="T6" fmla="*/ 127 w 1717"/>
                  <a:gd name="T7" fmla="*/ 1825 h 1825"/>
                </a:gdLst>
                <a:ahLst/>
                <a:cxnLst>
                  <a:cxn ang="0">
                    <a:pos x="T0" y="T1"/>
                  </a:cxn>
                  <a:cxn ang="0">
                    <a:pos x="T2" y="T3"/>
                  </a:cxn>
                  <a:cxn ang="0">
                    <a:pos x="T4" y="T5"/>
                  </a:cxn>
                  <a:cxn ang="0">
                    <a:pos x="T6" y="T7"/>
                  </a:cxn>
                </a:cxnLst>
                <a:rect l="0" t="0" r="r" b="b"/>
                <a:pathLst>
                  <a:path w="1717" h="1825">
                    <a:moveTo>
                      <a:pt x="127" y="1825"/>
                    </a:moveTo>
                    <a:lnTo>
                      <a:pt x="0" y="1706"/>
                    </a:lnTo>
                    <a:lnTo>
                      <a:pt x="1717" y="0"/>
                    </a:lnTo>
                    <a:lnTo>
                      <a:pt x="127" y="1825"/>
                    </a:lnTo>
                    <a:close/>
                  </a:path>
                </a:pathLst>
              </a:custGeom>
              <a:solidFill>
                <a:srgbClr val="29459C"/>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1" name="Freeform 198"/>
              <p:cNvSpPr/>
              <p:nvPr/>
            </p:nvSpPr>
            <p:spPr bwMode="auto">
              <a:xfrm>
                <a:off x="6030913" y="5473700"/>
                <a:ext cx="80963" cy="82550"/>
              </a:xfrm>
              <a:custGeom>
                <a:avLst/>
                <a:gdLst>
                  <a:gd name="T0" fmla="*/ 165 w 204"/>
                  <a:gd name="T1" fmla="*/ 162 h 208"/>
                  <a:gd name="T2" fmla="*/ 148 w 204"/>
                  <a:gd name="T3" fmla="*/ 179 h 208"/>
                  <a:gd name="T4" fmla="*/ 111 w 204"/>
                  <a:gd name="T5" fmla="*/ 201 h 208"/>
                  <a:gd name="T6" fmla="*/ 72 w 204"/>
                  <a:gd name="T7" fmla="*/ 208 h 208"/>
                  <a:gd name="T8" fmla="*/ 38 w 204"/>
                  <a:gd name="T9" fmla="*/ 200 h 208"/>
                  <a:gd name="T10" fmla="*/ 24 w 204"/>
                  <a:gd name="T11" fmla="*/ 188 h 208"/>
                  <a:gd name="T12" fmla="*/ 12 w 204"/>
                  <a:gd name="T13" fmla="*/ 175 h 208"/>
                  <a:gd name="T14" fmla="*/ 0 w 204"/>
                  <a:gd name="T15" fmla="*/ 142 h 208"/>
                  <a:gd name="T16" fmla="*/ 4 w 204"/>
                  <a:gd name="T17" fmla="*/ 103 h 208"/>
                  <a:gd name="T18" fmla="*/ 24 w 204"/>
                  <a:gd name="T19" fmla="*/ 63 h 208"/>
                  <a:gd name="T20" fmla="*/ 38 w 204"/>
                  <a:gd name="T21" fmla="*/ 44 h 208"/>
                  <a:gd name="T22" fmla="*/ 56 w 204"/>
                  <a:gd name="T23" fmla="*/ 29 h 208"/>
                  <a:gd name="T24" fmla="*/ 94 w 204"/>
                  <a:gd name="T25" fmla="*/ 7 h 208"/>
                  <a:gd name="T26" fmla="*/ 133 w 204"/>
                  <a:gd name="T27" fmla="*/ 0 h 208"/>
                  <a:gd name="T28" fmla="*/ 166 w 204"/>
                  <a:gd name="T29" fmla="*/ 8 h 208"/>
                  <a:gd name="T30" fmla="*/ 181 w 204"/>
                  <a:gd name="T31" fmla="*/ 20 h 208"/>
                  <a:gd name="T32" fmla="*/ 192 w 204"/>
                  <a:gd name="T33" fmla="*/ 33 h 208"/>
                  <a:gd name="T34" fmla="*/ 204 w 204"/>
                  <a:gd name="T35" fmla="*/ 67 h 208"/>
                  <a:gd name="T36" fmla="*/ 199 w 204"/>
                  <a:gd name="T37" fmla="*/ 105 h 208"/>
                  <a:gd name="T38" fmla="*/ 181 w 204"/>
                  <a:gd name="T39" fmla="*/ 146 h 208"/>
                  <a:gd name="T40" fmla="*/ 165 w 204"/>
                  <a:gd name="T41" fmla="*/ 162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4" h="208">
                    <a:moveTo>
                      <a:pt x="165" y="162"/>
                    </a:moveTo>
                    <a:lnTo>
                      <a:pt x="148" y="179"/>
                    </a:lnTo>
                    <a:lnTo>
                      <a:pt x="111" y="201"/>
                    </a:lnTo>
                    <a:lnTo>
                      <a:pt x="72" y="208"/>
                    </a:lnTo>
                    <a:lnTo>
                      <a:pt x="38" y="200"/>
                    </a:lnTo>
                    <a:lnTo>
                      <a:pt x="24" y="188"/>
                    </a:lnTo>
                    <a:lnTo>
                      <a:pt x="12" y="175"/>
                    </a:lnTo>
                    <a:lnTo>
                      <a:pt x="0" y="142"/>
                    </a:lnTo>
                    <a:lnTo>
                      <a:pt x="4" y="103"/>
                    </a:lnTo>
                    <a:lnTo>
                      <a:pt x="24" y="63"/>
                    </a:lnTo>
                    <a:lnTo>
                      <a:pt x="38" y="44"/>
                    </a:lnTo>
                    <a:lnTo>
                      <a:pt x="56" y="29"/>
                    </a:lnTo>
                    <a:lnTo>
                      <a:pt x="94" y="7"/>
                    </a:lnTo>
                    <a:lnTo>
                      <a:pt x="133" y="0"/>
                    </a:lnTo>
                    <a:lnTo>
                      <a:pt x="166" y="8"/>
                    </a:lnTo>
                    <a:lnTo>
                      <a:pt x="181" y="20"/>
                    </a:lnTo>
                    <a:lnTo>
                      <a:pt x="192" y="33"/>
                    </a:lnTo>
                    <a:lnTo>
                      <a:pt x="204" y="67"/>
                    </a:lnTo>
                    <a:lnTo>
                      <a:pt x="199" y="105"/>
                    </a:lnTo>
                    <a:lnTo>
                      <a:pt x="181" y="146"/>
                    </a:lnTo>
                    <a:lnTo>
                      <a:pt x="165" y="162"/>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3" name="Freeform 199"/>
              <p:cNvSpPr/>
              <p:nvPr/>
            </p:nvSpPr>
            <p:spPr bwMode="auto">
              <a:xfrm>
                <a:off x="6027738" y="5337175"/>
                <a:ext cx="214313" cy="222250"/>
              </a:xfrm>
              <a:custGeom>
                <a:avLst/>
                <a:gdLst>
                  <a:gd name="T0" fmla="*/ 461 w 540"/>
                  <a:gd name="T1" fmla="*/ 68 h 560"/>
                  <a:gd name="T2" fmla="*/ 448 w 540"/>
                  <a:gd name="T3" fmla="*/ 54 h 560"/>
                  <a:gd name="T4" fmla="*/ 434 w 540"/>
                  <a:gd name="T5" fmla="*/ 20 h 560"/>
                  <a:gd name="T6" fmla="*/ 434 w 540"/>
                  <a:gd name="T7" fmla="*/ 0 h 560"/>
                  <a:gd name="T8" fmla="*/ 48 w 540"/>
                  <a:gd name="T9" fmla="*/ 385 h 560"/>
                  <a:gd name="T10" fmla="*/ 43 w 540"/>
                  <a:gd name="T11" fmla="*/ 390 h 560"/>
                  <a:gd name="T12" fmla="*/ 39 w 540"/>
                  <a:gd name="T13" fmla="*/ 395 h 560"/>
                  <a:gd name="T14" fmla="*/ 36 w 540"/>
                  <a:gd name="T15" fmla="*/ 398 h 560"/>
                  <a:gd name="T16" fmla="*/ 34 w 540"/>
                  <a:gd name="T17" fmla="*/ 400 h 560"/>
                  <a:gd name="T18" fmla="*/ 34 w 540"/>
                  <a:gd name="T19" fmla="*/ 400 h 560"/>
                  <a:gd name="T20" fmla="*/ 19 w 540"/>
                  <a:gd name="T21" fmla="*/ 418 h 560"/>
                  <a:gd name="T22" fmla="*/ 4 w 540"/>
                  <a:gd name="T23" fmla="*/ 456 h 560"/>
                  <a:gd name="T24" fmla="*/ 0 w 540"/>
                  <a:gd name="T25" fmla="*/ 493 h 560"/>
                  <a:gd name="T26" fmla="*/ 12 w 540"/>
                  <a:gd name="T27" fmla="*/ 526 h 560"/>
                  <a:gd name="T28" fmla="*/ 23 w 540"/>
                  <a:gd name="T29" fmla="*/ 539 h 560"/>
                  <a:gd name="T30" fmla="*/ 36 w 540"/>
                  <a:gd name="T31" fmla="*/ 550 h 560"/>
                  <a:gd name="T32" fmla="*/ 69 w 540"/>
                  <a:gd name="T33" fmla="*/ 560 h 560"/>
                  <a:gd name="T34" fmla="*/ 105 w 540"/>
                  <a:gd name="T35" fmla="*/ 556 h 560"/>
                  <a:gd name="T36" fmla="*/ 141 w 540"/>
                  <a:gd name="T37" fmla="*/ 538 h 560"/>
                  <a:gd name="T38" fmla="*/ 158 w 540"/>
                  <a:gd name="T39" fmla="*/ 523 h 560"/>
                  <a:gd name="T40" fmla="*/ 162 w 540"/>
                  <a:gd name="T41" fmla="*/ 519 h 560"/>
                  <a:gd name="T42" fmla="*/ 540 w 540"/>
                  <a:gd name="T43" fmla="*/ 88 h 560"/>
                  <a:gd name="T44" fmla="*/ 529 w 540"/>
                  <a:gd name="T45" fmla="*/ 90 h 560"/>
                  <a:gd name="T46" fmla="*/ 508 w 540"/>
                  <a:gd name="T47" fmla="*/ 92 h 560"/>
                  <a:gd name="T48" fmla="*/ 478 w 540"/>
                  <a:gd name="T49" fmla="*/ 81 h 560"/>
                  <a:gd name="T50" fmla="*/ 461 w 540"/>
                  <a:gd name="T51" fmla="*/ 68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60">
                    <a:moveTo>
                      <a:pt x="461" y="68"/>
                    </a:moveTo>
                    <a:lnTo>
                      <a:pt x="448" y="54"/>
                    </a:lnTo>
                    <a:lnTo>
                      <a:pt x="434" y="20"/>
                    </a:lnTo>
                    <a:lnTo>
                      <a:pt x="434" y="0"/>
                    </a:lnTo>
                    <a:lnTo>
                      <a:pt x="48" y="385"/>
                    </a:lnTo>
                    <a:lnTo>
                      <a:pt x="43" y="390"/>
                    </a:lnTo>
                    <a:lnTo>
                      <a:pt x="39" y="395"/>
                    </a:lnTo>
                    <a:lnTo>
                      <a:pt x="36" y="398"/>
                    </a:lnTo>
                    <a:lnTo>
                      <a:pt x="34" y="400"/>
                    </a:lnTo>
                    <a:lnTo>
                      <a:pt x="34" y="400"/>
                    </a:lnTo>
                    <a:lnTo>
                      <a:pt x="19" y="418"/>
                    </a:lnTo>
                    <a:lnTo>
                      <a:pt x="4" y="456"/>
                    </a:lnTo>
                    <a:lnTo>
                      <a:pt x="0" y="493"/>
                    </a:lnTo>
                    <a:lnTo>
                      <a:pt x="12" y="526"/>
                    </a:lnTo>
                    <a:lnTo>
                      <a:pt x="23" y="539"/>
                    </a:lnTo>
                    <a:lnTo>
                      <a:pt x="36" y="550"/>
                    </a:lnTo>
                    <a:lnTo>
                      <a:pt x="69" y="560"/>
                    </a:lnTo>
                    <a:lnTo>
                      <a:pt x="105" y="556"/>
                    </a:lnTo>
                    <a:lnTo>
                      <a:pt x="141" y="538"/>
                    </a:lnTo>
                    <a:lnTo>
                      <a:pt x="158" y="523"/>
                    </a:lnTo>
                    <a:lnTo>
                      <a:pt x="162" y="519"/>
                    </a:lnTo>
                    <a:lnTo>
                      <a:pt x="540" y="88"/>
                    </a:lnTo>
                    <a:lnTo>
                      <a:pt x="529" y="90"/>
                    </a:lnTo>
                    <a:lnTo>
                      <a:pt x="508" y="92"/>
                    </a:lnTo>
                    <a:lnTo>
                      <a:pt x="478" y="81"/>
                    </a:lnTo>
                    <a:lnTo>
                      <a:pt x="461" y="68"/>
                    </a:lnTo>
                    <a:close/>
                  </a:path>
                </a:pathLst>
              </a:custGeom>
              <a:solidFill>
                <a:srgbClr val="E4AE43"/>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4" name="Freeform 200"/>
              <p:cNvSpPr/>
              <p:nvPr/>
            </p:nvSpPr>
            <p:spPr bwMode="auto">
              <a:xfrm>
                <a:off x="6200775" y="4826000"/>
                <a:ext cx="514350" cy="533400"/>
              </a:xfrm>
              <a:custGeom>
                <a:avLst/>
                <a:gdLst>
                  <a:gd name="T0" fmla="*/ 15 w 1298"/>
                  <a:gd name="T1" fmla="*/ 1342 h 1342"/>
                  <a:gd name="T2" fmla="*/ 6 w 1298"/>
                  <a:gd name="T3" fmla="*/ 1328 h 1342"/>
                  <a:gd name="T4" fmla="*/ 0 w 1298"/>
                  <a:gd name="T5" fmla="*/ 1310 h 1342"/>
                  <a:gd name="T6" fmla="*/ 1298 w 1298"/>
                  <a:gd name="T7" fmla="*/ 0 h 1342"/>
                  <a:gd name="T8" fmla="*/ 15 w 1298"/>
                  <a:gd name="T9" fmla="*/ 1342 h 1342"/>
                </a:gdLst>
                <a:ahLst/>
                <a:cxnLst>
                  <a:cxn ang="0">
                    <a:pos x="T0" y="T1"/>
                  </a:cxn>
                  <a:cxn ang="0">
                    <a:pos x="T2" y="T3"/>
                  </a:cxn>
                  <a:cxn ang="0">
                    <a:pos x="T4" y="T5"/>
                  </a:cxn>
                  <a:cxn ang="0">
                    <a:pos x="T6" y="T7"/>
                  </a:cxn>
                  <a:cxn ang="0">
                    <a:pos x="T8" y="T9"/>
                  </a:cxn>
                </a:cxnLst>
                <a:rect l="0" t="0" r="r" b="b"/>
                <a:pathLst>
                  <a:path w="1298" h="1342">
                    <a:moveTo>
                      <a:pt x="15" y="1342"/>
                    </a:moveTo>
                    <a:lnTo>
                      <a:pt x="6" y="1328"/>
                    </a:lnTo>
                    <a:lnTo>
                      <a:pt x="0" y="1310"/>
                    </a:lnTo>
                    <a:lnTo>
                      <a:pt x="1298" y="0"/>
                    </a:lnTo>
                    <a:lnTo>
                      <a:pt x="15" y="1342"/>
                    </a:lnTo>
                    <a:close/>
                  </a:path>
                </a:pathLst>
              </a:custGeom>
              <a:solidFill>
                <a:srgbClr val="4B65B4"/>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5" name="Freeform 201"/>
              <p:cNvSpPr/>
              <p:nvPr/>
            </p:nvSpPr>
            <p:spPr bwMode="auto">
              <a:xfrm>
                <a:off x="6035675" y="5494338"/>
                <a:ext cx="26988" cy="42863"/>
              </a:xfrm>
              <a:custGeom>
                <a:avLst/>
                <a:gdLst>
                  <a:gd name="T0" fmla="*/ 2 w 67"/>
                  <a:gd name="T1" fmla="*/ 108 h 108"/>
                  <a:gd name="T2" fmla="*/ 0 w 67"/>
                  <a:gd name="T3" fmla="*/ 91 h 108"/>
                  <a:gd name="T4" fmla="*/ 2 w 67"/>
                  <a:gd name="T5" fmla="*/ 62 h 108"/>
                  <a:gd name="T6" fmla="*/ 15 w 67"/>
                  <a:gd name="T7" fmla="*/ 31 h 108"/>
                  <a:gd name="T8" fmla="*/ 18 w 67"/>
                  <a:gd name="T9" fmla="*/ 27 h 108"/>
                  <a:gd name="T10" fmla="*/ 46 w 67"/>
                  <a:gd name="T11" fmla="*/ 0 h 108"/>
                  <a:gd name="T12" fmla="*/ 53 w 67"/>
                  <a:gd name="T13" fmla="*/ 21 h 108"/>
                  <a:gd name="T14" fmla="*/ 67 w 67"/>
                  <a:gd name="T15" fmla="*/ 40 h 108"/>
                  <a:gd name="T16" fmla="*/ 2 w 67"/>
                  <a:gd name="T1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 h="108">
                    <a:moveTo>
                      <a:pt x="2" y="108"/>
                    </a:moveTo>
                    <a:lnTo>
                      <a:pt x="0" y="91"/>
                    </a:lnTo>
                    <a:lnTo>
                      <a:pt x="2" y="62"/>
                    </a:lnTo>
                    <a:lnTo>
                      <a:pt x="15" y="31"/>
                    </a:lnTo>
                    <a:lnTo>
                      <a:pt x="18" y="27"/>
                    </a:lnTo>
                    <a:lnTo>
                      <a:pt x="46" y="0"/>
                    </a:lnTo>
                    <a:lnTo>
                      <a:pt x="53" y="21"/>
                    </a:lnTo>
                    <a:lnTo>
                      <a:pt x="67" y="40"/>
                    </a:lnTo>
                    <a:lnTo>
                      <a:pt x="2" y="108"/>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6" name="Freeform 202"/>
              <p:cNvSpPr/>
              <p:nvPr/>
            </p:nvSpPr>
            <p:spPr bwMode="auto">
              <a:xfrm>
                <a:off x="6056313" y="5484813"/>
                <a:ext cx="15875" cy="23813"/>
              </a:xfrm>
              <a:custGeom>
                <a:avLst/>
                <a:gdLst>
                  <a:gd name="T0" fmla="*/ 20 w 38"/>
                  <a:gd name="T1" fmla="*/ 58 h 58"/>
                  <a:gd name="T2" fmla="*/ 7 w 38"/>
                  <a:gd name="T3" fmla="*/ 39 h 58"/>
                  <a:gd name="T4" fmla="*/ 0 w 38"/>
                  <a:gd name="T5" fmla="*/ 16 h 58"/>
                  <a:gd name="T6" fmla="*/ 17 w 38"/>
                  <a:gd name="T7" fmla="*/ 0 h 58"/>
                  <a:gd name="T8" fmla="*/ 25 w 38"/>
                  <a:gd name="T9" fmla="*/ 20 h 58"/>
                  <a:gd name="T10" fmla="*/ 38 w 38"/>
                  <a:gd name="T11" fmla="*/ 39 h 58"/>
                  <a:gd name="T12" fmla="*/ 20 w 38"/>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38" h="58">
                    <a:moveTo>
                      <a:pt x="20" y="58"/>
                    </a:moveTo>
                    <a:lnTo>
                      <a:pt x="7" y="39"/>
                    </a:lnTo>
                    <a:lnTo>
                      <a:pt x="0" y="16"/>
                    </a:lnTo>
                    <a:lnTo>
                      <a:pt x="17" y="0"/>
                    </a:lnTo>
                    <a:lnTo>
                      <a:pt x="25" y="20"/>
                    </a:lnTo>
                    <a:lnTo>
                      <a:pt x="38" y="39"/>
                    </a:lnTo>
                    <a:lnTo>
                      <a:pt x="20" y="5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7" name="Freeform 203"/>
              <p:cNvSpPr/>
              <p:nvPr/>
            </p:nvSpPr>
            <p:spPr bwMode="auto">
              <a:xfrm>
                <a:off x="6065838" y="5475288"/>
                <a:ext cx="15875" cy="23813"/>
              </a:xfrm>
              <a:custGeom>
                <a:avLst/>
                <a:gdLst>
                  <a:gd name="T0" fmla="*/ 19 w 39"/>
                  <a:gd name="T1" fmla="*/ 60 h 60"/>
                  <a:gd name="T2" fmla="*/ 6 w 39"/>
                  <a:gd name="T3" fmla="*/ 40 h 60"/>
                  <a:gd name="T4" fmla="*/ 0 w 39"/>
                  <a:gd name="T5" fmla="*/ 18 h 60"/>
                  <a:gd name="T6" fmla="*/ 17 w 39"/>
                  <a:gd name="T7" fmla="*/ 0 h 60"/>
                  <a:gd name="T8" fmla="*/ 26 w 39"/>
                  <a:gd name="T9" fmla="*/ 21 h 60"/>
                  <a:gd name="T10" fmla="*/ 39 w 39"/>
                  <a:gd name="T11" fmla="*/ 39 h 60"/>
                  <a:gd name="T12" fmla="*/ 19 w 39"/>
                  <a:gd name="T13" fmla="*/ 60 h 60"/>
                </a:gdLst>
                <a:ahLst/>
                <a:cxnLst>
                  <a:cxn ang="0">
                    <a:pos x="T0" y="T1"/>
                  </a:cxn>
                  <a:cxn ang="0">
                    <a:pos x="T2" y="T3"/>
                  </a:cxn>
                  <a:cxn ang="0">
                    <a:pos x="T4" y="T5"/>
                  </a:cxn>
                  <a:cxn ang="0">
                    <a:pos x="T6" y="T7"/>
                  </a:cxn>
                  <a:cxn ang="0">
                    <a:pos x="T8" y="T9"/>
                  </a:cxn>
                  <a:cxn ang="0">
                    <a:pos x="T10" y="T11"/>
                  </a:cxn>
                  <a:cxn ang="0">
                    <a:pos x="T12" y="T13"/>
                  </a:cxn>
                </a:cxnLst>
                <a:rect l="0" t="0" r="r" b="b"/>
                <a:pathLst>
                  <a:path w="39" h="60">
                    <a:moveTo>
                      <a:pt x="19" y="60"/>
                    </a:moveTo>
                    <a:lnTo>
                      <a:pt x="6" y="40"/>
                    </a:lnTo>
                    <a:lnTo>
                      <a:pt x="0" y="18"/>
                    </a:lnTo>
                    <a:lnTo>
                      <a:pt x="17" y="0"/>
                    </a:lnTo>
                    <a:lnTo>
                      <a:pt x="26" y="21"/>
                    </a:lnTo>
                    <a:lnTo>
                      <a:pt x="39" y="39"/>
                    </a:lnTo>
                    <a:lnTo>
                      <a:pt x="19" y="6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8" name="Freeform 204"/>
              <p:cNvSpPr/>
              <p:nvPr/>
            </p:nvSpPr>
            <p:spPr bwMode="auto">
              <a:xfrm>
                <a:off x="6075363" y="5465763"/>
                <a:ext cx="15875" cy="22225"/>
              </a:xfrm>
              <a:custGeom>
                <a:avLst/>
                <a:gdLst>
                  <a:gd name="T0" fmla="*/ 21 w 39"/>
                  <a:gd name="T1" fmla="*/ 57 h 57"/>
                  <a:gd name="T2" fmla="*/ 8 w 39"/>
                  <a:gd name="T3" fmla="*/ 39 h 57"/>
                  <a:gd name="T4" fmla="*/ 0 w 39"/>
                  <a:gd name="T5" fmla="*/ 18 h 57"/>
                  <a:gd name="T6" fmla="*/ 17 w 39"/>
                  <a:gd name="T7" fmla="*/ 0 h 57"/>
                  <a:gd name="T8" fmla="*/ 26 w 39"/>
                  <a:gd name="T9" fmla="*/ 19 h 57"/>
                  <a:gd name="T10" fmla="*/ 39 w 39"/>
                  <a:gd name="T11" fmla="*/ 37 h 57"/>
                  <a:gd name="T12" fmla="*/ 21 w 39"/>
                  <a:gd name="T13" fmla="*/ 57 h 57"/>
                </a:gdLst>
                <a:ahLst/>
                <a:cxnLst>
                  <a:cxn ang="0">
                    <a:pos x="T0" y="T1"/>
                  </a:cxn>
                  <a:cxn ang="0">
                    <a:pos x="T2" y="T3"/>
                  </a:cxn>
                  <a:cxn ang="0">
                    <a:pos x="T4" y="T5"/>
                  </a:cxn>
                  <a:cxn ang="0">
                    <a:pos x="T6" y="T7"/>
                  </a:cxn>
                  <a:cxn ang="0">
                    <a:pos x="T8" y="T9"/>
                  </a:cxn>
                  <a:cxn ang="0">
                    <a:pos x="T10" y="T11"/>
                  </a:cxn>
                  <a:cxn ang="0">
                    <a:pos x="T12" y="T13"/>
                  </a:cxn>
                </a:cxnLst>
                <a:rect l="0" t="0" r="r" b="b"/>
                <a:pathLst>
                  <a:path w="39" h="57">
                    <a:moveTo>
                      <a:pt x="21" y="57"/>
                    </a:moveTo>
                    <a:lnTo>
                      <a:pt x="8" y="39"/>
                    </a:lnTo>
                    <a:lnTo>
                      <a:pt x="0" y="18"/>
                    </a:lnTo>
                    <a:lnTo>
                      <a:pt x="17" y="0"/>
                    </a:lnTo>
                    <a:lnTo>
                      <a:pt x="26" y="19"/>
                    </a:lnTo>
                    <a:lnTo>
                      <a:pt x="39" y="37"/>
                    </a:lnTo>
                    <a:lnTo>
                      <a:pt x="21" y="57"/>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49" name="Freeform 206"/>
              <p:cNvSpPr/>
              <p:nvPr/>
            </p:nvSpPr>
            <p:spPr bwMode="auto">
              <a:xfrm>
                <a:off x="6084888" y="5391150"/>
                <a:ext cx="79375" cy="87313"/>
              </a:xfrm>
              <a:custGeom>
                <a:avLst/>
                <a:gdLst>
                  <a:gd name="T0" fmla="*/ 21 w 200"/>
                  <a:gd name="T1" fmla="*/ 220 h 220"/>
                  <a:gd name="T2" fmla="*/ 8 w 200"/>
                  <a:gd name="T3" fmla="*/ 202 h 220"/>
                  <a:gd name="T4" fmla="*/ 0 w 200"/>
                  <a:gd name="T5" fmla="*/ 182 h 220"/>
                  <a:gd name="T6" fmla="*/ 182 w 200"/>
                  <a:gd name="T7" fmla="*/ 0 h 220"/>
                  <a:gd name="T8" fmla="*/ 188 w 200"/>
                  <a:gd name="T9" fmla="*/ 17 h 220"/>
                  <a:gd name="T10" fmla="*/ 200 w 200"/>
                  <a:gd name="T11" fmla="*/ 32 h 220"/>
                  <a:gd name="T12" fmla="*/ 21 w 200"/>
                  <a:gd name="T13" fmla="*/ 220 h 220"/>
                </a:gdLst>
                <a:ahLst/>
                <a:cxnLst>
                  <a:cxn ang="0">
                    <a:pos x="T0" y="T1"/>
                  </a:cxn>
                  <a:cxn ang="0">
                    <a:pos x="T2" y="T3"/>
                  </a:cxn>
                  <a:cxn ang="0">
                    <a:pos x="T4" y="T5"/>
                  </a:cxn>
                  <a:cxn ang="0">
                    <a:pos x="T6" y="T7"/>
                  </a:cxn>
                  <a:cxn ang="0">
                    <a:pos x="T8" y="T9"/>
                  </a:cxn>
                  <a:cxn ang="0">
                    <a:pos x="T10" y="T11"/>
                  </a:cxn>
                  <a:cxn ang="0">
                    <a:pos x="T12" y="T13"/>
                  </a:cxn>
                </a:cxnLst>
                <a:rect l="0" t="0" r="r" b="b"/>
                <a:pathLst>
                  <a:path w="200" h="220">
                    <a:moveTo>
                      <a:pt x="21" y="220"/>
                    </a:moveTo>
                    <a:lnTo>
                      <a:pt x="8" y="202"/>
                    </a:lnTo>
                    <a:lnTo>
                      <a:pt x="0" y="182"/>
                    </a:lnTo>
                    <a:lnTo>
                      <a:pt x="182" y="0"/>
                    </a:lnTo>
                    <a:lnTo>
                      <a:pt x="188" y="17"/>
                    </a:lnTo>
                    <a:lnTo>
                      <a:pt x="200" y="32"/>
                    </a:lnTo>
                    <a:lnTo>
                      <a:pt x="21" y="22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0" name="Freeform 207"/>
              <p:cNvSpPr/>
              <p:nvPr/>
            </p:nvSpPr>
            <p:spPr bwMode="auto">
              <a:xfrm>
                <a:off x="6159500" y="5381625"/>
                <a:ext cx="14288" cy="20638"/>
              </a:xfrm>
              <a:custGeom>
                <a:avLst/>
                <a:gdLst>
                  <a:gd name="T0" fmla="*/ 18 w 38"/>
                  <a:gd name="T1" fmla="*/ 52 h 52"/>
                  <a:gd name="T2" fmla="*/ 7 w 38"/>
                  <a:gd name="T3" fmla="*/ 36 h 52"/>
                  <a:gd name="T4" fmla="*/ 0 w 38"/>
                  <a:gd name="T5" fmla="*/ 18 h 52"/>
                  <a:gd name="T6" fmla="*/ 18 w 38"/>
                  <a:gd name="T7" fmla="*/ 0 h 52"/>
                  <a:gd name="T8" fmla="*/ 26 w 38"/>
                  <a:gd name="T9" fmla="*/ 17 h 52"/>
                  <a:gd name="T10" fmla="*/ 38 w 38"/>
                  <a:gd name="T11" fmla="*/ 33 h 52"/>
                  <a:gd name="T12" fmla="*/ 18 w 38"/>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38" h="52">
                    <a:moveTo>
                      <a:pt x="18" y="52"/>
                    </a:moveTo>
                    <a:lnTo>
                      <a:pt x="7" y="36"/>
                    </a:lnTo>
                    <a:lnTo>
                      <a:pt x="0" y="18"/>
                    </a:lnTo>
                    <a:lnTo>
                      <a:pt x="18" y="0"/>
                    </a:lnTo>
                    <a:lnTo>
                      <a:pt x="26" y="17"/>
                    </a:lnTo>
                    <a:lnTo>
                      <a:pt x="38" y="33"/>
                    </a:lnTo>
                    <a:lnTo>
                      <a:pt x="18" y="52"/>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1" name="Freeform 208"/>
              <p:cNvSpPr/>
              <p:nvPr/>
            </p:nvSpPr>
            <p:spPr bwMode="auto">
              <a:xfrm>
                <a:off x="6167438" y="5373688"/>
                <a:ext cx="14288" cy="19050"/>
              </a:xfrm>
              <a:custGeom>
                <a:avLst/>
                <a:gdLst>
                  <a:gd name="T0" fmla="*/ 19 w 35"/>
                  <a:gd name="T1" fmla="*/ 49 h 49"/>
                  <a:gd name="T2" fmla="*/ 7 w 35"/>
                  <a:gd name="T3" fmla="*/ 34 h 49"/>
                  <a:gd name="T4" fmla="*/ 0 w 35"/>
                  <a:gd name="T5" fmla="*/ 17 h 49"/>
                  <a:gd name="T6" fmla="*/ 17 w 35"/>
                  <a:gd name="T7" fmla="*/ 0 h 49"/>
                  <a:gd name="T8" fmla="*/ 24 w 35"/>
                  <a:gd name="T9" fmla="*/ 17 h 49"/>
                  <a:gd name="T10" fmla="*/ 35 w 35"/>
                  <a:gd name="T11" fmla="*/ 32 h 49"/>
                  <a:gd name="T12" fmla="*/ 19 w 35"/>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35" h="49">
                    <a:moveTo>
                      <a:pt x="19" y="49"/>
                    </a:moveTo>
                    <a:lnTo>
                      <a:pt x="7" y="34"/>
                    </a:lnTo>
                    <a:lnTo>
                      <a:pt x="0" y="17"/>
                    </a:lnTo>
                    <a:lnTo>
                      <a:pt x="17" y="0"/>
                    </a:lnTo>
                    <a:lnTo>
                      <a:pt x="24" y="17"/>
                    </a:lnTo>
                    <a:lnTo>
                      <a:pt x="35" y="32"/>
                    </a:lnTo>
                    <a:lnTo>
                      <a:pt x="19" y="49"/>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2" name="Freeform 209"/>
              <p:cNvSpPr/>
              <p:nvPr/>
            </p:nvSpPr>
            <p:spPr bwMode="auto">
              <a:xfrm>
                <a:off x="6176963" y="5346700"/>
                <a:ext cx="30163" cy="36513"/>
              </a:xfrm>
              <a:custGeom>
                <a:avLst/>
                <a:gdLst>
                  <a:gd name="T0" fmla="*/ 19 w 76"/>
                  <a:gd name="T1" fmla="*/ 93 h 93"/>
                  <a:gd name="T2" fmla="*/ 7 w 76"/>
                  <a:gd name="T3" fmla="*/ 78 h 93"/>
                  <a:gd name="T4" fmla="*/ 0 w 76"/>
                  <a:gd name="T5" fmla="*/ 61 h 93"/>
                  <a:gd name="T6" fmla="*/ 61 w 76"/>
                  <a:gd name="T7" fmla="*/ 0 h 93"/>
                  <a:gd name="T8" fmla="*/ 67 w 76"/>
                  <a:gd name="T9" fmla="*/ 18 h 93"/>
                  <a:gd name="T10" fmla="*/ 76 w 76"/>
                  <a:gd name="T11" fmla="*/ 32 h 93"/>
                  <a:gd name="T12" fmla="*/ 19 w 76"/>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76" h="93">
                    <a:moveTo>
                      <a:pt x="19" y="93"/>
                    </a:moveTo>
                    <a:lnTo>
                      <a:pt x="7" y="78"/>
                    </a:lnTo>
                    <a:lnTo>
                      <a:pt x="0" y="61"/>
                    </a:lnTo>
                    <a:lnTo>
                      <a:pt x="61" y="0"/>
                    </a:lnTo>
                    <a:lnTo>
                      <a:pt x="67" y="18"/>
                    </a:lnTo>
                    <a:lnTo>
                      <a:pt x="76" y="32"/>
                    </a:lnTo>
                    <a:lnTo>
                      <a:pt x="19" y="93"/>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3" name="Freeform 210"/>
              <p:cNvSpPr/>
              <p:nvPr/>
            </p:nvSpPr>
            <p:spPr bwMode="auto">
              <a:xfrm>
                <a:off x="6172200" y="5359400"/>
                <a:ext cx="50800" cy="42863"/>
              </a:xfrm>
              <a:custGeom>
                <a:avLst/>
                <a:gdLst>
                  <a:gd name="T0" fmla="*/ 1 w 128"/>
                  <a:gd name="T1" fmla="*/ 3 h 108"/>
                  <a:gd name="T2" fmla="*/ 0 w 128"/>
                  <a:gd name="T3" fmla="*/ 13 h 108"/>
                  <a:gd name="T4" fmla="*/ 4 w 128"/>
                  <a:gd name="T5" fmla="*/ 35 h 108"/>
                  <a:gd name="T6" fmla="*/ 22 w 128"/>
                  <a:gd name="T7" fmla="*/ 65 h 108"/>
                  <a:gd name="T8" fmla="*/ 61 w 128"/>
                  <a:gd name="T9" fmla="*/ 98 h 108"/>
                  <a:gd name="T10" fmla="*/ 93 w 128"/>
                  <a:gd name="T11" fmla="*/ 108 h 108"/>
                  <a:gd name="T12" fmla="*/ 115 w 128"/>
                  <a:gd name="T13" fmla="*/ 107 h 108"/>
                  <a:gd name="T14" fmla="*/ 126 w 128"/>
                  <a:gd name="T15" fmla="*/ 104 h 108"/>
                  <a:gd name="T16" fmla="*/ 128 w 128"/>
                  <a:gd name="T17" fmla="*/ 101 h 108"/>
                  <a:gd name="T18" fmla="*/ 127 w 128"/>
                  <a:gd name="T19" fmla="*/ 96 h 108"/>
                  <a:gd name="T20" fmla="*/ 123 w 128"/>
                  <a:gd name="T21" fmla="*/ 96 h 108"/>
                  <a:gd name="T22" fmla="*/ 114 w 128"/>
                  <a:gd name="T23" fmla="*/ 100 h 108"/>
                  <a:gd name="T24" fmla="*/ 95 w 128"/>
                  <a:gd name="T25" fmla="*/ 100 h 108"/>
                  <a:gd name="T26" fmla="*/ 64 w 128"/>
                  <a:gd name="T27" fmla="*/ 91 h 108"/>
                  <a:gd name="T28" fmla="*/ 27 w 128"/>
                  <a:gd name="T29" fmla="*/ 61 h 108"/>
                  <a:gd name="T30" fmla="*/ 12 w 128"/>
                  <a:gd name="T31" fmla="*/ 34 h 108"/>
                  <a:gd name="T32" fmla="*/ 8 w 128"/>
                  <a:gd name="T33" fmla="*/ 15 h 108"/>
                  <a:gd name="T34" fmla="*/ 8 w 128"/>
                  <a:gd name="T35" fmla="*/ 4 h 108"/>
                  <a:gd name="T36" fmla="*/ 8 w 128"/>
                  <a:gd name="T37" fmla="*/ 2 h 108"/>
                  <a:gd name="T38" fmla="*/ 3 w 128"/>
                  <a:gd name="T39" fmla="*/ 0 h 108"/>
                  <a:gd name="T40" fmla="*/ 1 w 128"/>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8">
                    <a:moveTo>
                      <a:pt x="1" y="3"/>
                    </a:moveTo>
                    <a:lnTo>
                      <a:pt x="0" y="13"/>
                    </a:lnTo>
                    <a:lnTo>
                      <a:pt x="4" y="35"/>
                    </a:lnTo>
                    <a:lnTo>
                      <a:pt x="22" y="65"/>
                    </a:lnTo>
                    <a:lnTo>
                      <a:pt x="61" y="98"/>
                    </a:lnTo>
                    <a:lnTo>
                      <a:pt x="93" y="108"/>
                    </a:lnTo>
                    <a:lnTo>
                      <a:pt x="115" y="107"/>
                    </a:lnTo>
                    <a:lnTo>
                      <a:pt x="126" y="104"/>
                    </a:lnTo>
                    <a:lnTo>
                      <a:pt x="128" y="101"/>
                    </a:lnTo>
                    <a:lnTo>
                      <a:pt x="127" y="96"/>
                    </a:lnTo>
                    <a:lnTo>
                      <a:pt x="123" y="96"/>
                    </a:lnTo>
                    <a:lnTo>
                      <a:pt x="114" y="100"/>
                    </a:lnTo>
                    <a:lnTo>
                      <a:pt x="95" y="100"/>
                    </a:lnTo>
                    <a:lnTo>
                      <a:pt x="64" y="91"/>
                    </a:lnTo>
                    <a:lnTo>
                      <a:pt x="27" y="61"/>
                    </a:lnTo>
                    <a:lnTo>
                      <a:pt x="12" y="34"/>
                    </a:lnTo>
                    <a:lnTo>
                      <a:pt x="8" y="15"/>
                    </a:lnTo>
                    <a:lnTo>
                      <a:pt x="8" y="4"/>
                    </a:lnTo>
                    <a:lnTo>
                      <a:pt x="8" y="2"/>
                    </a:lnTo>
                    <a:lnTo>
                      <a:pt x="3" y="0"/>
                    </a:lnTo>
                    <a:lnTo>
                      <a:pt x="1"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4" name="Freeform 211"/>
              <p:cNvSpPr/>
              <p:nvPr/>
            </p:nvSpPr>
            <p:spPr bwMode="auto">
              <a:xfrm>
                <a:off x="6164263" y="5368925"/>
                <a:ext cx="50800" cy="41275"/>
              </a:xfrm>
              <a:custGeom>
                <a:avLst/>
                <a:gdLst>
                  <a:gd name="T0" fmla="*/ 2 w 127"/>
                  <a:gd name="T1" fmla="*/ 3 h 108"/>
                  <a:gd name="T2" fmla="*/ 0 w 127"/>
                  <a:gd name="T3" fmla="*/ 15 h 108"/>
                  <a:gd name="T4" fmla="*/ 4 w 127"/>
                  <a:gd name="T5" fmla="*/ 35 h 108"/>
                  <a:gd name="T6" fmla="*/ 22 w 127"/>
                  <a:gd name="T7" fmla="*/ 67 h 108"/>
                  <a:gd name="T8" fmla="*/ 60 w 127"/>
                  <a:gd name="T9" fmla="*/ 98 h 108"/>
                  <a:gd name="T10" fmla="*/ 94 w 127"/>
                  <a:gd name="T11" fmla="*/ 108 h 108"/>
                  <a:gd name="T12" fmla="*/ 116 w 127"/>
                  <a:gd name="T13" fmla="*/ 108 h 108"/>
                  <a:gd name="T14" fmla="*/ 126 w 127"/>
                  <a:gd name="T15" fmla="*/ 104 h 108"/>
                  <a:gd name="T16" fmla="*/ 127 w 127"/>
                  <a:gd name="T17" fmla="*/ 103 h 108"/>
                  <a:gd name="T18" fmla="*/ 126 w 127"/>
                  <a:gd name="T19" fmla="*/ 98 h 108"/>
                  <a:gd name="T20" fmla="*/ 124 w 127"/>
                  <a:gd name="T21" fmla="*/ 98 h 108"/>
                  <a:gd name="T22" fmla="*/ 114 w 127"/>
                  <a:gd name="T23" fmla="*/ 100 h 108"/>
                  <a:gd name="T24" fmla="*/ 95 w 127"/>
                  <a:gd name="T25" fmla="*/ 102 h 108"/>
                  <a:gd name="T26" fmla="*/ 64 w 127"/>
                  <a:gd name="T27" fmla="*/ 91 h 108"/>
                  <a:gd name="T28" fmla="*/ 28 w 127"/>
                  <a:gd name="T29" fmla="*/ 63 h 108"/>
                  <a:gd name="T30" fmla="*/ 11 w 127"/>
                  <a:gd name="T31" fmla="*/ 34 h 108"/>
                  <a:gd name="T32" fmla="*/ 7 w 127"/>
                  <a:gd name="T33" fmla="*/ 15 h 108"/>
                  <a:gd name="T34" fmla="*/ 8 w 127"/>
                  <a:gd name="T35" fmla="*/ 6 h 108"/>
                  <a:gd name="T36" fmla="*/ 8 w 127"/>
                  <a:gd name="T37" fmla="*/ 2 h 108"/>
                  <a:gd name="T38" fmla="*/ 3 w 127"/>
                  <a:gd name="T39" fmla="*/ 0 h 108"/>
                  <a:gd name="T40" fmla="*/ 2 w 127"/>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08">
                    <a:moveTo>
                      <a:pt x="2" y="3"/>
                    </a:moveTo>
                    <a:lnTo>
                      <a:pt x="0" y="15"/>
                    </a:lnTo>
                    <a:lnTo>
                      <a:pt x="4" y="35"/>
                    </a:lnTo>
                    <a:lnTo>
                      <a:pt x="22" y="67"/>
                    </a:lnTo>
                    <a:lnTo>
                      <a:pt x="60" y="98"/>
                    </a:lnTo>
                    <a:lnTo>
                      <a:pt x="94" y="108"/>
                    </a:lnTo>
                    <a:lnTo>
                      <a:pt x="116" y="108"/>
                    </a:lnTo>
                    <a:lnTo>
                      <a:pt x="126" y="104"/>
                    </a:lnTo>
                    <a:lnTo>
                      <a:pt x="127" y="103"/>
                    </a:lnTo>
                    <a:lnTo>
                      <a:pt x="126" y="98"/>
                    </a:lnTo>
                    <a:lnTo>
                      <a:pt x="124" y="98"/>
                    </a:lnTo>
                    <a:lnTo>
                      <a:pt x="114" y="100"/>
                    </a:lnTo>
                    <a:lnTo>
                      <a:pt x="95" y="102"/>
                    </a:lnTo>
                    <a:lnTo>
                      <a:pt x="64" y="91"/>
                    </a:lnTo>
                    <a:lnTo>
                      <a:pt x="28" y="63"/>
                    </a:lnTo>
                    <a:lnTo>
                      <a:pt x="11" y="34"/>
                    </a:lnTo>
                    <a:lnTo>
                      <a:pt x="7" y="15"/>
                    </a:lnTo>
                    <a:lnTo>
                      <a:pt x="8" y="6"/>
                    </a:lnTo>
                    <a:lnTo>
                      <a:pt x="8" y="2"/>
                    </a:lnTo>
                    <a:lnTo>
                      <a:pt x="3"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5" name="Freeform 212"/>
              <p:cNvSpPr/>
              <p:nvPr/>
            </p:nvSpPr>
            <p:spPr bwMode="auto">
              <a:xfrm>
                <a:off x="6154738" y="5378450"/>
                <a:ext cx="50800" cy="42863"/>
              </a:xfrm>
              <a:custGeom>
                <a:avLst/>
                <a:gdLst>
                  <a:gd name="T0" fmla="*/ 1 w 128"/>
                  <a:gd name="T1" fmla="*/ 2 h 106"/>
                  <a:gd name="T2" fmla="*/ 0 w 128"/>
                  <a:gd name="T3" fmla="*/ 11 h 106"/>
                  <a:gd name="T4" fmla="*/ 5 w 128"/>
                  <a:gd name="T5" fmla="*/ 33 h 106"/>
                  <a:gd name="T6" fmla="*/ 23 w 128"/>
                  <a:gd name="T7" fmla="*/ 63 h 106"/>
                  <a:gd name="T8" fmla="*/ 61 w 128"/>
                  <a:gd name="T9" fmla="*/ 96 h 106"/>
                  <a:gd name="T10" fmla="*/ 94 w 128"/>
                  <a:gd name="T11" fmla="*/ 106 h 106"/>
                  <a:gd name="T12" fmla="*/ 115 w 128"/>
                  <a:gd name="T13" fmla="*/ 106 h 106"/>
                  <a:gd name="T14" fmla="*/ 125 w 128"/>
                  <a:gd name="T15" fmla="*/ 102 h 106"/>
                  <a:gd name="T16" fmla="*/ 128 w 128"/>
                  <a:gd name="T17" fmla="*/ 101 h 106"/>
                  <a:gd name="T18" fmla="*/ 127 w 128"/>
                  <a:gd name="T19" fmla="*/ 96 h 106"/>
                  <a:gd name="T20" fmla="*/ 123 w 128"/>
                  <a:gd name="T21" fmla="*/ 96 h 106"/>
                  <a:gd name="T22" fmla="*/ 115 w 128"/>
                  <a:gd name="T23" fmla="*/ 98 h 106"/>
                  <a:gd name="T24" fmla="*/ 96 w 128"/>
                  <a:gd name="T25" fmla="*/ 99 h 106"/>
                  <a:gd name="T26" fmla="*/ 65 w 128"/>
                  <a:gd name="T27" fmla="*/ 89 h 106"/>
                  <a:gd name="T28" fmla="*/ 28 w 128"/>
                  <a:gd name="T29" fmla="*/ 59 h 106"/>
                  <a:gd name="T30" fmla="*/ 11 w 128"/>
                  <a:gd name="T31" fmla="*/ 32 h 106"/>
                  <a:gd name="T32" fmla="*/ 8 w 128"/>
                  <a:gd name="T33" fmla="*/ 13 h 106"/>
                  <a:gd name="T34" fmla="*/ 8 w 128"/>
                  <a:gd name="T35" fmla="*/ 4 h 106"/>
                  <a:gd name="T36" fmla="*/ 8 w 128"/>
                  <a:gd name="T37" fmla="*/ 0 h 106"/>
                  <a:gd name="T38" fmla="*/ 2 w 128"/>
                  <a:gd name="T39" fmla="*/ 0 h 106"/>
                  <a:gd name="T40" fmla="*/ 1 w 128"/>
                  <a:gd name="T41" fmla="*/ 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6">
                    <a:moveTo>
                      <a:pt x="1" y="2"/>
                    </a:moveTo>
                    <a:lnTo>
                      <a:pt x="0" y="11"/>
                    </a:lnTo>
                    <a:lnTo>
                      <a:pt x="5" y="33"/>
                    </a:lnTo>
                    <a:lnTo>
                      <a:pt x="23" y="63"/>
                    </a:lnTo>
                    <a:lnTo>
                      <a:pt x="61" y="96"/>
                    </a:lnTo>
                    <a:lnTo>
                      <a:pt x="94" y="106"/>
                    </a:lnTo>
                    <a:lnTo>
                      <a:pt x="115" y="106"/>
                    </a:lnTo>
                    <a:lnTo>
                      <a:pt x="125" y="102"/>
                    </a:lnTo>
                    <a:lnTo>
                      <a:pt x="128" y="101"/>
                    </a:lnTo>
                    <a:lnTo>
                      <a:pt x="127" y="96"/>
                    </a:lnTo>
                    <a:lnTo>
                      <a:pt x="123" y="96"/>
                    </a:lnTo>
                    <a:lnTo>
                      <a:pt x="115" y="98"/>
                    </a:lnTo>
                    <a:lnTo>
                      <a:pt x="96" y="99"/>
                    </a:lnTo>
                    <a:lnTo>
                      <a:pt x="65" y="89"/>
                    </a:lnTo>
                    <a:lnTo>
                      <a:pt x="28" y="59"/>
                    </a:lnTo>
                    <a:lnTo>
                      <a:pt x="11" y="32"/>
                    </a:lnTo>
                    <a:lnTo>
                      <a:pt x="8" y="13"/>
                    </a:lnTo>
                    <a:lnTo>
                      <a:pt x="8" y="4"/>
                    </a:lnTo>
                    <a:lnTo>
                      <a:pt x="8" y="0"/>
                    </a:lnTo>
                    <a:lnTo>
                      <a:pt x="2" y="0"/>
                    </a:lnTo>
                    <a:lnTo>
                      <a:pt x="1"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6" name="Freeform 213"/>
              <p:cNvSpPr/>
              <p:nvPr/>
            </p:nvSpPr>
            <p:spPr bwMode="auto">
              <a:xfrm>
                <a:off x="6080125" y="5446713"/>
                <a:ext cx="61913" cy="53975"/>
              </a:xfrm>
              <a:custGeom>
                <a:avLst/>
                <a:gdLst>
                  <a:gd name="T0" fmla="*/ 2 w 154"/>
                  <a:gd name="T1" fmla="*/ 3 h 137"/>
                  <a:gd name="T2" fmla="*/ 0 w 154"/>
                  <a:gd name="T3" fmla="*/ 16 h 137"/>
                  <a:gd name="T4" fmla="*/ 4 w 154"/>
                  <a:gd name="T5" fmla="*/ 43 h 137"/>
                  <a:gd name="T6" fmla="*/ 15 w 154"/>
                  <a:gd name="T7" fmla="*/ 70 h 137"/>
                  <a:gd name="T8" fmla="*/ 34 w 154"/>
                  <a:gd name="T9" fmla="*/ 94 h 137"/>
                  <a:gd name="T10" fmla="*/ 57 w 154"/>
                  <a:gd name="T11" fmla="*/ 114 h 137"/>
                  <a:gd name="T12" fmla="*/ 83 w 154"/>
                  <a:gd name="T13" fmla="*/ 129 h 137"/>
                  <a:gd name="T14" fmla="*/ 111 w 154"/>
                  <a:gd name="T15" fmla="*/ 137 h 137"/>
                  <a:gd name="T16" fmla="*/ 139 w 154"/>
                  <a:gd name="T17" fmla="*/ 135 h 137"/>
                  <a:gd name="T18" fmla="*/ 151 w 154"/>
                  <a:gd name="T19" fmla="*/ 131 h 137"/>
                  <a:gd name="T20" fmla="*/ 154 w 154"/>
                  <a:gd name="T21" fmla="*/ 129 h 137"/>
                  <a:gd name="T22" fmla="*/ 153 w 154"/>
                  <a:gd name="T23" fmla="*/ 124 h 137"/>
                  <a:gd name="T24" fmla="*/ 149 w 154"/>
                  <a:gd name="T25" fmla="*/ 125 h 137"/>
                  <a:gd name="T26" fmla="*/ 137 w 154"/>
                  <a:gd name="T27" fmla="*/ 129 h 137"/>
                  <a:gd name="T28" fmla="*/ 111 w 154"/>
                  <a:gd name="T29" fmla="*/ 129 h 137"/>
                  <a:gd name="T30" fmla="*/ 85 w 154"/>
                  <a:gd name="T31" fmla="*/ 122 h 137"/>
                  <a:gd name="T32" fmla="*/ 61 w 154"/>
                  <a:gd name="T33" fmla="*/ 108 h 137"/>
                  <a:gd name="T34" fmla="*/ 39 w 154"/>
                  <a:gd name="T35" fmla="*/ 90 h 137"/>
                  <a:gd name="T36" fmla="*/ 21 w 154"/>
                  <a:gd name="T37" fmla="*/ 67 h 137"/>
                  <a:gd name="T38" fmla="*/ 10 w 154"/>
                  <a:gd name="T39" fmla="*/ 42 h 137"/>
                  <a:gd name="T40" fmla="*/ 8 w 154"/>
                  <a:gd name="T41" fmla="*/ 17 h 137"/>
                  <a:gd name="T42" fmla="*/ 10 w 154"/>
                  <a:gd name="T43" fmla="*/ 4 h 137"/>
                  <a:gd name="T44" fmla="*/ 9 w 154"/>
                  <a:gd name="T45" fmla="*/ 2 h 137"/>
                  <a:gd name="T46" fmla="*/ 4 w 154"/>
                  <a:gd name="T47" fmla="*/ 0 h 137"/>
                  <a:gd name="T48" fmla="*/ 2 w 154"/>
                  <a:gd name="T49" fmla="*/ 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4" h="137">
                    <a:moveTo>
                      <a:pt x="2" y="3"/>
                    </a:moveTo>
                    <a:lnTo>
                      <a:pt x="0" y="16"/>
                    </a:lnTo>
                    <a:lnTo>
                      <a:pt x="4" y="43"/>
                    </a:lnTo>
                    <a:lnTo>
                      <a:pt x="15" y="70"/>
                    </a:lnTo>
                    <a:lnTo>
                      <a:pt x="34" y="94"/>
                    </a:lnTo>
                    <a:lnTo>
                      <a:pt x="57" y="114"/>
                    </a:lnTo>
                    <a:lnTo>
                      <a:pt x="83" y="129"/>
                    </a:lnTo>
                    <a:lnTo>
                      <a:pt x="111" y="137"/>
                    </a:lnTo>
                    <a:lnTo>
                      <a:pt x="139" y="135"/>
                    </a:lnTo>
                    <a:lnTo>
                      <a:pt x="151" y="131"/>
                    </a:lnTo>
                    <a:lnTo>
                      <a:pt x="154" y="129"/>
                    </a:lnTo>
                    <a:lnTo>
                      <a:pt x="153" y="124"/>
                    </a:lnTo>
                    <a:lnTo>
                      <a:pt x="149" y="125"/>
                    </a:lnTo>
                    <a:lnTo>
                      <a:pt x="137" y="129"/>
                    </a:lnTo>
                    <a:lnTo>
                      <a:pt x="111" y="129"/>
                    </a:lnTo>
                    <a:lnTo>
                      <a:pt x="85" y="122"/>
                    </a:lnTo>
                    <a:lnTo>
                      <a:pt x="61" y="108"/>
                    </a:lnTo>
                    <a:lnTo>
                      <a:pt x="39" y="90"/>
                    </a:lnTo>
                    <a:lnTo>
                      <a:pt x="21" y="67"/>
                    </a:lnTo>
                    <a:lnTo>
                      <a:pt x="10" y="42"/>
                    </a:lnTo>
                    <a:lnTo>
                      <a:pt x="8" y="17"/>
                    </a:lnTo>
                    <a:lnTo>
                      <a:pt x="10" y="4"/>
                    </a:lnTo>
                    <a:lnTo>
                      <a:pt x="9" y="2"/>
                    </a:lnTo>
                    <a:lnTo>
                      <a:pt x="4"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7" name="Freeform 214"/>
              <p:cNvSpPr/>
              <p:nvPr/>
            </p:nvSpPr>
            <p:spPr bwMode="auto">
              <a:xfrm>
                <a:off x="6070600" y="5456238"/>
                <a:ext cx="61913" cy="53975"/>
              </a:xfrm>
              <a:custGeom>
                <a:avLst/>
                <a:gdLst>
                  <a:gd name="T0" fmla="*/ 2 w 153"/>
                  <a:gd name="T1" fmla="*/ 2 h 137"/>
                  <a:gd name="T2" fmla="*/ 0 w 153"/>
                  <a:gd name="T3" fmla="*/ 17 h 137"/>
                  <a:gd name="T4" fmla="*/ 2 w 153"/>
                  <a:gd name="T5" fmla="*/ 44 h 137"/>
                  <a:gd name="T6" fmla="*/ 14 w 153"/>
                  <a:gd name="T7" fmla="*/ 71 h 137"/>
                  <a:gd name="T8" fmla="*/ 32 w 153"/>
                  <a:gd name="T9" fmla="*/ 96 h 137"/>
                  <a:gd name="T10" fmla="*/ 56 w 153"/>
                  <a:gd name="T11" fmla="*/ 115 h 137"/>
                  <a:gd name="T12" fmla="*/ 81 w 153"/>
                  <a:gd name="T13" fmla="*/ 129 h 137"/>
                  <a:gd name="T14" fmla="*/ 110 w 153"/>
                  <a:gd name="T15" fmla="*/ 137 h 137"/>
                  <a:gd name="T16" fmla="*/ 137 w 153"/>
                  <a:gd name="T17" fmla="*/ 136 h 137"/>
                  <a:gd name="T18" fmla="*/ 151 w 153"/>
                  <a:gd name="T19" fmla="*/ 131 h 137"/>
                  <a:gd name="T20" fmla="*/ 153 w 153"/>
                  <a:gd name="T21" fmla="*/ 129 h 137"/>
                  <a:gd name="T22" fmla="*/ 151 w 153"/>
                  <a:gd name="T23" fmla="*/ 124 h 137"/>
                  <a:gd name="T24" fmla="*/ 149 w 153"/>
                  <a:gd name="T25" fmla="*/ 124 h 137"/>
                  <a:gd name="T26" fmla="*/ 137 w 153"/>
                  <a:gd name="T27" fmla="*/ 129 h 137"/>
                  <a:gd name="T28" fmla="*/ 110 w 153"/>
                  <a:gd name="T29" fmla="*/ 129 h 137"/>
                  <a:gd name="T30" fmla="*/ 84 w 153"/>
                  <a:gd name="T31" fmla="*/ 123 h 137"/>
                  <a:gd name="T32" fmla="*/ 59 w 153"/>
                  <a:gd name="T33" fmla="*/ 110 h 137"/>
                  <a:gd name="T34" fmla="*/ 37 w 153"/>
                  <a:gd name="T35" fmla="*/ 90 h 137"/>
                  <a:gd name="T36" fmla="*/ 21 w 153"/>
                  <a:gd name="T37" fmla="*/ 68 h 137"/>
                  <a:gd name="T38" fmla="*/ 9 w 153"/>
                  <a:gd name="T39" fmla="*/ 43 h 137"/>
                  <a:gd name="T40" fmla="*/ 6 w 153"/>
                  <a:gd name="T41" fmla="*/ 17 h 137"/>
                  <a:gd name="T42" fmla="*/ 9 w 153"/>
                  <a:gd name="T43" fmla="*/ 4 h 137"/>
                  <a:gd name="T44" fmla="*/ 9 w 153"/>
                  <a:gd name="T45" fmla="*/ 1 h 137"/>
                  <a:gd name="T46" fmla="*/ 4 w 153"/>
                  <a:gd name="T47" fmla="*/ 0 h 137"/>
                  <a:gd name="T48" fmla="*/ 2 w 153"/>
                  <a:gd name="T49" fmla="*/ 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3" h="137">
                    <a:moveTo>
                      <a:pt x="2" y="2"/>
                    </a:moveTo>
                    <a:lnTo>
                      <a:pt x="0" y="17"/>
                    </a:lnTo>
                    <a:lnTo>
                      <a:pt x="2" y="44"/>
                    </a:lnTo>
                    <a:lnTo>
                      <a:pt x="14" y="71"/>
                    </a:lnTo>
                    <a:lnTo>
                      <a:pt x="32" y="96"/>
                    </a:lnTo>
                    <a:lnTo>
                      <a:pt x="56" y="115"/>
                    </a:lnTo>
                    <a:lnTo>
                      <a:pt x="81" y="129"/>
                    </a:lnTo>
                    <a:lnTo>
                      <a:pt x="110" y="137"/>
                    </a:lnTo>
                    <a:lnTo>
                      <a:pt x="137" y="136"/>
                    </a:lnTo>
                    <a:lnTo>
                      <a:pt x="151" y="131"/>
                    </a:lnTo>
                    <a:lnTo>
                      <a:pt x="153" y="129"/>
                    </a:lnTo>
                    <a:lnTo>
                      <a:pt x="151" y="124"/>
                    </a:lnTo>
                    <a:lnTo>
                      <a:pt x="149" y="124"/>
                    </a:lnTo>
                    <a:lnTo>
                      <a:pt x="137" y="129"/>
                    </a:lnTo>
                    <a:lnTo>
                      <a:pt x="110" y="129"/>
                    </a:lnTo>
                    <a:lnTo>
                      <a:pt x="84" y="123"/>
                    </a:lnTo>
                    <a:lnTo>
                      <a:pt x="59" y="110"/>
                    </a:lnTo>
                    <a:lnTo>
                      <a:pt x="37" y="90"/>
                    </a:lnTo>
                    <a:lnTo>
                      <a:pt x="21" y="68"/>
                    </a:lnTo>
                    <a:lnTo>
                      <a:pt x="9" y="43"/>
                    </a:lnTo>
                    <a:lnTo>
                      <a:pt x="6" y="17"/>
                    </a:lnTo>
                    <a:lnTo>
                      <a:pt x="9" y="4"/>
                    </a:lnTo>
                    <a:lnTo>
                      <a:pt x="9" y="1"/>
                    </a:lnTo>
                    <a:lnTo>
                      <a:pt x="4" y="0"/>
                    </a:lnTo>
                    <a:lnTo>
                      <a:pt x="2"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8" name="Freeform 215"/>
              <p:cNvSpPr/>
              <p:nvPr/>
            </p:nvSpPr>
            <p:spPr bwMode="auto">
              <a:xfrm>
                <a:off x="6062663" y="5465763"/>
                <a:ext cx="60325" cy="53975"/>
              </a:xfrm>
              <a:custGeom>
                <a:avLst/>
                <a:gdLst>
                  <a:gd name="T0" fmla="*/ 4 w 155"/>
                  <a:gd name="T1" fmla="*/ 3 h 138"/>
                  <a:gd name="T2" fmla="*/ 0 w 155"/>
                  <a:gd name="T3" fmla="*/ 17 h 138"/>
                  <a:gd name="T4" fmla="*/ 3 w 155"/>
                  <a:gd name="T5" fmla="*/ 46 h 138"/>
                  <a:gd name="T6" fmla="*/ 15 w 155"/>
                  <a:gd name="T7" fmla="*/ 73 h 138"/>
                  <a:gd name="T8" fmla="*/ 33 w 155"/>
                  <a:gd name="T9" fmla="*/ 98 h 138"/>
                  <a:gd name="T10" fmla="*/ 55 w 155"/>
                  <a:gd name="T11" fmla="*/ 117 h 138"/>
                  <a:gd name="T12" fmla="*/ 82 w 155"/>
                  <a:gd name="T13" fmla="*/ 131 h 138"/>
                  <a:gd name="T14" fmla="*/ 111 w 155"/>
                  <a:gd name="T15" fmla="*/ 138 h 138"/>
                  <a:gd name="T16" fmla="*/ 139 w 155"/>
                  <a:gd name="T17" fmla="*/ 136 h 138"/>
                  <a:gd name="T18" fmla="*/ 152 w 155"/>
                  <a:gd name="T19" fmla="*/ 131 h 138"/>
                  <a:gd name="T20" fmla="*/ 155 w 155"/>
                  <a:gd name="T21" fmla="*/ 129 h 138"/>
                  <a:gd name="T22" fmla="*/ 153 w 155"/>
                  <a:gd name="T23" fmla="*/ 124 h 138"/>
                  <a:gd name="T24" fmla="*/ 151 w 155"/>
                  <a:gd name="T25" fmla="*/ 125 h 138"/>
                  <a:gd name="T26" fmla="*/ 138 w 155"/>
                  <a:gd name="T27" fmla="*/ 129 h 138"/>
                  <a:gd name="T28" fmla="*/ 111 w 155"/>
                  <a:gd name="T29" fmla="*/ 131 h 138"/>
                  <a:gd name="T30" fmla="*/ 85 w 155"/>
                  <a:gd name="T31" fmla="*/ 125 h 138"/>
                  <a:gd name="T32" fmla="*/ 60 w 155"/>
                  <a:gd name="T33" fmla="*/ 112 h 138"/>
                  <a:gd name="T34" fmla="*/ 38 w 155"/>
                  <a:gd name="T35" fmla="*/ 92 h 138"/>
                  <a:gd name="T36" fmla="*/ 21 w 155"/>
                  <a:gd name="T37" fmla="*/ 70 h 138"/>
                  <a:gd name="T38" fmla="*/ 11 w 155"/>
                  <a:gd name="T39" fmla="*/ 44 h 138"/>
                  <a:gd name="T40" fmla="*/ 8 w 155"/>
                  <a:gd name="T41" fmla="*/ 17 h 138"/>
                  <a:gd name="T42" fmla="*/ 11 w 155"/>
                  <a:gd name="T43" fmla="*/ 4 h 138"/>
                  <a:gd name="T44" fmla="*/ 11 w 155"/>
                  <a:gd name="T45" fmla="*/ 2 h 138"/>
                  <a:gd name="T46" fmla="*/ 6 w 155"/>
                  <a:gd name="T47" fmla="*/ 0 h 138"/>
                  <a:gd name="T48" fmla="*/ 4 w 155"/>
                  <a:gd name="T49" fmla="*/ 3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3"/>
                    </a:moveTo>
                    <a:lnTo>
                      <a:pt x="0" y="17"/>
                    </a:lnTo>
                    <a:lnTo>
                      <a:pt x="3" y="46"/>
                    </a:lnTo>
                    <a:lnTo>
                      <a:pt x="15" y="73"/>
                    </a:lnTo>
                    <a:lnTo>
                      <a:pt x="33" y="98"/>
                    </a:lnTo>
                    <a:lnTo>
                      <a:pt x="55" y="117"/>
                    </a:lnTo>
                    <a:lnTo>
                      <a:pt x="82" y="131"/>
                    </a:lnTo>
                    <a:lnTo>
                      <a:pt x="111" y="138"/>
                    </a:lnTo>
                    <a:lnTo>
                      <a:pt x="139" y="136"/>
                    </a:lnTo>
                    <a:lnTo>
                      <a:pt x="152" y="131"/>
                    </a:lnTo>
                    <a:lnTo>
                      <a:pt x="155" y="129"/>
                    </a:lnTo>
                    <a:lnTo>
                      <a:pt x="153" y="124"/>
                    </a:lnTo>
                    <a:lnTo>
                      <a:pt x="151" y="125"/>
                    </a:lnTo>
                    <a:lnTo>
                      <a:pt x="138" y="129"/>
                    </a:lnTo>
                    <a:lnTo>
                      <a:pt x="111" y="131"/>
                    </a:lnTo>
                    <a:lnTo>
                      <a:pt x="85" y="125"/>
                    </a:lnTo>
                    <a:lnTo>
                      <a:pt x="60" y="112"/>
                    </a:lnTo>
                    <a:lnTo>
                      <a:pt x="38" y="92"/>
                    </a:lnTo>
                    <a:lnTo>
                      <a:pt x="21" y="70"/>
                    </a:lnTo>
                    <a:lnTo>
                      <a:pt x="11" y="44"/>
                    </a:lnTo>
                    <a:lnTo>
                      <a:pt x="8" y="17"/>
                    </a:lnTo>
                    <a:lnTo>
                      <a:pt x="11" y="4"/>
                    </a:lnTo>
                    <a:lnTo>
                      <a:pt x="11" y="2"/>
                    </a:lnTo>
                    <a:lnTo>
                      <a:pt x="6" y="0"/>
                    </a:lnTo>
                    <a:lnTo>
                      <a:pt x="4"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59" name="Freeform 216"/>
              <p:cNvSpPr/>
              <p:nvPr/>
            </p:nvSpPr>
            <p:spPr bwMode="auto">
              <a:xfrm>
                <a:off x="6053138" y="5475288"/>
                <a:ext cx="61913" cy="53975"/>
              </a:xfrm>
              <a:custGeom>
                <a:avLst/>
                <a:gdLst>
                  <a:gd name="T0" fmla="*/ 4 w 155"/>
                  <a:gd name="T1" fmla="*/ 2 h 138"/>
                  <a:gd name="T2" fmla="*/ 0 w 155"/>
                  <a:gd name="T3" fmla="*/ 17 h 138"/>
                  <a:gd name="T4" fmla="*/ 3 w 155"/>
                  <a:gd name="T5" fmla="*/ 46 h 138"/>
                  <a:gd name="T6" fmla="*/ 13 w 155"/>
                  <a:gd name="T7" fmla="*/ 74 h 138"/>
                  <a:gd name="T8" fmla="*/ 32 w 155"/>
                  <a:gd name="T9" fmla="*/ 98 h 138"/>
                  <a:gd name="T10" fmla="*/ 54 w 155"/>
                  <a:gd name="T11" fmla="*/ 118 h 138"/>
                  <a:gd name="T12" fmla="*/ 81 w 155"/>
                  <a:gd name="T13" fmla="*/ 132 h 138"/>
                  <a:gd name="T14" fmla="*/ 109 w 155"/>
                  <a:gd name="T15" fmla="*/ 138 h 138"/>
                  <a:gd name="T16" fmla="*/ 138 w 155"/>
                  <a:gd name="T17" fmla="*/ 137 h 138"/>
                  <a:gd name="T18" fmla="*/ 152 w 155"/>
                  <a:gd name="T19" fmla="*/ 132 h 138"/>
                  <a:gd name="T20" fmla="*/ 155 w 155"/>
                  <a:gd name="T21" fmla="*/ 129 h 138"/>
                  <a:gd name="T22" fmla="*/ 153 w 155"/>
                  <a:gd name="T23" fmla="*/ 124 h 138"/>
                  <a:gd name="T24" fmla="*/ 149 w 155"/>
                  <a:gd name="T25" fmla="*/ 124 h 138"/>
                  <a:gd name="T26" fmla="*/ 137 w 155"/>
                  <a:gd name="T27" fmla="*/ 129 h 138"/>
                  <a:gd name="T28" fmla="*/ 109 w 155"/>
                  <a:gd name="T29" fmla="*/ 131 h 138"/>
                  <a:gd name="T30" fmla="*/ 83 w 155"/>
                  <a:gd name="T31" fmla="*/ 125 h 138"/>
                  <a:gd name="T32" fmla="*/ 57 w 155"/>
                  <a:gd name="T33" fmla="*/ 111 h 138"/>
                  <a:gd name="T34" fmla="*/ 37 w 155"/>
                  <a:gd name="T35" fmla="*/ 93 h 138"/>
                  <a:gd name="T36" fmla="*/ 20 w 155"/>
                  <a:gd name="T37" fmla="*/ 70 h 138"/>
                  <a:gd name="T38" fmla="*/ 9 w 155"/>
                  <a:gd name="T39" fmla="*/ 45 h 138"/>
                  <a:gd name="T40" fmla="*/ 8 w 155"/>
                  <a:gd name="T41" fmla="*/ 18 h 138"/>
                  <a:gd name="T42" fmla="*/ 11 w 155"/>
                  <a:gd name="T43" fmla="*/ 4 h 138"/>
                  <a:gd name="T44" fmla="*/ 11 w 155"/>
                  <a:gd name="T45" fmla="*/ 1 h 138"/>
                  <a:gd name="T46" fmla="*/ 6 w 155"/>
                  <a:gd name="T47" fmla="*/ 0 h 138"/>
                  <a:gd name="T48" fmla="*/ 4 w 155"/>
                  <a:gd name="T4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2"/>
                    </a:moveTo>
                    <a:lnTo>
                      <a:pt x="0" y="17"/>
                    </a:lnTo>
                    <a:lnTo>
                      <a:pt x="3" y="46"/>
                    </a:lnTo>
                    <a:lnTo>
                      <a:pt x="13" y="74"/>
                    </a:lnTo>
                    <a:lnTo>
                      <a:pt x="32" y="98"/>
                    </a:lnTo>
                    <a:lnTo>
                      <a:pt x="54" y="118"/>
                    </a:lnTo>
                    <a:lnTo>
                      <a:pt x="81" y="132"/>
                    </a:lnTo>
                    <a:lnTo>
                      <a:pt x="109" y="138"/>
                    </a:lnTo>
                    <a:lnTo>
                      <a:pt x="138" y="137"/>
                    </a:lnTo>
                    <a:lnTo>
                      <a:pt x="152" y="132"/>
                    </a:lnTo>
                    <a:lnTo>
                      <a:pt x="155" y="129"/>
                    </a:lnTo>
                    <a:lnTo>
                      <a:pt x="153" y="124"/>
                    </a:lnTo>
                    <a:lnTo>
                      <a:pt x="149" y="124"/>
                    </a:lnTo>
                    <a:lnTo>
                      <a:pt x="137" y="129"/>
                    </a:lnTo>
                    <a:lnTo>
                      <a:pt x="109" y="131"/>
                    </a:lnTo>
                    <a:lnTo>
                      <a:pt x="83" y="125"/>
                    </a:lnTo>
                    <a:lnTo>
                      <a:pt x="57" y="111"/>
                    </a:lnTo>
                    <a:lnTo>
                      <a:pt x="37" y="93"/>
                    </a:lnTo>
                    <a:lnTo>
                      <a:pt x="20" y="70"/>
                    </a:lnTo>
                    <a:lnTo>
                      <a:pt x="9" y="45"/>
                    </a:lnTo>
                    <a:lnTo>
                      <a:pt x="8" y="18"/>
                    </a:lnTo>
                    <a:lnTo>
                      <a:pt x="11" y="4"/>
                    </a:lnTo>
                    <a:lnTo>
                      <a:pt x="11" y="1"/>
                    </a:lnTo>
                    <a:lnTo>
                      <a:pt x="6" y="0"/>
                    </a:lnTo>
                    <a:lnTo>
                      <a:pt x="4"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0" name="Freeform 217"/>
              <p:cNvSpPr/>
              <p:nvPr/>
            </p:nvSpPr>
            <p:spPr bwMode="auto">
              <a:xfrm>
                <a:off x="6213475" y="4822825"/>
                <a:ext cx="506413" cy="550863"/>
              </a:xfrm>
              <a:custGeom>
                <a:avLst/>
                <a:gdLst>
                  <a:gd name="T0" fmla="*/ 45 w 1274"/>
                  <a:gd name="T1" fmla="*/ 1387 h 1387"/>
                  <a:gd name="T2" fmla="*/ 34 w 1274"/>
                  <a:gd name="T3" fmla="*/ 1385 h 1387"/>
                  <a:gd name="T4" fmla="*/ 10 w 1274"/>
                  <a:gd name="T5" fmla="*/ 1376 h 1387"/>
                  <a:gd name="T6" fmla="*/ 0 w 1274"/>
                  <a:gd name="T7" fmla="*/ 1369 h 1387"/>
                  <a:gd name="T8" fmla="*/ 1274 w 1274"/>
                  <a:gd name="T9" fmla="*/ 0 h 1387"/>
                  <a:gd name="T10" fmla="*/ 901 w 1274"/>
                  <a:gd name="T11" fmla="*/ 424 h 1387"/>
                  <a:gd name="T12" fmla="*/ 45 w 1274"/>
                  <a:gd name="T13" fmla="*/ 1387 h 1387"/>
                </a:gdLst>
                <a:ahLst/>
                <a:cxnLst>
                  <a:cxn ang="0">
                    <a:pos x="T0" y="T1"/>
                  </a:cxn>
                  <a:cxn ang="0">
                    <a:pos x="T2" y="T3"/>
                  </a:cxn>
                  <a:cxn ang="0">
                    <a:pos x="T4" y="T5"/>
                  </a:cxn>
                  <a:cxn ang="0">
                    <a:pos x="T6" y="T7"/>
                  </a:cxn>
                  <a:cxn ang="0">
                    <a:pos x="T8" y="T9"/>
                  </a:cxn>
                  <a:cxn ang="0">
                    <a:pos x="T10" y="T11"/>
                  </a:cxn>
                  <a:cxn ang="0">
                    <a:pos x="T12" y="T13"/>
                  </a:cxn>
                </a:cxnLst>
                <a:rect l="0" t="0" r="r" b="b"/>
                <a:pathLst>
                  <a:path w="1274" h="1387">
                    <a:moveTo>
                      <a:pt x="45" y="1387"/>
                    </a:moveTo>
                    <a:lnTo>
                      <a:pt x="34" y="1385"/>
                    </a:lnTo>
                    <a:lnTo>
                      <a:pt x="10" y="1376"/>
                    </a:lnTo>
                    <a:lnTo>
                      <a:pt x="0" y="1369"/>
                    </a:lnTo>
                    <a:lnTo>
                      <a:pt x="1274" y="0"/>
                    </a:lnTo>
                    <a:lnTo>
                      <a:pt x="901" y="424"/>
                    </a:lnTo>
                    <a:lnTo>
                      <a:pt x="45" y="1387"/>
                    </a:lnTo>
                    <a:close/>
                  </a:path>
                </a:pathLst>
              </a:custGeom>
              <a:solidFill>
                <a:srgbClr val="273A7A"/>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1" name="Freeform 218"/>
              <p:cNvSpPr/>
              <p:nvPr/>
            </p:nvSpPr>
            <p:spPr bwMode="auto">
              <a:xfrm>
                <a:off x="6045200" y="5519738"/>
                <a:ext cx="47625" cy="33338"/>
              </a:xfrm>
              <a:custGeom>
                <a:avLst/>
                <a:gdLst>
                  <a:gd name="T0" fmla="*/ 35 w 118"/>
                  <a:gd name="T1" fmla="*/ 87 h 87"/>
                  <a:gd name="T2" fmla="*/ 19 w 118"/>
                  <a:gd name="T3" fmla="*/ 86 h 87"/>
                  <a:gd name="T4" fmla="*/ 1 w 118"/>
                  <a:gd name="T5" fmla="*/ 74 h 87"/>
                  <a:gd name="T6" fmla="*/ 0 w 118"/>
                  <a:gd name="T7" fmla="*/ 71 h 87"/>
                  <a:gd name="T8" fmla="*/ 66 w 118"/>
                  <a:gd name="T9" fmla="*/ 0 h 87"/>
                  <a:gd name="T10" fmla="*/ 78 w 118"/>
                  <a:gd name="T11" fmla="*/ 9 h 87"/>
                  <a:gd name="T12" fmla="*/ 104 w 118"/>
                  <a:gd name="T13" fmla="*/ 22 h 87"/>
                  <a:gd name="T14" fmla="*/ 118 w 118"/>
                  <a:gd name="T15" fmla="*/ 26 h 87"/>
                  <a:gd name="T16" fmla="*/ 86 w 118"/>
                  <a:gd name="T17" fmla="*/ 60 h 87"/>
                  <a:gd name="T18" fmla="*/ 74 w 118"/>
                  <a:gd name="T19" fmla="*/ 71 h 87"/>
                  <a:gd name="T20" fmla="*/ 63 w 118"/>
                  <a:gd name="T21" fmla="*/ 79 h 87"/>
                  <a:gd name="T22" fmla="*/ 43 w 118"/>
                  <a:gd name="T23" fmla="*/ 87 h 87"/>
                  <a:gd name="T24" fmla="*/ 35 w 118"/>
                  <a:gd name="T2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87">
                    <a:moveTo>
                      <a:pt x="35" y="87"/>
                    </a:moveTo>
                    <a:lnTo>
                      <a:pt x="19" y="86"/>
                    </a:lnTo>
                    <a:lnTo>
                      <a:pt x="1" y="74"/>
                    </a:lnTo>
                    <a:lnTo>
                      <a:pt x="0" y="71"/>
                    </a:lnTo>
                    <a:lnTo>
                      <a:pt x="66" y="0"/>
                    </a:lnTo>
                    <a:lnTo>
                      <a:pt x="78" y="9"/>
                    </a:lnTo>
                    <a:lnTo>
                      <a:pt x="104" y="22"/>
                    </a:lnTo>
                    <a:lnTo>
                      <a:pt x="118" y="26"/>
                    </a:lnTo>
                    <a:lnTo>
                      <a:pt x="86" y="60"/>
                    </a:lnTo>
                    <a:lnTo>
                      <a:pt x="74" y="71"/>
                    </a:lnTo>
                    <a:lnTo>
                      <a:pt x="63" y="79"/>
                    </a:lnTo>
                    <a:lnTo>
                      <a:pt x="43" y="87"/>
                    </a:lnTo>
                    <a:lnTo>
                      <a:pt x="35" y="8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2" name="Freeform 219"/>
              <p:cNvSpPr/>
              <p:nvPr/>
            </p:nvSpPr>
            <p:spPr bwMode="auto">
              <a:xfrm>
                <a:off x="6073775" y="5508625"/>
                <a:ext cx="26988" cy="17463"/>
              </a:xfrm>
              <a:custGeom>
                <a:avLst/>
                <a:gdLst>
                  <a:gd name="T0" fmla="*/ 53 w 70"/>
                  <a:gd name="T1" fmla="*/ 44 h 44"/>
                  <a:gd name="T2" fmla="*/ 39 w 70"/>
                  <a:gd name="T3" fmla="*/ 41 h 44"/>
                  <a:gd name="T4" fmla="*/ 13 w 70"/>
                  <a:gd name="T5" fmla="*/ 28 h 44"/>
                  <a:gd name="T6" fmla="*/ 0 w 70"/>
                  <a:gd name="T7" fmla="*/ 20 h 44"/>
                  <a:gd name="T8" fmla="*/ 18 w 70"/>
                  <a:gd name="T9" fmla="*/ 0 h 44"/>
                  <a:gd name="T10" fmla="*/ 31 w 70"/>
                  <a:gd name="T11" fmla="*/ 9 h 44"/>
                  <a:gd name="T12" fmla="*/ 57 w 70"/>
                  <a:gd name="T13" fmla="*/ 22 h 44"/>
                  <a:gd name="T14" fmla="*/ 70 w 70"/>
                  <a:gd name="T15" fmla="*/ 25 h 44"/>
                  <a:gd name="T16" fmla="*/ 62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1"/>
                    </a:lnTo>
                    <a:lnTo>
                      <a:pt x="13" y="28"/>
                    </a:lnTo>
                    <a:lnTo>
                      <a:pt x="0" y="20"/>
                    </a:lnTo>
                    <a:lnTo>
                      <a:pt x="18" y="0"/>
                    </a:lnTo>
                    <a:lnTo>
                      <a:pt x="31" y="9"/>
                    </a:lnTo>
                    <a:lnTo>
                      <a:pt x="57" y="22"/>
                    </a:lnTo>
                    <a:lnTo>
                      <a:pt x="70" y="25"/>
                    </a:lnTo>
                    <a:lnTo>
                      <a:pt x="62"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3" name="Freeform 220"/>
              <p:cNvSpPr/>
              <p:nvPr/>
            </p:nvSpPr>
            <p:spPr bwMode="auto">
              <a:xfrm>
                <a:off x="6083300" y="5499100"/>
                <a:ext cx="26988" cy="17463"/>
              </a:xfrm>
              <a:custGeom>
                <a:avLst/>
                <a:gdLst>
                  <a:gd name="T0" fmla="*/ 53 w 70"/>
                  <a:gd name="T1" fmla="*/ 44 h 44"/>
                  <a:gd name="T2" fmla="*/ 39 w 70"/>
                  <a:gd name="T3" fmla="*/ 40 h 44"/>
                  <a:gd name="T4" fmla="*/ 13 w 70"/>
                  <a:gd name="T5" fmla="*/ 28 h 44"/>
                  <a:gd name="T6" fmla="*/ 0 w 70"/>
                  <a:gd name="T7" fmla="*/ 19 h 44"/>
                  <a:gd name="T8" fmla="*/ 20 w 70"/>
                  <a:gd name="T9" fmla="*/ 0 h 44"/>
                  <a:gd name="T10" fmla="*/ 31 w 70"/>
                  <a:gd name="T11" fmla="*/ 8 h 44"/>
                  <a:gd name="T12" fmla="*/ 57 w 70"/>
                  <a:gd name="T13" fmla="*/ 21 h 44"/>
                  <a:gd name="T14" fmla="*/ 70 w 70"/>
                  <a:gd name="T15" fmla="*/ 25 h 44"/>
                  <a:gd name="T16" fmla="*/ 61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0"/>
                    </a:lnTo>
                    <a:lnTo>
                      <a:pt x="13" y="28"/>
                    </a:lnTo>
                    <a:lnTo>
                      <a:pt x="0" y="19"/>
                    </a:lnTo>
                    <a:lnTo>
                      <a:pt x="20" y="0"/>
                    </a:lnTo>
                    <a:lnTo>
                      <a:pt x="31" y="8"/>
                    </a:lnTo>
                    <a:lnTo>
                      <a:pt x="57" y="21"/>
                    </a:lnTo>
                    <a:lnTo>
                      <a:pt x="70" y="25"/>
                    </a:lnTo>
                    <a:lnTo>
                      <a:pt x="61"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4" name="Freeform 221"/>
              <p:cNvSpPr/>
              <p:nvPr/>
            </p:nvSpPr>
            <p:spPr bwMode="auto">
              <a:xfrm>
                <a:off x="6092825" y="5489575"/>
                <a:ext cx="26988" cy="17463"/>
              </a:xfrm>
              <a:custGeom>
                <a:avLst/>
                <a:gdLst>
                  <a:gd name="T0" fmla="*/ 50 w 69"/>
                  <a:gd name="T1" fmla="*/ 44 h 44"/>
                  <a:gd name="T2" fmla="*/ 38 w 69"/>
                  <a:gd name="T3" fmla="*/ 41 h 44"/>
                  <a:gd name="T4" fmla="*/ 12 w 69"/>
                  <a:gd name="T5" fmla="*/ 29 h 44"/>
                  <a:gd name="T6" fmla="*/ 0 w 69"/>
                  <a:gd name="T7" fmla="*/ 21 h 44"/>
                  <a:gd name="T8" fmla="*/ 18 w 69"/>
                  <a:gd name="T9" fmla="*/ 0 h 44"/>
                  <a:gd name="T10" fmla="*/ 41 w 69"/>
                  <a:gd name="T11" fmla="*/ 17 h 44"/>
                  <a:gd name="T12" fmla="*/ 69 w 69"/>
                  <a:gd name="T13" fmla="*/ 26 h 44"/>
                  <a:gd name="T14" fmla="*/ 60 w 69"/>
                  <a:gd name="T15" fmla="*/ 35 h 44"/>
                  <a:gd name="T16" fmla="*/ 50 w 69"/>
                  <a:gd name="T17"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44">
                    <a:moveTo>
                      <a:pt x="50" y="44"/>
                    </a:moveTo>
                    <a:lnTo>
                      <a:pt x="38" y="41"/>
                    </a:lnTo>
                    <a:lnTo>
                      <a:pt x="12" y="29"/>
                    </a:lnTo>
                    <a:lnTo>
                      <a:pt x="0" y="21"/>
                    </a:lnTo>
                    <a:lnTo>
                      <a:pt x="18" y="0"/>
                    </a:lnTo>
                    <a:lnTo>
                      <a:pt x="41" y="17"/>
                    </a:lnTo>
                    <a:lnTo>
                      <a:pt x="69" y="26"/>
                    </a:lnTo>
                    <a:lnTo>
                      <a:pt x="60" y="35"/>
                    </a:lnTo>
                    <a:lnTo>
                      <a:pt x="5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5" name="Freeform 222"/>
              <p:cNvSpPr/>
              <p:nvPr/>
            </p:nvSpPr>
            <p:spPr bwMode="auto">
              <a:xfrm>
                <a:off x="6102350" y="5411788"/>
                <a:ext cx="87313" cy="85725"/>
              </a:xfrm>
              <a:custGeom>
                <a:avLst/>
                <a:gdLst>
                  <a:gd name="T0" fmla="*/ 51 w 223"/>
                  <a:gd name="T1" fmla="*/ 215 h 215"/>
                  <a:gd name="T2" fmla="*/ 38 w 223"/>
                  <a:gd name="T3" fmla="*/ 213 h 215"/>
                  <a:gd name="T4" fmla="*/ 12 w 223"/>
                  <a:gd name="T5" fmla="*/ 200 h 215"/>
                  <a:gd name="T6" fmla="*/ 0 w 223"/>
                  <a:gd name="T7" fmla="*/ 191 h 215"/>
                  <a:gd name="T8" fmla="*/ 177 w 223"/>
                  <a:gd name="T9" fmla="*/ 0 h 215"/>
                  <a:gd name="T10" fmla="*/ 199 w 223"/>
                  <a:gd name="T11" fmla="*/ 16 h 215"/>
                  <a:gd name="T12" fmla="*/ 223 w 223"/>
                  <a:gd name="T13" fmla="*/ 24 h 215"/>
                  <a:gd name="T14" fmla="*/ 127 w 223"/>
                  <a:gd name="T15" fmla="*/ 131 h 215"/>
                  <a:gd name="T16" fmla="*/ 51 w 223"/>
                  <a:gd name="T17"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3" h="215">
                    <a:moveTo>
                      <a:pt x="51" y="215"/>
                    </a:moveTo>
                    <a:lnTo>
                      <a:pt x="38" y="213"/>
                    </a:lnTo>
                    <a:lnTo>
                      <a:pt x="12" y="200"/>
                    </a:lnTo>
                    <a:lnTo>
                      <a:pt x="0" y="191"/>
                    </a:lnTo>
                    <a:lnTo>
                      <a:pt x="177" y="0"/>
                    </a:lnTo>
                    <a:lnTo>
                      <a:pt x="199" y="16"/>
                    </a:lnTo>
                    <a:lnTo>
                      <a:pt x="223" y="24"/>
                    </a:lnTo>
                    <a:lnTo>
                      <a:pt x="127" y="131"/>
                    </a:lnTo>
                    <a:lnTo>
                      <a:pt x="51" y="215"/>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6" name="Freeform 223"/>
              <p:cNvSpPr/>
              <p:nvPr/>
            </p:nvSpPr>
            <p:spPr bwMode="auto">
              <a:xfrm>
                <a:off x="6173788" y="5402263"/>
                <a:ext cx="25400" cy="15875"/>
              </a:xfrm>
              <a:custGeom>
                <a:avLst/>
                <a:gdLst>
                  <a:gd name="T0" fmla="*/ 46 w 65"/>
                  <a:gd name="T1" fmla="*/ 41 h 41"/>
                  <a:gd name="T2" fmla="*/ 35 w 65"/>
                  <a:gd name="T3" fmla="*/ 39 h 41"/>
                  <a:gd name="T4" fmla="*/ 11 w 65"/>
                  <a:gd name="T5" fmla="*/ 28 h 41"/>
                  <a:gd name="T6" fmla="*/ 0 w 65"/>
                  <a:gd name="T7" fmla="*/ 19 h 41"/>
                  <a:gd name="T8" fmla="*/ 18 w 65"/>
                  <a:gd name="T9" fmla="*/ 0 h 41"/>
                  <a:gd name="T10" fmla="*/ 40 w 65"/>
                  <a:gd name="T11" fmla="*/ 15 h 41"/>
                  <a:gd name="T12" fmla="*/ 65 w 65"/>
                  <a:gd name="T13" fmla="*/ 22 h 41"/>
                  <a:gd name="T14" fmla="*/ 55 w 65"/>
                  <a:gd name="T15" fmla="*/ 32 h 41"/>
                  <a:gd name="T16" fmla="*/ 46 w 65"/>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41">
                    <a:moveTo>
                      <a:pt x="46" y="41"/>
                    </a:moveTo>
                    <a:lnTo>
                      <a:pt x="35" y="39"/>
                    </a:lnTo>
                    <a:lnTo>
                      <a:pt x="11" y="28"/>
                    </a:lnTo>
                    <a:lnTo>
                      <a:pt x="0" y="19"/>
                    </a:lnTo>
                    <a:lnTo>
                      <a:pt x="18" y="0"/>
                    </a:lnTo>
                    <a:lnTo>
                      <a:pt x="40" y="15"/>
                    </a:lnTo>
                    <a:lnTo>
                      <a:pt x="65" y="22"/>
                    </a:lnTo>
                    <a:lnTo>
                      <a:pt x="55" y="32"/>
                    </a:lnTo>
                    <a:lnTo>
                      <a:pt x="46" y="4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7" name="Freeform 224"/>
              <p:cNvSpPr/>
              <p:nvPr/>
            </p:nvSpPr>
            <p:spPr bwMode="auto">
              <a:xfrm>
                <a:off x="6183313" y="5392738"/>
                <a:ext cx="23813" cy="15875"/>
              </a:xfrm>
              <a:custGeom>
                <a:avLst/>
                <a:gdLst>
                  <a:gd name="T0" fmla="*/ 47 w 61"/>
                  <a:gd name="T1" fmla="*/ 37 h 37"/>
                  <a:gd name="T2" fmla="*/ 35 w 61"/>
                  <a:gd name="T3" fmla="*/ 36 h 37"/>
                  <a:gd name="T4" fmla="*/ 10 w 61"/>
                  <a:gd name="T5" fmla="*/ 24 h 37"/>
                  <a:gd name="T6" fmla="*/ 0 w 61"/>
                  <a:gd name="T7" fmla="*/ 16 h 37"/>
                  <a:gd name="T8" fmla="*/ 17 w 61"/>
                  <a:gd name="T9" fmla="*/ 0 h 37"/>
                  <a:gd name="T10" fmla="*/ 38 w 61"/>
                  <a:gd name="T11" fmla="*/ 14 h 37"/>
                  <a:gd name="T12" fmla="*/ 61 w 61"/>
                  <a:gd name="T13" fmla="*/ 22 h 37"/>
                  <a:gd name="T14" fmla="*/ 54 w 61"/>
                  <a:gd name="T15" fmla="*/ 29 h 37"/>
                  <a:gd name="T16" fmla="*/ 47 w 61"/>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37">
                    <a:moveTo>
                      <a:pt x="47" y="37"/>
                    </a:moveTo>
                    <a:lnTo>
                      <a:pt x="35" y="36"/>
                    </a:lnTo>
                    <a:lnTo>
                      <a:pt x="10" y="24"/>
                    </a:lnTo>
                    <a:lnTo>
                      <a:pt x="0" y="16"/>
                    </a:lnTo>
                    <a:lnTo>
                      <a:pt x="17" y="0"/>
                    </a:lnTo>
                    <a:lnTo>
                      <a:pt x="38" y="14"/>
                    </a:lnTo>
                    <a:lnTo>
                      <a:pt x="61" y="22"/>
                    </a:lnTo>
                    <a:lnTo>
                      <a:pt x="54" y="29"/>
                    </a:lnTo>
                    <a:lnTo>
                      <a:pt x="47" y="3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8" name="Freeform 225"/>
              <p:cNvSpPr/>
              <p:nvPr/>
            </p:nvSpPr>
            <p:spPr bwMode="auto">
              <a:xfrm>
                <a:off x="6191250" y="5367338"/>
                <a:ext cx="41275" cy="31750"/>
              </a:xfrm>
              <a:custGeom>
                <a:avLst/>
                <a:gdLst>
                  <a:gd name="T0" fmla="*/ 46 w 102"/>
                  <a:gd name="T1" fmla="*/ 81 h 81"/>
                  <a:gd name="T2" fmla="*/ 35 w 102"/>
                  <a:gd name="T3" fmla="*/ 79 h 81"/>
                  <a:gd name="T4" fmla="*/ 11 w 102"/>
                  <a:gd name="T5" fmla="*/ 68 h 81"/>
                  <a:gd name="T6" fmla="*/ 0 w 102"/>
                  <a:gd name="T7" fmla="*/ 60 h 81"/>
                  <a:gd name="T8" fmla="*/ 57 w 102"/>
                  <a:gd name="T9" fmla="*/ 0 h 81"/>
                  <a:gd name="T10" fmla="*/ 67 w 102"/>
                  <a:gd name="T11" fmla="*/ 7 h 81"/>
                  <a:gd name="T12" fmla="*/ 91 w 102"/>
                  <a:gd name="T13" fmla="*/ 16 h 81"/>
                  <a:gd name="T14" fmla="*/ 102 w 102"/>
                  <a:gd name="T15" fmla="*/ 18 h 81"/>
                  <a:gd name="T16" fmla="*/ 74 w 102"/>
                  <a:gd name="T17" fmla="*/ 50 h 81"/>
                  <a:gd name="T18" fmla="*/ 46 w 102"/>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81">
                    <a:moveTo>
                      <a:pt x="46" y="81"/>
                    </a:moveTo>
                    <a:lnTo>
                      <a:pt x="35" y="79"/>
                    </a:lnTo>
                    <a:lnTo>
                      <a:pt x="11" y="68"/>
                    </a:lnTo>
                    <a:lnTo>
                      <a:pt x="0" y="60"/>
                    </a:lnTo>
                    <a:lnTo>
                      <a:pt x="57" y="0"/>
                    </a:lnTo>
                    <a:lnTo>
                      <a:pt x="67" y="7"/>
                    </a:lnTo>
                    <a:lnTo>
                      <a:pt x="91" y="16"/>
                    </a:lnTo>
                    <a:lnTo>
                      <a:pt x="102" y="18"/>
                    </a:lnTo>
                    <a:lnTo>
                      <a:pt x="74" y="50"/>
                    </a:lnTo>
                    <a:lnTo>
                      <a:pt x="46" y="8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69" name="Freeform 226"/>
              <p:cNvSpPr/>
              <p:nvPr/>
            </p:nvSpPr>
            <p:spPr bwMode="auto">
              <a:xfrm>
                <a:off x="6189663" y="5391150"/>
                <a:ext cx="20638" cy="11113"/>
              </a:xfrm>
              <a:custGeom>
                <a:avLst/>
                <a:gdLst>
                  <a:gd name="T0" fmla="*/ 44 w 50"/>
                  <a:gd name="T1" fmla="*/ 28 h 28"/>
                  <a:gd name="T2" fmla="*/ 21 w 50"/>
                  <a:gd name="T3" fmla="*/ 20 h 28"/>
                  <a:gd name="T4" fmla="*/ 0 w 50"/>
                  <a:gd name="T5" fmla="*/ 6 h 28"/>
                  <a:gd name="T6" fmla="*/ 4 w 50"/>
                  <a:gd name="T7" fmla="*/ 0 h 28"/>
                  <a:gd name="T8" fmla="*/ 15 w 50"/>
                  <a:gd name="T9" fmla="*/ 8 h 28"/>
                  <a:gd name="T10" fmla="*/ 39 w 50"/>
                  <a:gd name="T11" fmla="*/ 19 h 28"/>
                  <a:gd name="T12" fmla="*/ 50 w 50"/>
                  <a:gd name="T13" fmla="*/ 21 h 28"/>
                  <a:gd name="T14" fmla="*/ 48 w 50"/>
                  <a:gd name="T15" fmla="*/ 24 h 28"/>
                  <a:gd name="T16" fmla="*/ 44 w 50"/>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28">
                    <a:moveTo>
                      <a:pt x="44" y="28"/>
                    </a:moveTo>
                    <a:lnTo>
                      <a:pt x="21" y="20"/>
                    </a:lnTo>
                    <a:lnTo>
                      <a:pt x="0" y="6"/>
                    </a:lnTo>
                    <a:lnTo>
                      <a:pt x="4" y="0"/>
                    </a:lnTo>
                    <a:lnTo>
                      <a:pt x="15" y="8"/>
                    </a:lnTo>
                    <a:lnTo>
                      <a:pt x="39" y="19"/>
                    </a:lnTo>
                    <a:lnTo>
                      <a:pt x="50" y="21"/>
                    </a:lnTo>
                    <a:lnTo>
                      <a:pt x="48" y="24"/>
                    </a:lnTo>
                    <a:lnTo>
                      <a:pt x="44"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0" name="Freeform 227"/>
              <p:cNvSpPr/>
              <p:nvPr/>
            </p:nvSpPr>
            <p:spPr bwMode="auto">
              <a:xfrm>
                <a:off x="6180138" y="5399088"/>
                <a:ext cx="20638" cy="11113"/>
              </a:xfrm>
              <a:custGeom>
                <a:avLst/>
                <a:gdLst>
                  <a:gd name="T0" fmla="*/ 47 w 52"/>
                  <a:gd name="T1" fmla="*/ 28 h 28"/>
                  <a:gd name="T2" fmla="*/ 22 w 52"/>
                  <a:gd name="T3" fmla="*/ 21 h 28"/>
                  <a:gd name="T4" fmla="*/ 0 w 52"/>
                  <a:gd name="T5" fmla="*/ 6 h 28"/>
                  <a:gd name="T6" fmla="*/ 5 w 52"/>
                  <a:gd name="T7" fmla="*/ 0 h 28"/>
                  <a:gd name="T8" fmla="*/ 15 w 52"/>
                  <a:gd name="T9" fmla="*/ 8 h 28"/>
                  <a:gd name="T10" fmla="*/ 40 w 52"/>
                  <a:gd name="T11" fmla="*/ 20 h 28"/>
                  <a:gd name="T12" fmla="*/ 52 w 52"/>
                  <a:gd name="T13" fmla="*/ 21 h 28"/>
                  <a:gd name="T14" fmla="*/ 49 w 52"/>
                  <a:gd name="T15" fmla="*/ 25 h 28"/>
                  <a:gd name="T16" fmla="*/ 47 w 52"/>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28">
                    <a:moveTo>
                      <a:pt x="47" y="28"/>
                    </a:moveTo>
                    <a:lnTo>
                      <a:pt x="22" y="21"/>
                    </a:lnTo>
                    <a:lnTo>
                      <a:pt x="0" y="6"/>
                    </a:lnTo>
                    <a:lnTo>
                      <a:pt x="5" y="0"/>
                    </a:lnTo>
                    <a:lnTo>
                      <a:pt x="15" y="8"/>
                    </a:lnTo>
                    <a:lnTo>
                      <a:pt x="40" y="20"/>
                    </a:lnTo>
                    <a:lnTo>
                      <a:pt x="52" y="21"/>
                    </a:lnTo>
                    <a:lnTo>
                      <a:pt x="49" y="25"/>
                    </a:lnTo>
                    <a:lnTo>
                      <a:pt x="47"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1" name="Freeform 228"/>
              <p:cNvSpPr/>
              <p:nvPr/>
            </p:nvSpPr>
            <p:spPr bwMode="auto">
              <a:xfrm>
                <a:off x="6172200" y="5410200"/>
                <a:ext cx="20638" cy="11113"/>
              </a:xfrm>
              <a:custGeom>
                <a:avLst/>
                <a:gdLst>
                  <a:gd name="T0" fmla="*/ 46 w 51"/>
                  <a:gd name="T1" fmla="*/ 29 h 29"/>
                  <a:gd name="T2" fmla="*/ 22 w 51"/>
                  <a:gd name="T3" fmla="*/ 21 h 29"/>
                  <a:gd name="T4" fmla="*/ 0 w 51"/>
                  <a:gd name="T5" fmla="*/ 5 h 29"/>
                  <a:gd name="T6" fmla="*/ 5 w 51"/>
                  <a:gd name="T7" fmla="*/ 0 h 29"/>
                  <a:gd name="T8" fmla="*/ 16 w 51"/>
                  <a:gd name="T9" fmla="*/ 9 h 29"/>
                  <a:gd name="T10" fmla="*/ 40 w 51"/>
                  <a:gd name="T11" fmla="*/ 20 h 29"/>
                  <a:gd name="T12" fmla="*/ 51 w 51"/>
                  <a:gd name="T13" fmla="*/ 22 h 29"/>
                  <a:gd name="T14" fmla="*/ 49 w 51"/>
                  <a:gd name="T15" fmla="*/ 26 h 29"/>
                  <a:gd name="T16" fmla="*/ 46 w 51"/>
                  <a:gd name="T17"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29">
                    <a:moveTo>
                      <a:pt x="46" y="29"/>
                    </a:moveTo>
                    <a:lnTo>
                      <a:pt x="22" y="21"/>
                    </a:lnTo>
                    <a:lnTo>
                      <a:pt x="0" y="5"/>
                    </a:lnTo>
                    <a:lnTo>
                      <a:pt x="5" y="0"/>
                    </a:lnTo>
                    <a:lnTo>
                      <a:pt x="16" y="9"/>
                    </a:lnTo>
                    <a:lnTo>
                      <a:pt x="40" y="20"/>
                    </a:lnTo>
                    <a:lnTo>
                      <a:pt x="51" y="22"/>
                    </a:lnTo>
                    <a:lnTo>
                      <a:pt x="49" y="26"/>
                    </a:lnTo>
                    <a:lnTo>
                      <a:pt x="46" y="29"/>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2" name="Freeform 229"/>
              <p:cNvSpPr/>
              <p:nvPr/>
            </p:nvSpPr>
            <p:spPr bwMode="auto">
              <a:xfrm>
                <a:off x="6099175" y="5486400"/>
                <a:ext cx="22225" cy="12700"/>
              </a:xfrm>
              <a:custGeom>
                <a:avLst/>
                <a:gdLst>
                  <a:gd name="T0" fmla="*/ 51 w 56"/>
                  <a:gd name="T1" fmla="*/ 31 h 31"/>
                  <a:gd name="T2" fmla="*/ 23 w 56"/>
                  <a:gd name="T3" fmla="*/ 22 h 31"/>
                  <a:gd name="T4" fmla="*/ 0 w 56"/>
                  <a:gd name="T5" fmla="*/ 5 h 31"/>
                  <a:gd name="T6" fmla="*/ 5 w 56"/>
                  <a:gd name="T7" fmla="*/ 0 h 31"/>
                  <a:gd name="T8" fmla="*/ 17 w 56"/>
                  <a:gd name="T9" fmla="*/ 9 h 31"/>
                  <a:gd name="T10" fmla="*/ 43 w 56"/>
                  <a:gd name="T11" fmla="*/ 22 h 31"/>
                  <a:gd name="T12" fmla="*/ 56 w 56"/>
                  <a:gd name="T13" fmla="*/ 24 h 31"/>
                  <a:gd name="T14" fmla="*/ 53 w 56"/>
                  <a:gd name="T15" fmla="*/ 28 h 31"/>
                  <a:gd name="T16" fmla="*/ 51 w 56"/>
                  <a:gd name="T1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1">
                    <a:moveTo>
                      <a:pt x="51" y="31"/>
                    </a:moveTo>
                    <a:lnTo>
                      <a:pt x="23" y="22"/>
                    </a:lnTo>
                    <a:lnTo>
                      <a:pt x="0" y="5"/>
                    </a:lnTo>
                    <a:lnTo>
                      <a:pt x="5" y="0"/>
                    </a:lnTo>
                    <a:lnTo>
                      <a:pt x="17" y="9"/>
                    </a:lnTo>
                    <a:lnTo>
                      <a:pt x="43" y="22"/>
                    </a:lnTo>
                    <a:lnTo>
                      <a:pt x="56" y="24"/>
                    </a:lnTo>
                    <a:lnTo>
                      <a:pt x="53" y="28"/>
                    </a:lnTo>
                    <a:lnTo>
                      <a:pt x="51"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3" name="Freeform 230"/>
              <p:cNvSpPr/>
              <p:nvPr/>
            </p:nvSpPr>
            <p:spPr bwMode="auto">
              <a:xfrm>
                <a:off x="6089650" y="5497513"/>
                <a:ext cx="22225" cy="11113"/>
              </a:xfrm>
              <a:custGeom>
                <a:avLst/>
                <a:gdLst>
                  <a:gd name="T0" fmla="*/ 50 w 55"/>
                  <a:gd name="T1" fmla="*/ 30 h 30"/>
                  <a:gd name="T2" fmla="*/ 37 w 55"/>
                  <a:gd name="T3" fmla="*/ 26 h 30"/>
                  <a:gd name="T4" fmla="*/ 11 w 55"/>
                  <a:gd name="T5" fmla="*/ 13 h 30"/>
                  <a:gd name="T6" fmla="*/ 0 w 55"/>
                  <a:gd name="T7" fmla="*/ 5 h 30"/>
                  <a:gd name="T8" fmla="*/ 5 w 55"/>
                  <a:gd name="T9" fmla="*/ 0 h 30"/>
                  <a:gd name="T10" fmla="*/ 17 w 55"/>
                  <a:gd name="T11" fmla="*/ 8 h 30"/>
                  <a:gd name="T12" fmla="*/ 43 w 55"/>
                  <a:gd name="T13" fmla="*/ 20 h 30"/>
                  <a:gd name="T14" fmla="*/ 55 w 55"/>
                  <a:gd name="T15" fmla="*/ 23 h 30"/>
                  <a:gd name="T16" fmla="*/ 53 w 55"/>
                  <a:gd name="T17" fmla="*/ 27 h 30"/>
                  <a:gd name="T18" fmla="*/ 50 w 55"/>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30">
                    <a:moveTo>
                      <a:pt x="50" y="30"/>
                    </a:moveTo>
                    <a:lnTo>
                      <a:pt x="37" y="26"/>
                    </a:lnTo>
                    <a:lnTo>
                      <a:pt x="11" y="13"/>
                    </a:lnTo>
                    <a:lnTo>
                      <a:pt x="0" y="5"/>
                    </a:lnTo>
                    <a:lnTo>
                      <a:pt x="5" y="0"/>
                    </a:lnTo>
                    <a:lnTo>
                      <a:pt x="17" y="8"/>
                    </a:lnTo>
                    <a:lnTo>
                      <a:pt x="43" y="20"/>
                    </a:lnTo>
                    <a:lnTo>
                      <a:pt x="55" y="23"/>
                    </a:lnTo>
                    <a:lnTo>
                      <a:pt x="53" y="27"/>
                    </a:lnTo>
                    <a:lnTo>
                      <a:pt x="50"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4" name="Freeform 231"/>
              <p:cNvSpPr/>
              <p:nvPr/>
            </p:nvSpPr>
            <p:spPr bwMode="auto">
              <a:xfrm>
                <a:off x="6080125" y="5507038"/>
                <a:ext cx="23813" cy="12700"/>
              </a:xfrm>
              <a:custGeom>
                <a:avLst/>
                <a:gdLst>
                  <a:gd name="T0" fmla="*/ 52 w 58"/>
                  <a:gd name="T1" fmla="*/ 31 h 31"/>
                  <a:gd name="T2" fmla="*/ 39 w 58"/>
                  <a:gd name="T3" fmla="*/ 28 h 31"/>
                  <a:gd name="T4" fmla="*/ 13 w 58"/>
                  <a:gd name="T5" fmla="*/ 15 h 31"/>
                  <a:gd name="T6" fmla="*/ 0 w 58"/>
                  <a:gd name="T7" fmla="*/ 6 h 31"/>
                  <a:gd name="T8" fmla="*/ 5 w 58"/>
                  <a:gd name="T9" fmla="*/ 0 h 31"/>
                  <a:gd name="T10" fmla="*/ 18 w 58"/>
                  <a:gd name="T11" fmla="*/ 9 h 31"/>
                  <a:gd name="T12" fmla="*/ 44 w 58"/>
                  <a:gd name="T13" fmla="*/ 21 h 31"/>
                  <a:gd name="T14" fmla="*/ 58 w 58"/>
                  <a:gd name="T15" fmla="*/ 25 h 31"/>
                  <a:gd name="T16" fmla="*/ 56 w 58"/>
                  <a:gd name="T17" fmla="*/ 28 h 31"/>
                  <a:gd name="T18" fmla="*/ 52 w 58"/>
                  <a:gd name="T1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1">
                    <a:moveTo>
                      <a:pt x="52" y="31"/>
                    </a:moveTo>
                    <a:lnTo>
                      <a:pt x="39" y="28"/>
                    </a:lnTo>
                    <a:lnTo>
                      <a:pt x="13" y="15"/>
                    </a:lnTo>
                    <a:lnTo>
                      <a:pt x="0" y="6"/>
                    </a:lnTo>
                    <a:lnTo>
                      <a:pt x="5" y="0"/>
                    </a:lnTo>
                    <a:lnTo>
                      <a:pt x="18" y="9"/>
                    </a:lnTo>
                    <a:lnTo>
                      <a:pt x="44" y="21"/>
                    </a:lnTo>
                    <a:lnTo>
                      <a:pt x="58" y="25"/>
                    </a:lnTo>
                    <a:lnTo>
                      <a:pt x="56" y="28"/>
                    </a:lnTo>
                    <a:lnTo>
                      <a:pt x="52"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5" name="Freeform 232"/>
              <p:cNvSpPr/>
              <p:nvPr/>
            </p:nvSpPr>
            <p:spPr bwMode="auto">
              <a:xfrm>
                <a:off x="6072188" y="5518150"/>
                <a:ext cx="22225" cy="11113"/>
              </a:xfrm>
              <a:custGeom>
                <a:avLst/>
                <a:gdLst>
                  <a:gd name="T0" fmla="*/ 52 w 57"/>
                  <a:gd name="T1" fmla="*/ 30 h 30"/>
                  <a:gd name="T2" fmla="*/ 38 w 57"/>
                  <a:gd name="T3" fmla="*/ 26 h 30"/>
                  <a:gd name="T4" fmla="*/ 12 w 57"/>
                  <a:gd name="T5" fmla="*/ 13 h 30"/>
                  <a:gd name="T6" fmla="*/ 0 w 57"/>
                  <a:gd name="T7" fmla="*/ 4 h 30"/>
                  <a:gd name="T8" fmla="*/ 4 w 57"/>
                  <a:gd name="T9" fmla="*/ 0 h 30"/>
                  <a:gd name="T10" fmla="*/ 17 w 57"/>
                  <a:gd name="T11" fmla="*/ 8 h 30"/>
                  <a:gd name="T12" fmla="*/ 43 w 57"/>
                  <a:gd name="T13" fmla="*/ 21 h 30"/>
                  <a:gd name="T14" fmla="*/ 57 w 57"/>
                  <a:gd name="T15" fmla="*/ 24 h 30"/>
                  <a:gd name="T16" fmla="*/ 55 w 57"/>
                  <a:gd name="T17" fmla="*/ 26 h 30"/>
                  <a:gd name="T18" fmla="*/ 52 w 57"/>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30">
                    <a:moveTo>
                      <a:pt x="52" y="30"/>
                    </a:moveTo>
                    <a:lnTo>
                      <a:pt x="38" y="26"/>
                    </a:lnTo>
                    <a:lnTo>
                      <a:pt x="12" y="13"/>
                    </a:lnTo>
                    <a:lnTo>
                      <a:pt x="0" y="4"/>
                    </a:lnTo>
                    <a:lnTo>
                      <a:pt x="4" y="0"/>
                    </a:lnTo>
                    <a:lnTo>
                      <a:pt x="17" y="8"/>
                    </a:lnTo>
                    <a:lnTo>
                      <a:pt x="43" y="21"/>
                    </a:lnTo>
                    <a:lnTo>
                      <a:pt x="57" y="24"/>
                    </a:lnTo>
                    <a:lnTo>
                      <a:pt x="55" y="26"/>
                    </a:lnTo>
                    <a:lnTo>
                      <a:pt x="52"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sp>
            <p:nvSpPr>
              <p:cNvPr id="76" name="Rectangle 233"/>
              <p:cNvSpPr>
                <a:spLocks noChangeArrowheads="1"/>
              </p:cNvSpPr>
              <p:nvPr/>
            </p:nvSpPr>
            <p:spPr bwMode="auto">
              <a:xfrm>
                <a:off x="6496050" y="5024438"/>
                <a:ext cx="1588" cy="1588"/>
              </a:xfrm>
              <a:prstGeom prst="rect">
                <a:avLst/>
              </a:prstGeom>
              <a:solidFill>
                <a:srgbClr val="C2C0B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p>
            </p:txBody>
          </p:sp>
          <p:sp>
            <p:nvSpPr>
              <p:cNvPr id="77" name="Rectangle 234"/>
              <p:cNvSpPr>
                <a:spLocks noChangeArrowheads="1"/>
              </p:cNvSpPr>
              <p:nvPr/>
            </p:nvSpPr>
            <p:spPr bwMode="auto">
              <a:xfrm>
                <a:off x="6723063" y="4819650"/>
                <a:ext cx="1588" cy="1588"/>
              </a:xfrm>
              <a:prstGeom prst="rect">
                <a:avLst/>
              </a:prstGeom>
              <a:solidFill>
                <a:srgbClr val="364D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p>
            </p:txBody>
          </p:sp>
          <p:sp>
            <p:nvSpPr>
              <p:cNvPr id="78" name="Freeform 235"/>
              <p:cNvSpPr/>
              <p:nvPr/>
            </p:nvSpPr>
            <p:spPr bwMode="auto">
              <a:xfrm>
                <a:off x="6491288" y="4819650"/>
                <a:ext cx="231775" cy="230188"/>
              </a:xfrm>
              <a:custGeom>
                <a:avLst/>
                <a:gdLst>
                  <a:gd name="T0" fmla="*/ 0 w 583"/>
                  <a:gd name="T1" fmla="*/ 580 h 580"/>
                  <a:gd name="T2" fmla="*/ 11 w 583"/>
                  <a:gd name="T3" fmla="*/ 518 h 580"/>
                  <a:gd name="T4" fmla="*/ 11 w 583"/>
                  <a:gd name="T5" fmla="*/ 518 h 580"/>
                  <a:gd name="T6" fmla="*/ 11 w 583"/>
                  <a:gd name="T7" fmla="*/ 518 h 580"/>
                  <a:gd name="T8" fmla="*/ 583 w 583"/>
                  <a:gd name="T9" fmla="*/ 0 h 580"/>
                  <a:gd name="T10" fmla="*/ 583 w 583"/>
                  <a:gd name="T11" fmla="*/ 0 h 580"/>
                  <a:gd name="T12" fmla="*/ 583 w 583"/>
                  <a:gd name="T13" fmla="*/ 0 h 580"/>
                  <a:gd name="T14" fmla="*/ 0 w 583"/>
                  <a:gd name="T15" fmla="*/ 580 h 5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 h="580">
                    <a:moveTo>
                      <a:pt x="0" y="580"/>
                    </a:moveTo>
                    <a:lnTo>
                      <a:pt x="11" y="518"/>
                    </a:lnTo>
                    <a:lnTo>
                      <a:pt x="11" y="518"/>
                    </a:lnTo>
                    <a:lnTo>
                      <a:pt x="11" y="518"/>
                    </a:lnTo>
                    <a:lnTo>
                      <a:pt x="583" y="0"/>
                    </a:lnTo>
                    <a:lnTo>
                      <a:pt x="583" y="0"/>
                    </a:lnTo>
                    <a:lnTo>
                      <a:pt x="583" y="0"/>
                    </a:lnTo>
                    <a:lnTo>
                      <a:pt x="0" y="580"/>
                    </a:lnTo>
                    <a:close/>
                  </a:path>
                </a:pathLst>
              </a:custGeom>
              <a:solidFill>
                <a:srgbClr val="23336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p>
            </p:txBody>
          </p:sp>
        </p:grpSp>
      </p:grpSp>
      <p:sp>
        <p:nvSpPr>
          <p:cNvPr id="87" name="矩形 8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1273181" y="1933031"/>
            <a:ext cx="10241280" cy="460375"/>
          </a:xfrm>
          <a:prstGeom prst="rect">
            <a:avLst/>
          </a:prstGeom>
          <a:noFill/>
        </p:spPr>
        <p:txBody>
          <a:bodyPr wrap="none">
            <a:spAutoFit/>
          </a:bodyPr>
          <a:lstStyle/>
          <a:p>
            <a:pPr lvl="8" algn="just"/>
            <a:r>
              <a:rPr lang="zh-CN" altLang="zh-CN" sz="2400" b="1" dirty="0">
                <a:latin typeface="+mj-ea"/>
                <a:ea typeface="+mj-ea"/>
              </a:rPr>
              <a:t>网络世界的身份和真实生活身份的区隔和联系？</a:t>
            </a:r>
            <a:endParaRPr lang="zh-CN" altLang="zh-CN" sz="2400" b="1" dirty="0">
              <a:latin typeface="+mj-ea"/>
              <a:ea typeface="+mj-ea"/>
            </a:endParaRPr>
          </a:p>
        </p:txBody>
      </p:sp>
      <p:sp>
        <p:nvSpPr>
          <p:cNvPr id="3" name="文本框 2"/>
          <p:cNvSpPr txBox="1"/>
          <p:nvPr/>
        </p:nvSpPr>
        <p:spPr>
          <a:xfrm>
            <a:off x="4999877" y="2830757"/>
            <a:ext cx="6077128" cy="3090077"/>
          </a:xfrm>
          <a:prstGeom prst="rect">
            <a:avLst/>
          </a:prstGeom>
          <a:noFill/>
        </p:spPr>
        <p:txBody>
          <a:bodyPr wrap="square" rtlCol="0">
            <a:spAutoFit/>
          </a:bodyPr>
          <a:lstStyle/>
          <a:p>
            <a:pPr indent="400050" algn="just"/>
            <a:r>
              <a:rPr lang="zh-CN" altLang="en-US" sz="2135" dirty="0">
                <a:solidFill>
                  <a:schemeClr val="accent1"/>
                </a:solidFill>
                <a:latin typeface="+mj-ea"/>
                <a:ea typeface="+mj-ea"/>
              </a:rPr>
              <a:t>在事件发酵的</a:t>
            </a:r>
            <a:r>
              <a:rPr lang="zh-CN" altLang="zh-CN" sz="2135" dirty="0">
                <a:solidFill>
                  <a:schemeClr val="accent1"/>
                </a:solidFill>
                <a:latin typeface="+mj-ea"/>
                <a:ea typeface="+mj-ea"/>
              </a:rPr>
              <a:t>过程中，由于互联网</a:t>
            </a:r>
            <a:r>
              <a:rPr lang="zh-CN" altLang="zh-CN" sz="2135" dirty="0" smtClean="0">
                <a:solidFill>
                  <a:schemeClr val="accent1"/>
                </a:solidFill>
                <a:latin typeface="+mj-ea"/>
                <a:ea typeface="+mj-ea"/>
              </a:rPr>
              <a:t>的零</a:t>
            </a:r>
            <a:r>
              <a:rPr lang="zh-CN" altLang="zh-CN" sz="2135" dirty="0">
                <a:solidFill>
                  <a:schemeClr val="accent1"/>
                </a:solidFill>
                <a:latin typeface="+mj-ea"/>
                <a:ea typeface="+mj-ea"/>
              </a:rPr>
              <a:t>门槛，文化水平不高却时间充裕的人群一直是“网络暴民”的主力军</a:t>
            </a:r>
            <a:r>
              <a:rPr lang="zh-CN" altLang="zh-CN" sz="2135" dirty="0" smtClean="0">
                <a:solidFill>
                  <a:schemeClr val="accent1"/>
                </a:solidFill>
                <a:latin typeface="+mj-ea"/>
                <a:ea typeface="+mj-ea"/>
              </a:rPr>
              <a:t>。</a:t>
            </a:r>
            <a:r>
              <a:rPr lang="zh-CN" altLang="en-US" sz="2135" dirty="0" smtClean="0">
                <a:solidFill>
                  <a:schemeClr val="accent1"/>
                </a:solidFill>
                <a:latin typeface="+mj-ea"/>
                <a:ea typeface="+mj-ea"/>
              </a:rPr>
              <a:t>他们</a:t>
            </a:r>
            <a:r>
              <a:rPr lang="zh-CN" altLang="zh-CN" sz="2135" dirty="0" smtClean="0">
                <a:solidFill>
                  <a:schemeClr val="accent1"/>
                </a:solidFill>
                <a:latin typeface="+mj-ea"/>
                <a:ea typeface="+mj-ea"/>
              </a:rPr>
              <a:t>有的是</a:t>
            </a:r>
            <a:r>
              <a:rPr lang="zh-CN" altLang="zh-CN" sz="2135" dirty="0">
                <a:solidFill>
                  <a:schemeClr val="accent1"/>
                </a:solidFill>
                <a:latin typeface="+mj-ea"/>
                <a:ea typeface="+mj-ea"/>
              </a:rPr>
              <a:t>盲从者，有的是社会失意者</a:t>
            </a:r>
            <a:r>
              <a:rPr lang="zh-CN" altLang="zh-CN" sz="2135" dirty="0" smtClean="0">
                <a:solidFill>
                  <a:schemeClr val="accent1"/>
                </a:solidFill>
                <a:latin typeface="+mj-ea"/>
                <a:ea typeface="+mj-ea"/>
              </a:rPr>
              <a:t>，</a:t>
            </a:r>
            <a:r>
              <a:rPr lang="zh-CN" altLang="zh-CN" sz="2135" dirty="0" smtClean="0">
                <a:solidFill>
                  <a:schemeClr val="accent1"/>
                </a:solidFill>
                <a:latin typeface="+mj-ea"/>
                <a:ea typeface="+mj-ea"/>
                <a:sym typeface="+mn-ea"/>
              </a:rPr>
              <a:t>这些</a:t>
            </a:r>
            <a:r>
              <a:rPr lang="zh-CN" altLang="zh-CN" sz="2135" dirty="0">
                <a:solidFill>
                  <a:schemeClr val="accent1"/>
                </a:solidFill>
                <a:latin typeface="+mj-ea"/>
                <a:ea typeface="+mj-ea"/>
                <a:sym typeface="+mn-ea"/>
              </a:rPr>
              <a:t>无端的恶意来自情绪性的盲从，来自对挫败感的</a:t>
            </a:r>
            <a:r>
              <a:rPr lang="zh-CN" altLang="zh-CN" sz="2135" dirty="0" smtClean="0">
                <a:solidFill>
                  <a:schemeClr val="accent1"/>
                </a:solidFill>
                <a:latin typeface="+mj-ea"/>
                <a:ea typeface="+mj-ea"/>
                <a:sym typeface="+mn-ea"/>
              </a:rPr>
              <a:t>投射</a:t>
            </a:r>
            <a:r>
              <a:rPr lang="zh-CN" altLang="en-US" sz="2135" dirty="0" smtClean="0">
                <a:solidFill>
                  <a:schemeClr val="accent1"/>
                </a:solidFill>
                <a:latin typeface="+mj-ea"/>
                <a:ea typeface="+mj-ea"/>
                <a:sym typeface="+mn-ea"/>
              </a:rPr>
              <a:t>，</a:t>
            </a:r>
            <a:r>
              <a:rPr lang="en-US" altLang="zh-CN" sz="2135" dirty="0" smtClean="0">
                <a:solidFill>
                  <a:schemeClr val="accent1"/>
                </a:solidFill>
                <a:latin typeface="+mj-ea"/>
                <a:ea typeface="+mj-ea"/>
              </a:rPr>
              <a:t>“</a:t>
            </a:r>
            <a:r>
              <a:rPr lang="zh-CN" altLang="en-US" sz="2135" dirty="0">
                <a:solidFill>
                  <a:schemeClr val="accent1"/>
                </a:solidFill>
                <a:latin typeface="+mj-ea"/>
                <a:ea typeface="+mj-ea"/>
              </a:rPr>
              <a:t>主力军</a:t>
            </a:r>
            <a:r>
              <a:rPr lang="en-US" altLang="zh-CN" sz="2135" dirty="0">
                <a:solidFill>
                  <a:schemeClr val="accent1"/>
                </a:solidFill>
                <a:latin typeface="+mj-ea"/>
                <a:ea typeface="+mj-ea"/>
              </a:rPr>
              <a:t>”</a:t>
            </a:r>
            <a:r>
              <a:rPr lang="zh-CN" altLang="en-US" sz="2135" dirty="0">
                <a:solidFill>
                  <a:schemeClr val="accent1"/>
                </a:solidFill>
                <a:latin typeface="+mj-ea"/>
                <a:ea typeface="+mj-ea"/>
              </a:rPr>
              <a:t>的背后，也不乏有</a:t>
            </a:r>
            <a:r>
              <a:rPr lang="zh-CN" altLang="zh-CN" sz="2135" dirty="0">
                <a:solidFill>
                  <a:schemeClr val="accent1"/>
                </a:solidFill>
                <a:latin typeface="+mj-ea"/>
                <a:ea typeface="+mj-ea"/>
                <a:sym typeface="+mn-ea"/>
              </a:rPr>
              <a:t>自身条件优渥，</a:t>
            </a:r>
            <a:r>
              <a:rPr lang="zh-CN" altLang="zh-CN" sz="2135" dirty="0">
                <a:solidFill>
                  <a:schemeClr val="accent1"/>
                </a:solidFill>
                <a:latin typeface="+mj-ea"/>
                <a:ea typeface="+mj-ea"/>
              </a:rPr>
              <a:t>算得上是社会上游阶层的人，网络施暴的原因仅仅就是因为心情</a:t>
            </a:r>
            <a:r>
              <a:rPr lang="zh-CN" altLang="zh-CN" sz="2135" dirty="0" smtClean="0">
                <a:solidFill>
                  <a:schemeClr val="accent1"/>
                </a:solidFill>
                <a:latin typeface="+mj-ea"/>
                <a:ea typeface="+mj-ea"/>
              </a:rPr>
              <a:t>不好</a:t>
            </a:r>
            <a:r>
              <a:rPr lang="zh-CN" altLang="en-US" sz="2135" dirty="0" smtClean="0">
                <a:solidFill>
                  <a:schemeClr val="accent1"/>
                </a:solidFill>
                <a:latin typeface="+mj-ea"/>
                <a:ea typeface="+mj-ea"/>
              </a:rPr>
              <a:t>，</a:t>
            </a:r>
            <a:r>
              <a:rPr lang="zh-CN" altLang="en-US" sz="2135" dirty="0">
                <a:solidFill>
                  <a:schemeClr val="accent1"/>
                </a:solidFill>
                <a:latin typeface="+mj-ea"/>
                <a:ea typeface="+mj-ea"/>
              </a:rPr>
              <a:t>是</a:t>
            </a:r>
            <a:r>
              <a:rPr lang="zh-CN" altLang="zh-CN" sz="2135" dirty="0" smtClean="0">
                <a:solidFill>
                  <a:schemeClr val="accent1"/>
                </a:solidFill>
                <a:latin typeface="+mj-ea"/>
                <a:ea typeface="+mj-ea"/>
              </a:rPr>
              <a:t>具有</a:t>
            </a:r>
            <a:r>
              <a:rPr lang="zh-CN" altLang="zh-CN" sz="2135" dirty="0">
                <a:solidFill>
                  <a:schemeClr val="accent1"/>
                </a:solidFill>
                <a:latin typeface="+mj-ea"/>
                <a:ea typeface="+mj-ea"/>
              </a:rPr>
              <a:t>暗黑</a:t>
            </a:r>
            <a:r>
              <a:rPr lang="zh-CN" altLang="zh-CN" sz="2135" dirty="0" smtClean="0">
                <a:solidFill>
                  <a:schemeClr val="accent1"/>
                </a:solidFill>
                <a:latin typeface="+mj-ea"/>
                <a:ea typeface="+mj-ea"/>
              </a:rPr>
              <a:t>人格</a:t>
            </a:r>
            <a:r>
              <a:rPr lang="zh-CN" altLang="en-US" sz="2135" dirty="0" smtClean="0">
                <a:solidFill>
                  <a:schemeClr val="accent1"/>
                </a:solidFill>
                <a:latin typeface="+mj-ea"/>
                <a:ea typeface="+mj-ea"/>
              </a:rPr>
              <a:t>的人</a:t>
            </a:r>
            <a:r>
              <a:rPr lang="zh-CN" altLang="zh-CN" sz="2135" dirty="0" smtClean="0">
                <a:solidFill>
                  <a:schemeClr val="accent1"/>
                </a:solidFill>
                <a:latin typeface="+mj-ea"/>
                <a:ea typeface="+mj-ea"/>
              </a:rPr>
              <a:t>。</a:t>
            </a:r>
            <a:endParaRPr lang="zh-CN" altLang="zh-CN" sz="2135" dirty="0">
              <a:solidFill>
                <a:schemeClr val="accent1"/>
              </a:solidFill>
              <a:latin typeface="+mj-ea"/>
              <a:ea typeface="+mj-ea"/>
            </a:endParaRPr>
          </a:p>
          <a:p>
            <a:pPr indent="400050" algn="just"/>
            <a:endParaRPr lang="zh-CN" altLang="zh-CN" sz="2400" kern="100" dirty="0">
              <a:effectLst/>
              <a:latin typeface="Times New Roman" panose="02020603050405020304" pitchFamily="18" charset="0"/>
              <a:ea typeface="宋体" panose="02010600030101010101" pitchFamily="2" charset="-122"/>
            </a:endParaRPr>
          </a:p>
        </p:txBody>
      </p:sp>
    </p:spTree>
  </p:cSld>
  <p:clrMapOvr>
    <a:masterClrMapping/>
  </p:clrMapOvr>
  <p:transition spd="slow">
    <p:wipe dir="r"/>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PLACING_PICTURE_USER_VIEWPORT" val="{&quot;height&quot;:5723,&quot;width&quot;:17274}"/>
</p:tagLst>
</file>

<file path=ppt/tags/tag63.xml><?xml version="1.0" encoding="utf-8"?>
<p:tagLst xmlns:p="http://schemas.openxmlformats.org/presentationml/2006/main">
  <p:tag name="KSO_WPP_MARK_KEY" val="9a5b80a0-23e6-4ba4-b3f0-8c540bac6ffb"/>
  <p:tag name="COMMONDATA" val="eyJoZGlkIjoiNzQ2NGFlOTZlYTZjYzRhMzM0NWI1ZjEzNmViM2U4NTk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2989</Words>
  <Application>WPS 演示</Application>
  <PresentationFormat>宽屏</PresentationFormat>
  <Paragraphs>153</Paragraphs>
  <Slides>16</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16</vt:i4>
      </vt:variant>
    </vt:vector>
  </HeadingPairs>
  <TitlesOfParts>
    <vt:vector size="32" baseType="lpstr">
      <vt:lpstr>Arial</vt:lpstr>
      <vt:lpstr>宋体</vt:lpstr>
      <vt:lpstr>Wingdings</vt:lpstr>
      <vt:lpstr>Wingdings</vt:lpstr>
      <vt:lpstr>微软雅黑</vt:lpstr>
      <vt:lpstr>Times New Roman</vt:lpstr>
      <vt:lpstr>Calibri Light</vt:lpstr>
      <vt:lpstr>方正宋刻本秀楷简体</vt:lpstr>
      <vt:lpstr>方正兰亭黑_GBK</vt:lpstr>
      <vt:lpstr>黑体</vt:lpstr>
      <vt:lpstr>Impact MT Std</vt:lpstr>
      <vt:lpstr>楷体</vt:lpstr>
      <vt:lpstr>华文中宋</vt:lpstr>
      <vt:lpstr>Arial Unicode MS</vt:lpstr>
      <vt:lpstr>Calibri</vt:lpstr>
      <vt:lpstr>Office 主题​​</vt:lpstr>
      <vt:lpstr>PowerPoint 演示文稿</vt:lpstr>
      <vt:lpstr>PowerPoint 演示文稿</vt:lpstr>
      <vt:lpstr>试想一下</vt:lpstr>
      <vt:lpstr>PowerPoint 演示文稿</vt:lpstr>
      <vt:lpstr>PowerPoint 演示文稿</vt:lpstr>
      <vt:lpstr>PowerPoint 演示文稿</vt:lpstr>
      <vt:lpstr>PowerPoint 演示文稿</vt:lpstr>
      <vt:lpstr>PowerPoint 演示文稿</vt:lpstr>
      <vt:lpstr>PowerPoint 演示文稿</vt:lpstr>
      <vt:lpstr>二、网络暴力的定义</vt:lpstr>
      <vt:lpstr>极端网络暴力的后果</vt:lpstr>
      <vt:lpstr>PowerPoint 演示文稿</vt:lpstr>
      <vt:lpstr>PowerPoint 演示文稿</vt:lpstr>
      <vt:lpstr>四、面对网络暴力怎么办？</vt:lpstr>
      <vt:lpstr>四、面对网络暴力怎么办？</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sunshine</cp:lastModifiedBy>
  <cp:revision>199</cp:revision>
  <dcterms:created xsi:type="dcterms:W3CDTF">2023-03-16T07:32:00Z</dcterms:created>
  <dcterms:modified xsi:type="dcterms:W3CDTF">2023-03-22T01:17:07Z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2052-11.1.0.12970</vt:lpwstr>
  </property>
  <property fmtid="{D5CDD505-2E9C-101B-9397-08002B2CF9AE}" pid="3" name="ICV">
    <vt:lpwstr>1E3922DE48E64898A5B8A4C356986CCB</vt:lpwstr>
  </property>
</Properties>
</file>