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svg" ContentType="image/svg+xml"/>
  <Override PartName="/ppt/media/image2.svg" ContentType="image/svg+xml"/>
  <Override PartName="/ppt/media/image3.svg" ContentType="image/svg+xml"/>
  <Override PartName="/ppt/media/image4.svg" ContentType="image/svg+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sldIdLst>
    <p:sldId id="344" r:id="rId3"/>
    <p:sldId id="345" r:id="rId5"/>
    <p:sldId id="312" r:id="rId6"/>
    <p:sldId id="313" r:id="rId7"/>
    <p:sldId id="261" r:id="rId8"/>
    <p:sldId id="262" r:id="rId9"/>
    <p:sldId id="263" r:id="rId10"/>
    <p:sldId id="264" r:id="rId11"/>
    <p:sldId id="266" r:id="rId12"/>
    <p:sldId id="267" r:id="rId13"/>
    <p:sldId id="268" r:id="rId14"/>
    <p:sldId id="269" r:id="rId15"/>
    <p:sldId id="296" r:id="rId16"/>
    <p:sldId id="271" r:id="rId17"/>
    <p:sldId id="272" r:id="rId18"/>
    <p:sldId id="273" r:id="rId19"/>
    <p:sldId id="274" r:id="rId20"/>
    <p:sldId id="281" r:id="rId21"/>
    <p:sldId id="282" r:id="rId22"/>
    <p:sldId id="314" r:id="rId23"/>
    <p:sldId id="298" r:id="rId24"/>
    <p:sldId id="276" r:id="rId25"/>
    <p:sldId id="299" r:id="rId26"/>
    <p:sldId id="300" r:id="rId27"/>
    <p:sldId id="301" r:id="rId28"/>
    <p:sldId id="304" r:id="rId29"/>
    <p:sldId id="346" r:id="rId30"/>
    <p:sldId id="315" r:id="rId31"/>
    <p:sldId id="284" r:id="rId32"/>
    <p:sldId id="306" r:id="rId33"/>
    <p:sldId id="317"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3EC"/>
    <a:srgbClr val="000000"/>
    <a:srgbClr val="FEA43C"/>
    <a:srgbClr val="CB7001"/>
    <a:srgbClr val="0E65A6"/>
    <a:srgbClr val="F58701"/>
    <a:srgbClr val="DD7901"/>
    <a:srgbClr val="67B6F2"/>
    <a:srgbClr val="FCCA4C"/>
    <a:srgbClr val="FEDF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50" d="100"/>
          <a:sy n="50" d="100"/>
        </p:scale>
        <p:origin x="2316" y="1272"/>
      </p:cViewPr>
      <p:guideLst>
        <p:guide orient="horz" pos="2244"/>
        <p:guide pos="3912"/>
      </p:guideLst>
    </p:cSldViewPr>
  </p:slideViewPr>
  <p:notesTextViewPr>
    <p:cViewPr>
      <p:scale>
        <a:sx n="1" d="1"/>
        <a:sy n="1" d="1"/>
      </p:scale>
      <p:origin x="0" y="0"/>
    </p:cViewPr>
  </p:notesTextViewPr>
  <p:notesViewPr>
    <p:cSldViewPr snapToGrid="0">
      <p:cViewPr varScale="1">
        <p:scale>
          <a:sx n="84" d="100"/>
          <a:sy n="84" d="100"/>
        </p:scale>
        <p:origin x="1278"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650F9-9292-4033-B01E-D85268EE2188}"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F73DA-3034-49DA-BF8E-C943DEAE2B9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5"/>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dirty="0"/>
          </a:p>
        </p:txBody>
      </p:sp>
      <p:sp>
        <p:nvSpPr>
          <p:cNvPr id="4" name="灯片编号占位符 3"/>
          <p:cNvSpPr>
            <a:spLocks noGrp="true"/>
          </p:cNvSpPr>
          <p:nvPr>
            <p:ph type="sldNum" sz="quarter" idx="10"/>
          </p:nvPr>
        </p:nvSpPr>
        <p:spPr/>
        <p:txBody>
          <a:bodyPr/>
          <a:lstStyle/>
          <a:p>
            <a:fld id="{B0DE74F8-267E-4977-896E-58B32F8E1BD5}"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true" noRot="true" noChangeAspect="true"/>
          </p:cNvSpPr>
          <p:nvPr>
            <p:ph type="sldImg"/>
          </p:nvPr>
        </p:nvSpPr>
        <p:spPr/>
      </p:sp>
      <p:sp>
        <p:nvSpPr>
          <p:cNvPr id="3" name="备注占位符 2"/>
          <p:cNvSpPr>
            <a:spLocks noGrp="true"/>
          </p:cNvSpPr>
          <p:nvPr>
            <p:ph type="body" idx="1"/>
          </p:nvPr>
        </p:nvSpPr>
        <p:spPr/>
        <p:txBody>
          <a:bodyPr/>
          <a:lstStyle/>
          <a:p>
            <a:endParaRPr lang="zh-CN" altLang="en-US"/>
          </a:p>
        </p:txBody>
      </p:sp>
      <p:sp>
        <p:nvSpPr>
          <p:cNvPr id="4" name="灯片编号占位符 3"/>
          <p:cNvSpPr>
            <a:spLocks noGrp="true"/>
          </p:cNvSpPr>
          <p:nvPr>
            <p:ph type="sldNum" sz="quarter" idx="10"/>
          </p:nvPr>
        </p:nvSpPr>
        <p:spPr/>
        <p:txBody>
          <a:bodyPr/>
          <a:lstStyle/>
          <a:p>
            <a:fld id="{B6EF73DA-3034-49DA-BF8E-C943DEAE2B9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true"/>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7" name="任意多边形: 形状 6"/>
          <p:cNvSpPr/>
          <p:nvPr userDrawn="true"/>
        </p:nvSpPr>
        <p:spPr bwMode="auto">
          <a:xfrm>
            <a:off x="0" y="5094514"/>
            <a:ext cx="12192000" cy="1763485"/>
          </a:xfrm>
          <a:custGeom>
            <a:avLst/>
            <a:gdLst>
              <a:gd name="connsiteX0" fmla="*/ 12192000 w 12192000"/>
              <a:gd name="connsiteY0" fmla="*/ 0 h 1514810"/>
              <a:gd name="connsiteX1" fmla="*/ 12192000 w 12192000"/>
              <a:gd name="connsiteY1" fmla="*/ 1514810 h 1514810"/>
              <a:gd name="connsiteX2" fmla="*/ 0 w 12192000"/>
              <a:gd name="connsiteY2" fmla="*/ 1514810 h 1514810"/>
              <a:gd name="connsiteX3" fmla="*/ 0 w 12192000"/>
              <a:gd name="connsiteY3" fmla="*/ 1331596 h 1514810"/>
              <a:gd name="connsiteX4" fmla="*/ 87203 w 12192000"/>
              <a:gd name="connsiteY4" fmla="*/ 1297618 h 1514810"/>
              <a:gd name="connsiteX5" fmla="*/ 2514911 w 12192000"/>
              <a:gd name="connsiteY5" fmla="*/ 790456 h 1514810"/>
              <a:gd name="connsiteX6" fmla="*/ 8786067 w 12192000"/>
              <a:gd name="connsiteY6" fmla="*/ 1118616 h 1514810"/>
              <a:gd name="connsiteX7" fmla="*/ 12037458 w 12192000"/>
              <a:gd name="connsiteY7" fmla="*/ 25683 h 15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14810">
                <a:moveTo>
                  <a:pt x="12192000" y="0"/>
                </a:moveTo>
                <a:lnTo>
                  <a:pt x="12192000" y="1514810"/>
                </a:lnTo>
                <a:lnTo>
                  <a:pt x="0" y="1514810"/>
                </a:lnTo>
                <a:lnTo>
                  <a:pt x="0" y="1331596"/>
                </a:lnTo>
                <a:lnTo>
                  <a:pt x="87203" y="1297618"/>
                </a:lnTo>
                <a:cubicBezTo>
                  <a:pt x="685740" y="1073198"/>
                  <a:pt x="1525806" y="847150"/>
                  <a:pt x="2514911" y="790456"/>
                </a:cubicBezTo>
                <a:cubicBezTo>
                  <a:pt x="4097478" y="699745"/>
                  <a:pt x="7112146" y="1191986"/>
                  <a:pt x="8786067" y="1118616"/>
                </a:cubicBezTo>
                <a:cubicBezTo>
                  <a:pt x="10204977" y="1056424"/>
                  <a:pt x="11132001" y="223752"/>
                  <a:pt x="12037458" y="25683"/>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8" name="矩形: 圆角 7"/>
          <p:cNvSpPr/>
          <p:nvPr userDrawn="true"/>
        </p:nvSpPr>
        <p:spPr bwMode="auto">
          <a:xfrm>
            <a:off x="188686" y="194129"/>
            <a:ext cx="11814629" cy="6469743"/>
          </a:xfrm>
          <a:prstGeom prst="roundRect">
            <a:avLst>
              <a:gd name="adj" fmla="val 407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9" name="组合 8"/>
          <p:cNvGrpSpPr/>
          <p:nvPr userDrawn="true"/>
        </p:nvGrpSpPr>
        <p:grpSpPr>
          <a:xfrm>
            <a:off x="413304" y="-66106"/>
            <a:ext cx="3070125" cy="864391"/>
            <a:chOff x="413304" y="-95134"/>
            <a:chExt cx="3070125" cy="864391"/>
          </a:xfrm>
        </p:grpSpPr>
        <p:sp>
          <p:nvSpPr>
            <p:cNvPr id="10" name="矩形 9"/>
            <p:cNvSpPr/>
            <p:nvPr/>
          </p:nvSpPr>
          <p:spPr bwMode="auto">
            <a:xfrm>
              <a:off x="413304" y="145143"/>
              <a:ext cx="3070125" cy="624114"/>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11" name="图片 10"/>
            <p:cNvPicPr>
              <a:picLocks noChangeAspect="true"/>
            </p:cNvPicPr>
            <p:nvPr/>
          </p:nvPicPr>
          <p:blipFill rotWithShape="true">
            <a:blip r:embed="rId2" cstate="print">
              <a:extLst>
                <a:ext uri="{28A0092B-C50C-407E-A947-70E740481C1C}">
                  <a14:useLocalDpi xmlns:a14="http://schemas.microsoft.com/office/drawing/2010/main" val="false"/>
                </a:ext>
              </a:extLst>
            </a:blip>
            <a:srcRect l="15291" t="4656" r="67354" b="71852"/>
            <a:stretch>
              <a:fillRect/>
            </a:stretch>
          </p:blipFill>
          <p:spPr>
            <a:xfrm rot="165303">
              <a:off x="475522" y="-95134"/>
              <a:ext cx="385555" cy="521910"/>
            </a:xfrm>
            <a:prstGeom prst="rect">
              <a:avLst/>
            </a:prstGeom>
          </p:spPr>
        </p:pic>
      </p:grpSp>
      <p:pic>
        <p:nvPicPr>
          <p:cNvPr id="12" name="图片 11"/>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20202381" flipH="true">
            <a:off x="10232417"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13" name="图片 12"/>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1397619">
            <a:off x="-172943"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4" name="文本框 13"/>
          <p:cNvSpPr txBox="true"/>
          <p:nvPr userDrawn="true"/>
        </p:nvSpPr>
        <p:spPr>
          <a:xfrm>
            <a:off x="780806" y="339267"/>
            <a:ext cx="2383308"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青少年三大法律责任</a:t>
            </a:r>
            <a:endPar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矩形 5"/>
          <p:cNvSpPr/>
          <p:nvPr userDrawn="true"/>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7" name="任意多边形: 形状 6"/>
          <p:cNvSpPr/>
          <p:nvPr userDrawn="true"/>
        </p:nvSpPr>
        <p:spPr bwMode="auto">
          <a:xfrm>
            <a:off x="0" y="5094514"/>
            <a:ext cx="12192000" cy="1763485"/>
          </a:xfrm>
          <a:custGeom>
            <a:avLst/>
            <a:gdLst>
              <a:gd name="connsiteX0" fmla="*/ 12192000 w 12192000"/>
              <a:gd name="connsiteY0" fmla="*/ 0 h 1514810"/>
              <a:gd name="connsiteX1" fmla="*/ 12192000 w 12192000"/>
              <a:gd name="connsiteY1" fmla="*/ 1514810 h 1514810"/>
              <a:gd name="connsiteX2" fmla="*/ 0 w 12192000"/>
              <a:gd name="connsiteY2" fmla="*/ 1514810 h 1514810"/>
              <a:gd name="connsiteX3" fmla="*/ 0 w 12192000"/>
              <a:gd name="connsiteY3" fmla="*/ 1331596 h 1514810"/>
              <a:gd name="connsiteX4" fmla="*/ 87203 w 12192000"/>
              <a:gd name="connsiteY4" fmla="*/ 1297618 h 1514810"/>
              <a:gd name="connsiteX5" fmla="*/ 2514911 w 12192000"/>
              <a:gd name="connsiteY5" fmla="*/ 790456 h 1514810"/>
              <a:gd name="connsiteX6" fmla="*/ 8786067 w 12192000"/>
              <a:gd name="connsiteY6" fmla="*/ 1118616 h 1514810"/>
              <a:gd name="connsiteX7" fmla="*/ 12037458 w 12192000"/>
              <a:gd name="connsiteY7" fmla="*/ 25683 h 15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14810">
                <a:moveTo>
                  <a:pt x="12192000" y="0"/>
                </a:moveTo>
                <a:lnTo>
                  <a:pt x="12192000" y="1514810"/>
                </a:lnTo>
                <a:lnTo>
                  <a:pt x="0" y="1514810"/>
                </a:lnTo>
                <a:lnTo>
                  <a:pt x="0" y="1331596"/>
                </a:lnTo>
                <a:lnTo>
                  <a:pt x="87203" y="1297618"/>
                </a:lnTo>
                <a:cubicBezTo>
                  <a:pt x="685740" y="1073198"/>
                  <a:pt x="1525806" y="847150"/>
                  <a:pt x="2514911" y="790456"/>
                </a:cubicBezTo>
                <a:cubicBezTo>
                  <a:pt x="4097478" y="699745"/>
                  <a:pt x="7112146" y="1191986"/>
                  <a:pt x="8786067" y="1118616"/>
                </a:cubicBezTo>
                <a:cubicBezTo>
                  <a:pt x="10204977" y="1056424"/>
                  <a:pt x="11132001" y="223752"/>
                  <a:pt x="12037458" y="25683"/>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8" name="矩形: 圆角 7"/>
          <p:cNvSpPr/>
          <p:nvPr userDrawn="true"/>
        </p:nvSpPr>
        <p:spPr bwMode="auto">
          <a:xfrm>
            <a:off x="188686" y="194129"/>
            <a:ext cx="11814629" cy="6469743"/>
          </a:xfrm>
          <a:prstGeom prst="roundRect">
            <a:avLst>
              <a:gd name="adj" fmla="val 407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9" name="组合 8"/>
          <p:cNvGrpSpPr/>
          <p:nvPr userDrawn="true"/>
        </p:nvGrpSpPr>
        <p:grpSpPr>
          <a:xfrm>
            <a:off x="413304" y="-66106"/>
            <a:ext cx="3070125" cy="864391"/>
            <a:chOff x="413304" y="-95134"/>
            <a:chExt cx="3070125" cy="864391"/>
          </a:xfrm>
        </p:grpSpPr>
        <p:sp>
          <p:nvSpPr>
            <p:cNvPr id="10" name="矩形 9"/>
            <p:cNvSpPr/>
            <p:nvPr/>
          </p:nvSpPr>
          <p:spPr bwMode="auto">
            <a:xfrm>
              <a:off x="413304" y="145143"/>
              <a:ext cx="3070125" cy="624114"/>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11" name="图片 10"/>
            <p:cNvPicPr>
              <a:picLocks noChangeAspect="true"/>
            </p:cNvPicPr>
            <p:nvPr/>
          </p:nvPicPr>
          <p:blipFill rotWithShape="true">
            <a:blip r:embed="rId2" cstate="print">
              <a:extLst>
                <a:ext uri="{28A0092B-C50C-407E-A947-70E740481C1C}">
                  <a14:useLocalDpi xmlns:a14="http://schemas.microsoft.com/office/drawing/2010/main" val="false"/>
                </a:ext>
              </a:extLst>
            </a:blip>
            <a:srcRect l="15291" t="4656" r="67354" b="71852"/>
            <a:stretch>
              <a:fillRect/>
            </a:stretch>
          </p:blipFill>
          <p:spPr>
            <a:xfrm rot="165303">
              <a:off x="475522" y="-95134"/>
              <a:ext cx="385555" cy="521910"/>
            </a:xfrm>
            <a:prstGeom prst="rect">
              <a:avLst/>
            </a:prstGeom>
          </p:spPr>
        </p:pic>
      </p:grpSp>
      <p:pic>
        <p:nvPicPr>
          <p:cNvPr id="12" name="图片 11"/>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20202381" flipH="true">
            <a:off x="10232417"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13" name="图片 12"/>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1397619">
            <a:off x="-172943"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4" name="文本框 13"/>
          <p:cNvSpPr txBox="true"/>
          <p:nvPr userDrawn="true"/>
        </p:nvSpPr>
        <p:spPr>
          <a:xfrm>
            <a:off x="923626" y="339267"/>
            <a:ext cx="2049480"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刑事法律责任</a:t>
            </a:r>
            <a:endPar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矩形 5"/>
          <p:cNvSpPr/>
          <p:nvPr userDrawn="true"/>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7" name="任意多边形: 形状 6"/>
          <p:cNvSpPr/>
          <p:nvPr userDrawn="true"/>
        </p:nvSpPr>
        <p:spPr bwMode="auto">
          <a:xfrm>
            <a:off x="0" y="5094514"/>
            <a:ext cx="12192000" cy="1763485"/>
          </a:xfrm>
          <a:custGeom>
            <a:avLst/>
            <a:gdLst>
              <a:gd name="connsiteX0" fmla="*/ 12192000 w 12192000"/>
              <a:gd name="connsiteY0" fmla="*/ 0 h 1514810"/>
              <a:gd name="connsiteX1" fmla="*/ 12192000 w 12192000"/>
              <a:gd name="connsiteY1" fmla="*/ 1514810 h 1514810"/>
              <a:gd name="connsiteX2" fmla="*/ 0 w 12192000"/>
              <a:gd name="connsiteY2" fmla="*/ 1514810 h 1514810"/>
              <a:gd name="connsiteX3" fmla="*/ 0 w 12192000"/>
              <a:gd name="connsiteY3" fmla="*/ 1331596 h 1514810"/>
              <a:gd name="connsiteX4" fmla="*/ 87203 w 12192000"/>
              <a:gd name="connsiteY4" fmla="*/ 1297618 h 1514810"/>
              <a:gd name="connsiteX5" fmla="*/ 2514911 w 12192000"/>
              <a:gd name="connsiteY5" fmla="*/ 790456 h 1514810"/>
              <a:gd name="connsiteX6" fmla="*/ 8786067 w 12192000"/>
              <a:gd name="connsiteY6" fmla="*/ 1118616 h 1514810"/>
              <a:gd name="connsiteX7" fmla="*/ 12037458 w 12192000"/>
              <a:gd name="connsiteY7" fmla="*/ 25683 h 15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14810">
                <a:moveTo>
                  <a:pt x="12192000" y="0"/>
                </a:moveTo>
                <a:lnTo>
                  <a:pt x="12192000" y="1514810"/>
                </a:lnTo>
                <a:lnTo>
                  <a:pt x="0" y="1514810"/>
                </a:lnTo>
                <a:lnTo>
                  <a:pt x="0" y="1331596"/>
                </a:lnTo>
                <a:lnTo>
                  <a:pt x="87203" y="1297618"/>
                </a:lnTo>
                <a:cubicBezTo>
                  <a:pt x="685740" y="1073198"/>
                  <a:pt x="1525806" y="847150"/>
                  <a:pt x="2514911" y="790456"/>
                </a:cubicBezTo>
                <a:cubicBezTo>
                  <a:pt x="4097478" y="699745"/>
                  <a:pt x="7112146" y="1191986"/>
                  <a:pt x="8786067" y="1118616"/>
                </a:cubicBezTo>
                <a:cubicBezTo>
                  <a:pt x="10204977" y="1056424"/>
                  <a:pt x="11132001" y="223752"/>
                  <a:pt x="12037458" y="25683"/>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8" name="矩形: 圆角 7"/>
          <p:cNvSpPr/>
          <p:nvPr userDrawn="true"/>
        </p:nvSpPr>
        <p:spPr bwMode="auto">
          <a:xfrm>
            <a:off x="188686" y="194129"/>
            <a:ext cx="11814629" cy="6469743"/>
          </a:xfrm>
          <a:prstGeom prst="roundRect">
            <a:avLst>
              <a:gd name="adj" fmla="val 407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9" name="组合 8"/>
          <p:cNvGrpSpPr/>
          <p:nvPr userDrawn="true"/>
        </p:nvGrpSpPr>
        <p:grpSpPr>
          <a:xfrm>
            <a:off x="413304" y="-66106"/>
            <a:ext cx="3070125" cy="864391"/>
            <a:chOff x="413304" y="-95134"/>
            <a:chExt cx="3070125" cy="864391"/>
          </a:xfrm>
        </p:grpSpPr>
        <p:sp>
          <p:nvSpPr>
            <p:cNvPr id="10" name="矩形 9"/>
            <p:cNvSpPr/>
            <p:nvPr/>
          </p:nvSpPr>
          <p:spPr bwMode="auto">
            <a:xfrm>
              <a:off x="413304" y="145143"/>
              <a:ext cx="3070125" cy="624114"/>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11" name="图片 10"/>
            <p:cNvPicPr>
              <a:picLocks noChangeAspect="true"/>
            </p:cNvPicPr>
            <p:nvPr/>
          </p:nvPicPr>
          <p:blipFill rotWithShape="true">
            <a:blip r:embed="rId2" cstate="print">
              <a:extLst>
                <a:ext uri="{28A0092B-C50C-407E-A947-70E740481C1C}">
                  <a14:useLocalDpi xmlns:a14="http://schemas.microsoft.com/office/drawing/2010/main" val="false"/>
                </a:ext>
              </a:extLst>
            </a:blip>
            <a:srcRect l="15291" t="4656" r="67354" b="71852"/>
            <a:stretch>
              <a:fillRect/>
            </a:stretch>
          </p:blipFill>
          <p:spPr>
            <a:xfrm rot="165303">
              <a:off x="475522" y="-95134"/>
              <a:ext cx="385555" cy="521910"/>
            </a:xfrm>
            <a:prstGeom prst="rect">
              <a:avLst/>
            </a:prstGeom>
          </p:spPr>
        </p:pic>
      </p:grpSp>
      <p:pic>
        <p:nvPicPr>
          <p:cNvPr id="12" name="图片 11"/>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20202381" flipH="true">
            <a:off x="10232417"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13" name="图片 12"/>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1397619">
            <a:off x="-172943"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4" name="文本框 13"/>
          <p:cNvSpPr txBox="true"/>
          <p:nvPr userDrawn="true"/>
        </p:nvSpPr>
        <p:spPr>
          <a:xfrm>
            <a:off x="679208" y="339267"/>
            <a:ext cx="2586508"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对违法行为的自我防范</a:t>
            </a:r>
            <a:endPar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矩形 5"/>
          <p:cNvSpPr/>
          <p:nvPr userDrawn="true"/>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7" name="任意多边形: 形状 6"/>
          <p:cNvSpPr/>
          <p:nvPr userDrawn="true"/>
        </p:nvSpPr>
        <p:spPr bwMode="auto">
          <a:xfrm>
            <a:off x="0" y="5094514"/>
            <a:ext cx="12192000" cy="1763485"/>
          </a:xfrm>
          <a:custGeom>
            <a:avLst/>
            <a:gdLst>
              <a:gd name="connsiteX0" fmla="*/ 12192000 w 12192000"/>
              <a:gd name="connsiteY0" fmla="*/ 0 h 1514810"/>
              <a:gd name="connsiteX1" fmla="*/ 12192000 w 12192000"/>
              <a:gd name="connsiteY1" fmla="*/ 1514810 h 1514810"/>
              <a:gd name="connsiteX2" fmla="*/ 0 w 12192000"/>
              <a:gd name="connsiteY2" fmla="*/ 1514810 h 1514810"/>
              <a:gd name="connsiteX3" fmla="*/ 0 w 12192000"/>
              <a:gd name="connsiteY3" fmla="*/ 1331596 h 1514810"/>
              <a:gd name="connsiteX4" fmla="*/ 87203 w 12192000"/>
              <a:gd name="connsiteY4" fmla="*/ 1297618 h 1514810"/>
              <a:gd name="connsiteX5" fmla="*/ 2514911 w 12192000"/>
              <a:gd name="connsiteY5" fmla="*/ 790456 h 1514810"/>
              <a:gd name="connsiteX6" fmla="*/ 8786067 w 12192000"/>
              <a:gd name="connsiteY6" fmla="*/ 1118616 h 1514810"/>
              <a:gd name="connsiteX7" fmla="*/ 12037458 w 12192000"/>
              <a:gd name="connsiteY7" fmla="*/ 25683 h 15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14810">
                <a:moveTo>
                  <a:pt x="12192000" y="0"/>
                </a:moveTo>
                <a:lnTo>
                  <a:pt x="12192000" y="1514810"/>
                </a:lnTo>
                <a:lnTo>
                  <a:pt x="0" y="1514810"/>
                </a:lnTo>
                <a:lnTo>
                  <a:pt x="0" y="1331596"/>
                </a:lnTo>
                <a:lnTo>
                  <a:pt x="87203" y="1297618"/>
                </a:lnTo>
                <a:cubicBezTo>
                  <a:pt x="685740" y="1073198"/>
                  <a:pt x="1525806" y="847150"/>
                  <a:pt x="2514911" y="790456"/>
                </a:cubicBezTo>
                <a:cubicBezTo>
                  <a:pt x="4097478" y="699745"/>
                  <a:pt x="7112146" y="1191986"/>
                  <a:pt x="8786067" y="1118616"/>
                </a:cubicBezTo>
                <a:cubicBezTo>
                  <a:pt x="10204977" y="1056424"/>
                  <a:pt x="11132001" y="223752"/>
                  <a:pt x="12037458" y="25683"/>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8" name="矩形: 圆角 7"/>
          <p:cNvSpPr/>
          <p:nvPr userDrawn="true"/>
        </p:nvSpPr>
        <p:spPr bwMode="auto">
          <a:xfrm>
            <a:off x="188686" y="194129"/>
            <a:ext cx="11814629" cy="6469743"/>
          </a:xfrm>
          <a:prstGeom prst="roundRect">
            <a:avLst>
              <a:gd name="adj" fmla="val 4073"/>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9" name="组合 8"/>
          <p:cNvGrpSpPr/>
          <p:nvPr userDrawn="true"/>
        </p:nvGrpSpPr>
        <p:grpSpPr>
          <a:xfrm>
            <a:off x="413304" y="-66106"/>
            <a:ext cx="3070125" cy="864391"/>
            <a:chOff x="413304" y="-95134"/>
            <a:chExt cx="3070125" cy="864391"/>
          </a:xfrm>
        </p:grpSpPr>
        <p:sp>
          <p:nvSpPr>
            <p:cNvPr id="10" name="矩形 9"/>
            <p:cNvSpPr/>
            <p:nvPr/>
          </p:nvSpPr>
          <p:spPr bwMode="auto">
            <a:xfrm>
              <a:off x="413304" y="145143"/>
              <a:ext cx="3070125" cy="624114"/>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11" name="图片 10"/>
            <p:cNvPicPr>
              <a:picLocks noChangeAspect="true"/>
            </p:cNvPicPr>
            <p:nvPr/>
          </p:nvPicPr>
          <p:blipFill rotWithShape="true">
            <a:blip r:embed="rId2" cstate="print">
              <a:extLst>
                <a:ext uri="{28A0092B-C50C-407E-A947-70E740481C1C}">
                  <a14:useLocalDpi xmlns:a14="http://schemas.microsoft.com/office/drawing/2010/main" val="false"/>
                </a:ext>
              </a:extLst>
            </a:blip>
            <a:srcRect l="15291" t="4656" r="67354" b="71852"/>
            <a:stretch>
              <a:fillRect/>
            </a:stretch>
          </p:blipFill>
          <p:spPr>
            <a:xfrm rot="165303">
              <a:off x="475522" y="-95134"/>
              <a:ext cx="385555" cy="521910"/>
            </a:xfrm>
            <a:prstGeom prst="rect">
              <a:avLst/>
            </a:prstGeom>
          </p:spPr>
        </p:pic>
      </p:grpSp>
      <p:pic>
        <p:nvPicPr>
          <p:cNvPr id="12" name="图片 11"/>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20202381" flipH="true">
            <a:off x="10232417"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13" name="图片 12"/>
          <p:cNvPicPr>
            <a:picLocks noChangeAspect="true"/>
          </p:cNvPicPr>
          <p:nvPr userDrawn="true"/>
        </p:nvPicPr>
        <p:blipFill>
          <a:blip r:embed="rId3" cstate="print">
            <a:extLst>
              <a:ext uri="{28A0092B-C50C-407E-A947-70E740481C1C}">
                <a14:useLocalDpi xmlns:a14="http://schemas.microsoft.com/office/drawing/2010/main" val="false"/>
              </a:ext>
            </a:extLst>
          </a:blip>
          <a:srcRect b="33309"/>
          <a:stretch>
            <a:fillRect/>
          </a:stretch>
        </p:blipFill>
        <p:spPr>
          <a:xfrm rot="1397619">
            <a:off x="-172943" y="5772507"/>
            <a:ext cx="2132526" cy="1422196"/>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4" name="文本框 13"/>
          <p:cNvSpPr txBox="true"/>
          <p:nvPr userDrawn="true"/>
        </p:nvSpPr>
        <p:spPr>
          <a:xfrm>
            <a:off x="1085606" y="339267"/>
            <a:ext cx="1686623" cy="369332"/>
          </a:xfrm>
          <a:prstGeom prst="rect">
            <a:avLst/>
          </a:prstGeom>
          <a:noFill/>
        </p:spPr>
        <p:txBody>
          <a:bodyPr wrap="square" rtlCol="0">
            <a:spAutoFit/>
          </a:bodyPr>
          <a:lstStyle/>
          <a:p>
            <a:pPr algn="dist"/>
            <a:r>
              <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版权声明</a:t>
            </a:r>
            <a:endParaRPr lang="zh-CN" altLang="en-US"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true" noChangeArrowheads="true"/>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false" compatLnSpc="true"/>
          <a:lstStyle>
            <a:lvl1pPr algn="ctr">
              <a:defRPr sz="1200" b="0">
                <a:ea typeface="微软雅黑" panose="020B0503020204020204" pitchFamily="34" charset="-122"/>
              </a:defRPr>
            </a:lvl1pPr>
          </a:lstStyle>
          <a:p>
            <a:pPr fontAlgn="base">
              <a:spcBef>
                <a:spcPct val="0"/>
              </a:spcBef>
              <a:spcAft>
                <a:spcPct val="0"/>
              </a:spcAft>
              <a:defRPr/>
            </a:pPr>
            <a:endParaRPr lang="en-US" altLang="zh-CN" dirty="0">
              <a:solidFill>
                <a:srgbClr val="000000"/>
              </a:solidFill>
            </a:endParaRPr>
          </a:p>
        </p:txBody>
      </p:sp>
      <p:sp>
        <p:nvSpPr>
          <p:cNvPr id="24579" name="Rectangle 3"/>
          <p:cNvSpPr>
            <a:spLocks noGrp="true" noChangeArrowheads="true"/>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false" compatLnSpc="true"/>
          <a:lstStyle>
            <a:lvl1pPr algn="r">
              <a:defRPr sz="1200" b="0">
                <a:latin typeface="Arial Black" panose="020B0A04020102020204" pitchFamily="34" charset="0"/>
                <a:ea typeface="微软雅黑" panose="020B0503020204020204" pitchFamily="34" charset="-122"/>
              </a:defRPr>
            </a:lvl1pPr>
          </a:lstStyle>
          <a:p>
            <a:pPr fontAlgn="base">
              <a:spcBef>
                <a:spcPct val="0"/>
              </a:spcBef>
              <a:spcAft>
                <a:spcPct val="0"/>
              </a:spcAft>
            </a:pPr>
            <a:fld id="{1B5EA95A-070C-4978-B217-3C7E58114792}" type="slidenum">
              <a:rPr lang="en-US" altLang="zh-CN" smtClean="0">
                <a:solidFill>
                  <a:srgbClr val="000000"/>
                </a:solidFill>
              </a:rPr>
            </a:fld>
            <a:endParaRPr lang="en-US" altLang="zh-CN" dirty="0">
              <a:solidFill>
                <a:srgbClr val="000000"/>
              </a:solidFill>
            </a:endParaRPr>
          </a:p>
        </p:txBody>
      </p:sp>
      <p:sp>
        <p:nvSpPr>
          <p:cNvPr id="1029" name="Rectangle 14"/>
          <p:cNvSpPr>
            <a:spLocks noGrp="true" noChangeArrowheads="true"/>
          </p:cNvSpPr>
          <p:nvPr>
            <p:ph type="title"/>
          </p:nvPr>
        </p:nvSpPr>
        <p:spPr bwMode="auto">
          <a:xfrm>
            <a:off x="609600" y="457200"/>
            <a:ext cx="10972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false" compatLnSpc="true"/>
          <a:lstStyle/>
          <a:p>
            <a:pPr lvl="0"/>
            <a:r>
              <a:rPr lang="zh-CN" altLang="en-US" dirty="0"/>
              <a:t>单击此处编辑母版标题样式</a:t>
            </a:r>
            <a:endParaRPr lang="zh-CN" altLang="en-US" dirty="0"/>
          </a:p>
        </p:txBody>
      </p:sp>
      <p:sp>
        <p:nvSpPr>
          <p:cNvPr id="1030" name="Rectangle 15"/>
          <p:cNvSpPr>
            <a:spLocks noGrp="true" noChangeArrowheads="true"/>
          </p:cNvSpPr>
          <p:nvPr>
            <p:ph type="body" idx="1"/>
          </p:nvPr>
        </p:nvSpPr>
        <p:spPr bwMode="auto">
          <a:xfrm>
            <a:off x="609600" y="1981200"/>
            <a:ext cx="1097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false" compatLnSpc="true"/>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4592" name="Rectangle 16"/>
          <p:cNvSpPr>
            <a:spLocks noGrp="true" noChangeArrowheads="true"/>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b" anchorCtr="false" compatLnSpc="true"/>
          <a:lstStyle>
            <a:lvl1pPr>
              <a:defRPr sz="1200" b="0">
                <a:ea typeface="微软雅黑" panose="020B0503020204020204" pitchFamily="34" charset="-122"/>
              </a:defRPr>
            </a:lvl1pPr>
          </a:lstStyle>
          <a:p>
            <a:pPr fontAlgn="base">
              <a:spcBef>
                <a:spcPct val="0"/>
              </a:spcBef>
              <a:spcAft>
                <a:spcPct val="0"/>
              </a:spcAft>
              <a:defRPr/>
            </a:pPr>
            <a:endParaRPr lang="en-US" altLang="zh-CN"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xStyles>
    <p:titleStyle>
      <a:lvl1pPr algn="l" rtl="0" eaLnBrk="0" fontAlgn="base" hangingPunct="0">
        <a:spcBef>
          <a:spcPct val="0"/>
        </a:spcBef>
        <a:spcAft>
          <a:spcPct val="0"/>
        </a:spcAft>
        <a:defRPr sz="4400">
          <a:solidFill>
            <a:schemeClr val="tx1"/>
          </a:solidFill>
          <a:latin typeface="+mj-lt"/>
          <a:ea typeface="微软雅黑" panose="020B0503020204020204" pitchFamily="34" charset="-122"/>
          <a:cs typeface="+mj-cs"/>
        </a:defRPr>
      </a:lvl1pPr>
      <a:lvl2pPr algn="l" rtl="0" eaLnBrk="0" fontAlgn="base" hangingPunct="0">
        <a:spcBef>
          <a:spcPct val="0"/>
        </a:spcBef>
        <a:spcAft>
          <a:spcPct val="0"/>
        </a:spcAft>
        <a:defRPr sz="4400">
          <a:solidFill>
            <a:schemeClr val="tx1"/>
          </a:solidFill>
          <a:latin typeface="Arial" panose="02080604020202020204" pitchFamily="34" charset="0"/>
          <a:ea typeface="宋体" pitchFamily="2" charset="-122"/>
        </a:defRPr>
      </a:lvl2pPr>
      <a:lvl3pPr algn="l" rtl="0" eaLnBrk="0" fontAlgn="base" hangingPunct="0">
        <a:spcBef>
          <a:spcPct val="0"/>
        </a:spcBef>
        <a:spcAft>
          <a:spcPct val="0"/>
        </a:spcAft>
        <a:defRPr sz="4400">
          <a:solidFill>
            <a:schemeClr val="tx1"/>
          </a:solidFill>
          <a:latin typeface="Arial" panose="02080604020202020204" pitchFamily="34" charset="0"/>
          <a:ea typeface="宋体" pitchFamily="2" charset="-122"/>
        </a:defRPr>
      </a:lvl3pPr>
      <a:lvl4pPr algn="l" rtl="0" eaLnBrk="0" fontAlgn="base" hangingPunct="0">
        <a:spcBef>
          <a:spcPct val="0"/>
        </a:spcBef>
        <a:spcAft>
          <a:spcPct val="0"/>
        </a:spcAft>
        <a:defRPr sz="4400">
          <a:solidFill>
            <a:schemeClr val="tx1"/>
          </a:solidFill>
          <a:latin typeface="Arial" panose="02080604020202020204" pitchFamily="34" charset="0"/>
          <a:ea typeface="宋体" pitchFamily="2" charset="-122"/>
        </a:defRPr>
      </a:lvl4pPr>
      <a:lvl5pPr algn="l" rtl="0" eaLnBrk="0" fontAlgn="base" hangingPunct="0">
        <a:spcBef>
          <a:spcPct val="0"/>
        </a:spcBef>
        <a:spcAft>
          <a:spcPct val="0"/>
        </a:spcAft>
        <a:defRPr sz="4400">
          <a:solidFill>
            <a:schemeClr val="tx1"/>
          </a:solidFill>
          <a:latin typeface="Arial" panose="02080604020202020204" pitchFamily="34" charset="0"/>
          <a:ea typeface="宋体" pitchFamily="2" charset="-122"/>
        </a:defRPr>
      </a:lvl5pPr>
      <a:lvl6pPr marL="457200" algn="l" rtl="0" fontAlgn="base">
        <a:spcBef>
          <a:spcPct val="0"/>
        </a:spcBef>
        <a:spcAft>
          <a:spcPct val="0"/>
        </a:spcAft>
        <a:defRPr sz="4400">
          <a:solidFill>
            <a:schemeClr val="tx1"/>
          </a:solidFill>
          <a:latin typeface="Arial" panose="02080604020202020204" pitchFamily="34" charset="0"/>
          <a:ea typeface="宋体" pitchFamily="2" charset="-122"/>
        </a:defRPr>
      </a:lvl6pPr>
      <a:lvl7pPr marL="914400" algn="l" rtl="0" fontAlgn="base">
        <a:spcBef>
          <a:spcPct val="0"/>
        </a:spcBef>
        <a:spcAft>
          <a:spcPct val="0"/>
        </a:spcAft>
        <a:defRPr sz="4400">
          <a:solidFill>
            <a:schemeClr val="tx1"/>
          </a:solidFill>
          <a:latin typeface="Arial" panose="02080604020202020204" pitchFamily="34" charset="0"/>
          <a:ea typeface="宋体" pitchFamily="2" charset="-122"/>
        </a:defRPr>
      </a:lvl7pPr>
      <a:lvl8pPr marL="1371600" algn="l" rtl="0" fontAlgn="base">
        <a:spcBef>
          <a:spcPct val="0"/>
        </a:spcBef>
        <a:spcAft>
          <a:spcPct val="0"/>
        </a:spcAft>
        <a:defRPr sz="4400">
          <a:solidFill>
            <a:schemeClr val="tx1"/>
          </a:solidFill>
          <a:latin typeface="Arial" panose="02080604020202020204" pitchFamily="34" charset="0"/>
          <a:ea typeface="宋体" pitchFamily="2" charset="-122"/>
        </a:defRPr>
      </a:lvl8pPr>
      <a:lvl9pPr marL="1828800" algn="l" rtl="0" fontAlgn="base">
        <a:spcBef>
          <a:spcPct val="0"/>
        </a:spcBef>
        <a:spcAft>
          <a:spcPct val="0"/>
        </a:spcAft>
        <a:defRPr sz="4400">
          <a:solidFill>
            <a:schemeClr val="tx1"/>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a:solidFill>
            <a:schemeClr val="tx1"/>
          </a:solidFill>
          <a:latin typeface="+mn-lt"/>
          <a:ea typeface="微软雅黑" panose="020B0503020204020204" pitchFamily="34" charset="-122"/>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a:solidFill>
            <a:schemeClr val="tx1"/>
          </a:solidFill>
          <a:latin typeface="+mn-lt"/>
          <a:ea typeface="微软雅黑" panose="020B0503020204020204" pitchFamily="34" charset="-122"/>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a:solidFill>
            <a:schemeClr val="tx1"/>
          </a:solidFill>
          <a:latin typeface="+mn-lt"/>
          <a:ea typeface="微软雅黑" panose="020B0503020204020204" pitchFamily="34" charset="-122"/>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ea typeface="微软雅黑" panose="020B0503020204020204" pitchFamily="34" charset="-122"/>
        </a:defRPr>
      </a:lvl5pPr>
      <a:lvl6pPr marL="25146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anose="05000000000000000000"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11.png"/><Relationship Id="rId4" Type="http://schemas.openxmlformats.org/officeDocument/2006/relationships/image" Target="../media/image3.svg"/><Relationship Id="rId3" Type="http://schemas.openxmlformats.org/officeDocument/2006/relationships/image" Target="../media/image10.png"/><Relationship Id="rId2" Type="http://schemas.openxmlformats.org/officeDocument/2006/relationships/image" Target="../media/image2.svg"/><Relationship Id="rId11" Type="http://schemas.openxmlformats.org/officeDocument/2006/relationships/slideLayout" Target="../slideLayouts/slideLayout2.xml"/><Relationship Id="rId10" Type="http://schemas.openxmlformats.org/officeDocument/2006/relationships/image" Target="../media/image5.sv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11.png"/><Relationship Id="rId4" Type="http://schemas.openxmlformats.org/officeDocument/2006/relationships/image" Target="../media/image3.svg"/><Relationship Id="rId3" Type="http://schemas.openxmlformats.org/officeDocument/2006/relationships/image" Target="../media/image10.png"/><Relationship Id="rId2" Type="http://schemas.openxmlformats.org/officeDocument/2006/relationships/image" Target="../media/image2.svg"/><Relationship Id="rId11" Type="http://schemas.openxmlformats.org/officeDocument/2006/relationships/slideLayout" Target="../slideLayouts/slideLayout2.xml"/><Relationship Id="rId10" Type="http://schemas.openxmlformats.org/officeDocument/2006/relationships/image" Target="../media/image5.svg"/><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sv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image" Target="../media/image19.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png"/><Relationship Id="rId7" Type="http://schemas.openxmlformats.org/officeDocument/2006/relationships/image" Target="../media/image5.png"/><Relationship Id="rId6" Type="http://schemas.openxmlformats.org/officeDocument/2006/relationships/image" Target="../media/image4.svg"/><Relationship Id="rId5" Type="http://schemas.openxmlformats.org/officeDocument/2006/relationships/image" Target="../media/image11.png"/><Relationship Id="rId4" Type="http://schemas.openxmlformats.org/officeDocument/2006/relationships/image" Target="../media/image3.svg"/><Relationship Id="rId3" Type="http://schemas.openxmlformats.org/officeDocument/2006/relationships/image" Target="../media/image10.png"/><Relationship Id="rId2" Type="http://schemas.openxmlformats.org/officeDocument/2006/relationships/image" Target="../media/image2.svg"/><Relationship Id="rId11" Type="http://schemas.openxmlformats.org/officeDocument/2006/relationships/slideLayout" Target="../slideLayouts/slideLayout2.xml"/><Relationship Id="rId10" Type="http://schemas.openxmlformats.org/officeDocument/2006/relationships/image" Target="../media/image5.sv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52" name="任意多边形: 形状 51"/>
          <p:cNvSpPr/>
          <p:nvPr/>
        </p:nvSpPr>
        <p:spPr bwMode="auto">
          <a:xfrm>
            <a:off x="0" y="5343189"/>
            <a:ext cx="12192000" cy="1514810"/>
          </a:xfrm>
          <a:custGeom>
            <a:avLst/>
            <a:gdLst>
              <a:gd name="connsiteX0" fmla="*/ 12192000 w 12192000"/>
              <a:gd name="connsiteY0" fmla="*/ 0 h 1514810"/>
              <a:gd name="connsiteX1" fmla="*/ 12192000 w 12192000"/>
              <a:gd name="connsiteY1" fmla="*/ 1514810 h 1514810"/>
              <a:gd name="connsiteX2" fmla="*/ 0 w 12192000"/>
              <a:gd name="connsiteY2" fmla="*/ 1514810 h 1514810"/>
              <a:gd name="connsiteX3" fmla="*/ 0 w 12192000"/>
              <a:gd name="connsiteY3" fmla="*/ 1331596 h 1514810"/>
              <a:gd name="connsiteX4" fmla="*/ 87203 w 12192000"/>
              <a:gd name="connsiteY4" fmla="*/ 1297618 h 1514810"/>
              <a:gd name="connsiteX5" fmla="*/ 2514911 w 12192000"/>
              <a:gd name="connsiteY5" fmla="*/ 790456 h 1514810"/>
              <a:gd name="connsiteX6" fmla="*/ 8786067 w 12192000"/>
              <a:gd name="connsiteY6" fmla="*/ 1118616 h 1514810"/>
              <a:gd name="connsiteX7" fmla="*/ 12037458 w 12192000"/>
              <a:gd name="connsiteY7" fmla="*/ 25683 h 15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14810">
                <a:moveTo>
                  <a:pt x="12192000" y="0"/>
                </a:moveTo>
                <a:lnTo>
                  <a:pt x="12192000" y="1514810"/>
                </a:lnTo>
                <a:lnTo>
                  <a:pt x="0" y="1514810"/>
                </a:lnTo>
                <a:lnTo>
                  <a:pt x="0" y="1331596"/>
                </a:lnTo>
                <a:lnTo>
                  <a:pt x="87203" y="1297618"/>
                </a:lnTo>
                <a:cubicBezTo>
                  <a:pt x="685740" y="1073198"/>
                  <a:pt x="1525806" y="847150"/>
                  <a:pt x="2514911" y="790456"/>
                </a:cubicBezTo>
                <a:cubicBezTo>
                  <a:pt x="4097478" y="699745"/>
                  <a:pt x="7112146" y="1191986"/>
                  <a:pt x="8786067" y="1118616"/>
                </a:cubicBezTo>
                <a:cubicBezTo>
                  <a:pt x="10204977" y="1056424"/>
                  <a:pt x="11132001" y="223752"/>
                  <a:pt x="12037458" y="25683"/>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60" name="任意多边形: 形状 59"/>
          <p:cNvSpPr/>
          <p:nvPr/>
        </p:nvSpPr>
        <p:spPr bwMode="auto">
          <a:xfrm>
            <a:off x="0" y="0"/>
            <a:ext cx="2687242" cy="3342915"/>
          </a:xfrm>
          <a:custGeom>
            <a:avLst/>
            <a:gdLst>
              <a:gd name="connsiteX0" fmla="*/ 0 w 2687242"/>
              <a:gd name="connsiteY0" fmla="*/ 0 h 3342915"/>
              <a:gd name="connsiteX1" fmla="*/ 2264262 w 2687242"/>
              <a:gd name="connsiteY1" fmla="*/ 0 h 3342915"/>
              <a:gd name="connsiteX2" fmla="*/ 2330809 w 2687242"/>
              <a:gd name="connsiteY2" fmla="*/ 88991 h 3342915"/>
              <a:gd name="connsiteX3" fmla="*/ 2687242 w 2687242"/>
              <a:gd name="connsiteY3" fmla="*/ 1255875 h 3342915"/>
              <a:gd name="connsiteX4" fmla="*/ 600202 w 2687242"/>
              <a:gd name="connsiteY4" fmla="*/ 3342915 h 3342915"/>
              <a:gd name="connsiteX5" fmla="*/ 179591 w 2687242"/>
              <a:gd name="connsiteY5" fmla="*/ 3300514 h 3342915"/>
              <a:gd name="connsiteX6" fmla="*/ 0 w 2687242"/>
              <a:gd name="connsiteY6" fmla="*/ 3254336 h 33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7242" h="3342915">
                <a:moveTo>
                  <a:pt x="0" y="0"/>
                </a:moveTo>
                <a:lnTo>
                  <a:pt x="2264262" y="0"/>
                </a:lnTo>
                <a:lnTo>
                  <a:pt x="2330809" y="88991"/>
                </a:lnTo>
                <a:cubicBezTo>
                  <a:pt x="2555842" y="422085"/>
                  <a:pt x="2687242" y="823635"/>
                  <a:pt x="2687242" y="1255875"/>
                </a:cubicBezTo>
                <a:cubicBezTo>
                  <a:pt x="2687242" y="2408515"/>
                  <a:pt x="1752842" y="3342915"/>
                  <a:pt x="600202" y="3342915"/>
                </a:cubicBezTo>
                <a:cubicBezTo>
                  <a:pt x="456122" y="3342915"/>
                  <a:pt x="315452" y="3328315"/>
                  <a:pt x="179591" y="3300514"/>
                </a:cubicBezTo>
                <a:lnTo>
                  <a:pt x="0" y="3254336"/>
                </a:ln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9" name="椭圆 78"/>
          <p:cNvSpPr/>
          <p:nvPr/>
        </p:nvSpPr>
        <p:spPr bwMode="auto">
          <a:xfrm>
            <a:off x="9666513" y="957943"/>
            <a:ext cx="1843314" cy="1843314"/>
          </a:xfrm>
          <a:prstGeom prst="ellipse">
            <a:avLst/>
          </a:prstGeom>
          <a:solidFill>
            <a:srgbClr val="67B6F2">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13" name="矩形 12"/>
          <p:cNvSpPr/>
          <p:nvPr/>
        </p:nvSpPr>
        <p:spPr bwMode="auto">
          <a:xfrm>
            <a:off x="1387582" y="1890057"/>
            <a:ext cx="9151670" cy="3550547"/>
          </a:xfrm>
          <a:prstGeom prst="rect">
            <a:avLst/>
          </a:prstGeom>
          <a:solidFill>
            <a:srgbClr val="D1E9FB"/>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80" name="组合 79"/>
          <p:cNvGrpSpPr/>
          <p:nvPr/>
        </p:nvGrpSpPr>
        <p:grpSpPr>
          <a:xfrm>
            <a:off x="2064152" y="454047"/>
            <a:ext cx="2655313" cy="2206851"/>
            <a:chOff x="2122208" y="555648"/>
            <a:chExt cx="2655313" cy="2206851"/>
          </a:xfrm>
        </p:grpSpPr>
        <p:pic>
          <p:nvPicPr>
            <p:cNvPr id="63" name="图片 62"/>
            <p:cNvPicPr>
              <a:picLocks noChangeAspect="true"/>
            </p:cNvPicPr>
            <p:nvPr/>
          </p:nvPicPr>
          <p:blipFill rotWithShape="true">
            <a:blip r:embed="rId1">
              <a:extLst>
                <a:ext uri="{28A0092B-C50C-407E-A947-70E740481C1C}">
                  <a14:useLocalDpi xmlns:a14="http://schemas.microsoft.com/office/drawing/2010/main" val="false"/>
                </a:ext>
              </a:extLst>
            </a:blip>
            <a:srcRect l="23624" t="6985" r="11149" b="61344"/>
            <a:stretch>
              <a:fillRect/>
            </a:stretch>
          </p:blipFill>
          <p:spPr>
            <a:xfrm rot="21218344">
              <a:off x="2122208" y="555648"/>
              <a:ext cx="2655313" cy="2206851"/>
            </a:xfrm>
            <a:prstGeom prst="rect">
              <a:avLst/>
            </a:prstGeom>
          </p:spPr>
        </p:pic>
        <p:sp>
          <p:nvSpPr>
            <p:cNvPr id="66" name="文本框 65"/>
            <p:cNvSpPr txBox="true"/>
            <p:nvPr/>
          </p:nvSpPr>
          <p:spPr>
            <a:xfrm rot="21048958">
              <a:off x="2416820" y="1004989"/>
              <a:ext cx="1983962" cy="769441"/>
            </a:xfrm>
            <a:prstGeom prst="rect">
              <a:avLst/>
            </a:prstGeom>
            <a:noFill/>
          </p:spPr>
          <p:txBody>
            <a:bodyPr wrap="square" rtlCol="0">
              <a:spAutoFit/>
            </a:bodyPr>
            <a:lstStyle/>
            <a:p>
              <a:r>
                <a:rPr lang="zh-CN" altLang="en-US" sz="44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a:t>
              </a:r>
              <a:endParaRPr lang="zh-CN" altLang="en-US" sz="44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sp>
        <p:nvSpPr>
          <p:cNvPr id="14" name="矩形 13"/>
          <p:cNvSpPr/>
          <p:nvPr/>
        </p:nvSpPr>
        <p:spPr bwMode="auto">
          <a:xfrm>
            <a:off x="1652749" y="2169227"/>
            <a:ext cx="9151670" cy="3550546"/>
          </a:xfrm>
          <a:prstGeom prst="rect">
            <a:avLst/>
          </a:prstGeom>
          <a:solidFill>
            <a:schemeClr val="bg1"/>
          </a:solidFill>
          <a:ln w="19050" cap="flat" cmpd="sng" algn="ctr">
            <a:solidFill>
              <a:srgbClr val="7CCBFA"/>
            </a:solidFill>
            <a:prstDash val="solid"/>
            <a:round/>
            <a:headEnd type="none" w="med" len="med"/>
            <a:tailEnd type="none" w="med" len="med"/>
          </a:ln>
          <a:effectLst>
            <a:outerShdw blurRad="50800" dist="25400" algn="ctr" rotWithShape="0">
              <a:srgbClr val="1C93EC">
                <a:alpha val="24000"/>
              </a:srgbClr>
            </a:outerShdw>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69" name="图片 68"/>
          <p:cNvPicPr>
            <a:picLocks noChangeAspect="true"/>
          </p:cNvPicPr>
          <p:nvPr/>
        </p:nvPicPr>
        <p:blipFill>
          <a:blip r:embed="rId2" cstate="print">
            <a:extLst>
              <a:ext uri="{28A0092B-C50C-407E-A947-70E740481C1C}">
                <a14:useLocalDpi xmlns:a14="http://schemas.microsoft.com/office/drawing/2010/main" val="false"/>
              </a:ext>
            </a:extLst>
          </a:blip>
          <a:srcRect r="2860" b="10651"/>
          <a:stretch>
            <a:fillRect/>
          </a:stretch>
        </p:blipFill>
        <p:spPr>
          <a:xfrm>
            <a:off x="8617858" y="3570516"/>
            <a:ext cx="3574142" cy="3287485"/>
          </a:xfrm>
          <a:custGeom>
            <a:avLst/>
            <a:gdLst>
              <a:gd name="connsiteX0" fmla="*/ 0 w 3574142"/>
              <a:gd name="connsiteY0" fmla="*/ 0 h 3287485"/>
              <a:gd name="connsiteX1" fmla="*/ 3574142 w 3574142"/>
              <a:gd name="connsiteY1" fmla="*/ 0 h 3287485"/>
              <a:gd name="connsiteX2" fmla="*/ 3574142 w 3574142"/>
              <a:gd name="connsiteY2" fmla="*/ 3287485 h 3287485"/>
              <a:gd name="connsiteX3" fmla="*/ 0 w 3574142"/>
              <a:gd name="connsiteY3" fmla="*/ 3287485 h 3287485"/>
            </a:gdLst>
            <a:ahLst/>
            <a:cxnLst>
              <a:cxn ang="0">
                <a:pos x="connsiteX0" y="connsiteY0"/>
              </a:cxn>
              <a:cxn ang="0">
                <a:pos x="connsiteX1" y="connsiteY1"/>
              </a:cxn>
              <a:cxn ang="0">
                <a:pos x="connsiteX2" y="connsiteY2"/>
              </a:cxn>
              <a:cxn ang="0">
                <a:pos x="connsiteX3" y="connsiteY3"/>
              </a:cxn>
            </a:cxnLst>
            <a:rect l="l" t="t" r="r" b="b"/>
            <a:pathLst>
              <a:path w="3574142" h="3287485">
                <a:moveTo>
                  <a:pt x="0" y="0"/>
                </a:moveTo>
                <a:lnTo>
                  <a:pt x="3574142" y="0"/>
                </a:lnTo>
                <a:lnTo>
                  <a:pt x="3574142" y="3287485"/>
                </a:lnTo>
                <a:lnTo>
                  <a:pt x="0" y="3287485"/>
                </a:lnTo>
                <a:close/>
              </a:path>
            </a:pathLst>
          </a:custGeom>
        </p:spPr>
      </p:pic>
      <p:pic>
        <p:nvPicPr>
          <p:cNvPr id="44" name="图片 43"/>
          <p:cNvPicPr>
            <a:picLocks noChangeAspect="true"/>
          </p:cNvPicPr>
          <p:nvPr/>
        </p:nvPicPr>
        <p:blipFill>
          <a:blip r:embed="rId3" cstate="print">
            <a:extLst>
              <a:ext uri="{28A0092B-C50C-407E-A947-70E740481C1C}">
                <a14:useLocalDpi xmlns:a14="http://schemas.microsoft.com/office/drawing/2010/main" val="false"/>
              </a:ext>
            </a:extLst>
          </a:blip>
          <a:srcRect b="33309"/>
          <a:stretch>
            <a:fillRect/>
          </a:stretch>
        </p:blipFill>
        <p:spPr>
          <a:xfrm rot="1397619">
            <a:off x="-300392" y="5075356"/>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grpSp>
        <p:nvGrpSpPr>
          <p:cNvPr id="91" name="组合 90"/>
          <p:cNvGrpSpPr/>
          <p:nvPr/>
        </p:nvGrpSpPr>
        <p:grpSpPr>
          <a:xfrm>
            <a:off x="2283035" y="2718235"/>
            <a:ext cx="7905994" cy="1569660"/>
            <a:chOff x="2283035" y="2718235"/>
            <a:chExt cx="7905994" cy="1569660"/>
          </a:xfrm>
        </p:grpSpPr>
        <p:sp>
          <p:nvSpPr>
            <p:cNvPr id="71" name="平行四边形 70"/>
            <p:cNvSpPr/>
            <p:nvPr/>
          </p:nvSpPr>
          <p:spPr bwMode="auto">
            <a:xfrm>
              <a:off x="4180116" y="3585030"/>
              <a:ext cx="348343" cy="355278"/>
            </a:xfrm>
            <a:prstGeom prst="parallelogram">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3" name="矩形 72"/>
            <p:cNvSpPr/>
            <p:nvPr/>
          </p:nvSpPr>
          <p:spPr bwMode="auto">
            <a:xfrm>
              <a:off x="4513945" y="2888343"/>
              <a:ext cx="116112" cy="508000"/>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4" name="矩形 73"/>
            <p:cNvSpPr/>
            <p:nvPr/>
          </p:nvSpPr>
          <p:spPr bwMode="auto">
            <a:xfrm>
              <a:off x="2702528" y="3811493"/>
              <a:ext cx="537029" cy="140792"/>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6" name="平行四边形 75"/>
            <p:cNvSpPr/>
            <p:nvPr/>
          </p:nvSpPr>
          <p:spPr bwMode="auto">
            <a:xfrm flipH="true">
              <a:off x="2575560" y="3086100"/>
              <a:ext cx="190500" cy="228600"/>
            </a:xfrm>
            <a:prstGeom prst="parallelogram">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7" name="平行四边形 76"/>
            <p:cNvSpPr/>
            <p:nvPr/>
          </p:nvSpPr>
          <p:spPr bwMode="auto">
            <a:xfrm>
              <a:off x="3329940" y="3086100"/>
              <a:ext cx="190500" cy="228600"/>
            </a:xfrm>
            <a:prstGeom prst="parallelogram">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67" name="文本框 66"/>
            <p:cNvSpPr txBox="true"/>
            <p:nvPr/>
          </p:nvSpPr>
          <p:spPr>
            <a:xfrm>
              <a:off x="2283035" y="2718235"/>
              <a:ext cx="7905994" cy="1569660"/>
            </a:xfrm>
            <a:prstGeom prst="rect">
              <a:avLst/>
            </a:prstGeom>
            <a:noFill/>
          </p:spPr>
          <p:txBody>
            <a:bodyPr wrap="square" rtlCol="0">
              <a:spAutoFit/>
            </a:bodyPr>
            <a:lstStyle/>
            <a:p>
              <a:pPr algn="dist"/>
              <a:r>
                <a:rPr lang="zh-CN" altLang="en-US" sz="96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普法宣传教育</a:t>
              </a:r>
              <a:endParaRPr lang="zh-CN" altLang="en-US" sz="88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pic>
        <p:nvPicPr>
          <p:cNvPr id="31" name="图片 30"/>
          <p:cNvPicPr>
            <a:picLocks noChangeAspect="true"/>
          </p:cNvPicPr>
          <p:nvPr/>
        </p:nvPicPr>
        <p:blipFill rotWithShape="true">
          <a:blip r:embed="rId4" cstate="print">
            <a:extLst>
              <a:ext uri="{28A0092B-C50C-407E-A947-70E740481C1C}">
                <a14:useLocalDpi xmlns:a14="http://schemas.microsoft.com/office/drawing/2010/main" val="false"/>
              </a:ext>
            </a:extLst>
          </a:blip>
          <a:srcRect l="68809" t="52559" r="9047" b="26726"/>
          <a:stretch>
            <a:fillRect/>
          </a:stretch>
        </p:blipFill>
        <p:spPr>
          <a:xfrm rot="319733">
            <a:off x="8517028" y="284936"/>
            <a:ext cx="1605717" cy="1502122"/>
          </a:xfrm>
          <a:prstGeom prst="rect">
            <a:avLst/>
          </a:prstGeom>
        </p:spPr>
      </p:pic>
      <p:grpSp>
        <p:nvGrpSpPr>
          <p:cNvPr id="82" name="组合 81"/>
          <p:cNvGrpSpPr/>
          <p:nvPr/>
        </p:nvGrpSpPr>
        <p:grpSpPr>
          <a:xfrm>
            <a:off x="3197316" y="4287895"/>
            <a:ext cx="5860970" cy="371191"/>
            <a:chOff x="3197316" y="4287895"/>
            <a:chExt cx="5860970" cy="371191"/>
          </a:xfrm>
        </p:grpSpPr>
        <p:sp>
          <p:nvSpPr>
            <p:cNvPr id="81" name="矩形 80"/>
            <p:cNvSpPr/>
            <p:nvPr/>
          </p:nvSpPr>
          <p:spPr bwMode="auto">
            <a:xfrm>
              <a:off x="3197316" y="4287895"/>
              <a:ext cx="5797369" cy="371191"/>
            </a:xfrm>
            <a:prstGeom prst="rect">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8" name="文本框 77"/>
            <p:cNvSpPr txBox="true"/>
            <p:nvPr/>
          </p:nvSpPr>
          <p:spPr>
            <a:xfrm>
              <a:off x="3269522" y="4313905"/>
              <a:ext cx="5788764" cy="338554"/>
            </a:xfrm>
            <a:prstGeom prst="rect">
              <a:avLst/>
            </a:prstGeom>
            <a:noFill/>
          </p:spPr>
          <p:txBody>
            <a:bodyPr wrap="none" rtlCol="0">
              <a:spAutoFit/>
            </a:bodyPr>
            <a:lstStyle/>
            <a:p>
              <a:r>
                <a:rPr lang="zh-CN" altLang="en-US" sz="1600" spc="300"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rPr>
                <a:t>加强未成年人的法制教育，预防和减少未成年人犯罪</a:t>
              </a:r>
              <a:endParaRPr lang="zh-CN" altLang="en-US" sz="1600" spc="300" dirty="0">
                <a:solidFill>
                  <a:schemeClr val="bg1"/>
                </a:solidFill>
                <a:latin typeface="微软雅黑" panose="020B0503020204020204" pitchFamily="34" charset="-122"/>
                <a:ea typeface="微软雅黑" panose="020B0503020204020204" pitchFamily="34" charset="-122"/>
                <a:sym typeface="思源黑体" panose="020B0500000000000000" pitchFamily="34" charset="-122"/>
              </a:endParaRPr>
            </a:p>
          </p:txBody>
        </p:sp>
      </p:grpSp>
      <p:grpSp>
        <p:nvGrpSpPr>
          <p:cNvPr id="3" name="组合 2"/>
          <p:cNvGrpSpPr/>
          <p:nvPr/>
        </p:nvGrpSpPr>
        <p:grpSpPr>
          <a:xfrm rot="0">
            <a:off x="5636895" y="5009515"/>
            <a:ext cx="3169284" cy="337185"/>
            <a:chOff x="3889829" y="4948444"/>
            <a:chExt cx="1859795" cy="245414"/>
          </a:xfrm>
        </p:grpSpPr>
        <p:sp>
          <p:nvSpPr>
            <p:cNvPr id="4" name="箭头: V 形 83"/>
            <p:cNvSpPr/>
            <p:nvPr/>
          </p:nvSpPr>
          <p:spPr bwMode="auto">
            <a:xfrm>
              <a:off x="3889829" y="4978400"/>
              <a:ext cx="192644" cy="184727"/>
            </a:xfrm>
            <a:prstGeom prst="chevron">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5" name="文本框 4"/>
            <p:cNvSpPr txBox="true"/>
            <p:nvPr/>
          </p:nvSpPr>
          <p:spPr>
            <a:xfrm>
              <a:off x="4248053" y="4948444"/>
              <a:ext cx="1501571" cy="245414"/>
            </a:xfrm>
            <a:prstGeom prst="rect">
              <a:avLst/>
            </a:prstGeom>
            <a:noFill/>
          </p:spPr>
          <p:txBody>
            <a:bodyPr wrap="square" rtlCol="0">
              <a:spAutoFit/>
            </a:bodyPr>
            <a:p>
              <a:r>
                <a:rPr lang="zh-CN" altLang="en-US" sz="1600" b="1" spc="300" dirty="0">
                  <a:solidFill>
                    <a:schemeClr val="tx1"/>
                  </a:solidFill>
                  <a:latin typeface="方正仿宋_GBK" panose="02000000000000000000" charset="-122"/>
                  <a:ea typeface="方正仿宋_GBK" panose="02000000000000000000" charset="-122"/>
                  <a:cs typeface="方正仿宋_GBK" panose="02000000000000000000" charset="-122"/>
                  <a:sym typeface="思源黑体" panose="020B0500000000000000" pitchFamily="34" charset="-122"/>
                </a:rPr>
                <a:t>四大队</a:t>
              </a:r>
              <a:r>
                <a:rPr lang="en-US" altLang="zh-CN" sz="1600" b="1" spc="300" dirty="0">
                  <a:solidFill>
                    <a:schemeClr val="tx1"/>
                  </a:solidFill>
                  <a:latin typeface="方正仿宋_GBK" panose="02000000000000000000" charset="-122"/>
                  <a:ea typeface="方正仿宋_GBK" panose="02000000000000000000" charset="-122"/>
                  <a:cs typeface="方正仿宋_GBK" panose="02000000000000000000" charset="-122"/>
                  <a:sym typeface="思源黑体" panose="020B0500000000000000" pitchFamily="34" charset="-122"/>
                </a:rPr>
                <a:t> </a:t>
              </a:r>
              <a:r>
                <a:rPr lang="zh-CN" altLang="en-US" sz="1600" b="1" spc="300" dirty="0">
                  <a:solidFill>
                    <a:schemeClr val="tx1"/>
                  </a:solidFill>
                  <a:latin typeface="方正仿宋_GBK" panose="02000000000000000000" charset="-122"/>
                  <a:ea typeface="方正仿宋_GBK" panose="02000000000000000000" charset="-122"/>
                  <a:cs typeface="方正仿宋_GBK" panose="02000000000000000000" charset="-122"/>
                  <a:sym typeface="思源黑体" panose="020B0500000000000000" pitchFamily="34" charset="-122"/>
                </a:rPr>
                <a:t>周仕航</a:t>
              </a:r>
              <a:endParaRPr lang="zh-CN" altLang="en-US" sz="1600" b="1" spc="300" dirty="0">
                <a:solidFill>
                  <a:schemeClr val="tx1"/>
                </a:solidFill>
                <a:latin typeface="方正仿宋_GBK" panose="02000000000000000000" charset="-122"/>
                <a:ea typeface="方正仿宋_GBK" panose="02000000000000000000" charset="-122"/>
                <a:cs typeface="方正仿宋_GBK" panose="02000000000000000000" charset="-122"/>
                <a:sym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750"/>
                                        <p:tgtEl>
                                          <p:spTgt spid="4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750"/>
                                        <p:tgtEl>
                                          <p:spTgt spid="69"/>
                                        </p:tgtEl>
                                      </p:cBhvr>
                                    </p:animEffect>
                                    <p:anim calcmode="lin" valueType="num">
                                      <p:cBhvr>
                                        <p:cTn id="23" dur="750" fill="hold"/>
                                        <p:tgtEl>
                                          <p:spTgt spid="69"/>
                                        </p:tgtEl>
                                        <p:attrNameLst>
                                          <p:attrName>ppt_x</p:attrName>
                                        </p:attrNameLst>
                                      </p:cBhvr>
                                      <p:tavLst>
                                        <p:tav tm="0">
                                          <p:val>
                                            <p:strVal val="#ppt_x"/>
                                          </p:val>
                                        </p:tav>
                                        <p:tav tm="100000">
                                          <p:val>
                                            <p:strVal val="#ppt_x"/>
                                          </p:val>
                                        </p:tav>
                                      </p:tavLst>
                                    </p:anim>
                                    <p:anim calcmode="lin" valueType="num">
                                      <p:cBhvr>
                                        <p:cTn id="24" dur="750" fill="hold"/>
                                        <p:tgtEl>
                                          <p:spTgt spid="69"/>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2"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750" fill="hold"/>
                                        <p:tgtEl>
                                          <p:spTgt spid="31"/>
                                        </p:tgtEl>
                                        <p:attrNameLst>
                                          <p:attrName>ppt_x</p:attrName>
                                        </p:attrNameLst>
                                      </p:cBhvr>
                                      <p:tavLst>
                                        <p:tav tm="0">
                                          <p:val>
                                            <p:strVal val="1+#ppt_w/2"/>
                                          </p:val>
                                        </p:tav>
                                        <p:tav tm="100000">
                                          <p:val>
                                            <p:strVal val="#ppt_x"/>
                                          </p:val>
                                        </p:tav>
                                      </p:tavLst>
                                    </p:anim>
                                    <p:anim calcmode="lin" valueType="num">
                                      <p:cBhvr additive="base">
                                        <p:cTn id="29" dur="750" fill="hold"/>
                                        <p:tgtEl>
                                          <p:spTgt spid="31"/>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750"/>
                                        <p:tgtEl>
                                          <p:spTgt spid="80"/>
                                        </p:tgtEl>
                                      </p:cBhvr>
                                    </p:animEffect>
                                    <p:anim calcmode="lin" valueType="num">
                                      <p:cBhvr>
                                        <p:cTn id="34" dur="750" fill="hold"/>
                                        <p:tgtEl>
                                          <p:spTgt spid="80"/>
                                        </p:tgtEl>
                                        <p:attrNameLst>
                                          <p:attrName>ppt_x</p:attrName>
                                        </p:attrNameLst>
                                      </p:cBhvr>
                                      <p:tavLst>
                                        <p:tav tm="0">
                                          <p:val>
                                            <p:strVal val="#ppt_x"/>
                                          </p:val>
                                        </p:tav>
                                        <p:tav tm="100000">
                                          <p:val>
                                            <p:strVal val="#ppt_x"/>
                                          </p:val>
                                        </p:tav>
                                      </p:tavLst>
                                    </p:anim>
                                    <p:anim calcmode="lin" valueType="num">
                                      <p:cBhvr>
                                        <p:cTn id="35" dur="750" fill="hold"/>
                                        <p:tgtEl>
                                          <p:spTgt spid="80"/>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6" presetClass="entr" presetSubtype="21" fill="hold"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barn(inVertical)">
                                      <p:cBhvr>
                                        <p:cTn id="39" dur="750"/>
                                        <p:tgtEl>
                                          <p:spTgt spid="91"/>
                                        </p:tgtEl>
                                      </p:cBhvr>
                                    </p:animEffect>
                                  </p:childTnLst>
                                </p:cTn>
                              </p:par>
                            </p:childTnLst>
                          </p:cTn>
                        </p:par>
                        <p:par>
                          <p:cTn id="40" fill="hold">
                            <p:stCondLst>
                              <p:cond delay="60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750"/>
                                        <p:tgtEl>
                                          <p:spTgt spid="82"/>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true"/>
      <p:bldP spid="14" grpId="0" bldLvl="0" animBg="tru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true" noChangeArrowheads="true"/>
          </p:cNvSpPr>
          <p:nvPr>
            <p:ph type="body" idx="4294967295"/>
          </p:nvPr>
        </p:nvSpPr>
        <p:spPr>
          <a:xfrm>
            <a:off x="0" y="1295400"/>
            <a:ext cx="6248400" cy="5867400"/>
          </a:xfrm>
        </p:spPr>
        <p:txBody>
          <a:bodyPr/>
          <a:lstStyle/>
          <a:p>
            <a:pPr marL="0" indent="0" eaLnBrk="1" hangingPunct="1">
              <a:lnSpc>
                <a:spcPct val="200000"/>
              </a:lnSpc>
              <a:buNone/>
            </a:pPr>
            <a:br>
              <a:rPr lang="zh-CN" altLang="en-US" sz="2400"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rPr>
            </a:br>
            <a:endParaRPr lang="zh-CN" altLang="en-US" sz="2400" dirty="0">
              <a:solidFill>
                <a:srgbClr val="000000"/>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1" name="矩形 20"/>
          <p:cNvSpPr/>
          <p:nvPr/>
        </p:nvSpPr>
        <p:spPr>
          <a:xfrm>
            <a:off x="889914" y="1778491"/>
            <a:ext cx="10082885" cy="1841010"/>
          </a:xfrm>
          <a:prstGeom prst="rect">
            <a:avLst/>
          </a:prstGeom>
          <a:noFill/>
          <a:ln w="12700" cap="flat" cmpd="sng" algn="ctr">
            <a:solidFill>
              <a:srgbClr val="1C93EC"/>
            </a:solidFill>
            <a:prstDash val="dash"/>
          </a:ln>
          <a:effectLst/>
        </p:spPr>
        <p:txBody>
          <a:bodyPr rtlCol="0" anchor="ctr"/>
          <a:lstStyle/>
          <a:p>
            <a:pPr marL="0" marR="0" lvl="0" indent="0" algn="ctr" defTabSz="1219200" eaLnBrk="1" fontAlgn="base" latinLnBrk="0" hangingPunct="1">
              <a:lnSpc>
                <a:spcPct val="100000"/>
              </a:lnSpc>
              <a:spcBef>
                <a:spcPct val="0"/>
              </a:spcBef>
              <a:spcAft>
                <a:spcPct val="0"/>
              </a:spcAft>
              <a:buClrTx/>
              <a:buSzTx/>
              <a:buFontTx/>
              <a:buNone/>
              <a:defRPr/>
            </a:pPr>
            <a:endParaRPr kumimoji="0" lang="zh-CN" altLang="en-US" sz="2135"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2" name="Freeform 5"/>
          <p:cNvSpPr/>
          <p:nvPr/>
        </p:nvSpPr>
        <p:spPr bwMode="auto">
          <a:xfrm flipH="true">
            <a:off x="809419" y="1400019"/>
            <a:ext cx="6048672" cy="883333"/>
          </a:xfrm>
          <a:custGeom>
            <a:avLst/>
            <a:gdLst>
              <a:gd name="T0" fmla="*/ 51 w 14043"/>
              <a:gd name="T1" fmla="*/ 2108 h 2636"/>
              <a:gd name="T2" fmla="*/ 1152 w 14043"/>
              <a:gd name="T3" fmla="*/ 1085 h 2636"/>
              <a:gd name="T4" fmla="*/ 0 w 14043"/>
              <a:gd name="T5" fmla="*/ 0 h 2636"/>
              <a:gd name="T6" fmla="*/ 13490 w 14043"/>
              <a:gd name="T7" fmla="*/ 22 h 2636"/>
              <a:gd name="T8" fmla="*/ 14043 w 14043"/>
              <a:gd name="T9" fmla="*/ 421 h 2636"/>
              <a:gd name="T10" fmla="*/ 14021 w 14043"/>
              <a:gd name="T11" fmla="*/ 2304 h 2636"/>
              <a:gd name="T12" fmla="*/ 13689 w 14043"/>
              <a:gd name="T13" fmla="*/ 2636 h 2636"/>
              <a:gd name="T14" fmla="*/ 13689 w 14043"/>
              <a:gd name="T15" fmla="*/ 2108 h 2636"/>
              <a:gd name="T16" fmla="*/ 51 w 14043"/>
              <a:gd name="T17" fmla="*/ 2108 h 2636"/>
              <a:gd name="connsiteX0" fmla="*/ 36 w 10002"/>
              <a:gd name="connsiteY0" fmla="*/ 7997 h 10000"/>
              <a:gd name="connsiteX1" fmla="*/ 820 w 10002"/>
              <a:gd name="connsiteY1" fmla="*/ 4116 h 10000"/>
              <a:gd name="connsiteX2" fmla="*/ 0 w 10002"/>
              <a:gd name="connsiteY2" fmla="*/ 0 h 10000"/>
              <a:gd name="connsiteX3" fmla="*/ 9606 w 10002"/>
              <a:gd name="connsiteY3" fmla="*/ 83 h 10000"/>
              <a:gd name="connsiteX4" fmla="*/ 10000 w 10002"/>
              <a:gd name="connsiteY4" fmla="*/ 1597 h 10000"/>
              <a:gd name="connsiteX5" fmla="*/ 9984 w 10002"/>
              <a:gd name="connsiteY5" fmla="*/ 8741 h 10000"/>
              <a:gd name="connsiteX6" fmla="*/ 9748 w 10002"/>
              <a:gd name="connsiteY6" fmla="*/ 10000 h 10000"/>
              <a:gd name="connsiteX7" fmla="*/ 9748 w 10002"/>
              <a:gd name="connsiteY7" fmla="*/ 7997 h 10000"/>
              <a:gd name="connsiteX8" fmla="*/ 36 w 10002"/>
              <a:gd name="connsiteY8" fmla="*/ 799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2" h="10000">
                <a:moveTo>
                  <a:pt x="36" y="7997"/>
                </a:moveTo>
                <a:lnTo>
                  <a:pt x="820" y="4116"/>
                </a:lnTo>
                <a:lnTo>
                  <a:pt x="0" y="0"/>
                </a:lnTo>
                <a:lnTo>
                  <a:pt x="9606" y="83"/>
                </a:lnTo>
                <a:cubicBezTo>
                  <a:pt x="9606" y="83"/>
                  <a:pt x="9988" y="-141"/>
                  <a:pt x="10000" y="1597"/>
                </a:cubicBezTo>
                <a:cubicBezTo>
                  <a:pt x="10012" y="3335"/>
                  <a:pt x="9984" y="8741"/>
                  <a:pt x="9984" y="8741"/>
                </a:cubicBezTo>
                <a:cubicBezTo>
                  <a:pt x="9984" y="8741"/>
                  <a:pt x="9969" y="10000"/>
                  <a:pt x="9748" y="10000"/>
                </a:cubicBezTo>
                <a:lnTo>
                  <a:pt x="9748" y="7997"/>
                </a:lnTo>
                <a:lnTo>
                  <a:pt x="36" y="7997"/>
                </a:lnTo>
                <a:close/>
              </a:path>
            </a:pathLst>
          </a:custGeom>
          <a:solidFill>
            <a:srgbClr val="1C93EC"/>
          </a:solidFill>
          <a:ln w="7938" cap="flat">
            <a:noFill/>
            <a:prstDash val="solid"/>
            <a:miter lim="800000"/>
          </a:ln>
        </p:spPr>
        <p:txBody>
          <a:bodyPr vert="horz" wrap="square" lIns="121920" tIns="60960" rIns="121920" bIns="60960" numCol="1" anchor="t" anchorCtr="false" compatLnSpc="true"/>
          <a:lstStyle/>
          <a:p>
            <a:pPr marL="0" marR="0" lvl="0" indent="0" defTabSz="1219200" eaLnBrk="1" fontAlgn="base" latinLnBrk="0" hangingPunct="1">
              <a:lnSpc>
                <a:spcPct val="100000"/>
              </a:lnSpc>
              <a:spcBef>
                <a:spcPct val="0"/>
              </a:spcBef>
              <a:spcAft>
                <a:spcPct val="0"/>
              </a:spcAft>
              <a:buClrTx/>
              <a:buSzTx/>
              <a:buFontTx/>
              <a:buNone/>
              <a:defRPr/>
            </a:pPr>
            <a:endParaRPr kumimoji="0" lang="zh-CN" altLang="en-US" sz="2135"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3" name="TextBox 9">
            <a:hlinkClick r:id="" action="ppaction://hlinkshowjump?jump=nextslide"/>
          </p:cNvPr>
          <p:cNvSpPr txBox="true"/>
          <p:nvPr/>
        </p:nvSpPr>
        <p:spPr>
          <a:xfrm>
            <a:off x="2205018" y="1540779"/>
            <a:ext cx="2646878" cy="461665"/>
          </a:xfrm>
          <a:prstGeom prst="rect">
            <a:avLst/>
          </a:prstGeom>
        </p:spPr>
        <p:txBody>
          <a:bodyPr wrap="none">
            <a:spAutoFit/>
          </a:bodyPr>
          <a:lstStyle>
            <a:defPPr>
              <a:defRPr lang="zh-CN"/>
            </a:defPPr>
            <a:lvl1pPr algn="dist" fontAlgn="base">
              <a:spcBef>
                <a:spcPct val="0"/>
              </a:spcBef>
              <a:spcAft>
                <a:spcPct val="0"/>
              </a:spcAft>
              <a:defRPr sz="2000" b="1">
                <a:ln w="3175">
                  <a:noFill/>
                </a:ln>
                <a:gradFill>
                  <a:gsLst>
                    <a:gs pos="25000">
                      <a:srgbClr val="FF0000"/>
                    </a:gs>
                    <a:gs pos="100000">
                      <a:schemeClr val="accent2">
                        <a:shade val="45000"/>
                        <a:satMod val="165000"/>
                      </a:schemeClr>
                    </a:gs>
                  </a:gsLst>
                  <a:lin ang="540000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Arial" panose="02080604020202020204" pitchFamily="34" charset="0"/>
                <a:ea typeface="宋体" pitchFamily="2" charset="-122"/>
              </a:defRPr>
            </a:lvl2pPr>
            <a:lvl3pPr fontAlgn="base">
              <a:spcBef>
                <a:spcPct val="0"/>
              </a:spcBef>
              <a:spcAft>
                <a:spcPct val="0"/>
              </a:spcAft>
              <a:defRPr>
                <a:latin typeface="Arial" panose="02080604020202020204" pitchFamily="34" charset="0"/>
                <a:ea typeface="宋体" pitchFamily="2" charset="-122"/>
              </a:defRPr>
            </a:lvl3pPr>
            <a:lvl4pPr fontAlgn="base">
              <a:spcBef>
                <a:spcPct val="0"/>
              </a:spcBef>
              <a:spcAft>
                <a:spcPct val="0"/>
              </a:spcAft>
              <a:defRPr>
                <a:latin typeface="Arial" panose="02080604020202020204" pitchFamily="34" charset="0"/>
                <a:ea typeface="宋体" pitchFamily="2" charset="-122"/>
              </a:defRPr>
            </a:lvl4pPr>
            <a:lvl5pPr fontAlgn="base">
              <a:spcBef>
                <a:spcPct val="0"/>
              </a:spcBef>
              <a:spcAft>
                <a:spcPct val="0"/>
              </a:spcAft>
              <a:defRPr>
                <a:latin typeface="Arial" panose="02080604020202020204" pitchFamily="34" charset="0"/>
                <a:ea typeface="宋体" pitchFamily="2" charset="-122"/>
              </a:defRPr>
            </a:lvl5pPr>
            <a:lvl6pPr>
              <a:defRPr>
                <a:latin typeface="Arial" panose="02080604020202020204" pitchFamily="34" charset="0"/>
                <a:ea typeface="宋体" pitchFamily="2" charset="-122"/>
              </a:defRPr>
            </a:lvl6pPr>
            <a:lvl7pPr>
              <a:defRPr>
                <a:latin typeface="Arial" panose="02080604020202020204" pitchFamily="34" charset="0"/>
                <a:ea typeface="宋体" pitchFamily="2" charset="-122"/>
              </a:defRPr>
            </a:lvl7pPr>
            <a:lvl8pPr>
              <a:defRPr>
                <a:latin typeface="Arial" panose="02080604020202020204" pitchFamily="34" charset="0"/>
                <a:ea typeface="宋体" pitchFamily="2" charset="-122"/>
              </a:defRPr>
            </a:lvl8pPr>
            <a:lvl9pPr>
              <a:defRPr>
                <a:latin typeface="Arial" panose="02080604020202020204" pitchFamily="34" charset="0"/>
                <a:ea typeface="宋体" pitchFamily="2" charset="-122"/>
              </a:defRPr>
            </a:lvl9pPr>
          </a:lstStyle>
          <a:p>
            <a:pPr lvl="0" defTabSz="1219200" fontAlgn="auto">
              <a:spcBef>
                <a:spcPts val="0"/>
              </a:spcBef>
              <a:spcAft>
                <a:spcPts val="0"/>
              </a:spcAft>
              <a:defRPr/>
            </a:pPr>
            <a:r>
              <a:rPr lang="zh-CN" altLang="en-US" sz="2400" kern="0" dirty="0">
                <a:solidFill>
                  <a:srgbClr val="FFFFFF"/>
                </a:solidFill>
              </a:rPr>
              <a:t>一、民事法律责任</a:t>
            </a:r>
            <a:endParaRPr lang="zh-CN" altLang="en-US" sz="2400" kern="0" dirty="0">
              <a:solidFill>
                <a:srgbClr val="FFFFFF"/>
              </a:solidFill>
            </a:endParaRPr>
          </a:p>
        </p:txBody>
      </p:sp>
      <p:sp>
        <p:nvSpPr>
          <p:cNvPr id="24" name="TextBox 479"/>
          <p:cNvSpPr txBox="true"/>
          <p:nvPr/>
        </p:nvSpPr>
        <p:spPr>
          <a:xfrm>
            <a:off x="1188033" y="2223073"/>
            <a:ext cx="8394117" cy="1147429"/>
          </a:xfrm>
          <a:prstGeom prst="rect">
            <a:avLst/>
          </a:prstGeom>
          <a:noFill/>
        </p:spPr>
        <p:txBody>
          <a:bodyPr wrap="square" lIns="121792" tIns="60896" rIns="121792" bIns="60896" rtlCol="0">
            <a:spAutoFit/>
          </a:bodyPr>
          <a:lstStyle>
            <a:defPPr>
              <a:defRPr lang="zh-CN"/>
            </a:defPPr>
            <a:lvl1pPr>
              <a:lnSpc>
                <a:spcPct val="125000"/>
              </a:lnSpc>
              <a:defRPr sz="4000" b="1">
                <a:solidFill>
                  <a:schemeClr val="accent2"/>
                </a:solidFill>
                <a:latin typeface="微软雅黑" panose="020B0503020204020204" pitchFamily="34" charset="-122"/>
                <a:ea typeface="微软雅黑" panose="020B0503020204020204" pitchFamily="34" charset="-122"/>
              </a:defRPr>
            </a:lvl1pPr>
          </a:lstStyle>
          <a:p>
            <a:pPr lvl="0" defTabSz="1219200" fontAlgn="base">
              <a:lnSpc>
                <a:spcPct val="200000"/>
              </a:lnSpc>
              <a:spcBef>
                <a:spcPct val="0"/>
              </a:spcBef>
              <a:spcAft>
                <a:spcPct val="0"/>
              </a:spcAft>
              <a:defRPr/>
            </a:pPr>
            <a:r>
              <a:rPr lang="en-US" altLang="zh-CN" sz="1800" b="0" kern="0" dirty="0">
                <a:solidFill>
                  <a:srgbClr val="1C93EC"/>
                </a:solidFill>
              </a:rPr>
              <a:t>《</a:t>
            </a:r>
            <a:r>
              <a:rPr lang="zh-CN" altLang="en-US" sz="1800" b="0" kern="0" dirty="0">
                <a:solidFill>
                  <a:srgbClr val="1C93EC"/>
                </a:solidFill>
              </a:rPr>
              <a:t>中华人民共和国道路交通安全法实施条例</a:t>
            </a:r>
            <a:r>
              <a:rPr lang="en-US" altLang="zh-CN" sz="1800" b="0" kern="0" dirty="0">
                <a:solidFill>
                  <a:srgbClr val="1C93EC"/>
                </a:solidFill>
              </a:rPr>
              <a:t>》</a:t>
            </a:r>
            <a:r>
              <a:rPr lang="zh-CN" altLang="en-US" sz="1800" b="0" kern="0" dirty="0">
                <a:solidFill>
                  <a:srgbClr val="1C93EC"/>
                </a:solidFill>
              </a:rPr>
              <a:t>第七十二条： </a:t>
            </a:r>
            <a:r>
              <a:rPr lang="zh-CN" altLang="en-US" sz="1800" b="0" kern="0" dirty="0">
                <a:solidFill>
                  <a:srgbClr val="404040"/>
                </a:solidFill>
              </a:rPr>
              <a:t>在道路上驾驶自行车、三轮车、电动自行车、残疾人机动轮椅车应当遵守下列规定：</a:t>
            </a:r>
            <a:endParaRPr lang="zh-CN" altLang="en-US" sz="1800" b="0" kern="0" dirty="0">
              <a:solidFill>
                <a:srgbClr val="404040"/>
              </a:solidFill>
            </a:endParaRPr>
          </a:p>
        </p:txBody>
      </p:sp>
      <p:sp>
        <p:nvSpPr>
          <p:cNvPr id="36" name="文本框 35"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true"/>
          <p:nvPr/>
        </p:nvSpPr>
        <p:spPr>
          <a:xfrm>
            <a:off x="1128191" y="4026091"/>
            <a:ext cx="8644459" cy="1135054"/>
          </a:xfrm>
          <a:prstGeom prst="rect">
            <a:avLst/>
          </a:prstGeom>
          <a:noFill/>
        </p:spPr>
        <p:txBody>
          <a:bodyPr wrap="square" rtlCol="0">
            <a:spAutoFit/>
          </a:bodyPr>
          <a:lstStyle/>
          <a:p>
            <a:pPr>
              <a:lnSpc>
                <a:spcPct val="150000"/>
              </a:lnSpc>
            </a:pPr>
            <a:r>
              <a:rPr lang="zh-CN" altLang="en-US" sz="2400" b="1" dirty="0">
                <a:solidFill>
                  <a:srgbClr val="FEA43C"/>
                </a:solidFill>
                <a:latin typeface="微软雅黑" panose="020B0503020204020204" pitchFamily="34" charset="-122"/>
                <a:ea typeface="微软雅黑" panose="020B0503020204020204" pitchFamily="34" charset="-122"/>
              </a:rPr>
              <a:t>一）驾驶自行车、三轮车必须年满</a:t>
            </a:r>
            <a:r>
              <a:rPr lang="en-US" altLang="zh-CN" sz="2400" b="1" dirty="0">
                <a:solidFill>
                  <a:srgbClr val="FEA43C"/>
                </a:solidFill>
                <a:latin typeface="微软雅黑" panose="020B0503020204020204" pitchFamily="34" charset="-122"/>
                <a:ea typeface="微软雅黑" panose="020B0503020204020204" pitchFamily="34" charset="-122"/>
              </a:rPr>
              <a:t>12</a:t>
            </a:r>
            <a:r>
              <a:rPr lang="zh-CN" altLang="en-US" sz="2400" b="1" dirty="0">
                <a:solidFill>
                  <a:srgbClr val="FEA43C"/>
                </a:solidFill>
                <a:latin typeface="微软雅黑" panose="020B0503020204020204" pitchFamily="34" charset="-122"/>
                <a:ea typeface="微软雅黑" panose="020B0503020204020204" pitchFamily="34" charset="-122"/>
              </a:rPr>
              <a:t>周岁；</a:t>
            </a:r>
            <a:br>
              <a:rPr lang="zh-CN" altLang="en-US" sz="2400" b="1" dirty="0">
                <a:solidFill>
                  <a:srgbClr val="FEA43C"/>
                </a:solidFill>
                <a:latin typeface="微软雅黑" panose="020B0503020204020204" pitchFamily="34" charset="-122"/>
                <a:ea typeface="微软雅黑" panose="020B0503020204020204" pitchFamily="34" charset="-122"/>
              </a:rPr>
            </a:br>
            <a:endParaRPr lang="zh-CN" altLang="en-US" sz="2400" b="1" dirty="0">
              <a:solidFill>
                <a:srgbClr val="FEA43C"/>
              </a:solidFill>
              <a:latin typeface="微软雅黑" panose="020B0503020204020204" pitchFamily="34" charset="-122"/>
              <a:ea typeface="微软雅黑" panose="020B0503020204020204" pitchFamily="34" charset="-122"/>
            </a:endParaRPr>
          </a:p>
        </p:txBody>
      </p:sp>
      <p:sp>
        <p:nvSpPr>
          <p:cNvPr id="37" name="文本框 36"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true"/>
          <p:nvPr/>
        </p:nvSpPr>
        <p:spPr>
          <a:xfrm>
            <a:off x="1128191" y="4907235"/>
            <a:ext cx="8644459" cy="581057"/>
          </a:xfrm>
          <a:prstGeom prst="rect">
            <a:avLst/>
          </a:prstGeom>
          <a:noFill/>
        </p:spPr>
        <p:txBody>
          <a:bodyPr wrap="square" rtlCol="0">
            <a:spAutoFit/>
          </a:bodyPr>
          <a:lstStyle/>
          <a:p>
            <a:pPr>
              <a:lnSpc>
                <a:spcPct val="150000"/>
              </a:lnSpc>
            </a:pPr>
            <a:r>
              <a:rPr lang="zh-CN" altLang="en-US" sz="2400" b="1" dirty="0">
                <a:solidFill>
                  <a:srgbClr val="FEA43C"/>
                </a:solidFill>
                <a:latin typeface="微软雅黑" panose="020B0503020204020204" pitchFamily="34" charset="-122"/>
                <a:ea typeface="微软雅黑" panose="020B0503020204020204" pitchFamily="34" charset="-122"/>
              </a:rPr>
              <a:t>二）驾驶电动自行车必须年满</a:t>
            </a:r>
            <a:r>
              <a:rPr lang="en-US" altLang="zh-CN" sz="2400" b="1" dirty="0">
                <a:solidFill>
                  <a:srgbClr val="FEA43C"/>
                </a:solidFill>
                <a:latin typeface="微软雅黑" panose="020B0503020204020204" pitchFamily="34" charset="-122"/>
                <a:ea typeface="微软雅黑" panose="020B0503020204020204" pitchFamily="34" charset="-122"/>
              </a:rPr>
              <a:t>16</a:t>
            </a:r>
            <a:r>
              <a:rPr lang="zh-CN" altLang="en-US" sz="2400" b="1" dirty="0">
                <a:solidFill>
                  <a:srgbClr val="FEA43C"/>
                </a:solidFill>
                <a:latin typeface="微软雅黑" panose="020B0503020204020204" pitchFamily="34" charset="-122"/>
                <a:ea typeface="微软雅黑" panose="020B0503020204020204" pitchFamily="34" charset="-122"/>
              </a:rPr>
              <a:t>周岁；</a:t>
            </a:r>
            <a:endParaRPr lang="zh-CN" altLang="en-US" sz="2400" b="1" dirty="0">
              <a:solidFill>
                <a:srgbClr val="FEA43C"/>
              </a:solidFill>
              <a:latin typeface="微软雅黑" panose="020B0503020204020204" pitchFamily="34" charset="-122"/>
              <a:ea typeface="微软雅黑" panose="020B0503020204020204" pitchFamily="34" charset="-122"/>
            </a:endParaRPr>
          </a:p>
        </p:txBody>
      </p:sp>
      <p:pic>
        <p:nvPicPr>
          <p:cNvPr id="39" name="图片 38"/>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7048494" y="3429000"/>
            <a:ext cx="3200406" cy="32004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anim calcmode="lin" valueType="num">
                                      <p:cBhvr>
                                        <p:cTn id="16" dur="500" fill="hold"/>
                                        <p:tgtEl>
                                          <p:spTgt spid="23"/>
                                        </p:tgtEl>
                                        <p:attrNameLst>
                                          <p:attrName>ppt_x</p:attrName>
                                        </p:attrNameLst>
                                      </p:cBhvr>
                                      <p:tavLst>
                                        <p:tav tm="0">
                                          <p:val>
                                            <p:strVal val="#ppt_x"/>
                                          </p:val>
                                        </p:tav>
                                        <p:tav tm="100000">
                                          <p:val>
                                            <p:strVal val="#ppt_x"/>
                                          </p:val>
                                        </p:tav>
                                      </p:tavLst>
                                    </p:anim>
                                    <p:anim calcmode="lin" valueType="num">
                                      <p:cBhvr>
                                        <p:cTn id="17" dur="500" fill="hold"/>
                                        <p:tgtEl>
                                          <p:spTgt spid="23"/>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000"/>
                            </p:stCondLst>
                            <p:childTnLst>
                              <p:par>
                                <p:cTn id="23" presetID="23" presetClass="entr" presetSubtype="528" fill="hold" grpId="0" nodeType="afterEffect">
                                  <p:stCondLst>
                                    <p:cond delay="0"/>
                                  </p:stCondLst>
                                  <p:iterate type="lt">
                                    <p:tmPct val="5000"/>
                                  </p:iterate>
                                  <p:childTnLst>
                                    <p:set>
                                      <p:cBhvr>
                                        <p:cTn id="24" dur="1" fill="hold">
                                          <p:stCondLst>
                                            <p:cond delay="0"/>
                                          </p:stCondLst>
                                        </p:cTn>
                                        <p:tgtEl>
                                          <p:spTgt spid="36"/>
                                        </p:tgtEl>
                                        <p:attrNameLst>
                                          <p:attrName>style.visibility</p:attrName>
                                        </p:attrNameLst>
                                      </p:cBhvr>
                                      <p:to>
                                        <p:strVal val="visible"/>
                                      </p:to>
                                    </p:set>
                                    <p:anim to="" calcmode="lin" valueType="num">
                                      <p:cBhvr>
                                        <p:cTn id="25" dur="1000" fill="hold">
                                          <p:stCondLst>
                                            <p:cond delay="0"/>
                                          </p:stCondLst>
                                        </p:cTn>
                                        <p:tgtEl>
                                          <p:spTgt spid="36"/>
                                        </p:tgtEl>
                                        <p:attrNameLst>
                                          <p:attrName>ppt_x</p:attrName>
                                        </p:attrNameLst>
                                      </p:cBhvr>
                                      <p:tavLst>
                                        <p:tav tm="0" fmla="#ppt_x+(8/9)*(#ppt_x-(#ppt_x-#ppt_w/2))*((1.5-1.5*$)^2-(1.5-1.5*$)^3)">
                                          <p:val>
                                            <p:fltVal val="0"/>
                                          </p:val>
                                        </p:tav>
                                        <p:tav tm="100000">
                                          <p:val>
                                            <p:fltVal val="1"/>
                                          </p:val>
                                        </p:tav>
                                      </p:tavLst>
                                    </p:anim>
                                    <p:anim to="" calcmode="lin" valueType="num">
                                      <p:cBhvr>
                                        <p:cTn id="26" dur="1000" fill="hold">
                                          <p:stCondLst>
                                            <p:cond delay="0"/>
                                          </p:stCondLst>
                                        </p:cTn>
                                        <p:tgtEl>
                                          <p:spTgt spid="36"/>
                                        </p:tgtEl>
                                        <p:attrNameLst>
                                          <p:attrName>ppt_y</p:attrName>
                                        </p:attrNameLst>
                                      </p:cBhvr>
                                      <p:tavLst>
                                        <p:tav tm="0" fmla="#ppt_y+(8/9)*(#ppt_y-(#ppt_y+#ppt_h/2))*((1.5-1.5*$)^2-(1.5-1.5*$)^3)">
                                          <p:val>
                                            <p:fltVal val="0"/>
                                          </p:val>
                                        </p:tav>
                                        <p:tav tm="100000">
                                          <p:val>
                                            <p:fltVal val="1"/>
                                          </p:val>
                                        </p:tav>
                                      </p:tavLst>
                                    </p:anim>
                                    <p:anim to="" calcmode="lin" valueType="num">
                                      <p:cBhvr>
                                        <p:cTn id="27" dur="1000" fill="hold">
                                          <p:stCondLst>
                                            <p:cond delay="0"/>
                                          </p:stCondLst>
                                        </p:cTn>
                                        <p:tgtEl>
                                          <p:spTgt spid="36"/>
                                        </p:tgtEl>
                                        <p:attrNameLst>
                                          <p:attrName>ppt_w</p:attrName>
                                        </p:attrNameLst>
                                      </p:cBhvr>
                                      <p:tavLst>
                                        <p:tav tm="0" fmla="#ppt_w+(8/9)*(#ppt_w-0)*((1.5-1.5*$)^2-(1.5-1.5*$)^3)">
                                          <p:val>
                                            <p:fltVal val="0"/>
                                          </p:val>
                                        </p:tav>
                                        <p:tav tm="100000">
                                          <p:val>
                                            <p:fltVal val="1"/>
                                          </p:val>
                                        </p:tav>
                                      </p:tavLst>
                                    </p:anim>
                                    <p:anim to="" calcmode="lin" valueType="num">
                                      <p:cBhvr>
                                        <p:cTn id="28" dur="1000" fill="hold">
                                          <p:stCondLst>
                                            <p:cond delay="0"/>
                                          </p:stCondLst>
                                        </p:cTn>
                                        <p:tgtEl>
                                          <p:spTgt spid="36"/>
                                        </p:tgtEl>
                                        <p:attrNameLst>
                                          <p:attrName>ppt_h</p:attrName>
                                        </p:attrNameLst>
                                      </p:cBhvr>
                                      <p:tavLst>
                                        <p:tav tm="0" fmla="#ppt_h+(8/9)*(#ppt_h-0)*((1.5-1.5*$)^2-(1.5-1.5*$)^3)">
                                          <p:val>
                                            <p:fltVal val="0"/>
                                          </p:val>
                                        </p:tav>
                                        <p:tav tm="100000">
                                          <p:val>
                                            <p:fltVal val="1"/>
                                          </p:val>
                                        </p:tav>
                                      </p:tavLst>
                                    </p:anim>
                                  </p:childTnLst>
                                </p:cTn>
                              </p:par>
                            </p:childTnLst>
                          </p:cTn>
                        </p:par>
                        <p:par>
                          <p:cTn id="29" fill="hold">
                            <p:stCondLst>
                              <p:cond delay="3950"/>
                            </p:stCondLst>
                            <p:childTnLst>
                              <p:par>
                                <p:cTn id="30" presetID="23" presetClass="entr" presetSubtype="528" fill="hold" grpId="0" nodeType="afterEffect">
                                  <p:stCondLst>
                                    <p:cond delay="0"/>
                                  </p:stCondLst>
                                  <p:iterate type="lt">
                                    <p:tmPct val="5000"/>
                                  </p:iterate>
                                  <p:childTnLst>
                                    <p:set>
                                      <p:cBhvr>
                                        <p:cTn id="31" dur="1" fill="hold">
                                          <p:stCondLst>
                                            <p:cond delay="0"/>
                                          </p:stCondLst>
                                        </p:cTn>
                                        <p:tgtEl>
                                          <p:spTgt spid="37"/>
                                        </p:tgtEl>
                                        <p:attrNameLst>
                                          <p:attrName>style.visibility</p:attrName>
                                        </p:attrNameLst>
                                      </p:cBhvr>
                                      <p:to>
                                        <p:strVal val="visible"/>
                                      </p:to>
                                    </p:set>
                                    <p:anim to="" calcmode="lin" valueType="num">
                                      <p:cBhvr>
                                        <p:cTn id="32" dur="1000" fill="hold">
                                          <p:stCondLst>
                                            <p:cond delay="0"/>
                                          </p:stCondLst>
                                        </p:cTn>
                                        <p:tgtEl>
                                          <p:spTgt spid="37"/>
                                        </p:tgtEl>
                                        <p:attrNameLst>
                                          <p:attrName>ppt_x</p:attrName>
                                        </p:attrNameLst>
                                      </p:cBhvr>
                                      <p:tavLst>
                                        <p:tav tm="0" fmla="#ppt_x+(8/9)*(#ppt_x-(#ppt_x-#ppt_w/2))*((1.5-1.5*$)^2-(1.5-1.5*$)^3)">
                                          <p:val>
                                            <p:fltVal val="0"/>
                                          </p:val>
                                        </p:tav>
                                        <p:tav tm="100000">
                                          <p:val>
                                            <p:fltVal val="1"/>
                                          </p:val>
                                        </p:tav>
                                      </p:tavLst>
                                    </p:anim>
                                    <p:anim to="" calcmode="lin" valueType="num">
                                      <p:cBhvr>
                                        <p:cTn id="33" dur="1000" fill="hold">
                                          <p:stCondLst>
                                            <p:cond delay="0"/>
                                          </p:stCondLst>
                                        </p:cTn>
                                        <p:tgtEl>
                                          <p:spTgt spid="37"/>
                                        </p:tgtEl>
                                        <p:attrNameLst>
                                          <p:attrName>ppt_y</p:attrName>
                                        </p:attrNameLst>
                                      </p:cBhvr>
                                      <p:tavLst>
                                        <p:tav tm="0" fmla="#ppt_y+(8/9)*(#ppt_y-(#ppt_y+#ppt_h/2))*((1.5-1.5*$)^2-(1.5-1.5*$)^3)">
                                          <p:val>
                                            <p:fltVal val="0"/>
                                          </p:val>
                                        </p:tav>
                                        <p:tav tm="100000">
                                          <p:val>
                                            <p:fltVal val="1"/>
                                          </p:val>
                                        </p:tav>
                                      </p:tavLst>
                                    </p:anim>
                                    <p:anim to="" calcmode="lin" valueType="num">
                                      <p:cBhvr>
                                        <p:cTn id="34" dur="1000" fill="hold">
                                          <p:stCondLst>
                                            <p:cond delay="0"/>
                                          </p:stCondLst>
                                        </p:cTn>
                                        <p:tgtEl>
                                          <p:spTgt spid="37"/>
                                        </p:tgtEl>
                                        <p:attrNameLst>
                                          <p:attrName>ppt_w</p:attrName>
                                        </p:attrNameLst>
                                      </p:cBhvr>
                                      <p:tavLst>
                                        <p:tav tm="0" fmla="#ppt_w+(8/9)*(#ppt_w-0)*((1.5-1.5*$)^2-(1.5-1.5*$)^3)">
                                          <p:val>
                                            <p:fltVal val="0"/>
                                          </p:val>
                                        </p:tav>
                                        <p:tav tm="100000">
                                          <p:val>
                                            <p:fltVal val="1"/>
                                          </p:val>
                                        </p:tav>
                                      </p:tavLst>
                                    </p:anim>
                                    <p:anim to="" calcmode="lin" valueType="num">
                                      <p:cBhvr>
                                        <p:cTn id="35" dur="1000" fill="hold">
                                          <p:stCondLst>
                                            <p:cond delay="0"/>
                                          </p:stCondLst>
                                        </p:cTn>
                                        <p:tgtEl>
                                          <p:spTgt spid="37"/>
                                        </p:tgtEl>
                                        <p:attrNameLst>
                                          <p:attrName>ppt_h</p:attrName>
                                        </p:attrNameLst>
                                      </p:cBhvr>
                                      <p:tavLst>
                                        <p:tav tm="0" fmla="#ppt_h+(8/9)*(#ppt_h-0)*((1.5-1.5*$)^2-(1.5-1.5*$)^3)">
                                          <p:val>
                                            <p:fltVal val="0"/>
                                          </p:val>
                                        </p:tav>
                                        <p:tav tm="100000">
                                          <p:val>
                                            <p:fltVal val="1"/>
                                          </p:val>
                                        </p:tav>
                                      </p:tavLst>
                                    </p:anim>
                                  </p:childTnLst>
                                </p:cTn>
                              </p:par>
                            </p:childTnLst>
                          </p:cTn>
                        </p:par>
                        <p:par>
                          <p:cTn id="36" fill="hold">
                            <p:stCondLst>
                              <p:cond delay="5800"/>
                            </p:stCondLst>
                            <p:childTnLst>
                              <p:par>
                                <p:cTn id="37" presetID="53" presetClass="entr" presetSubtype="16"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Effect transition="in" filter="fade">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true"/>
      <p:bldP spid="22" grpId="0" animBg="true"/>
      <p:bldP spid="23" grpId="0"/>
      <p:bldP spid="24"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descr="e7d195523061f1c08d347f6bf0421bdacd46f3c1815d51b81E1CE79090F8942429A56C6AE2B3163BABA1A3FCE285BEC4FF43A5085572A94AD2C0A17AE448F24FA68DD62479D8C0666FEB6710638384D2E85B87C784F043ADEBD7781DD3FA32894BCA83EB22D3B22C538AC2EA461FD4A4571CFBAC036BB6193C57D70238EE8B0E4554E907BD27A3CD8679FD55B332D8D6"/>
          <p:cNvSpPr txBox="true"/>
          <p:nvPr/>
        </p:nvSpPr>
        <p:spPr>
          <a:xfrm>
            <a:off x="4772561" y="1220212"/>
            <a:ext cx="2646878" cy="461665"/>
          </a:xfrm>
          <a:prstGeom prst="rect">
            <a:avLst/>
          </a:prstGeom>
          <a:noFill/>
        </p:spPr>
        <p:txBody>
          <a:bodyPr wrap="none" rtlCol="0">
            <a:spAutoFit/>
          </a:bodyPr>
          <a:lstStyle/>
          <a:p>
            <a:r>
              <a:rPr lang="zh-CN" altLang="en-US" sz="2400" b="1" dirty="0">
                <a:solidFill>
                  <a:srgbClr val="404040"/>
                </a:solidFill>
                <a:latin typeface="微软雅黑" panose="020B0503020204020204" pitchFamily="34" charset="-122"/>
                <a:ea typeface="微软雅黑" panose="020B0503020204020204" pitchFamily="34" charset="-122"/>
              </a:rPr>
              <a:t>一、民事法律责任</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sp>
        <p:nvSpPr>
          <p:cNvPr id="4" name="箭头: 五边形 17"/>
          <p:cNvSpPr/>
          <p:nvPr/>
        </p:nvSpPr>
        <p:spPr>
          <a:xfrm>
            <a:off x="780869" y="1895109"/>
            <a:ext cx="4343581" cy="608146"/>
          </a:xfrm>
          <a:prstGeom prst="homePlate">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lIns="136525" tIns="136525" rIns="136525" bIns="136525" rtlCol="0" anchor="ctr"/>
          <a:lstStyle/>
          <a:p>
            <a:pPr algn="dist" defTabSz="1219200"/>
            <a:r>
              <a:rPr lang="zh-CN" altLang="en-US" sz="2400" b="1" dirty="0">
                <a:solidFill>
                  <a:srgbClr val="FFFFFF"/>
                </a:solidFill>
                <a:latin typeface="微软雅黑" panose="020B0503020204020204" pitchFamily="34" charset="-122"/>
                <a:ea typeface="微软雅黑" panose="020B0503020204020204" pitchFamily="34" charset="-122"/>
                <a:sym typeface="+mn-ea"/>
              </a:rPr>
              <a:t>行人不得有下列行为：</a:t>
            </a:r>
            <a:endParaRPr lang="zh-CN" altLang="en-US" sz="2400" b="1" dirty="0">
              <a:solidFill>
                <a:srgbClr val="FFFFFF"/>
              </a:solidFill>
              <a:latin typeface="微软雅黑" panose="020B0503020204020204" pitchFamily="34" charset="-122"/>
              <a:ea typeface="微软雅黑" panose="020B0503020204020204" pitchFamily="34" charset="-122"/>
              <a:sym typeface="+mn-ea"/>
            </a:endParaRPr>
          </a:p>
        </p:txBody>
      </p:sp>
      <p:grpSp>
        <p:nvGrpSpPr>
          <p:cNvPr id="5" name="组合 4"/>
          <p:cNvGrpSpPr/>
          <p:nvPr/>
        </p:nvGrpSpPr>
        <p:grpSpPr>
          <a:xfrm>
            <a:off x="2372940" y="2826781"/>
            <a:ext cx="7037705" cy="751205"/>
            <a:chOff x="3006" y="4254"/>
            <a:chExt cx="11083" cy="1183"/>
          </a:xfrm>
        </p:grpSpPr>
        <p:grpSp>
          <p:nvGrpSpPr>
            <p:cNvPr id="7" name="组合 6"/>
            <p:cNvGrpSpPr/>
            <p:nvPr/>
          </p:nvGrpSpPr>
          <p:grpSpPr>
            <a:xfrm>
              <a:off x="3006" y="4254"/>
              <a:ext cx="1567" cy="771"/>
              <a:chOff x="3366" y="5424"/>
              <a:chExt cx="1567" cy="771"/>
            </a:xfrm>
          </p:grpSpPr>
          <p:grpSp>
            <p:nvGrpSpPr>
              <p:cNvPr id="9" name="组合 8"/>
              <p:cNvGrpSpPr/>
              <p:nvPr/>
            </p:nvGrpSpPr>
            <p:grpSpPr>
              <a:xfrm>
                <a:off x="3366" y="5424"/>
                <a:ext cx="820" cy="771"/>
                <a:chOff x="3366" y="5424"/>
                <a:chExt cx="820" cy="771"/>
              </a:xfrm>
            </p:grpSpPr>
            <p:sp>
              <p:nvSpPr>
                <p:cNvPr id="11" name="圆角矩形 11"/>
                <p:cNvSpPr/>
                <p:nvPr/>
              </p:nvSpPr>
              <p:spPr>
                <a:xfrm>
                  <a:off x="3366" y="5424"/>
                  <a:ext cx="820" cy="771"/>
                </a:xfrm>
                <a:prstGeom prst="roundRect">
                  <a:avLst>
                    <a:gd name="adj" fmla="val 18302"/>
                  </a:avLst>
                </a:prstGeom>
                <a:solidFill>
                  <a:srgbClr val="FEA43C"/>
                </a:solidFill>
                <a:ln w="12700" cap="flat">
                  <a:no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false" compatLnSpc="true"/>
                <a:lstStyle/>
                <a:p>
                  <a:pPr algn="l" defTabSz="1218565"/>
                  <a:endParaRPr lang="en-US" altLang="zh-CN" sz="900" kern="0">
                    <a:solidFill>
                      <a:prstClr val="black"/>
                    </a:solidFill>
                    <a:latin typeface="微软雅黑" panose="020B0503020204020204" pitchFamily="34" charset="-122"/>
                    <a:ea typeface="微软雅黑" panose="020B0503020204020204" pitchFamily="34" charset="-122"/>
                  </a:endParaRPr>
                </a:p>
              </p:txBody>
            </p:sp>
            <p:sp>
              <p:nvSpPr>
                <p:cNvPr id="12" name="文本框 11"/>
                <p:cNvSpPr txBox="true"/>
                <p:nvPr/>
              </p:nvSpPr>
              <p:spPr>
                <a:xfrm>
                  <a:off x="3422" y="5519"/>
                  <a:ext cx="707" cy="582"/>
                </a:xfrm>
                <a:prstGeom prst="rect">
                  <a:avLst/>
                </a:prstGeom>
                <a:noFill/>
                <a:effectLst/>
              </p:spPr>
              <p:txBody>
                <a:bodyPr wrap="square" rtlCol="0">
                  <a:spAutoFit/>
                </a:bodyPr>
                <a:lstStyle/>
                <a:p>
                  <a:pPr algn="ctr"/>
                  <a:r>
                    <a:rPr lang="en-US" altLang="zh-CN" b="1" dirty="0">
                      <a:solidFill>
                        <a:srgbClr val="FFFFFF"/>
                      </a:solidFill>
                      <a:effectLst/>
                      <a:latin typeface="微软雅黑" panose="020B0503020204020204" pitchFamily="34" charset="-122"/>
                      <a:ea typeface="微软雅黑" panose="020B0503020204020204" pitchFamily="34" charset="-122"/>
                      <a:sym typeface="+mn-ea"/>
                    </a:rPr>
                    <a:t>1</a:t>
                  </a:r>
                  <a:endParaRPr lang="en-US" altLang="zh-CN" b="1" dirty="0">
                    <a:solidFill>
                      <a:srgbClr val="FFFFFF"/>
                    </a:solidFill>
                    <a:effectLst/>
                    <a:latin typeface="微软雅黑" panose="020B0503020204020204" pitchFamily="34" charset="-122"/>
                    <a:ea typeface="微软雅黑" panose="020B0503020204020204" pitchFamily="34" charset="-122"/>
                    <a:sym typeface="+mn-ea"/>
                  </a:endParaRPr>
                </a:p>
              </p:txBody>
            </p:sp>
          </p:grpSp>
          <p:sp>
            <p:nvSpPr>
              <p:cNvPr id="10" name="箭头: V 形 1"/>
              <p:cNvSpPr/>
              <p:nvPr/>
            </p:nvSpPr>
            <p:spPr>
              <a:xfrm>
                <a:off x="4549" y="5611"/>
                <a:ext cx="384" cy="423"/>
              </a:xfrm>
              <a:prstGeom prst="chevron">
                <a:avLst>
                  <a:gd name="adj" fmla="val 39326"/>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065" b="1" dirty="0">
                  <a:solidFill>
                    <a:srgbClr val="FFFF00"/>
                  </a:solidFill>
                  <a:latin typeface="微软雅黑" panose="020B0503020204020204" pitchFamily="34" charset="-122"/>
                  <a:ea typeface="微软雅黑" panose="020B0503020204020204" pitchFamily="34" charset="-122"/>
                </a:endParaRPr>
              </a:p>
            </p:txBody>
          </p:sp>
        </p:grpSp>
        <p:sp>
          <p:nvSpPr>
            <p:cNvPr id="8" name="文本框 7"/>
            <p:cNvSpPr txBox="true"/>
            <p:nvPr/>
          </p:nvSpPr>
          <p:spPr>
            <a:xfrm>
              <a:off x="4658" y="4419"/>
              <a:ext cx="9431" cy="1018"/>
            </a:xfrm>
            <a:prstGeom prst="rect">
              <a:avLst/>
            </a:prstGeom>
            <a:noFill/>
          </p:spPr>
          <p:txBody>
            <a:bodyPr wrap="square" rtlCol="0">
              <a:spAutoFit/>
            </a:bodyPr>
            <a:lstStyle/>
            <a:p>
              <a:r>
                <a:rPr lang="en-US" altLang="zh-CN" dirty="0">
                  <a:solidFill>
                    <a:srgbClr val="595959"/>
                  </a:solidFill>
                  <a:latin typeface="微软雅黑" panose="020B0503020204020204" pitchFamily="34" charset="-122"/>
                  <a:ea typeface="微软雅黑" panose="020B0503020204020204" pitchFamily="34" charset="-122"/>
                  <a:sym typeface="+mn-ea"/>
                </a:rPr>
                <a:t>(</a:t>
              </a:r>
              <a:r>
                <a:rPr lang="zh-CN" altLang="en-US" dirty="0">
                  <a:solidFill>
                    <a:srgbClr val="595959"/>
                  </a:solidFill>
                  <a:latin typeface="微软雅黑" panose="020B0503020204020204" pitchFamily="34" charset="-122"/>
                  <a:ea typeface="微软雅黑" panose="020B0503020204020204" pitchFamily="34" charset="-122"/>
                  <a:sym typeface="+mn-ea"/>
                </a:rPr>
                <a:t>一</a:t>
              </a:r>
              <a:r>
                <a:rPr lang="en-US" altLang="zh-CN" dirty="0">
                  <a:solidFill>
                    <a:srgbClr val="595959"/>
                  </a:solidFill>
                  <a:latin typeface="微软雅黑" panose="020B0503020204020204" pitchFamily="34" charset="-122"/>
                  <a:ea typeface="微软雅黑" panose="020B0503020204020204" pitchFamily="34" charset="-122"/>
                  <a:sym typeface="+mn-ea"/>
                </a:rPr>
                <a:t>)</a:t>
              </a:r>
              <a:r>
                <a:rPr lang="zh-CN" altLang="en-US" dirty="0">
                  <a:solidFill>
                    <a:srgbClr val="595959"/>
                  </a:solidFill>
                  <a:latin typeface="微软雅黑" panose="020B0503020204020204" pitchFamily="34" charset="-122"/>
                  <a:ea typeface="微软雅黑" panose="020B0503020204020204" pitchFamily="34" charset="-122"/>
                  <a:sym typeface="+mn-ea"/>
                </a:rPr>
                <a:t>在道路上使用滑板、旱冰鞋等滑行工具；</a:t>
              </a:r>
              <a:br>
                <a:rPr lang="zh-CN" altLang="en-US" dirty="0">
                  <a:solidFill>
                    <a:srgbClr val="595959"/>
                  </a:solidFill>
                  <a:latin typeface="微软雅黑" panose="020B0503020204020204" pitchFamily="34" charset="-122"/>
                  <a:ea typeface="微软雅黑" panose="020B0503020204020204" pitchFamily="34" charset="-122"/>
                  <a:sym typeface="+mn-ea"/>
                </a:rPr>
              </a:br>
              <a:endParaRPr lang="zh-CN" altLang="en-US" dirty="0">
                <a:solidFill>
                  <a:srgbClr val="595959"/>
                </a:solidFill>
                <a:latin typeface="微软雅黑" panose="020B0503020204020204" pitchFamily="34" charset="-122"/>
                <a:ea typeface="微软雅黑" panose="020B0503020204020204" pitchFamily="34" charset="-122"/>
                <a:sym typeface="+mn-ea"/>
              </a:endParaRPr>
            </a:p>
          </p:txBody>
        </p:sp>
      </p:grpSp>
      <p:grpSp>
        <p:nvGrpSpPr>
          <p:cNvPr id="13" name="组合 12"/>
          <p:cNvGrpSpPr/>
          <p:nvPr/>
        </p:nvGrpSpPr>
        <p:grpSpPr>
          <a:xfrm>
            <a:off x="2372940" y="3768784"/>
            <a:ext cx="7075805" cy="489585"/>
            <a:chOff x="3006" y="4254"/>
            <a:chExt cx="11143" cy="771"/>
          </a:xfrm>
        </p:grpSpPr>
        <p:grpSp>
          <p:nvGrpSpPr>
            <p:cNvPr id="14" name="组合 13"/>
            <p:cNvGrpSpPr/>
            <p:nvPr/>
          </p:nvGrpSpPr>
          <p:grpSpPr>
            <a:xfrm>
              <a:off x="3006" y="4254"/>
              <a:ext cx="1567" cy="771"/>
              <a:chOff x="3366" y="5424"/>
              <a:chExt cx="1567" cy="771"/>
            </a:xfrm>
          </p:grpSpPr>
          <p:grpSp>
            <p:nvGrpSpPr>
              <p:cNvPr id="16" name="组合 15"/>
              <p:cNvGrpSpPr/>
              <p:nvPr/>
            </p:nvGrpSpPr>
            <p:grpSpPr>
              <a:xfrm>
                <a:off x="3366" y="5424"/>
                <a:ext cx="820" cy="771"/>
                <a:chOff x="3366" y="5424"/>
                <a:chExt cx="820" cy="771"/>
              </a:xfrm>
            </p:grpSpPr>
            <p:sp>
              <p:nvSpPr>
                <p:cNvPr id="18" name="圆角矩形 11"/>
                <p:cNvSpPr/>
                <p:nvPr/>
              </p:nvSpPr>
              <p:spPr>
                <a:xfrm>
                  <a:off x="3366" y="5424"/>
                  <a:ext cx="820" cy="771"/>
                </a:xfrm>
                <a:prstGeom prst="roundRect">
                  <a:avLst>
                    <a:gd name="adj" fmla="val 18302"/>
                  </a:avLst>
                </a:prstGeom>
                <a:solidFill>
                  <a:srgbClr val="FEA43C"/>
                </a:solidFill>
                <a:ln w="12700" cap="flat">
                  <a:no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false" compatLnSpc="true"/>
                <a:lstStyle/>
                <a:p>
                  <a:pPr algn="l" defTabSz="1218565"/>
                  <a:endParaRPr lang="en-US" altLang="zh-CN" sz="900" kern="0">
                    <a:solidFill>
                      <a:prstClr val="black"/>
                    </a:solidFill>
                    <a:latin typeface="微软雅黑" panose="020B0503020204020204" pitchFamily="34" charset="-122"/>
                    <a:ea typeface="微软雅黑" panose="020B0503020204020204" pitchFamily="34" charset="-122"/>
                  </a:endParaRPr>
                </a:p>
              </p:txBody>
            </p:sp>
            <p:sp>
              <p:nvSpPr>
                <p:cNvPr id="19" name="文本框 18"/>
                <p:cNvSpPr txBox="true"/>
                <p:nvPr/>
              </p:nvSpPr>
              <p:spPr>
                <a:xfrm>
                  <a:off x="3422" y="5519"/>
                  <a:ext cx="707" cy="582"/>
                </a:xfrm>
                <a:prstGeom prst="rect">
                  <a:avLst/>
                </a:prstGeom>
                <a:noFill/>
                <a:effectLst/>
              </p:spPr>
              <p:txBody>
                <a:bodyPr wrap="square" rtlCol="0">
                  <a:spAutoFit/>
                </a:bodyPr>
                <a:lstStyle/>
                <a:p>
                  <a:pPr algn="ctr"/>
                  <a:r>
                    <a:rPr lang="en-US" altLang="zh-CN" b="1" dirty="0">
                      <a:solidFill>
                        <a:srgbClr val="FFFFFF"/>
                      </a:solidFill>
                      <a:effectLst/>
                      <a:latin typeface="微软雅黑" panose="020B0503020204020204" pitchFamily="34" charset="-122"/>
                      <a:ea typeface="微软雅黑" panose="020B0503020204020204" pitchFamily="34" charset="-122"/>
                      <a:sym typeface="+mn-ea"/>
                    </a:rPr>
                    <a:t>2</a:t>
                  </a:r>
                  <a:endParaRPr lang="en-US" altLang="zh-CN" b="1" dirty="0">
                    <a:solidFill>
                      <a:srgbClr val="FFFFFF"/>
                    </a:solidFill>
                    <a:effectLst/>
                    <a:latin typeface="微软雅黑" panose="020B0503020204020204" pitchFamily="34" charset="-122"/>
                    <a:ea typeface="微软雅黑" panose="020B0503020204020204" pitchFamily="34" charset="-122"/>
                    <a:sym typeface="+mn-ea"/>
                  </a:endParaRPr>
                </a:p>
              </p:txBody>
            </p:sp>
          </p:grpSp>
          <p:sp>
            <p:nvSpPr>
              <p:cNvPr id="17" name="箭头: V 形 1"/>
              <p:cNvSpPr/>
              <p:nvPr/>
            </p:nvSpPr>
            <p:spPr>
              <a:xfrm>
                <a:off x="4549" y="5611"/>
                <a:ext cx="384" cy="423"/>
              </a:xfrm>
              <a:prstGeom prst="chevron">
                <a:avLst>
                  <a:gd name="adj" fmla="val 39326"/>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065" b="1" dirty="0">
                  <a:solidFill>
                    <a:srgbClr val="FFFF00"/>
                  </a:solidFill>
                  <a:latin typeface="微软雅黑" panose="020B0503020204020204" pitchFamily="34" charset="-122"/>
                  <a:ea typeface="微软雅黑" panose="020B0503020204020204" pitchFamily="34" charset="-122"/>
                </a:endParaRPr>
              </a:p>
            </p:txBody>
          </p:sp>
        </p:grpSp>
        <p:sp>
          <p:nvSpPr>
            <p:cNvPr id="15" name="文本框 14"/>
            <p:cNvSpPr txBox="true"/>
            <p:nvPr/>
          </p:nvSpPr>
          <p:spPr>
            <a:xfrm>
              <a:off x="4718" y="4299"/>
              <a:ext cx="9431" cy="582"/>
            </a:xfrm>
            <a:prstGeom prst="rect">
              <a:avLst/>
            </a:prstGeom>
            <a:noFill/>
          </p:spPr>
          <p:txBody>
            <a:bodyPr wrap="square" rtlCol="0">
              <a:spAutoFit/>
            </a:bodyPr>
            <a:lstStyle/>
            <a:p>
              <a:r>
                <a:rPr lang="zh-CN" altLang="en-US" dirty="0">
                  <a:solidFill>
                    <a:srgbClr val="595959"/>
                  </a:solidFill>
                  <a:latin typeface="微软雅黑" panose="020B0503020204020204" pitchFamily="34" charset="-122"/>
                  <a:ea typeface="微软雅黑" panose="020B0503020204020204" pitchFamily="34" charset="-122"/>
                  <a:sym typeface="+mn-ea"/>
                </a:rPr>
                <a:t>二</a:t>
              </a:r>
              <a:r>
                <a:rPr lang="en-US" altLang="zh-CN" dirty="0">
                  <a:solidFill>
                    <a:srgbClr val="595959"/>
                  </a:solidFill>
                  <a:latin typeface="微软雅黑" panose="020B0503020204020204" pitchFamily="34" charset="-122"/>
                  <a:ea typeface="微软雅黑" panose="020B0503020204020204" pitchFamily="34" charset="-122"/>
                  <a:sym typeface="+mn-ea"/>
                </a:rPr>
                <a:t>)</a:t>
              </a:r>
              <a:r>
                <a:rPr lang="zh-CN" altLang="en-US" dirty="0">
                  <a:solidFill>
                    <a:srgbClr val="595959"/>
                  </a:solidFill>
                  <a:latin typeface="微软雅黑" panose="020B0503020204020204" pitchFamily="34" charset="-122"/>
                  <a:ea typeface="微软雅黑" panose="020B0503020204020204" pitchFamily="34" charset="-122"/>
                  <a:sym typeface="+mn-ea"/>
                </a:rPr>
                <a:t>在车行道内坐卧、停留、嬉闹；</a:t>
              </a:r>
              <a:endParaRPr lang="zh-CN" altLang="en-US" dirty="0">
                <a:solidFill>
                  <a:srgbClr val="595959"/>
                </a:solidFill>
                <a:latin typeface="微软雅黑" panose="020B0503020204020204" pitchFamily="34" charset="-122"/>
                <a:ea typeface="微软雅黑" panose="020B0503020204020204" pitchFamily="34" charset="-122"/>
                <a:sym typeface="+mn-ea"/>
              </a:endParaRPr>
            </a:p>
          </p:txBody>
        </p:sp>
      </p:grpSp>
      <p:grpSp>
        <p:nvGrpSpPr>
          <p:cNvPr id="20" name="组合 19"/>
          <p:cNvGrpSpPr/>
          <p:nvPr/>
        </p:nvGrpSpPr>
        <p:grpSpPr>
          <a:xfrm>
            <a:off x="2372940" y="4663161"/>
            <a:ext cx="8295005" cy="1705610"/>
            <a:chOff x="3006" y="4179"/>
            <a:chExt cx="13063" cy="2686"/>
          </a:xfrm>
        </p:grpSpPr>
        <p:grpSp>
          <p:nvGrpSpPr>
            <p:cNvPr id="21" name="组合 20"/>
            <p:cNvGrpSpPr/>
            <p:nvPr/>
          </p:nvGrpSpPr>
          <p:grpSpPr>
            <a:xfrm>
              <a:off x="3006" y="4254"/>
              <a:ext cx="1567" cy="771"/>
              <a:chOff x="3366" y="5424"/>
              <a:chExt cx="1567" cy="771"/>
            </a:xfrm>
          </p:grpSpPr>
          <p:grpSp>
            <p:nvGrpSpPr>
              <p:cNvPr id="23" name="组合 22"/>
              <p:cNvGrpSpPr/>
              <p:nvPr/>
            </p:nvGrpSpPr>
            <p:grpSpPr>
              <a:xfrm>
                <a:off x="3366" y="5424"/>
                <a:ext cx="820" cy="771"/>
                <a:chOff x="3366" y="5424"/>
                <a:chExt cx="820" cy="771"/>
              </a:xfrm>
            </p:grpSpPr>
            <p:sp>
              <p:nvSpPr>
                <p:cNvPr id="25" name="圆角矩形 11"/>
                <p:cNvSpPr/>
                <p:nvPr/>
              </p:nvSpPr>
              <p:spPr>
                <a:xfrm>
                  <a:off x="3366" y="5424"/>
                  <a:ext cx="820" cy="771"/>
                </a:xfrm>
                <a:prstGeom prst="roundRect">
                  <a:avLst>
                    <a:gd name="adj" fmla="val 18302"/>
                  </a:avLst>
                </a:prstGeom>
                <a:solidFill>
                  <a:srgbClr val="FEA43C"/>
                </a:solidFill>
                <a:ln w="12700" cap="flat">
                  <a:noFill/>
                  <a:prstDash val="solid"/>
                  <a:miter lim="800000"/>
                </a:ln>
                <a:effectLst>
                  <a:outerShdw blurRad="241300" dist="63500" dir="5400000" algn="t" rotWithShape="0">
                    <a:sysClr val="windowText" lastClr="000000">
                      <a:lumMod val="85000"/>
                      <a:lumOff val="15000"/>
                      <a:alpha val="43000"/>
                    </a:sysClr>
                  </a:outerShdw>
                </a:effectLst>
              </p:spPr>
              <p:txBody>
                <a:bodyPr vert="horz" wrap="square" lIns="91424" tIns="45713" rIns="91424" bIns="45713" numCol="1" anchor="t" anchorCtr="false" compatLnSpc="true"/>
                <a:lstStyle/>
                <a:p>
                  <a:pPr algn="l" defTabSz="1218565"/>
                  <a:endParaRPr lang="en-US" altLang="zh-CN" sz="900" kern="0">
                    <a:solidFill>
                      <a:prstClr val="black"/>
                    </a:solidFill>
                    <a:latin typeface="微软雅黑" panose="020B0503020204020204" pitchFamily="34" charset="-122"/>
                    <a:ea typeface="微软雅黑" panose="020B0503020204020204" pitchFamily="34" charset="-122"/>
                  </a:endParaRPr>
                </a:p>
              </p:txBody>
            </p:sp>
            <p:sp>
              <p:nvSpPr>
                <p:cNvPr id="26" name="文本框 25"/>
                <p:cNvSpPr txBox="true"/>
                <p:nvPr/>
              </p:nvSpPr>
              <p:spPr>
                <a:xfrm>
                  <a:off x="3422" y="5519"/>
                  <a:ext cx="707" cy="582"/>
                </a:xfrm>
                <a:prstGeom prst="rect">
                  <a:avLst/>
                </a:prstGeom>
                <a:noFill/>
                <a:effectLst/>
              </p:spPr>
              <p:txBody>
                <a:bodyPr wrap="square" rtlCol="0">
                  <a:spAutoFit/>
                </a:bodyPr>
                <a:lstStyle/>
                <a:p>
                  <a:pPr algn="ctr"/>
                  <a:r>
                    <a:rPr lang="en-US" altLang="zh-CN" b="1" dirty="0">
                      <a:solidFill>
                        <a:srgbClr val="FFFFFF"/>
                      </a:solidFill>
                      <a:effectLst/>
                      <a:latin typeface="微软雅黑" panose="020B0503020204020204" pitchFamily="34" charset="-122"/>
                      <a:ea typeface="微软雅黑" panose="020B0503020204020204" pitchFamily="34" charset="-122"/>
                      <a:sym typeface="+mn-ea"/>
                    </a:rPr>
                    <a:t>3</a:t>
                  </a:r>
                  <a:endParaRPr lang="en-US" altLang="zh-CN" b="1" dirty="0">
                    <a:solidFill>
                      <a:srgbClr val="FFFFFF"/>
                    </a:solidFill>
                    <a:effectLst/>
                    <a:latin typeface="微软雅黑" panose="020B0503020204020204" pitchFamily="34" charset="-122"/>
                    <a:ea typeface="微软雅黑" panose="020B0503020204020204" pitchFamily="34" charset="-122"/>
                    <a:sym typeface="+mn-ea"/>
                  </a:endParaRPr>
                </a:p>
              </p:txBody>
            </p:sp>
          </p:grpSp>
          <p:sp>
            <p:nvSpPr>
              <p:cNvPr id="24" name="箭头: V 形 1"/>
              <p:cNvSpPr/>
              <p:nvPr/>
            </p:nvSpPr>
            <p:spPr>
              <a:xfrm>
                <a:off x="4549" y="5611"/>
                <a:ext cx="384" cy="423"/>
              </a:xfrm>
              <a:prstGeom prst="chevron">
                <a:avLst>
                  <a:gd name="adj" fmla="val 39326"/>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1065" b="1" dirty="0">
                  <a:solidFill>
                    <a:srgbClr val="FFFF00"/>
                  </a:solidFill>
                  <a:latin typeface="微软雅黑" panose="020B0503020204020204" pitchFamily="34" charset="-122"/>
                  <a:ea typeface="微软雅黑" panose="020B0503020204020204" pitchFamily="34" charset="-122"/>
                </a:endParaRPr>
              </a:p>
            </p:txBody>
          </p:sp>
        </p:grpSp>
        <p:sp>
          <p:nvSpPr>
            <p:cNvPr id="22" name="文本框 21"/>
            <p:cNvSpPr txBox="true"/>
            <p:nvPr/>
          </p:nvSpPr>
          <p:spPr>
            <a:xfrm>
              <a:off x="4628" y="4179"/>
              <a:ext cx="11441" cy="2686"/>
            </a:xfrm>
            <a:prstGeom prst="rect">
              <a:avLst/>
            </a:prstGeom>
            <a:noFill/>
          </p:spPr>
          <p:txBody>
            <a:bodyPr wrap="square" rtlCol="0">
              <a:spAutoFit/>
            </a:bodyPr>
            <a:lstStyle/>
            <a:p>
              <a:pPr>
                <a:lnSpc>
                  <a:spcPct val="150000"/>
                </a:lnSpc>
              </a:pPr>
              <a:r>
                <a:rPr lang="zh-CN" altLang="en-US" dirty="0">
                  <a:solidFill>
                    <a:srgbClr val="595959"/>
                  </a:solidFill>
                  <a:latin typeface="微软雅黑" panose="020B0503020204020204" pitchFamily="34" charset="-122"/>
                  <a:ea typeface="微软雅黑" panose="020B0503020204020204" pitchFamily="34" charset="-122"/>
                  <a:sym typeface="+mn-ea"/>
                </a:rPr>
                <a:t>三</a:t>
              </a:r>
              <a:r>
                <a:rPr lang="en-US" altLang="zh-CN" dirty="0">
                  <a:solidFill>
                    <a:srgbClr val="595959"/>
                  </a:solidFill>
                  <a:latin typeface="微软雅黑" panose="020B0503020204020204" pitchFamily="34" charset="-122"/>
                  <a:ea typeface="微软雅黑" panose="020B0503020204020204" pitchFamily="34" charset="-122"/>
                  <a:sym typeface="+mn-ea"/>
                </a:rPr>
                <a:t>)</a:t>
              </a:r>
              <a:r>
                <a:rPr lang="zh-CN" altLang="en-US" dirty="0">
                  <a:solidFill>
                    <a:srgbClr val="595959"/>
                  </a:solidFill>
                  <a:latin typeface="微软雅黑" panose="020B0503020204020204" pitchFamily="34" charset="-122"/>
                  <a:ea typeface="微软雅黑" panose="020B0503020204020204" pitchFamily="34" charset="-122"/>
                  <a:sym typeface="+mn-ea"/>
                </a:rPr>
                <a:t>追车、抛物击车等妨碍道路交通安全的行为。</a:t>
              </a:r>
              <a:endParaRPr lang="zh-CN" altLang="en-US" dirty="0">
                <a:solidFill>
                  <a:srgbClr val="595959"/>
                </a:solidFill>
                <a:latin typeface="微软雅黑" panose="020B0503020204020204" pitchFamily="34" charset="-122"/>
                <a:ea typeface="微软雅黑" panose="020B0503020204020204" pitchFamily="34" charset="-122"/>
                <a:sym typeface="+mn-ea"/>
              </a:endParaRPr>
            </a:p>
            <a:p>
              <a:pPr>
                <a:lnSpc>
                  <a:spcPct val="150000"/>
                </a:lnSpc>
              </a:pPr>
              <a:r>
                <a:rPr lang="zh-CN" altLang="en-US" dirty="0">
                  <a:solidFill>
                    <a:srgbClr val="595959"/>
                  </a:solidFill>
                  <a:latin typeface="微软雅黑" panose="020B0503020204020204" pitchFamily="34" charset="-122"/>
                  <a:ea typeface="微软雅黑" panose="020B0503020204020204" pitchFamily="34" charset="-122"/>
                  <a:sym typeface="+mn-ea"/>
                </a:rPr>
                <a:t>“道路”，是指 公路、 城市道路 和虽在单位管辖范围但允许社会机动车通行的地方，包括 广场、公共停车场 等用于公众通行的场所。</a:t>
              </a:r>
              <a:br>
                <a:rPr lang="zh-CN" altLang="en-US" dirty="0">
                  <a:solidFill>
                    <a:srgbClr val="595959"/>
                  </a:solidFill>
                  <a:latin typeface="微软雅黑" panose="020B0503020204020204" pitchFamily="34" charset="-122"/>
                  <a:ea typeface="微软雅黑" panose="020B0503020204020204" pitchFamily="34" charset="-122"/>
                  <a:sym typeface="+mn-ea"/>
                </a:rPr>
              </a:br>
              <a:endParaRPr lang="zh-CN" altLang="en-US" dirty="0">
                <a:solidFill>
                  <a:srgbClr val="595959"/>
                </a:solidFill>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to="" calcmode="lin" valueType="num">
                                      <p:cBhvr>
                                        <p:cTn id="7" dur="1000" fill="hold">
                                          <p:stCondLst>
                                            <p:cond delay="0"/>
                                          </p:stCondLst>
                                        </p:cTn>
                                        <p:tgtEl>
                                          <p:spTgt spid="3"/>
                                        </p:tgtEl>
                                        <p:attrNameLst>
                                          <p:attrName>ppt_x</p:attrName>
                                        </p:attrNameLst>
                                      </p:cBhvr>
                                      <p:tavLst>
                                        <p:tav tm="0" fmla="#ppt_x+(8/9)*(#ppt_x-(#ppt_x-#ppt_w/2))*((1.5-1.5*$)^2-(1.5-1.5*$)^3)">
                                          <p:val>
                                            <p:fltVal val="0"/>
                                          </p:val>
                                        </p:tav>
                                        <p:tav tm="100000">
                                          <p:val>
                                            <p:fltVal val="1"/>
                                          </p:val>
                                        </p:tav>
                                      </p:tavLst>
                                    </p:anim>
                                    <p:anim to="" calcmode="lin" valueType="num">
                                      <p:cBhvr>
                                        <p:cTn id="8" dur="1000" fill="hold">
                                          <p:stCondLst>
                                            <p:cond delay="0"/>
                                          </p:stCondLst>
                                        </p:cTn>
                                        <p:tgtEl>
                                          <p:spTgt spid="3"/>
                                        </p:tgtEl>
                                        <p:attrNameLst>
                                          <p:attrName>ppt_y</p:attrName>
                                        </p:attrNameLst>
                                      </p:cBhvr>
                                      <p:tavLst>
                                        <p:tav tm="0" fmla="#ppt_y+(8/9)*(#ppt_y-(#ppt_y+#ppt_h/2))*((1.5-1.5*$)^2-(1.5-1.5*$)^3)">
                                          <p:val>
                                            <p:fltVal val="0"/>
                                          </p:val>
                                        </p:tav>
                                        <p:tav tm="100000">
                                          <p:val>
                                            <p:fltVal val="1"/>
                                          </p:val>
                                        </p:tav>
                                      </p:tavLst>
                                    </p:anim>
                                    <p:anim to="" calcmode="lin" valueType="num">
                                      <p:cBhvr>
                                        <p:cTn id="9" dur="1000" fill="hold">
                                          <p:stCondLst>
                                            <p:cond delay="0"/>
                                          </p:stCondLst>
                                        </p:cTn>
                                        <p:tgtEl>
                                          <p:spTgt spid="3"/>
                                        </p:tgtEl>
                                        <p:attrNameLst>
                                          <p:attrName>ppt_w</p:attrName>
                                        </p:attrNameLst>
                                      </p:cBhvr>
                                      <p:tavLst>
                                        <p:tav tm="0" fmla="#ppt_w+(8/9)*(#ppt_w-0)*((1.5-1.5*$)^2-(1.5-1.5*$)^3)">
                                          <p:val>
                                            <p:fltVal val="0"/>
                                          </p:val>
                                        </p:tav>
                                        <p:tav tm="100000">
                                          <p:val>
                                            <p:fltVal val="1"/>
                                          </p:val>
                                        </p:tav>
                                      </p:tavLst>
                                    </p:anim>
                                    <p:anim to="" calcmode="lin" valueType="num">
                                      <p:cBhvr>
                                        <p:cTn id="10" dur="1000" fill="hold">
                                          <p:stCondLst>
                                            <p:cond delay="0"/>
                                          </p:stCondLst>
                                        </p:cTn>
                                        <p:tgtEl>
                                          <p:spTgt spid="3"/>
                                        </p:tgtEl>
                                        <p:attrNameLst>
                                          <p:attrName>ppt_h</p:attrName>
                                        </p:attrNameLst>
                                      </p:cBhvr>
                                      <p:tavLst>
                                        <p:tav tm="0" fmla="#ppt_h+(8/9)*(#ppt_h-0)*((1.5-1.5*$)^2-(1.5-1.5*$)^3)">
                                          <p:val>
                                            <p:fltVal val="0"/>
                                          </p:val>
                                        </p:tav>
                                        <p:tav tm="100000">
                                          <p:val>
                                            <p:fltVal val="1"/>
                                          </p:val>
                                        </p:tav>
                                      </p:tavLst>
                                    </p:anim>
                                  </p:childTnLst>
                                </p:cTn>
                              </p:par>
                            </p:childTnLst>
                          </p:cTn>
                        </p:par>
                        <p:par>
                          <p:cTn id="11" fill="hold">
                            <p:stCondLst>
                              <p:cond delay="13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tru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160781" y="2955355"/>
            <a:ext cx="3067827" cy="1670778"/>
            <a:chOff x="1060522" y="1942454"/>
            <a:chExt cx="3067827" cy="1670778"/>
          </a:xfrm>
        </p:grpSpPr>
        <p:grpSp>
          <p:nvGrpSpPr>
            <p:cNvPr id="9" name="组合 8"/>
            <p:cNvGrpSpPr/>
            <p:nvPr/>
          </p:nvGrpSpPr>
          <p:grpSpPr>
            <a:xfrm>
              <a:off x="1060522" y="2090641"/>
              <a:ext cx="249758" cy="820407"/>
              <a:chOff x="940607" y="2753704"/>
              <a:chExt cx="249758" cy="820407"/>
            </a:xfrm>
          </p:grpSpPr>
          <p:cxnSp>
            <p:nvCxnSpPr>
              <p:cNvPr id="11" name="直接连接符 10"/>
              <p:cNvCxnSpPr/>
              <p:nvPr>
                <p:custDataLst>
                  <p:tags r:id="rId1"/>
                </p:custDataLst>
              </p:nvPr>
            </p:nvCxnSpPr>
            <p:spPr>
              <a:xfrm>
                <a:off x="1070566" y="2754261"/>
                <a:ext cx="0" cy="819850"/>
              </a:xfrm>
              <a:prstGeom prst="line">
                <a:avLst/>
              </a:prstGeom>
              <a:ln w="3175" cap="rnd">
                <a:solidFill>
                  <a:srgbClr val="1C93EC"/>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12" name="椭圆 11"/>
              <p:cNvSpPr/>
              <p:nvPr>
                <p:custDataLst>
                  <p:tags r:id="rId2"/>
                </p:custDataLst>
              </p:nvPr>
            </p:nvSpPr>
            <p:spPr>
              <a:xfrm>
                <a:off x="940607" y="2753704"/>
                <a:ext cx="249758" cy="249758"/>
              </a:xfrm>
              <a:prstGeom prst="ellipse">
                <a:avLst/>
              </a:prstGeom>
              <a:solidFill>
                <a:srgbClr val="FFFFFF"/>
              </a:solidFill>
              <a:ln>
                <a:solidFill>
                  <a:srgbClr val="1C93EC"/>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solidFill>
                    <a:srgbClr val="404040"/>
                  </a:solidFill>
                  <a:latin typeface="微软雅黑" panose="020B0503020204020204" pitchFamily="34" charset="-122"/>
                  <a:ea typeface="微软雅黑" panose="020B0503020204020204" pitchFamily="34" charset="-122"/>
                </a:endParaRPr>
              </a:p>
            </p:txBody>
          </p:sp>
        </p:grpSp>
        <p:sp>
          <p:nvSpPr>
            <p:cNvPr id="10" name="文本框 9"/>
            <p:cNvSpPr txBox="true"/>
            <p:nvPr/>
          </p:nvSpPr>
          <p:spPr>
            <a:xfrm>
              <a:off x="1320441" y="1942454"/>
              <a:ext cx="2807908" cy="1670778"/>
            </a:xfrm>
            <a:prstGeom prst="rect">
              <a:avLst/>
            </a:prstGeom>
            <a:noFill/>
          </p:spPr>
          <p:txBody>
            <a:bodyPr wrap="square">
              <a:spAutoFit/>
            </a:bodyPr>
            <a:lstStyle/>
            <a:p>
              <a:pPr>
                <a:lnSpc>
                  <a:spcPct val="200000"/>
                </a:lnSpc>
              </a:pPr>
              <a:r>
                <a:rPr lang="zh-CN" altLang="en-US" spc="400" dirty="0">
                  <a:solidFill>
                    <a:srgbClr val="262626"/>
                  </a:solidFill>
                  <a:latin typeface="微软雅黑" panose="020B0503020204020204" pitchFamily="34" charset="-122"/>
                  <a:ea typeface="微软雅黑" panose="020B0503020204020204" pitchFamily="34" charset="-122"/>
                </a:rPr>
                <a:t>盗窃、抢夺、抢劫、敲诈勒索 、寻衅滋事、</a:t>
              </a:r>
              <a:endParaRPr lang="zh-CN" altLang="en-US" spc="400" dirty="0">
                <a:solidFill>
                  <a:srgbClr val="262626"/>
                </a:solidFill>
                <a:latin typeface="微软雅黑" panose="020B0503020204020204" pitchFamily="34" charset="-122"/>
                <a:ea typeface="微软雅黑" panose="020B0503020204020204" pitchFamily="34" charset="-122"/>
              </a:endParaRPr>
            </a:p>
          </p:txBody>
        </p:sp>
      </p:grpSp>
      <p:sp>
        <p:nvSpPr>
          <p:cNvPr id="13" name="文本框 12"/>
          <p:cNvSpPr txBox="true"/>
          <p:nvPr/>
        </p:nvSpPr>
        <p:spPr>
          <a:xfrm>
            <a:off x="4282273" y="1729226"/>
            <a:ext cx="3475055" cy="581057"/>
          </a:xfrm>
          <a:prstGeom prst="rect">
            <a:avLst/>
          </a:prstGeom>
          <a:noFill/>
        </p:spPr>
        <p:txBody>
          <a:bodyPr wrap="square">
            <a:spAutoFit/>
          </a:bodyPr>
          <a:lstStyle/>
          <a:p>
            <a:pPr algn="dist">
              <a:lnSpc>
                <a:spcPct val="150000"/>
              </a:lnSpc>
            </a:pPr>
            <a:r>
              <a:rPr lang="zh-CN" altLang="en-US" sz="2400" b="1" spc="400" dirty="0">
                <a:solidFill>
                  <a:srgbClr val="262626"/>
                </a:solidFill>
                <a:latin typeface="微软雅黑" panose="020B0503020204020204" pitchFamily="34" charset="-122"/>
                <a:ea typeface="微软雅黑" panose="020B0503020204020204" pitchFamily="34" charset="-122"/>
              </a:rPr>
              <a:t>二、刑事法律责任</a:t>
            </a:r>
            <a:endParaRPr lang="zh-CN" altLang="en-US" sz="2400" b="1" spc="400" dirty="0">
              <a:solidFill>
                <a:srgbClr val="262626"/>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737859" y="2955355"/>
            <a:ext cx="3067827" cy="1116781"/>
            <a:chOff x="1060522" y="1942454"/>
            <a:chExt cx="3067827" cy="1116781"/>
          </a:xfrm>
        </p:grpSpPr>
        <p:grpSp>
          <p:nvGrpSpPr>
            <p:cNvPr id="15" name="组合 14"/>
            <p:cNvGrpSpPr/>
            <p:nvPr/>
          </p:nvGrpSpPr>
          <p:grpSpPr>
            <a:xfrm>
              <a:off x="1060522" y="2090641"/>
              <a:ext cx="249758" cy="820407"/>
              <a:chOff x="940607" y="2753704"/>
              <a:chExt cx="249758" cy="820407"/>
            </a:xfrm>
          </p:grpSpPr>
          <p:cxnSp>
            <p:nvCxnSpPr>
              <p:cNvPr id="17" name="直接连接符 16"/>
              <p:cNvCxnSpPr/>
              <p:nvPr>
                <p:custDataLst>
                  <p:tags r:id="rId3"/>
                </p:custDataLst>
              </p:nvPr>
            </p:nvCxnSpPr>
            <p:spPr>
              <a:xfrm>
                <a:off x="1070566" y="2754261"/>
                <a:ext cx="0" cy="819850"/>
              </a:xfrm>
              <a:prstGeom prst="line">
                <a:avLst/>
              </a:prstGeom>
              <a:ln w="3175" cap="rnd">
                <a:solidFill>
                  <a:srgbClr val="1C93EC"/>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18" name="椭圆 17"/>
              <p:cNvSpPr/>
              <p:nvPr>
                <p:custDataLst>
                  <p:tags r:id="rId4"/>
                </p:custDataLst>
              </p:nvPr>
            </p:nvSpPr>
            <p:spPr>
              <a:xfrm>
                <a:off x="940607" y="2753704"/>
                <a:ext cx="249758" cy="249758"/>
              </a:xfrm>
              <a:prstGeom prst="ellipse">
                <a:avLst/>
              </a:prstGeom>
              <a:solidFill>
                <a:srgbClr val="FFFFFF"/>
              </a:solidFill>
              <a:ln>
                <a:solidFill>
                  <a:srgbClr val="1C93EC"/>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solidFill>
                    <a:srgbClr val="404040"/>
                  </a:solidFill>
                  <a:latin typeface="微软雅黑" panose="020B0503020204020204" pitchFamily="34" charset="-122"/>
                  <a:ea typeface="微软雅黑" panose="020B0503020204020204" pitchFamily="34" charset="-122"/>
                </a:endParaRPr>
              </a:p>
            </p:txBody>
          </p:sp>
        </p:grpSp>
        <p:sp>
          <p:nvSpPr>
            <p:cNvPr id="16" name="文本框 15"/>
            <p:cNvSpPr txBox="true"/>
            <p:nvPr/>
          </p:nvSpPr>
          <p:spPr>
            <a:xfrm>
              <a:off x="1320441" y="1942454"/>
              <a:ext cx="2807908" cy="1116781"/>
            </a:xfrm>
            <a:prstGeom prst="rect">
              <a:avLst/>
            </a:prstGeom>
            <a:noFill/>
          </p:spPr>
          <p:txBody>
            <a:bodyPr wrap="square">
              <a:spAutoFit/>
            </a:bodyPr>
            <a:lstStyle/>
            <a:p>
              <a:pPr>
                <a:lnSpc>
                  <a:spcPct val="200000"/>
                </a:lnSpc>
              </a:pPr>
              <a:r>
                <a:rPr lang="zh-CN" altLang="en-US" spc="400" dirty="0">
                  <a:solidFill>
                    <a:srgbClr val="262626"/>
                  </a:solidFill>
                  <a:latin typeface="微软雅黑" panose="020B0503020204020204" pitchFamily="34" charset="-122"/>
                  <a:ea typeface="微软雅黑" panose="020B0503020204020204" pitchFamily="34" charset="-122"/>
                </a:rPr>
                <a:t>故意毁坏财物、故意伤害、性侵犯、</a:t>
              </a:r>
              <a:endParaRPr lang="zh-CN" altLang="en-US" spc="400" dirty="0">
                <a:solidFill>
                  <a:srgbClr val="262626"/>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314936" y="2955355"/>
            <a:ext cx="3067827" cy="1670778"/>
            <a:chOff x="1060522" y="1942454"/>
            <a:chExt cx="3067827" cy="1670778"/>
          </a:xfrm>
        </p:grpSpPr>
        <p:grpSp>
          <p:nvGrpSpPr>
            <p:cNvPr id="20" name="组合 19"/>
            <p:cNvGrpSpPr/>
            <p:nvPr/>
          </p:nvGrpSpPr>
          <p:grpSpPr>
            <a:xfrm>
              <a:off x="1060522" y="2090641"/>
              <a:ext cx="249758" cy="820407"/>
              <a:chOff x="940607" y="2753704"/>
              <a:chExt cx="249758" cy="820407"/>
            </a:xfrm>
          </p:grpSpPr>
          <p:cxnSp>
            <p:nvCxnSpPr>
              <p:cNvPr id="22" name="直接连接符 21"/>
              <p:cNvCxnSpPr/>
              <p:nvPr>
                <p:custDataLst>
                  <p:tags r:id="rId5"/>
                </p:custDataLst>
              </p:nvPr>
            </p:nvCxnSpPr>
            <p:spPr>
              <a:xfrm>
                <a:off x="1070566" y="2754261"/>
                <a:ext cx="0" cy="819850"/>
              </a:xfrm>
              <a:prstGeom prst="line">
                <a:avLst/>
              </a:prstGeom>
              <a:ln w="3175" cap="rnd">
                <a:solidFill>
                  <a:srgbClr val="1C93EC"/>
                </a:solidFill>
                <a:round/>
                <a:headEnd type="none"/>
                <a:tailEnd type="none" w="med" len="med"/>
              </a:ln>
            </p:spPr>
            <p:style>
              <a:lnRef idx="1">
                <a:srgbClr val="1F74AD"/>
              </a:lnRef>
              <a:fillRef idx="0">
                <a:srgbClr val="1F74AD"/>
              </a:fillRef>
              <a:effectRef idx="0">
                <a:srgbClr val="1F74AD"/>
              </a:effectRef>
              <a:fontRef idx="minor">
                <a:srgbClr val="000000"/>
              </a:fontRef>
            </p:style>
          </p:cxnSp>
          <p:sp>
            <p:nvSpPr>
              <p:cNvPr id="23" name="椭圆 22"/>
              <p:cNvSpPr/>
              <p:nvPr>
                <p:custDataLst>
                  <p:tags r:id="rId6"/>
                </p:custDataLst>
              </p:nvPr>
            </p:nvSpPr>
            <p:spPr>
              <a:xfrm>
                <a:off x="940607" y="2753704"/>
                <a:ext cx="249758" cy="249758"/>
              </a:xfrm>
              <a:prstGeom prst="ellipse">
                <a:avLst/>
              </a:prstGeom>
              <a:solidFill>
                <a:srgbClr val="FFFFFF"/>
              </a:solidFill>
              <a:ln>
                <a:solidFill>
                  <a:srgbClr val="1C93EC"/>
                </a:solidFill>
              </a:ln>
            </p:spPr>
            <p:style>
              <a:lnRef idx="2">
                <a:srgbClr val="1F74AD">
                  <a:shade val="50000"/>
                </a:srgbClr>
              </a:lnRef>
              <a:fillRef idx="1">
                <a:srgbClr val="1F74AD"/>
              </a:fillRef>
              <a:effectRef idx="0">
                <a:srgbClr val="1F74AD"/>
              </a:effectRef>
              <a:fontRef idx="minor">
                <a:sysClr val="window" lastClr="FFFFFF"/>
              </a:fontRef>
            </p:style>
            <p:txBody>
              <a:bodyPr anchor="ctr"/>
              <a:lstStyle/>
              <a:p>
                <a:pPr algn="ctr">
                  <a:lnSpc>
                    <a:spcPct val="130000"/>
                  </a:lnSpc>
                </a:pPr>
                <a:endParaRPr>
                  <a:solidFill>
                    <a:srgbClr val="404040"/>
                  </a:solidFill>
                  <a:latin typeface="微软雅黑" panose="020B0503020204020204" pitchFamily="34" charset="-122"/>
                  <a:ea typeface="微软雅黑" panose="020B0503020204020204" pitchFamily="34" charset="-122"/>
                </a:endParaRPr>
              </a:p>
            </p:txBody>
          </p:sp>
        </p:grpSp>
        <p:sp>
          <p:nvSpPr>
            <p:cNvPr id="21" name="文本框 20"/>
            <p:cNvSpPr txBox="true"/>
            <p:nvPr/>
          </p:nvSpPr>
          <p:spPr>
            <a:xfrm>
              <a:off x="1320441" y="1942454"/>
              <a:ext cx="2807908" cy="1670778"/>
            </a:xfrm>
            <a:prstGeom prst="rect">
              <a:avLst/>
            </a:prstGeom>
            <a:noFill/>
          </p:spPr>
          <p:txBody>
            <a:bodyPr wrap="square">
              <a:spAutoFit/>
            </a:bodyPr>
            <a:lstStyle/>
            <a:p>
              <a:pPr>
                <a:lnSpc>
                  <a:spcPct val="200000"/>
                </a:lnSpc>
              </a:pPr>
              <a:r>
                <a:rPr lang="zh-CN" altLang="en-US" spc="400" dirty="0">
                  <a:solidFill>
                    <a:srgbClr val="262626"/>
                  </a:solidFill>
                  <a:latin typeface="微软雅黑" panose="020B0503020204020204" pitchFamily="34" charset="-122"/>
                  <a:ea typeface="微软雅黑" panose="020B0503020204020204" pitchFamily="34" charset="-122"/>
                </a:rPr>
                <a:t>参加黑社会性质组织罪、聚众斗殴、</a:t>
              </a:r>
              <a:endParaRPr lang="zh-CN" altLang="en-US" spc="400" dirty="0">
                <a:solidFill>
                  <a:srgbClr val="262626"/>
                </a:solidFill>
                <a:latin typeface="微软雅黑" panose="020B0503020204020204" pitchFamily="34" charset="-122"/>
                <a:ea typeface="微软雅黑" panose="020B0503020204020204" pitchFamily="34" charset="-122"/>
              </a:endParaRPr>
            </a:p>
            <a:p>
              <a:pPr>
                <a:lnSpc>
                  <a:spcPct val="200000"/>
                </a:lnSpc>
              </a:pPr>
              <a:endParaRPr lang="zh-CN" altLang="en-US" spc="400" dirty="0">
                <a:solidFill>
                  <a:srgbClr val="262626"/>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42"/>
          <p:cNvSpPr/>
          <p:nvPr/>
        </p:nvSpPr>
        <p:spPr>
          <a:xfrm>
            <a:off x="4508775" y="1264081"/>
            <a:ext cx="3479250" cy="679450"/>
          </a:xfrm>
          <a:prstGeom prst="roundRect">
            <a:avLst>
              <a:gd name="adj" fmla="val 8130"/>
            </a:avLst>
          </a:prstGeom>
          <a:noFill/>
          <a:ln>
            <a:no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dist">
              <a:lnSpc>
                <a:spcPct val="130000"/>
              </a:lnSpc>
            </a:pPr>
            <a:r>
              <a:rPr lang="zh-CN" altLang="en-US" sz="2400" b="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rPr>
              <a:t>二、刑事法律责任</a:t>
            </a:r>
            <a:endParaRPr lang="zh-CN" altLang="en-US" sz="2400" b="1"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true"/>
          <p:nvPr/>
        </p:nvSpPr>
        <p:spPr>
          <a:xfrm>
            <a:off x="2924413" y="2075815"/>
            <a:ext cx="6647974" cy="369332"/>
          </a:xfrm>
          <a:prstGeom prst="rect">
            <a:avLst/>
          </a:prstGeom>
          <a:noFill/>
        </p:spPr>
        <p:txBody>
          <a:bodyPr wrap="none" rtlCol="0" anchor="t">
            <a:spAutoFit/>
          </a:bodyPr>
          <a:lstStyle/>
          <a:p>
            <a:r>
              <a:rPr lang="en-US" altLang="zh-CN" b="1" dirty="0">
                <a:solidFill>
                  <a:srgbClr val="FEA43C"/>
                </a:solidFill>
                <a:latin typeface="微软雅黑" panose="020B0503020204020204" pitchFamily="34" charset="-122"/>
                <a:ea typeface="微软雅黑" panose="020B0503020204020204" pitchFamily="34" charset="-122"/>
                <a:sym typeface="+mn-ea"/>
              </a:rPr>
              <a:t>【</a:t>
            </a:r>
            <a:r>
              <a:rPr lang="zh-CN" altLang="en-US" b="1" dirty="0">
                <a:solidFill>
                  <a:srgbClr val="FEA43C"/>
                </a:solidFill>
                <a:latin typeface="微软雅黑" panose="020B0503020204020204" pitchFamily="34" charset="-122"/>
                <a:ea typeface="微软雅黑" panose="020B0503020204020204" pitchFamily="34" charset="-122"/>
                <a:sym typeface="+mn-ea"/>
              </a:rPr>
              <a:t>刑事责任年龄</a:t>
            </a:r>
            <a:r>
              <a:rPr lang="en-US" altLang="zh-CN" b="1" dirty="0">
                <a:solidFill>
                  <a:srgbClr val="FEA43C"/>
                </a:solidFill>
                <a:latin typeface="微软雅黑" panose="020B0503020204020204" pitchFamily="34" charset="-122"/>
                <a:ea typeface="微软雅黑" panose="020B0503020204020204" pitchFamily="34" charset="-122"/>
                <a:sym typeface="+mn-ea"/>
              </a:rPr>
              <a:t>】</a:t>
            </a:r>
            <a:r>
              <a:rPr lang="zh-CN" altLang="en-US" b="1" dirty="0">
                <a:solidFill>
                  <a:srgbClr val="FEA43C"/>
                </a:solidFill>
                <a:latin typeface="微软雅黑" panose="020B0503020204020204" pitchFamily="34" charset="-122"/>
                <a:ea typeface="微软雅黑" panose="020B0503020204020204" pitchFamily="34" charset="-122"/>
                <a:sym typeface="+mn-ea"/>
              </a:rPr>
              <a:t>：已满十六周岁的人犯罪，应当负刑事责任。</a:t>
            </a:r>
            <a:endParaRPr lang="zh-CN" altLang="en-US" b="1" dirty="0">
              <a:solidFill>
                <a:srgbClr val="FEA43C"/>
              </a:solidFill>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1518929" y="3067050"/>
            <a:ext cx="1090921" cy="2495550"/>
            <a:chOff x="661679" y="3048000"/>
            <a:chExt cx="1090921" cy="2495550"/>
          </a:xfrm>
        </p:grpSpPr>
        <p:sp>
          <p:nvSpPr>
            <p:cNvPr id="9" name="矩形: 圆角 8"/>
            <p:cNvSpPr/>
            <p:nvPr/>
          </p:nvSpPr>
          <p:spPr>
            <a:xfrm>
              <a:off x="661679" y="3048000"/>
              <a:ext cx="1090921" cy="2495550"/>
            </a:xfrm>
            <a:prstGeom prst="roundRect">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sp>
          <p:nvSpPr>
            <p:cNvPr id="10" name="Rectangle 372"/>
            <p:cNvSpPr>
              <a:spLocks noChangeArrowheads="true"/>
            </p:cNvSpPr>
            <p:nvPr/>
          </p:nvSpPr>
          <p:spPr bwMode="auto">
            <a:xfrm>
              <a:off x="715585" y="3156347"/>
              <a:ext cx="923330" cy="2272903"/>
            </a:xfrm>
            <a:prstGeom prst="rect">
              <a:avLst/>
            </a:prstGeom>
          </p:spPr>
          <p:txBody>
            <a:bodyPr vert="eaVert" wrap="square">
              <a:spAutoFit/>
            </a:bodyPr>
            <a:lstStyle/>
            <a:p>
              <a:pPr algn="ctr"/>
              <a:r>
                <a:rPr lang="zh-CN" altLang="en-US" sz="2400" b="1" dirty="0">
                  <a:solidFill>
                    <a:srgbClr val="FFFFFF"/>
                  </a:solidFill>
                  <a:latin typeface="微软雅黑" panose="020B0503020204020204" pitchFamily="34" charset="-122"/>
                  <a:ea typeface="微软雅黑" panose="020B0503020204020204" pitchFamily="34" charset="-122"/>
                  <a:cs typeface="阿里巴巴普惠体" panose="00020600040101010101" pitchFamily="18" charset="-122"/>
                  <a:sym typeface="Arial" panose="02080604020202020204" pitchFamily="34" charset="0"/>
                </a:rPr>
                <a:t>十四至十六周岁八个特定罪名</a:t>
              </a:r>
              <a:endParaRPr lang="zh-CN" altLang="en-US" sz="2400" b="1" dirty="0">
                <a:solidFill>
                  <a:srgbClr val="FFFFFF"/>
                </a:solidFill>
                <a:latin typeface="微软雅黑" panose="020B0503020204020204" pitchFamily="34" charset="-122"/>
                <a:ea typeface="微软雅黑" panose="020B0503020204020204" pitchFamily="34" charset="-122"/>
                <a:cs typeface="阿里巴巴普惠体" panose="00020600040101010101" pitchFamily="18" charset="-122"/>
                <a:sym typeface="Arial" panose="02080604020202020204" pitchFamily="34" charset="0"/>
              </a:endParaRPr>
            </a:p>
          </p:txBody>
        </p:sp>
      </p:grpSp>
      <p:sp>
        <p:nvSpPr>
          <p:cNvPr id="11" name="Text Box 5"/>
          <p:cNvSpPr txBox="true">
            <a:spLocks noChangeArrowheads="true"/>
          </p:cNvSpPr>
          <p:nvPr/>
        </p:nvSpPr>
        <p:spPr bwMode="auto">
          <a:xfrm>
            <a:off x="2969332" y="3222172"/>
            <a:ext cx="2193218" cy="41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故意杀人</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4" name="Text Box 5"/>
          <p:cNvSpPr txBox="true">
            <a:spLocks noChangeArrowheads="true"/>
          </p:cNvSpPr>
          <p:nvPr/>
        </p:nvSpPr>
        <p:spPr bwMode="auto">
          <a:xfrm>
            <a:off x="2912182" y="3990269"/>
            <a:ext cx="348861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故意伤害致人重伤或者死亡</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5" name="Text Box 5"/>
          <p:cNvSpPr txBox="true">
            <a:spLocks noChangeArrowheads="true"/>
          </p:cNvSpPr>
          <p:nvPr/>
        </p:nvSpPr>
        <p:spPr bwMode="auto">
          <a:xfrm>
            <a:off x="2912182" y="4759346"/>
            <a:ext cx="348861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强奸</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6" name="Text Box 5"/>
          <p:cNvSpPr txBox="true">
            <a:spLocks noChangeArrowheads="true"/>
          </p:cNvSpPr>
          <p:nvPr/>
        </p:nvSpPr>
        <p:spPr bwMode="auto">
          <a:xfrm>
            <a:off x="6817432" y="3222172"/>
            <a:ext cx="2193218" cy="41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抢劫</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7" name="Text Box 5"/>
          <p:cNvSpPr txBox="true">
            <a:spLocks noChangeArrowheads="true"/>
          </p:cNvSpPr>
          <p:nvPr/>
        </p:nvSpPr>
        <p:spPr bwMode="auto">
          <a:xfrm>
            <a:off x="6760282" y="3990269"/>
            <a:ext cx="348861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贩卖毒品</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8" name="Text Box 5"/>
          <p:cNvSpPr txBox="true">
            <a:spLocks noChangeArrowheads="true"/>
          </p:cNvSpPr>
          <p:nvPr/>
        </p:nvSpPr>
        <p:spPr bwMode="auto">
          <a:xfrm>
            <a:off x="6760282" y="4759346"/>
            <a:ext cx="348861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放火</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9" name="Text Box 5"/>
          <p:cNvSpPr txBox="true">
            <a:spLocks noChangeArrowheads="true"/>
          </p:cNvSpPr>
          <p:nvPr/>
        </p:nvSpPr>
        <p:spPr bwMode="auto">
          <a:xfrm>
            <a:off x="8975153" y="3222172"/>
            <a:ext cx="2193218" cy="416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爆炸</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20" name="Text Box 5"/>
          <p:cNvSpPr txBox="true">
            <a:spLocks noChangeArrowheads="true"/>
          </p:cNvSpPr>
          <p:nvPr/>
        </p:nvSpPr>
        <p:spPr bwMode="auto">
          <a:xfrm>
            <a:off x="8975153" y="3990269"/>
            <a:ext cx="3488618" cy="417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itchFamily="2" charset="-122"/>
              </a:defRPr>
            </a:lvl9pPr>
          </a:lstStyle>
          <a:p>
            <a:pPr marL="285750" indent="-285750">
              <a:lnSpc>
                <a:spcPct val="130000"/>
              </a:lnSpc>
              <a:spcBef>
                <a:spcPts val="0"/>
              </a:spcBef>
              <a:buClrTx/>
              <a:buSzTx/>
              <a:buFont typeface="Arial" panose="02080604020202020204" pitchFamily="34" charset="0"/>
              <a:buChar char="•"/>
            </a:pPr>
            <a:r>
              <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rPr>
              <a:t>投毒</a:t>
            </a:r>
            <a:endParaRPr kumimoji="1" lang="zh-CN" altLang="en-US" sz="1800" dirty="0">
              <a:solidFill>
                <a:srgbClr val="40404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4" grpId="0"/>
      <p:bldP spid="15" grpId="0"/>
      <p:bldP spid="16"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true"/>
          <p:nvPr/>
        </p:nvSpPr>
        <p:spPr>
          <a:xfrm>
            <a:off x="4166426" y="1385383"/>
            <a:ext cx="3516248" cy="461665"/>
          </a:xfrm>
          <a:prstGeom prst="rect">
            <a:avLst/>
          </a:prstGeom>
          <a:noFill/>
        </p:spPr>
        <p:txBody>
          <a:bodyPr wrap="square" rtlCol="0">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站酷快乐体2016修订版" panose="02010600030101010101" charset="-122"/>
                <a:sym typeface="站酷快乐体2016修订版" panose="02010600030101010101" charset="-122"/>
              </a:rPr>
              <a:t>二、刑事法律责任</a:t>
            </a:r>
            <a:endParaRPr lang="zh-CN" altLang="en-US" sz="2400" b="1" dirty="0">
              <a:solidFill>
                <a:srgbClr val="404040"/>
              </a:solidFill>
              <a:latin typeface="微软雅黑" panose="020B0503020204020204" pitchFamily="34" charset="-122"/>
              <a:ea typeface="微软雅黑" panose="020B0503020204020204" pitchFamily="34" charset="-122"/>
              <a:cs typeface="站酷快乐体2016修订版" panose="02010600030101010101" charset="-122"/>
              <a:sym typeface="站酷快乐体2016修订版" panose="02010600030101010101" charset="-122"/>
            </a:endParaRPr>
          </a:p>
        </p:txBody>
      </p:sp>
      <p:grpSp>
        <p:nvGrpSpPr>
          <p:cNvPr id="4" name="组合 3"/>
          <p:cNvGrpSpPr/>
          <p:nvPr/>
        </p:nvGrpSpPr>
        <p:grpSpPr>
          <a:xfrm>
            <a:off x="5064536" y="1994945"/>
            <a:ext cx="6460714" cy="3436646"/>
            <a:chOff x="933451" y="958456"/>
            <a:chExt cx="6460714" cy="3436646"/>
          </a:xfrm>
        </p:grpSpPr>
        <p:sp>
          <p:nvSpPr>
            <p:cNvPr id="5" name="标注: 右箭头 4"/>
            <p:cNvSpPr/>
            <p:nvPr/>
          </p:nvSpPr>
          <p:spPr>
            <a:xfrm>
              <a:off x="933451" y="2023801"/>
              <a:ext cx="3812764" cy="1111660"/>
            </a:xfrm>
            <a:prstGeom prst="rightArrowCallout">
              <a:avLst>
                <a:gd name="adj1" fmla="val 38115"/>
                <a:gd name="adj2" fmla="val 25000"/>
                <a:gd name="adj3" fmla="val 25000"/>
                <a:gd name="adj4" fmla="val 85548"/>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7" name="文本框 6"/>
            <p:cNvSpPr txBox="true"/>
            <p:nvPr/>
          </p:nvSpPr>
          <p:spPr>
            <a:xfrm>
              <a:off x="983126" y="2251204"/>
              <a:ext cx="3030637" cy="581057"/>
            </a:xfrm>
            <a:prstGeom prst="rect">
              <a:avLst/>
            </a:prstGeom>
            <a:noFill/>
          </p:spPr>
          <p:txBody>
            <a:bodyPr wrap="square">
              <a:spAutoFit/>
            </a:bodyPr>
            <a:lstStyle/>
            <a:p>
              <a:pPr lvl="0" algn="ctr">
                <a:lnSpc>
                  <a:spcPct val="150000"/>
                </a:lnSpc>
                <a:defRPr/>
              </a:pPr>
              <a:r>
                <a:rPr lang="zh-CN" altLang="en-US" sz="2400" b="1" kern="0" dirty="0">
                  <a:solidFill>
                    <a:srgbClr val="FFFFFF"/>
                  </a:solidFill>
                  <a:latin typeface="微软雅黑" panose="020B0503020204020204" pitchFamily="34" charset="-122"/>
                  <a:ea typeface="微软雅黑" panose="020B0503020204020204" pitchFamily="34" charset="-122"/>
                  <a:cs typeface="+mn-ea"/>
                  <a:sym typeface="思源黑体 CN Bold" panose="020B0800000000000000" pitchFamily="34" charset="-122"/>
                </a:rPr>
                <a:t>青少年刑事犯罪类型</a:t>
              </a:r>
              <a:endParaRPr lang="zh-CN" altLang="en-US" sz="2400" b="1" kern="0" dirty="0">
                <a:solidFill>
                  <a:srgbClr val="FFFFFF"/>
                </a:solidFill>
                <a:latin typeface="微软雅黑" panose="020B0503020204020204" pitchFamily="34" charset="-122"/>
                <a:ea typeface="微软雅黑" panose="020B0503020204020204" pitchFamily="34" charset="-122"/>
                <a:cs typeface="+mn-ea"/>
                <a:sym typeface="思源黑体 CN Bold" panose="020B0800000000000000" pitchFamily="34" charset="-122"/>
              </a:endParaRPr>
            </a:p>
          </p:txBody>
        </p:sp>
        <p:sp>
          <p:nvSpPr>
            <p:cNvPr id="8" name="矩形 7"/>
            <p:cNvSpPr/>
            <p:nvPr/>
          </p:nvSpPr>
          <p:spPr>
            <a:xfrm>
              <a:off x="5091880" y="958456"/>
              <a:ext cx="2302285" cy="3436646"/>
            </a:xfrm>
            <a:prstGeom prst="rect">
              <a:avLst/>
            </a:prstGeom>
            <a:noFill/>
            <a:ln w="9525">
              <a:noFill/>
            </a:ln>
          </p:spPr>
          <p:txBody>
            <a:bodyPr wrap="square" anchor="t">
              <a:spAutoFit/>
            </a:bodyPr>
            <a:lstStyle/>
            <a:p>
              <a:pPr algn="just" fontAlgn="auto">
                <a:lnSpc>
                  <a:spcPct val="250000"/>
                </a:lnSpc>
              </a:pPr>
              <a:r>
                <a:rPr lang="en-US" altLang="zh-CN"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1</a:t>
              </a:r>
              <a:r>
                <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、从属性犯罪</a:t>
              </a:r>
              <a:endPar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endParaRPr>
            </a:p>
            <a:p>
              <a:pPr algn="just" fontAlgn="auto">
                <a:lnSpc>
                  <a:spcPct val="250000"/>
                </a:lnSpc>
              </a:pPr>
              <a:r>
                <a:rPr lang="en-US" altLang="zh-CN"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2</a:t>
              </a:r>
              <a:r>
                <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、团伙性犯罪</a:t>
              </a:r>
              <a:endPar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endParaRPr>
            </a:p>
            <a:p>
              <a:pPr algn="just" fontAlgn="auto">
                <a:lnSpc>
                  <a:spcPct val="250000"/>
                </a:lnSpc>
              </a:pPr>
              <a:r>
                <a:rPr lang="en-US" altLang="zh-CN"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3</a:t>
              </a:r>
              <a:r>
                <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、报复型犯罪</a:t>
              </a:r>
              <a:endPar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endParaRPr>
            </a:p>
            <a:p>
              <a:pPr algn="just" fontAlgn="auto">
                <a:lnSpc>
                  <a:spcPct val="250000"/>
                </a:lnSpc>
              </a:pPr>
              <a:r>
                <a:rPr lang="en-US" altLang="zh-CN"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4</a:t>
              </a:r>
              <a:r>
                <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、冲动型犯罪</a:t>
              </a:r>
              <a:endPar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endParaRPr>
            </a:p>
            <a:p>
              <a:pPr algn="just" fontAlgn="auto">
                <a:lnSpc>
                  <a:spcPct val="250000"/>
                </a:lnSpc>
              </a:pPr>
              <a:r>
                <a:rPr lang="en-US" altLang="zh-CN"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5</a:t>
              </a:r>
              <a:r>
                <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rPr>
                <a:t>、无知型犯罪 </a:t>
              </a:r>
              <a:endParaRPr lang="zh-CN" altLang="en-US" dirty="0">
                <a:solidFill>
                  <a:srgbClr val="404040"/>
                </a:solidFill>
                <a:latin typeface="微软雅黑" panose="020B0503020204020204" pitchFamily="34" charset="-122"/>
                <a:ea typeface="微软雅黑" panose="020B0503020204020204" pitchFamily="34" charset="-122"/>
                <a:cs typeface="字魂58号-创中黑" panose="00000500000000000000" charset="-122"/>
              </a:endParaRPr>
            </a:p>
          </p:txBody>
        </p:sp>
      </p:grpSp>
      <p:pic>
        <p:nvPicPr>
          <p:cNvPr id="13" name="图片 12"/>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1257294" y="2324100"/>
            <a:ext cx="3219456" cy="32194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anim calcmode="lin" valueType="num">
                                      <p:cBhvr>
                                        <p:cTn id="12" dur="500" fill="hold"/>
                                        <p:tgtEl>
                                          <p:spTgt spid="13"/>
                                        </p:tgtEl>
                                        <p:attrNameLst>
                                          <p:attrName>ppt_x</p:attrName>
                                        </p:attrNameLst>
                                      </p:cBhvr>
                                      <p:tavLst>
                                        <p:tav tm="0">
                                          <p:val>
                                            <p:strVal val="#ppt_x"/>
                                          </p:val>
                                        </p:tav>
                                        <p:tav tm="100000">
                                          <p:val>
                                            <p:strVal val="#ppt_x"/>
                                          </p:val>
                                        </p:tav>
                                      </p:tavLst>
                                    </p:anim>
                                    <p:anim calcmode="lin" valueType="num">
                                      <p:cBhvr>
                                        <p:cTn id="13" dur="5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51543" y="978397"/>
            <a:ext cx="6003501" cy="611072"/>
            <a:chOff x="535564" y="1043533"/>
            <a:chExt cx="6003501" cy="611072"/>
          </a:xfrm>
        </p:grpSpPr>
        <p:sp>
          <p:nvSpPr>
            <p:cNvPr id="12" name="d17d5220-38b5-4c5b-806a-2792dfa3e0c6"/>
            <p:cNvSpPr/>
            <p:nvPr/>
          </p:nvSpPr>
          <p:spPr>
            <a:xfrm>
              <a:off x="1602825" y="1114507"/>
              <a:ext cx="4136140" cy="469123"/>
            </a:xfrm>
            <a:prstGeom prst="roundRect">
              <a:avLst>
                <a:gd name="adj" fmla="val 50000"/>
              </a:avLst>
            </a:prstGeom>
            <a:solidFill>
              <a:srgbClr val="F2F2F2">
                <a:alpha val="12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dirty="0">
                <a:ln w="19050">
                  <a:noFill/>
                </a:ln>
                <a:gradFill flip="none" rotWithShape="true">
                  <a:gsLst>
                    <a:gs pos="100000">
                      <a:srgbClr val="E9BE61"/>
                    </a:gs>
                    <a:gs pos="49000">
                      <a:srgbClr val="FEEFAC"/>
                    </a:gs>
                  </a:gsLst>
                  <a:lin ang="5400000" scaled="false"/>
                  <a:tileRect/>
                </a:gra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3" name="75d24dc5-fe2b-478c-b6d0-6cde2d79beaf"/>
            <p:cNvSpPr/>
            <p:nvPr/>
          </p:nvSpPr>
          <p:spPr>
            <a:xfrm>
              <a:off x="1767962" y="1142050"/>
              <a:ext cx="4771103" cy="461665"/>
            </a:xfrm>
            <a:prstGeom prst="rect">
              <a:avLst/>
            </a:prstGeom>
            <a:noFill/>
          </p:spPr>
          <p:txBody>
            <a:bodyPr wrap="square" rtlCol="0">
              <a:spAutoFit/>
            </a:bodyPr>
            <a:lstStyle/>
            <a:p>
              <a:r>
                <a:rPr lang="zh-CN" altLang="en-US" sz="2400" b="1" dirty="0">
                  <a:solidFill>
                    <a:srgbClr val="5C5C5C"/>
                  </a:solidFill>
                  <a:latin typeface="微软雅黑" panose="020B0503020204020204" pitchFamily="34" charset="-122"/>
                  <a:ea typeface="微软雅黑" panose="020B0503020204020204" pitchFamily="34" charset="-122"/>
                  <a:sym typeface="思源黑体" panose="020B0500000000000000" pitchFamily="34" charset="-122"/>
                </a:rPr>
                <a:t> 从属性犯罪</a:t>
              </a:r>
              <a:endParaRPr lang="zh-CN" altLang="en-US" sz="2400" b="1" dirty="0">
                <a:solidFill>
                  <a:srgbClr val="5C5C5C"/>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4" name="7ee85108-b2c8-44c5-ab5d-bb6bfb6b20a9"/>
            <p:cNvSpPr/>
            <p:nvPr/>
          </p:nvSpPr>
          <p:spPr bwMode="auto">
            <a:xfrm>
              <a:off x="610176" y="1118145"/>
              <a:ext cx="461848" cy="461848"/>
            </a:xfrm>
            <a:prstGeom prst="ellipse">
              <a:avLst/>
            </a:prstGeom>
            <a:gradFill flip="none" rotWithShape="true">
              <a:gsLst>
                <a:gs pos="0">
                  <a:srgbClr val="1C93EC"/>
                </a:gs>
                <a:gs pos="100000">
                  <a:srgbClr val="1C93EC"/>
                </a:gs>
              </a:gsLst>
              <a:lin ang="6600000" scaled="false"/>
              <a:tileRect/>
            </a:gradFill>
            <a:ln>
              <a:noFill/>
            </a:ln>
            <a:effectLst>
              <a:outerShdw blurRad="254000" dist="101600" dir="5400000" algn="c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FFFF"/>
                  </a:solidFill>
                  <a:latin typeface="微软雅黑" panose="020B0503020204020204" pitchFamily="34" charset="-122"/>
                  <a:ea typeface="微软雅黑" panose="020B0503020204020204" pitchFamily="34" charset="-122"/>
                  <a:sym typeface="思源黑体" panose="020B0500000000000000" pitchFamily="34" charset="-122"/>
                </a:rPr>
                <a:t>1</a:t>
              </a:r>
              <a:endParaRPr lang="zh-CN" altLang="en-US" sz="1600" dirty="0">
                <a:solidFill>
                  <a:srgbClr val="FFFFFF"/>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15" name="fe73064b-c38e-4555-9f40-7f09b541e266"/>
            <p:cNvSpPr>
              <a:spLocks noChangeShapeType="true"/>
            </p:cNvSpPr>
            <p:nvPr/>
          </p:nvSpPr>
          <p:spPr bwMode="auto">
            <a:xfrm flipH="true">
              <a:off x="1146636" y="1349069"/>
              <a:ext cx="451426" cy="0"/>
            </a:xfrm>
            <a:prstGeom prst="line">
              <a:avLst/>
            </a:prstGeom>
            <a:noFill/>
            <a:ln w="3175" cap="flat">
              <a:solidFill>
                <a:srgbClr val="1C93EC"/>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6" name="椭圆 15"/>
            <p:cNvSpPr>
              <a:spLocks noChangeArrowheads="true"/>
            </p:cNvSpPr>
            <p:nvPr/>
          </p:nvSpPr>
          <p:spPr bwMode="auto">
            <a:xfrm>
              <a:off x="535564" y="1043533"/>
              <a:ext cx="611072" cy="611072"/>
            </a:xfrm>
            <a:prstGeom prst="ellipse">
              <a:avLst/>
            </a:prstGeom>
            <a:noFill/>
            <a:ln w="3175" cmpd="sng">
              <a:solidFill>
                <a:srgbClr val="1C93EC"/>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17" name="矩形 16"/>
          <p:cNvSpPr/>
          <p:nvPr/>
        </p:nvSpPr>
        <p:spPr>
          <a:xfrm>
            <a:off x="459811" y="1676111"/>
            <a:ext cx="11465489" cy="1289905"/>
          </a:xfrm>
          <a:prstGeom prst="rect">
            <a:avLst/>
          </a:prstGeom>
        </p:spPr>
        <p:txBody>
          <a:bodyPr wrap="square">
            <a:spAutoFit/>
          </a:bodyPr>
          <a:lstStyle/>
          <a:p>
            <a:pPr marL="106045" lvl="0" algn="just">
              <a:lnSpc>
                <a:spcPct val="150000"/>
              </a:lnSpc>
              <a:buClr>
                <a:schemeClr val="tx1">
                  <a:lumMod val="65000"/>
                  <a:lumOff val="35000"/>
                </a:schemeClr>
              </a:buClr>
              <a:defRPr/>
            </a:pPr>
            <a:r>
              <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青少年由于思维尚不成熟及社会经验的不丰富，容易成 为成人犯罪时控制的对象，并且青少年由于对好坏的识别能力差，在作案时处于一种死心塌地的从属地位。</a:t>
            </a:r>
            <a:endPar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a:p>
            <a:pPr marL="106045" lvl="0" algn="just">
              <a:lnSpc>
                <a:spcPct val="150000"/>
              </a:lnSpc>
              <a:buClr>
                <a:schemeClr val="tx1">
                  <a:lumMod val="65000"/>
                  <a:lumOff val="35000"/>
                </a:schemeClr>
              </a:buClr>
              <a:defRPr/>
            </a:pPr>
            <a:endPar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nvGrpSpPr>
          <p:cNvPr id="30" name="组合 29"/>
          <p:cNvGrpSpPr/>
          <p:nvPr/>
        </p:nvGrpSpPr>
        <p:grpSpPr>
          <a:xfrm>
            <a:off x="612211" y="2548018"/>
            <a:ext cx="10474889" cy="1023742"/>
            <a:chOff x="726511" y="2948068"/>
            <a:chExt cx="10474889" cy="1023742"/>
          </a:xfrm>
        </p:grpSpPr>
        <p:sp>
          <p:nvSpPr>
            <p:cNvPr id="28" name="矩形 27"/>
            <p:cNvSpPr/>
            <p:nvPr/>
          </p:nvSpPr>
          <p:spPr bwMode="auto">
            <a:xfrm>
              <a:off x="781050" y="3009900"/>
              <a:ext cx="9867900" cy="914400"/>
            </a:xfrm>
            <a:prstGeom prst="rect">
              <a:avLst/>
            </a:prstGeom>
            <a:gradFill flip="none" rotWithShape="true">
              <a:gsLst>
                <a:gs pos="0">
                  <a:srgbClr val="1C93EC">
                    <a:alpha val="44000"/>
                  </a:srgbClr>
                </a:gs>
                <a:gs pos="100000">
                  <a:srgbClr val="1C93EC">
                    <a:alpha val="0"/>
                  </a:srgbClr>
                </a:gs>
              </a:gsLst>
              <a:lin ang="0" scaled="true"/>
              <a:tileRect/>
            </a:gra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29" name="矩形 28"/>
            <p:cNvSpPr/>
            <p:nvPr/>
          </p:nvSpPr>
          <p:spPr>
            <a:xfrm>
              <a:off x="726511" y="2948068"/>
              <a:ext cx="10474889" cy="1023742"/>
            </a:xfrm>
            <a:prstGeom prst="rect">
              <a:avLst/>
            </a:prstGeom>
          </p:spPr>
          <p:txBody>
            <a:bodyPr wrap="square">
              <a:spAutoFit/>
            </a:bodyPr>
            <a:lstStyle/>
            <a:p>
              <a:pPr marL="106045" lvl="0" algn="just">
                <a:lnSpc>
                  <a:spcPct val="150000"/>
                </a:lnSpc>
                <a:buClr>
                  <a:schemeClr val="tx1">
                    <a:lumMod val="65000"/>
                    <a:lumOff val="35000"/>
                  </a:schemeClr>
                </a:buClr>
                <a:defRPr/>
              </a:pPr>
              <a:r>
                <a:rPr lang="zh-CN" altLang="en-US" sz="14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例如</a:t>
              </a:r>
              <a:r>
                <a:rPr lang="en-US" altLang="zh-CN" sz="14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15</a:t>
              </a:r>
              <a:r>
                <a:rPr lang="zh-CN" altLang="en-US" sz="14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岁的骆某在与成年人李某所进行的抢劫活动中，一次又一次的充当“放风”的角色，事后未得任何赃物，但仍心于情愿地去做，仅因为李某平时给他买两碗面条，在他不顺心时说两句安慰的话。为了这个简单的原因，骆某甚至经常不回家，与李某吃住在一起，连续做案十余次。</a:t>
              </a:r>
              <a:endParaRPr lang="zh-CN" altLang="en-US" sz="14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grpSp>
        <p:nvGrpSpPr>
          <p:cNvPr id="31" name="组合 30"/>
          <p:cNvGrpSpPr/>
          <p:nvPr/>
        </p:nvGrpSpPr>
        <p:grpSpPr>
          <a:xfrm>
            <a:off x="626155" y="3660080"/>
            <a:ext cx="6003501" cy="611072"/>
            <a:chOff x="535564" y="1043533"/>
            <a:chExt cx="6003501" cy="611072"/>
          </a:xfrm>
        </p:grpSpPr>
        <p:sp>
          <p:nvSpPr>
            <p:cNvPr id="32" name="d17d5220-38b5-4c5b-806a-2792dfa3e0c6"/>
            <p:cNvSpPr/>
            <p:nvPr/>
          </p:nvSpPr>
          <p:spPr>
            <a:xfrm>
              <a:off x="1602825" y="1114507"/>
              <a:ext cx="4136140" cy="469123"/>
            </a:xfrm>
            <a:prstGeom prst="roundRect">
              <a:avLst>
                <a:gd name="adj" fmla="val 50000"/>
              </a:avLst>
            </a:prstGeom>
            <a:solidFill>
              <a:srgbClr val="F2F2F2">
                <a:alpha val="12000"/>
              </a:srgbClr>
            </a:solidFill>
            <a:ln w="6350">
              <a:solidFill>
                <a:srgbClr val="BFBFB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rIns="0" rtlCol="0" anchor="ctr">
              <a:noAutofit/>
            </a:bodyPr>
            <a:lstStyle/>
            <a:p>
              <a:pPr algn="ctr"/>
              <a:endParaRPr lang="zh-CN" altLang="en-US" sz="2800" dirty="0">
                <a:ln w="19050">
                  <a:noFill/>
                </a:ln>
                <a:gradFill flip="none" rotWithShape="true">
                  <a:gsLst>
                    <a:gs pos="100000">
                      <a:srgbClr val="E9BE61"/>
                    </a:gs>
                    <a:gs pos="49000">
                      <a:srgbClr val="FEEFAC"/>
                    </a:gs>
                  </a:gsLst>
                  <a:lin ang="5400000" scaled="false"/>
                  <a:tileRect/>
                </a:gra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3" name="75d24dc5-fe2b-478c-b6d0-6cde2d79beaf"/>
            <p:cNvSpPr/>
            <p:nvPr/>
          </p:nvSpPr>
          <p:spPr>
            <a:xfrm>
              <a:off x="1767962" y="1142050"/>
              <a:ext cx="4771103" cy="461665"/>
            </a:xfrm>
            <a:prstGeom prst="rect">
              <a:avLst/>
            </a:prstGeom>
            <a:noFill/>
          </p:spPr>
          <p:txBody>
            <a:bodyPr wrap="square" rtlCol="0">
              <a:spAutoFit/>
            </a:bodyPr>
            <a:lstStyle/>
            <a:p>
              <a:r>
                <a:rPr lang="zh-CN" altLang="en-US" sz="2400" b="1" dirty="0">
                  <a:solidFill>
                    <a:srgbClr val="5C5C5C"/>
                  </a:solidFill>
                  <a:latin typeface="微软雅黑" panose="020B0503020204020204" pitchFamily="34" charset="-122"/>
                  <a:ea typeface="微软雅黑" panose="020B0503020204020204" pitchFamily="34" charset="-122"/>
                  <a:sym typeface="思源黑体" panose="020B0500000000000000" pitchFamily="34" charset="-122"/>
                </a:rPr>
                <a:t>团伙性犯罪</a:t>
              </a:r>
              <a:endParaRPr lang="zh-CN" altLang="en-US" sz="2400" b="1" dirty="0">
                <a:solidFill>
                  <a:srgbClr val="5C5C5C"/>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4" name="7ee85108-b2c8-44c5-ab5d-bb6bfb6b20a9"/>
            <p:cNvSpPr/>
            <p:nvPr/>
          </p:nvSpPr>
          <p:spPr bwMode="auto">
            <a:xfrm>
              <a:off x="610176" y="1118145"/>
              <a:ext cx="461848" cy="461848"/>
            </a:xfrm>
            <a:prstGeom prst="ellipse">
              <a:avLst/>
            </a:prstGeom>
            <a:solidFill>
              <a:srgbClr val="FEA43C"/>
            </a:solidFill>
            <a:ln>
              <a:noFill/>
            </a:ln>
            <a:effectLst>
              <a:outerShdw blurRad="254000" dist="101600" dir="5400000" algn="ctr" rotWithShape="0">
                <a:schemeClr val="tx1">
                  <a:lumMod val="75000"/>
                  <a:lumOff val="2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1</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sp>
          <p:nvSpPr>
            <p:cNvPr id="35" name="fe73064b-c38e-4555-9f40-7f09b541e266"/>
            <p:cNvSpPr>
              <a:spLocks noChangeShapeType="true"/>
            </p:cNvSpPr>
            <p:nvPr/>
          </p:nvSpPr>
          <p:spPr bwMode="auto">
            <a:xfrm flipH="true">
              <a:off x="1146636" y="1349069"/>
              <a:ext cx="451426" cy="0"/>
            </a:xfrm>
            <a:prstGeom prst="line">
              <a:avLst/>
            </a:prstGeom>
            <a:noFill/>
            <a:ln w="3175" cap="flat">
              <a:solidFill>
                <a:srgbClr val="FEA43C"/>
              </a:solidFill>
              <a:prstDash val="solid"/>
              <a:miter lim="800000"/>
              <a:headEnd type="oval"/>
              <a:tailEnd type="oval"/>
            </a:ln>
            <a:extLst>
              <a:ext uri="{909E8E84-426E-40DD-AFC4-6F175D3DCCD1}">
                <a14:hiddenFill xmlns:a14="http://schemas.microsoft.com/office/drawing/2010/main">
                  <a:noFill/>
                </a14:hiddenFill>
              </a:ext>
            </a:extLst>
          </p:spPr>
          <p:txBody>
            <a:bodyPr vert="horz" wrap="square" lIns="91440" tIns="45720" rIns="91440" bIns="45720" numCol="1" anchor="t" anchorCtr="false" compatLnSpc="true"/>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6" name="椭圆 35"/>
            <p:cNvSpPr>
              <a:spLocks noChangeArrowheads="true"/>
            </p:cNvSpPr>
            <p:nvPr/>
          </p:nvSpPr>
          <p:spPr bwMode="auto">
            <a:xfrm>
              <a:off x="535564" y="1043533"/>
              <a:ext cx="611072" cy="611072"/>
            </a:xfrm>
            <a:prstGeom prst="ellipse">
              <a:avLst/>
            </a:prstGeom>
            <a:noFill/>
            <a:ln w="3175" cmpd="sng">
              <a:solidFill>
                <a:srgbClr val="FEA43C"/>
              </a:solidFill>
              <a:prstDash val="dash"/>
              <a:round/>
            </a:ln>
            <a:extLst>
              <a:ext uri="{909E8E84-426E-40DD-AFC4-6F175D3DCCD1}">
                <a14:hiddenFill xmlns:a14="http://schemas.microsoft.com/office/drawing/2010/main">
                  <a:solidFill>
                    <a:srgbClr val="FFFFFF"/>
                  </a:solidFill>
                </a14:hiddenFill>
              </a:ext>
            </a:extLst>
          </p:spPr>
          <p:txBody>
            <a:bodyPr lIns="91417" tIns="45709" rIns="91417" bIns="45709"/>
            <a:lstStyle>
              <a:lvl1pPr eaLnBrk="0" hangingPunct="0">
                <a:defRPr>
                  <a:solidFill>
                    <a:schemeClr val="tx1"/>
                  </a:solidFill>
                  <a:latin typeface="Arial" panose="02080604020202020204" pitchFamily="34" charset="0"/>
                  <a:ea typeface="宋体" pitchFamily="2" charset="-122"/>
                </a:defRPr>
              </a:lvl1pPr>
              <a:lvl2pPr marL="742950" indent="-285750" eaLnBrk="0" hangingPunct="0">
                <a:defRPr>
                  <a:solidFill>
                    <a:schemeClr val="tx1"/>
                  </a:solidFill>
                  <a:latin typeface="Arial" panose="02080604020202020204" pitchFamily="34" charset="0"/>
                  <a:ea typeface="宋体" pitchFamily="2" charset="-122"/>
                </a:defRPr>
              </a:lvl2pPr>
              <a:lvl3pPr marL="1143000" indent="-228600" eaLnBrk="0" hangingPunct="0">
                <a:defRPr>
                  <a:solidFill>
                    <a:schemeClr val="tx1"/>
                  </a:solidFill>
                  <a:latin typeface="Arial" panose="02080604020202020204" pitchFamily="34" charset="0"/>
                  <a:ea typeface="宋体" pitchFamily="2" charset="-122"/>
                </a:defRPr>
              </a:lvl3pPr>
              <a:lvl4pPr marL="1600200" indent="-228600" eaLnBrk="0" hangingPunct="0">
                <a:defRPr>
                  <a:solidFill>
                    <a:schemeClr val="tx1"/>
                  </a:solidFill>
                  <a:latin typeface="Arial" panose="02080604020202020204" pitchFamily="34" charset="0"/>
                  <a:ea typeface="宋体" pitchFamily="2" charset="-122"/>
                </a:defRPr>
              </a:lvl4pPr>
              <a:lvl5pPr marL="2057400" indent="-228600" eaLnBrk="0" hangingPunct="0">
                <a:defRPr>
                  <a:solidFill>
                    <a:schemeClr val="tx1"/>
                  </a:solidFill>
                  <a:latin typeface="Arial" panose="02080604020202020204" pitchFamily="34" charset="0"/>
                  <a:ea typeface="宋体" pitchFamily="2" charset="-122"/>
                </a:defRPr>
              </a:lvl5pPr>
              <a:lvl6pPr marL="25146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6pPr>
              <a:lvl7pPr marL="29718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7pPr>
              <a:lvl8pPr marL="34290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8pPr>
              <a:lvl9pPr marL="3886200" indent="-228600" eaLnBrk="0" fontAlgn="base" hangingPunct="0">
                <a:spcBef>
                  <a:spcPct val="0"/>
                </a:spcBef>
                <a:spcAft>
                  <a:spcPct val="0"/>
                </a:spcAft>
                <a:buFont typeface="Arial" panose="02080604020202020204" pitchFamily="34" charset="0"/>
                <a:defRPr>
                  <a:solidFill>
                    <a:schemeClr val="tx1"/>
                  </a:solidFill>
                  <a:latin typeface="Arial" panose="02080604020202020204" pitchFamily="34" charset="0"/>
                  <a:ea typeface="宋体"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srgbClr val="000000"/>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37" name="矩形 36"/>
          <p:cNvSpPr/>
          <p:nvPr/>
        </p:nvSpPr>
        <p:spPr>
          <a:xfrm>
            <a:off x="459811" y="4359473"/>
            <a:ext cx="11465489" cy="1289905"/>
          </a:xfrm>
          <a:prstGeom prst="rect">
            <a:avLst/>
          </a:prstGeom>
        </p:spPr>
        <p:txBody>
          <a:bodyPr wrap="square">
            <a:spAutoFit/>
          </a:bodyPr>
          <a:lstStyle/>
          <a:p>
            <a:pPr marL="106045" lvl="0" algn="just">
              <a:lnSpc>
                <a:spcPct val="150000"/>
              </a:lnSpc>
              <a:buClr>
                <a:schemeClr val="tx1">
                  <a:lumMod val="65000"/>
                  <a:lumOff val="35000"/>
                </a:schemeClr>
              </a:buClr>
              <a:defRPr/>
            </a:pPr>
            <a:r>
              <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青少年以一定的特征如地域、性格、年龄、同学等形式一个个的团伙，经常聚在一起，形成一附和，或碍于情面不好推辞共同作案。团伙犯罪的一大特征就是“一个老鼠坏一锅汤”，一个人带坏一群人。</a:t>
            </a:r>
            <a:endPar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a:p>
            <a:pPr marL="106045" lvl="0" algn="just">
              <a:lnSpc>
                <a:spcPct val="150000"/>
              </a:lnSpc>
              <a:buClr>
                <a:schemeClr val="tx1">
                  <a:lumMod val="65000"/>
                  <a:lumOff val="35000"/>
                </a:schemeClr>
              </a:buClr>
              <a:defRPr/>
            </a:pPr>
            <a:r>
              <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 </a:t>
            </a:r>
            <a:endParaRPr lang="zh-CN" altLang="en-US"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nvGrpSpPr>
          <p:cNvPr id="38" name="组合 37"/>
          <p:cNvGrpSpPr/>
          <p:nvPr/>
        </p:nvGrpSpPr>
        <p:grpSpPr>
          <a:xfrm>
            <a:off x="612211" y="5293212"/>
            <a:ext cx="10474889" cy="914400"/>
            <a:chOff x="726511" y="3009900"/>
            <a:chExt cx="10474889" cy="914400"/>
          </a:xfrm>
        </p:grpSpPr>
        <p:sp>
          <p:nvSpPr>
            <p:cNvPr id="39" name="矩形 38"/>
            <p:cNvSpPr/>
            <p:nvPr/>
          </p:nvSpPr>
          <p:spPr bwMode="auto">
            <a:xfrm>
              <a:off x="781050" y="3009900"/>
              <a:ext cx="9867900" cy="914400"/>
            </a:xfrm>
            <a:prstGeom prst="rect">
              <a:avLst/>
            </a:prstGeom>
            <a:gradFill flip="none" rotWithShape="true">
              <a:gsLst>
                <a:gs pos="0">
                  <a:srgbClr val="FEA43C">
                    <a:alpha val="44000"/>
                  </a:srgbClr>
                </a:gs>
                <a:gs pos="100000">
                  <a:srgbClr val="FEA43C">
                    <a:alpha val="0"/>
                  </a:srgbClr>
                </a:gs>
              </a:gsLst>
              <a:lin ang="0" scaled="true"/>
              <a:tileRect/>
            </a:gra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40" name="矩形 39"/>
            <p:cNvSpPr/>
            <p:nvPr/>
          </p:nvSpPr>
          <p:spPr>
            <a:xfrm>
              <a:off x="726511" y="3099495"/>
              <a:ext cx="10474889" cy="700576"/>
            </a:xfrm>
            <a:prstGeom prst="rect">
              <a:avLst/>
            </a:prstGeom>
          </p:spPr>
          <p:txBody>
            <a:bodyPr wrap="square">
              <a:spAutoFit/>
            </a:bodyPr>
            <a:lstStyle/>
            <a:p>
              <a:pPr marL="106045" lvl="0" algn="just">
                <a:lnSpc>
                  <a:spcPct val="150000"/>
                </a:lnSpc>
                <a:buClr>
                  <a:schemeClr val="tx1">
                    <a:lumMod val="65000"/>
                    <a:lumOff val="35000"/>
                  </a:schemeClr>
                </a:buClr>
                <a:defRPr/>
              </a:pPr>
              <a:r>
                <a:rPr lang="zh-CN" altLang="en-US" sz="14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rPr>
                <a:t>例如徐某等四人合伙抢劫一案，除徐某外其余三人都是在校学生。先是由徐某提议发生了抢劫他人财物的行为。三名学生被捕入狱后，很是后悔，认识到不该和徐某这样的人混在一起。</a:t>
              </a:r>
              <a:endParaRPr lang="zh-CN" altLang="en-US" sz="1400" dirty="0">
                <a:solidFill>
                  <a:srgbClr val="404040"/>
                </a:solidFill>
                <a:latin typeface="微软雅黑" panose="020B0503020204020204" pitchFamily="34" charset="-122"/>
                <a:ea typeface="微软雅黑" panose="020B0503020204020204" pitchFamily="34" charset="-122"/>
                <a:cs typeface="微软雅黑" panose="020B0503020204020204" pitchFamily="34" charset="-122"/>
                <a:sym typeface="思源黑体" panose="020B05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true"/>
          <p:nvPr/>
        </p:nvSpPr>
        <p:spPr>
          <a:xfrm>
            <a:off x="2440577" y="1364218"/>
            <a:ext cx="1723549" cy="461665"/>
          </a:xfrm>
          <a:prstGeom prst="rect">
            <a:avLst/>
          </a:prstGeom>
          <a:noFill/>
        </p:spPr>
        <p:txBody>
          <a:bodyPr wrap="none" rtlCol="0"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mn-ea"/>
              </a:rPr>
              <a:t>报复型犯罪</a:t>
            </a:r>
            <a:endParaRPr lang="zh-CN" altLang="en-US" sz="2400" b="1" dirty="0">
              <a:solidFill>
                <a:srgbClr val="404040"/>
              </a:solidFill>
              <a:latin typeface="微软雅黑" panose="020B0503020204020204" pitchFamily="34" charset="-122"/>
              <a:ea typeface="微软雅黑" panose="020B0503020204020204" pitchFamily="34" charset="-122"/>
              <a:sym typeface="+mn-ea"/>
            </a:endParaRPr>
          </a:p>
        </p:txBody>
      </p:sp>
      <p:grpSp>
        <p:nvGrpSpPr>
          <p:cNvPr id="12" name="组合 11"/>
          <p:cNvGrpSpPr/>
          <p:nvPr/>
        </p:nvGrpSpPr>
        <p:grpSpPr>
          <a:xfrm>
            <a:off x="1235710" y="2019300"/>
            <a:ext cx="4269740" cy="1543050"/>
            <a:chOff x="1062450" y="1485900"/>
            <a:chExt cx="2707640" cy="1543050"/>
          </a:xfrm>
        </p:grpSpPr>
        <p:sp>
          <p:nvSpPr>
            <p:cNvPr id="13" name="矩形: 圆角 12"/>
            <p:cNvSpPr/>
            <p:nvPr/>
          </p:nvSpPr>
          <p:spPr>
            <a:xfrm flipH="true">
              <a:off x="1062450" y="1485900"/>
              <a:ext cx="2707640" cy="1543050"/>
            </a:xfrm>
            <a:prstGeom prst="roundRect">
              <a:avLst>
                <a:gd name="adj" fmla="val 7014"/>
              </a:avLst>
            </a:prstGeom>
            <a:gradFill flip="none" rotWithShape="true">
              <a:gsLst>
                <a:gs pos="97000">
                  <a:srgbClr val="1C93EC">
                    <a:alpha val="9000"/>
                  </a:srgbClr>
                </a:gs>
                <a:gs pos="76000">
                  <a:srgbClr val="1C93EC">
                    <a:alpha val="0"/>
                  </a:srgbClr>
                </a:gs>
              </a:gsLst>
              <a:lin ang="16200000" scaled="true"/>
              <a:tileRect/>
            </a:gradFill>
            <a:ln>
              <a:gradFill flip="none" rotWithShape="true">
                <a:gsLst>
                  <a:gs pos="75000">
                    <a:srgbClr val="1C93EC"/>
                  </a:gs>
                  <a:gs pos="0">
                    <a:srgbClr val="1C93EC">
                      <a:alpha val="0"/>
                    </a:srgbClr>
                  </a:gs>
                </a:gsLst>
                <a:lin ang="16200000" scaled="true"/>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14" name="矩形 13"/>
            <p:cNvSpPr/>
            <p:nvPr/>
          </p:nvSpPr>
          <p:spPr>
            <a:xfrm>
              <a:off x="1143000" y="1674977"/>
              <a:ext cx="2455640" cy="1200329"/>
            </a:xfrm>
            <a:prstGeom prst="rect">
              <a:avLst/>
            </a:prstGeom>
          </p:spPr>
          <p:txBody>
            <a:bodyPr wrap="square">
              <a:spAutoFit/>
            </a:bodyPr>
            <a:lstStyle/>
            <a:p>
              <a:r>
                <a:rPr lang="zh-CN" altLang="en-US" dirty="0">
                  <a:solidFill>
                    <a:srgbClr val="404040"/>
                  </a:solidFill>
                  <a:latin typeface="微软雅黑" panose="020B0503020204020204" pitchFamily="34" charset="-122"/>
                  <a:ea typeface="微软雅黑" panose="020B0503020204020204" pitchFamily="34" charset="-122"/>
                </a:rPr>
                <a:t>有些青少年在受到不公正待遇后，或因处理不及时，或因对处理结果不能理解，就采取同样的手段去对付别人，从而走上犯罪道路</a:t>
              </a:r>
              <a:endParaRPr lang="zh-CN" altLang="en-US" dirty="0">
                <a:solidFill>
                  <a:srgbClr val="404040"/>
                </a:solidFill>
                <a:latin typeface="微软雅黑" panose="020B0503020204020204" pitchFamily="34" charset="-122"/>
                <a:ea typeface="微软雅黑" panose="020B0503020204020204" pitchFamily="34" charset="-122"/>
              </a:endParaRPr>
            </a:p>
          </p:txBody>
        </p:sp>
      </p:grpSp>
      <p:sp>
        <p:nvSpPr>
          <p:cNvPr id="27" name="文本框 26"/>
          <p:cNvSpPr txBox="true"/>
          <p:nvPr/>
        </p:nvSpPr>
        <p:spPr>
          <a:xfrm>
            <a:off x="7867391" y="1364218"/>
            <a:ext cx="1723549" cy="830997"/>
          </a:xfrm>
          <a:prstGeom prst="rect">
            <a:avLst/>
          </a:prstGeom>
          <a:noFill/>
        </p:spPr>
        <p:txBody>
          <a:bodyPr wrap="none" rtlCol="0" anchor="t">
            <a:spAutoFit/>
          </a:bodyPr>
          <a:lstStyle/>
          <a:p>
            <a:r>
              <a:rPr lang="zh-CN" altLang="en-US" sz="2400" b="1" dirty="0">
                <a:solidFill>
                  <a:srgbClr val="404040"/>
                </a:solidFill>
                <a:latin typeface="微软雅黑" panose="020B0503020204020204" pitchFamily="34" charset="-122"/>
                <a:ea typeface="微软雅黑" panose="020B0503020204020204" pitchFamily="34" charset="-122"/>
                <a:sym typeface="+mn-ea"/>
              </a:rPr>
              <a:t>冲动型犯罪</a:t>
            </a:r>
            <a:br>
              <a:rPr lang="zh-CN" altLang="en-US" sz="2400" b="1" dirty="0">
                <a:solidFill>
                  <a:srgbClr val="404040"/>
                </a:solidFill>
                <a:latin typeface="微软雅黑" panose="020B0503020204020204" pitchFamily="34" charset="-122"/>
                <a:ea typeface="微软雅黑" panose="020B0503020204020204" pitchFamily="34" charset="-122"/>
                <a:sym typeface="+mn-ea"/>
              </a:rPr>
            </a:br>
            <a:endParaRPr lang="zh-CN" altLang="en-US" sz="2400" b="1" dirty="0">
              <a:solidFill>
                <a:srgbClr val="404040"/>
              </a:solidFill>
              <a:latin typeface="微软雅黑" panose="020B0503020204020204" pitchFamily="34" charset="-122"/>
              <a:ea typeface="微软雅黑" panose="020B0503020204020204" pitchFamily="34" charset="-122"/>
              <a:sym typeface="+mn-ea"/>
            </a:endParaRPr>
          </a:p>
        </p:txBody>
      </p:sp>
      <p:grpSp>
        <p:nvGrpSpPr>
          <p:cNvPr id="28" name="组合 27"/>
          <p:cNvGrpSpPr/>
          <p:nvPr/>
        </p:nvGrpSpPr>
        <p:grpSpPr>
          <a:xfrm>
            <a:off x="6662524" y="2019300"/>
            <a:ext cx="4269740" cy="1666405"/>
            <a:chOff x="1062450" y="1485900"/>
            <a:chExt cx="2707640" cy="1666405"/>
          </a:xfrm>
        </p:grpSpPr>
        <p:sp>
          <p:nvSpPr>
            <p:cNvPr id="29" name="矩形: 圆角 28"/>
            <p:cNvSpPr/>
            <p:nvPr/>
          </p:nvSpPr>
          <p:spPr>
            <a:xfrm flipH="true">
              <a:off x="1062450" y="1485900"/>
              <a:ext cx="2707640" cy="1543050"/>
            </a:xfrm>
            <a:prstGeom prst="roundRect">
              <a:avLst>
                <a:gd name="adj" fmla="val 7014"/>
              </a:avLst>
            </a:prstGeom>
            <a:gradFill flip="none" rotWithShape="true">
              <a:gsLst>
                <a:gs pos="97000">
                  <a:srgbClr val="FEA43C">
                    <a:alpha val="9000"/>
                  </a:srgbClr>
                </a:gs>
                <a:gs pos="76000">
                  <a:srgbClr val="FEA43C">
                    <a:alpha val="0"/>
                  </a:srgbClr>
                </a:gs>
              </a:gsLst>
              <a:lin ang="16200000" scaled="true"/>
              <a:tileRect/>
            </a:gradFill>
            <a:ln>
              <a:gradFill flip="none" rotWithShape="true">
                <a:gsLst>
                  <a:gs pos="65000">
                    <a:srgbClr val="FEA43C"/>
                  </a:gs>
                  <a:gs pos="2000">
                    <a:srgbClr val="FEA43C">
                      <a:alpha val="0"/>
                    </a:srgbClr>
                  </a:gs>
                </a:gsLst>
                <a:lin ang="16200000" scaled="true"/>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30" name="矩形 29"/>
            <p:cNvSpPr/>
            <p:nvPr/>
          </p:nvSpPr>
          <p:spPr>
            <a:xfrm>
              <a:off x="1143000" y="1674977"/>
              <a:ext cx="2455640" cy="1477328"/>
            </a:xfrm>
            <a:prstGeom prst="rect">
              <a:avLst/>
            </a:prstGeom>
          </p:spPr>
          <p:txBody>
            <a:bodyPr wrap="square">
              <a:spAutoFit/>
            </a:bodyPr>
            <a:lstStyle/>
            <a:p>
              <a:r>
                <a:rPr lang="zh-CN" altLang="en-US" dirty="0">
                  <a:solidFill>
                    <a:srgbClr val="404040"/>
                  </a:solidFill>
                  <a:latin typeface="微软雅黑" panose="020B0503020204020204" pitchFamily="34" charset="-122"/>
                  <a:ea typeface="微软雅黑" panose="020B0503020204020204" pitchFamily="34" charset="-122"/>
                </a:rPr>
                <a:t>青少年由于心理的不成熟，不易控制自己的情绪，遇事不够冷静，往往做出一些事后自己也感到后悔的事。</a:t>
              </a:r>
              <a:endParaRPr lang="zh-CN" altLang="en-US" dirty="0">
                <a:solidFill>
                  <a:srgbClr val="404040"/>
                </a:solidFill>
                <a:latin typeface="微软雅黑" panose="020B0503020204020204" pitchFamily="34" charset="-122"/>
                <a:ea typeface="微软雅黑" panose="020B0503020204020204" pitchFamily="34" charset="-122"/>
              </a:endParaRPr>
            </a:p>
            <a:p>
              <a:endParaRPr lang="zh-CN" altLang="en-US" dirty="0">
                <a:solidFill>
                  <a:srgbClr val="404040"/>
                </a:solidFill>
                <a:latin typeface="微软雅黑" panose="020B0503020204020204" pitchFamily="34" charset="-122"/>
                <a:ea typeface="微软雅黑" panose="020B0503020204020204" pitchFamily="34" charset="-122"/>
              </a:endParaRPr>
            </a:p>
            <a:p>
              <a:r>
                <a:rPr lang="zh-CN" altLang="en-US" dirty="0">
                  <a:solidFill>
                    <a:srgbClr val="404040"/>
                  </a:solidFill>
                  <a:latin typeface="微软雅黑" panose="020B0503020204020204" pitchFamily="34" charset="-122"/>
                  <a:ea typeface="微软雅黑" panose="020B0503020204020204" pitchFamily="34" charset="-122"/>
                </a:rPr>
                <a:t> </a:t>
              </a:r>
              <a:endParaRPr lang="zh-CN" altLang="en-US" dirty="0">
                <a:solidFill>
                  <a:srgbClr val="404040"/>
                </a:solidFill>
                <a:latin typeface="微软雅黑" panose="020B0503020204020204" pitchFamily="34" charset="-122"/>
                <a:ea typeface="微软雅黑" panose="020B0503020204020204" pitchFamily="34" charset="-122"/>
              </a:endParaRPr>
            </a:p>
          </p:txBody>
        </p:sp>
      </p:grpSp>
      <p:sp>
        <p:nvSpPr>
          <p:cNvPr id="2" name="文本框 1"/>
          <p:cNvSpPr txBox="true"/>
          <p:nvPr/>
        </p:nvSpPr>
        <p:spPr>
          <a:xfrm>
            <a:off x="5066302" y="3686413"/>
            <a:ext cx="1713230" cy="460375"/>
          </a:xfrm>
          <a:prstGeom prst="rect">
            <a:avLst/>
          </a:prstGeom>
          <a:noFill/>
        </p:spPr>
        <p:txBody>
          <a:bodyPr wrap="none" rtlCol="0" anchor="t">
            <a:spAutoFit/>
          </a:bodyPr>
          <a:p>
            <a:r>
              <a:rPr lang="zh-CN" altLang="en-US" sz="2400" b="1" dirty="0">
                <a:solidFill>
                  <a:srgbClr val="404040"/>
                </a:solidFill>
                <a:latin typeface="微软雅黑" panose="020B0503020204020204" pitchFamily="34" charset="-122"/>
                <a:ea typeface="微软雅黑" panose="020B0503020204020204" pitchFamily="34" charset="-122"/>
                <a:sym typeface="+mn-ea"/>
              </a:rPr>
              <a:t>无知型犯罪</a:t>
            </a:r>
            <a:endParaRPr lang="zh-CN" altLang="en-US" sz="2400" b="1" dirty="0">
              <a:solidFill>
                <a:srgbClr val="404040"/>
              </a:solidFill>
              <a:latin typeface="微软雅黑" panose="020B0503020204020204" pitchFamily="34" charset="-122"/>
              <a:ea typeface="微软雅黑" panose="020B0503020204020204" pitchFamily="34" charset="-122"/>
              <a:sym typeface="+mn-ea"/>
            </a:endParaRPr>
          </a:p>
        </p:txBody>
      </p:sp>
      <p:grpSp>
        <p:nvGrpSpPr>
          <p:cNvPr id="3" name="组合 2"/>
          <p:cNvGrpSpPr/>
          <p:nvPr/>
        </p:nvGrpSpPr>
        <p:grpSpPr>
          <a:xfrm>
            <a:off x="3787775" y="4369435"/>
            <a:ext cx="4269740" cy="1543050"/>
            <a:chOff x="1062450" y="1485900"/>
            <a:chExt cx="2707640" cy="1543050"/>
          </a:xfrm>
        </p:grpSpPr>
        <p:sp>
          <p:nvSpPr>
            <p:cNvPr id="4" name="矩形: 圆角 12"/>
            <p:cNvSpPr/>
            <p:nvPr/>
          </p:nvSpPr>
          <p:spPr>
            <a:xfrm flipH="true">
              <a:off x="1062450" y="1485900"/>
              <a:ext cx="2707640" cy="1543050"/>
            </a:xfrm>
            <a:prstGeom prst="roundRect">
              <a:avLst>
                <a:gd name="adj" fmla="val 7014"/>
              </a:avLst>
            </a:prstGeom>
            <a:gradFill flip="none" rotWithShape="true">
              <a:gsLst>
                <a:gs pos="97000">
                  <a:srgbClr val="1C93EC">
                    <a:alpha val="9000"/>
                  </a:srgbClr>
                </a:gs>
                <a:gs pos="76000">
                  <a:srgbClr val="1C93EC">
                    <a:alpha val="0"/>
                  </a:srgbClr>
                </a:gs>
              </a:gsLst>
              <a:lin ang="16200000" scaled="true"/>
              <a:tileRect/>
            </a:gradFill>
            <a:ln>
              <a:gradFill flip="none" rotWithShape="true">
                <a:gsLst>
                  <a:gs pos="75000">
                    <a:srgbClr val="1C93EC"/>
                  </a:gs>
                  <a:gs pos="0">
                    <a:srgbClr val="1C93EC">
                      <a:alpha val="0"/>
                    </a:srgbClr>
                  </a:gs>
                </a:gsLst>
                <a:lin ang="16200000" scaled="true"/>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solidFill>
                  <a:srgbClr val="404040"/>
                </a:solidFill>
                <a:latin typeface="微软雅黑" panose="020B0503020204020204" pitchFamily="34" charset="-122"/>
                <a:ea typeface="微软雅黑" panose="020B0503020204020204" pitchFamily="34" charset="-122"/>
              </a:endParaRPr>
            </a:p>
          </p:txBody>
        </p:sp>
        <p:sp>
          <p:nvSpPr>
            <p:cNvPr id="5" name="矩形 4"/>
            <p:cNvSpPr/>
            <p:nvPr/>
          </p:nvSpPr>
          <p:spPr>
            <a:xfrm>
              <a:off x="1143000" y="1674977"/>
              <a:ext cx="2455640" cy="922020"/>
            </a:xfrm>
            <a:prstGeom prst="rect">
              <a:avLst/>
            </a:prstGeom>
          </p:spPr>
          <p:txBody>
            <a:bodyPr wrap="square">
              <a:spAutoFit/>
            </a:bodyPr>
            <a:p>
              <a:r>
                <a:rPr lang="zh-CN" altLang="en-US" dirty="0">
                  <a:solidFill>
                    <a:srgbClr val="404040"/>
                  </a:solidFill>
                  <a:latin typeface="微软雅黑" panose="020B0503020204020204" pitchFamily="34" charset="-122"/>
                  <a:ea typeface="微软雅黑" panose="020B0503020204020204" pitchFamily="34" charset="-122"/>
                </a:rPr>
                <a:t>这一类型的青少年罪犯缺乏最基本的常识，甚至入狱后，对自己的罪行仍不能有一个清醒的认识。</a:t>
              </a:r>
              <a:endParaRPr lang="zh-CN" altLang="en-US"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500"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500"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500"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806825" y="2215515"/>
            <a:ext cx="4444365" cy="3268252"/>
            <a:chOff x="1020055" y="1651923"/>
            <a:chExt cx="3384702" cy="2246681"/>
          </a:xfrm>
        </p:grpSpPr>
        <p:cxnSp>
          <p:nvCxnSpPr>
            <p:cNvPr id="8" name="直接连接符 7"/>
            <p:cNvCxnSpPr/>
            <p:nvPr/>
          </p:nvCxnSpPr>
          <p:spPr>
            <a:xfrm>
              <a:off x="1022061" y="2047116"/>
              <a:ext cx="3382696" cy="0"/>
            </a:xfrm>
            <a:prstGeom prst="line">
              <a:avLst/>
            </a:prstGeom>
            <a:ln w="3175" cap="rnd">
              <a:solidFill>
                <a:srgbClr val="1C93EC"/>
              </a:solidFill>
              <a:round/>
            </a:ln>
          </p:spPr>
          <p:style>
            <a:lnRef idx="1">
              <a:schemeClr val="accent1"/>
            </a:lnRef>
            <a:fillRef idx="0">
              <a:schemeClr val="accent1"/>
            </a:fillRef>
            <a:effectRef idx="0">
              <a:schemeClr val="accent1"/>
            </a:effectRef>
            <a:fontRef idx="minor">
              <a:schemeClr val="tx1"/>
            </a:fontRef>
          </p:style>
        </p:cxnSp>
        <p:sp>
          <p:nvSpPr>
            <p:cNvPr id="9" name="文本框 8"/>
            <p:cNvSpPr txBox="true"/>
            <p:nvPr/>
          </p:nvSpPr>
          <p:spPr>
            <a:xfrm>
              <a:off x="1020055" y="1651923"/>
              <a:ext cx="3325637" cy="2157259"/>
            </a:xfrm>
            <a:prstGeom prst="rect">
              <a:avLst/>
            </a:prstGeom>
            <a:noFill/>
          </p:spPr>
          <p:txBody>
            <a:bodyPr wrap="square" rtlCol="0">
              <a:spAutoFit/>
            </a:bodyPr>
            <a:lstStyle/>
            <a:p>
              <a:pPr>
                <a:lnSpc>
                  <a:spcPct val="150000"/>
                </a:lnSpc>
              </a:pPr>
              <a:r>
                <a:rPr lang="zh-CN" altLang="en-US" sz="2400" b="1" dirty="0">
                  <a:solidFill>
                    <a:srgbClr val="404040"/>
                  </a:solidFill>
                  <a:latin typeface="微软雅黑" panose="020B0503020204020204" pitchFamily="34" charset="-122"/>
                  <a:ea typeface="微软雅黑" panose="020B0503020204020204" pitchFamily="34" charset="-122"/>
                </a:rPr>
                <a:t>　</a:t>
              </a:r>
              <a:endParaRPr lang="zh-CN" altLang="en-US" sz="2400" b="1" dirty="0">
                <a:solidFill>
                  <a:srgbClr val="404040"/>
                </a:solidFill>
                <a:latin typeface="微软雅黑" panose="020B0503020204020204" pitchFamily="34" charset="-122"/>
                <a:ea typeface="微软雅黑" panose="020B0503020204020204" pitchFamily="34" charset="-122"/>
              </a:endParaRPr>
            </a:p>
            <a:p>
              <a:pPr>
                <a:lnSpc>
                  <a:spcPct val="150000"/>
                </a:lnSpc>
              </a:pPr>
              <a:r>
                <a:rPr lang="zh-CN" altLang="en-US" b="1" dirty="0">
                  <a:solidFill>
                    <a:srgbClr val="404040"/>
                  </a:solidFill>
                  <a:latin typeface="微软雅黑" panose="020B0503020204020204" pitchFamily="34" charset="-122"/>
                  <a:ea typeface="微软雅黑" panose="020B0503020204020204" pitchFamily="34" charset="-122"/>
                </a:rPr>
                <a:t>从犯罪性质看，盗窃犯罪最为突出。其次是抢夺、抢劫、寻衅滋事等犯罪人数众多；再有者，就是模仿电影电视中主人翁作案手法，呈“英雄”，不顾后果挥刀作案，以致犯故意杀人或故意伤害致人死亡等严重罪行。</a:t>
              </a:r>
              <a:endParaRPr lang="zh-CN" altLang="en-US" b="1" dirty="0">
                <a:solidFill>
                  <a:srgbClr val="404040"/>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045394" y="3898604"/>
              <a:ext cx="3292476" cy="0"/>
            </a:xfrm>
            <a:prstGeom prst="line">
              <a:avLst/>
            </a:prstGeom>
            <a:ln w="3175" cap="rnd">
              <a:solidFill>
                <a:srgbClr val="1C93EC"/>
              </a:solidFill>
              <a:round/>
            </a:ln>
          </p:spPr>
          <p:style>
            <a:lnRef idx="1">
              <a:schemeClr val="accent1"/>
            </a:lnRef>
            <a:fillRef idx="0">
              <a:schemeClr val="accent1"/>
            </a:fillRef>
            <a:effectRef idx="0">
              <a:schemeClr val="accent1"/>
            </a:effectRef>
            <a:fontRef idx="minor">
              <a:schemeClr val="tx1"/>
            </a:fontRef>
          </p:style>
        </p:cxnSp>
      </p:grpSp>
      <p:sp>
        <p:nvSpPr>
          <p:cNvPr id="11" name="圆角矩形 12"/>
          <p:cNvSpPr/>
          <p:nvPr/>
        </p:nvSpPr>
        <p:spPr>
          <a:xfrm>
            <a:off x="4348237" y="1390650"/>
            <a:ext cx="3306688" cy="571500"/>
          </a:xfrm>
          <a:prstGeom prst="roundRect">
            <a:avLst>
              <a:gd name="adj" fmla="val 50000"/>
            </a:avLst>
          </a:prstGeom>
          <a:gradFill flip="none" rotWithShape="true">
            <a:gsLst>
              <a:gs pos="0">
                <a:srgbClr val="1C93EC"/>
              </a:gs>
              <a:gs pos="100000">
                <a:srgbClr val="1C93EC"/>
              </a:gs>
            </a:gsLst>
            <a:lin ang="27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2400" b="1" dirty="0">
                <a:solidFill>
                  <a:srgbClr val="FFFFFF"/>
                </a:solidFill>
                <a:latin typeface="微软雅黑" panose="020B0503020204020204" pitchFamily="34" charset="-122"/>
                <a:ea typeface="微软雅黑" panose="020B0503020204020204" pitchFamily="34" charset="-122"/>
              </a:rPr>
              <a:t>青少年主要犯罪行为</a:t>
            </a:r>
            <a:endParaRPr kumimoji="1" lang="zh-CN" altLang="en-US" sz="2400" b="1"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tru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true"/>
          <p:nvPr/>
        </p:nvSpPr>
        <p:spPr>
          <a:xfrm>
            <a:off x="3559857" y="1095521"/>
            <a:ext cx="4688794" cy="581057"/>
          </a:xfrm>
          <a:prstGeom prst="rect">
            <a:avLst/>
          </a:prstGeom>
          <a:noFill/>
        </p:spPr>
        <p:txBody>
          <a:bodyPr wrap="square">
            <a:spAutoFit/>
          </a:bodyPr>
          <a:lstStyle/>
          <a:p>
            <a:pPr algn="dist">
              <a:lnSpc>
                <a:spcPct val="150000"/>
              </a:lnSpc>
            </a:pPr>
            <a:r>
              <a:rPr lang="zh-CN" altLang="en-US" sz="2400" b="1"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rPr>
              <a:t>三、治安管理行政法律责任</a:t>
            </a:r>
            <a:endParaRPr lang="zh-CN" altLang="en-US" sz="2400" b="1"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grpSp>
        <p:nvGrpSpPr>
          <p:cNvPr id="4" name="组合 3"/>
          <p:cNvGrpSpPr/>
          <p:nvPr/>
        </p:nvGrpSpPr>
        <p:grpSpPr>
          <a:xfrm>
            <a:off x="476249" y="1744554"/>
            <a:ext cx="11296651" cy="5492750"/>
            <a:chOff x="495396" y="2895673"/>
            <a:chExt cx="4027224" cy="2471576"/>
          </a:xfrm>
        </p:grpSpPr>
        <p:sp>
          <p:nvSpPr>
            <p:cNvPr id="5" name="双大括号 4"/>
            <p:cNvSpPr/>
            <p:nvPr/>
          </p:nvSpPr>
          <p:spPr>
            <a:xfrm>
              <a:off x="495396" y="3101338"/>
              <a:ext cx="4027224" cy="1538060"/>
            </a:xfrm>
            <a:prstGeom prst="bracePair">
              <a:avLst/>
            </a:prstGeom>
            <a:ln>
              <a:solidFill>
                <a:srgbClr val="1C93E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solidFill>
                  <a:srgbClr val="000000"/>
                </a:solidFill>
              </a:endParaRPr>
            </a:p>
          </p:txBody>
        </p:sp>
        <p:sp>
          <p:nvSpPr>
            <p:cNvPr id="6" name="Text Box 21"/>
            <p:cNvSpPr txBox="true">
              <a:spLocks noChangeArrowheads="true"/>
            </p:cNvSpPr>
            <p:nvPr/>
          </p:nvSpPr>
          <p:spPr bwMode="auto">
            <a:xfrm flipH="true">
              <a:off x="760255" y="2895673"/>
              <a:ext cx="3538252" cy="247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spcBef>
                  <a:spcPct val="50000"/>
                </a:spcBef>
              </a:pP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治安管理处罚法</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 </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r>
                <a:rPr lang="zh-CN" altLang="en-US" b="1" dirty="0">
                  <a:solidFill>
                    <a:srgbClr val="1C93EC"/>
                  </a:solidFill>
                  <a:latin typeface="微软雅黑" panose="020B0503020204020204" pitchFamily="34" charset="-122"/>
                  <a:ea typeface="微软雅黑" panose="020B0503020204020204" pitchFamily="34" charset="-122"/>
                  <a:sym typeface="Microsoft YaHei" panose="020B0503020204020204" pitchFamily="34" charset="-122"/>
                </a:rPr>
                <a:t>第十二条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已满十四周岁不满十八周岁的人违反治安管理的，从轻或者减轻处罚；不满十四周岁的人违反治安管理的，不予处罚，但是应当责令其监护人严加管教。</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r>
                <a:rPr lang="zh-CN" altLang="en-US" b="1" dirty="0">
                  <a:solidFill>
                    <a:srgbClr val="1C93EC"/>
                  </a:solidFill>
                  <a:latin typeface="微软雅黑" panose="020B0503020204020204" pitchFamily="34" charset="-122"/>
                  <a:ea typeface="微软雅黑" panose="020B0503020204020204" pitchFamily="34" charset="-122"/>
                  <a:sym typeface="Microsoft YaHei" panose="020B0503020204020204" pitchFamily="34" charset="-122"/>
                </a:rPr>
                <a:t>第二十一条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违反治安管理行为人有下列情形之一，依照本法应当给予行政拘留处罚的，不执行行政拘留处罚：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一</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已满十四周岁不满十六周岁的；</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二</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已满十六周岁不满十八周岁，初次违反治安管理的；</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r>
                <a:rPr lang="zh-CN" altLang="en-US" b="1" dirty="0">
                  <a:solidFill>
                    <a:srgbClr val="1C93EC"/>
                  </a:solidFill>
                  <a:latin typeface="微软雅黑" panose="020B0503020204020204" pitchFamily="34" charset="-122"/>
                  <a:ea typeface="微软雅黑" panose="020B0503020204020204" pitchFamily="34" charset="-122"/>
                  <a:sym typeface="Microsoft YaHei" panose="020B0503020204020204" pitchFamily="34" charset="-122"/>
                </a:rPr>
                <a:t>第四十三条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殴打他人的，或者故意伤害他人身体的，处五日以上十日以下拘留，并处二百元以上五百元以下罚款；情节较轻的，处五日以下拘留或者五百元以下罚款。</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r>
                <a:rPr lang="zh-CN" altLang="en-US" b="1" dirty="0">
                  <a:solidFill>
                    <a:srgbClr val="1C93EC"/>
                  </a:solidFill>
                  <a:latin typeface="微软雅黑" panose="020B0503020204020204" pitchFamily="34" charset="-122"/>
                  <a:ea typeface="微软雅黑" panose="020B0503020204020204" pitchFamily="34" charset="-122"/>
                  <a:sym typeface="Microsoft YaHei" panose="020B0503020204020204" pitchFamily="34" charset="-122"/>
                </a:rPr>
                <a:t>第四十九条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盗窃、诈骗、哄抢、抢夺、敲诈勒索或者故意损毁公私财物的，处五日以上十日以下拘留，可以并处五百元以下罚款；情节较重的，处十日以上十五日以下拘留，可以并处一千元以下罚款。</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a:p>
              <a:pPr defTabSz="1219200" eaLnBrk="1" hangingPunct="1">
                <a:spcBef>
                  <a:spcPct val="50000"/>
                </a:spcBef>
              </a:pP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36774" y="1716144"/>
            <a:ext cx="10420350" cy="4134019"/>
            <a:chOff x="695325" y="2114549"/>
            <a:chExt cx="10420350" cy="4134019"/>
          </a:xfrm>
        </p:grpSpPr>
        <p:sp>
          <p:nvSpPr>
            <p:cNvPr id="3" name="矩形: 圆角 2"/>
            <p:cNvSpPr/>
            <p:nvPr/>
          </p:nvSpPr>
          <p:spPr>
            <a:xfrm>
              <a:off x="695325" y="2114549"/>
              <a:ext cx="10420350" cy="4134019"/>
            </a:xfrm>
            <a:prstGeom prst="roundRect">
              <a:avLst>
                <a:gd name="adj" fmla="val 6440"/>
              </a:avLst>
            </a:prstGeom>
            <a:solidFill>
              <a:srgbClr val="1C93EC"/>
            </a:solidFill>
            <a:ln w="12700" cap="flat" cmpd="sng" algn="ctr">
              <a:no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圆角 4"/>
            <p:cNvSpPr/>
            <p:nvPr/>
          </p:nvSpPr>
          <p:spPr>
            <a:xfrm>
              <a:off x="781049" y="2209799"/>
              <a:ext cx="10236052" cy="3962569"/>
            </a:xfrm>
            <a:prstGeom prst="roundRect">
              <a:avLst>
                <a:gd name="adj" fmla="val 644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grpSp>
        <p:nvGrpSpPr>
          <p:cNvPr id="6" name="组合 5"/>
          <p:cNvGrpSpPr/>
          <p:nvPr/>
        </p:nvGrpSpPr>
        <p:grpSpPr>
          <a:xfrm>
            <a:off x="1470174" y="1316094"/>
            <a:ext cx="5248274" cy="762001"/>
            <a:chOff x="1247775" y="1199980"/>
            <a:chExt cx="5248274" cy="762001"/>
          </a:xfrm>
        </p:grpSpPr>
        <p:sp>
          <p:nvSpPr>
            <p:cNvPr id="7" name="直角三角形 6"/>
            <p:cNvSpPr/>
            <p:nvPr/>
          </p:nvSpPr>
          <p:spPr>
            <a:xfrm rot="16200000">
              <a:off x="1176337" y="1271418"/>
              <a:ext cx="438150" cy="295274"/>
            </a:xfrm>
            <a:prstGeom prst="rtTriangle">
              <a:avLst/>
            </a:prstGeom>
            <a:solidFill>
              <a:srgbClr val="CB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8" name="直角三角形 7"/>
            <p:cNvSpPr/>
            <p:nvPr/>
          </p:nvSpPr>
          <p:spPr>
            <a:xfrm rot="5400000" flipH="true">
              <a:off x="6129337" y="1290468"/>
              <a:ext cx="438150" cy="295274"/>
            </a:xfrm>
            <a:prstGeom prst="rtTriangle">
              <a:avLst/>
            </a:prstGeom>
            <a:solidFill>
              <a:srgbClr val="CB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任意多边形: 形状 8"/>
            <p:cNvSpPr/>
            <p:nvPr/>
          </p:nvSpPr>
          <p:spPr>
            <a:xfrm>
              <a:off x="1552574" y="1199981"/>
              <a:ext cx="4648201" cy="762000"/>
            </a:xfrm>
            <a:custGeom>
              <a:avLst/>
              <a:gdLst>
                <a:gd name="connsiteX0" fmla="*/ 0 w 1733550"/>
                <a:gd name="connsiteY0" fmla="*/ 0 h 981075"/>
                <a:gd name="connsiteX1" fmla="*/ 1733550 w 1733550"/>
                <a:gd name="connsiteY1" fmla="*/ 0 h 981075"/>
                <a:gd name="connsiteX2" fmla="*/ 1733550 w 1733550"/>
                <a:gd name="connsiteY2" fmla="*/ 298453 h 981075"/>
                <a:gd name="connsiteX3" fmla="*/ 1733550 w 1733550"/>
                <a:gd name="connsiteY3" fmla="*/ 819150 h 981075"/>
                <a:gd name="connsiteX4" fmla="*/ 1733550 w 1733550"/>
                <a:gd name="connsiteY4" fmla="*/ 844547 h 981075"/>
                <a:gd name="connsiteX5" fmla="*/ 1597022 w 1733550"/>
                <a:gd name="connsiteY5" fmla="*/ 981075 h 981075"/>
                <a:gd name="connsiteX6" fmla="*/ 136528 w 1733550"/>
                <a:gd name="connsiteY6" fmla="*/ 981075 h 981075"/>
                <a:gd name="connsiteX7" fmla="*/ 0 w 1733550"/>
                <a:gd name="connsiteY7" fmla="*/ 844547 h 981075"/>
                <a:gd name="connsiteX8" fmla="*/ 0 w 1733550"/>
                <a:gd name="connsiteY8" fmla="*/ 819150 h 981075"/>
                <a:gd name="connsiteX9" fmla="*/ 0 w 1733550"/>
                <a:gd name="connsiteY9" fmla="*/ 298453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3550" h="981075">
                  <a:moveTo>
                    <a:pt x="0" y="0"/>
                  </a:moveTo>
                  <a:lnTo>
                    <a:pt x="1733550" y="0"/>
                  </a:lnTo>
                  <a:lnTo>
                    <a:pt x="1733550" y="298453"/>
                  </a:lnTo>
                  <a:lnTo>
                    <a:pt x="1733550" y="819150"/>
                  </a:lnTo>
                  <a:lnTo>
                    <a:pt x="1733550" y="844547"/>
                  </a:lnTo>
                  <a:cubicBezTo>
                    <a:pt x="1733550" y="919949"/>
                    <a:pt x="1672424" y="981075"/>
                    <a:pt x="1597022" y="981075"/>
                  </a:cubicBezTo>
                  <a:lnTo>
                    <a:pt x="136528" y="981075"/>
                  </a:lnTo>
                  <a:cubicBezTo>
                    <a:pt x="61126" y="981075"/>
                    <a:pt x="0" y="919949"/>
                    <a:pt x="0" y="844547"/>
                  </a:cubicBezTo>
                  <a:lnTo>
                    <a:pt x="0" y="819150"/>
                  </a:lnTo>
                  <a:lnTo>
                    <a:pt x="0" y="298453"/>
                  </a:lnTo>
                  <a:close/>
                </a:path>
              </a:pathLst>
            </a:cu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0" name="Text Box 21"/>
            <p:cNvSpPr txBox="true">
              <a:spLocks noChangeArrowheads="true"/>
            </p:cNvSpPr>
            <p:nvPr/>
          </p:nvSpPr>
          <p:spPr bwMode="auto">
            <a:xfrm flipH="true">
              <a:off x="1735133" y="1362642"/>
              <a:ext cx="4195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algn="dist" defTabSz="1219200" eaLnBrk="1" hangingPunct="1">
                <a:spcBef>
                  <a:spcPct val="50000"/>
                </a:spcBef>
              </a:pP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rPr>
                <a:t>三、治安管理行政法律责任</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sp>
        <p:nvSpPr>
          <p:cNvPr id="11" name="Text Box 21"/>
          <p:cNvSpPr txBox="true">
            <a:spLocks noChangeArrowheads="true"/>
          </p:cNvSpPr>
          <p:nvPr/>
        </p:nvSpPr>
        <p:spPr bwMode="auto">
          <a:xfrm flipH="true">
            <a:off x="1475000" y="2247876"/>
            <a:ext cx="9707349" cy="128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marL="285750" indent="-285750" defTabSz="1219200" eaLnBrk="1" hangingPunct="1">
              <a:lnSpc>
                <a:spcPct val="150000"/>
              </a:lnSpc>
              <a:spcBef>
                <a:spcPct val="50000"/>
              </a:spcBef>
              <a:buFont typeface="Wingdings" panose="05000000000000000000" pitchFamily="2" charset="2"/>
              <a:buChar char="u"/>
            </a:pPr>
            <a:r>
              <a:rPr lang="zh-CN" altLang="en-US" b="1" dirty="0">
                <a:solidFill>
                  <a:srgbClr val="1C93EC"/>
                </a:solidFill>
                <a:latin typeface="微软雅黑" panose="020B0503020204020204" pitchFamily="34" charset="-122"/>
                <a:ea typeface="微软雅黑" panose="020B0503020204020204" pitchFamily="34" charset="-122"/>
                <a:sym typeface="Microsoft YaHei" panose="020B0503020204020204" pitchFamily="34" charset="-122"/>
              </a:rPr>
              <a:t>第六十八条 </a:t>
            </a:r>
            <a:r>
              <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t>制作、运输、复制、出售、出租淫秽的书刊、图片、影片、音像制品等淫秽物品或者利用计算机信息网络、电话以及其他通讯工具传播淫秽信息的，处十日以上十五日以下拘留，可以并处三千元以下罚款；情节较轻的，处五日以下拘留或者五百元以下罚款。</a:t>
            </a: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20" name="Text Box 21"/>
          <p:cNvSpPr txBox="true">
            <a:spLocks noChangeArrowheads="true"/>
          </p:cNvSpPr>
          <p:nvPr/>
        </p:nvSpPr>
        <p:spPr bwMode="auto">
          <a:xfrm flipH="true">
            <a:off x="1475000" y="3565437"/>
            <a:ext cx="9707349" cy="87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marL="285750" indent="-285750" defTabSz="1219200" eaLnBrk="1" hangingPunct="1">
              <a:lnSpc>
                <a:spcPct val="150000"/>
              </a:lnSpc>
              <a:spcBef>
                <a:spcPct val="50000"/>
              </a:spcBef>
              <a:buFont typeface="Wingdings" panose="05000000000000000000" pitchFamily="2" charset="2"/>
              <a:buChar char="u"/>
            </a:pPr>
            <a:r>
              <a:rPr lang="zh-CN" altLang="en-US" b="1" dirty="0">
                <a:solidFill>
                  <a:srgbClr val="1C93EC"/>
                </a:solidFill>
                <a:latin typeface="微软雅黑" panose="020B0503020204020204" pitchFamily="34" charset="-122"/>
                <a:ea typeface="微软雅黑" panose="020B0503020204020204" pitchFamily="34" charset="-122"/>
                <a:sym typeface="Microsoft YaHei" panose="020B0503020204020204" pitchFamily="34" charset="-122"/>
              </a:rPr>
              <a:t>第三十二条 </a:t>
            </a:r>
            <a:r>
              <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t>非法携带枪支、弹药或者弩、匕首等国家规定的管制器具的，处五日以下拘留，可以并处五百元以下罚款；情节较轻的，处警告或者二百元以下罚款。</a:t>
            </a: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
        <p:nvSpPr>
          <p:cNvPr id="21" name="Text Box 21"/>
          <p:cNvSpPr txBox="true">
            <a:spLocks noChangeArrowheads="true"/>
          </p:cNvSpPr>
          <p:nvPr/>
        </p:nvSpPr>
        <p:spPr bwMode="auto">
          <a:xfrm flipH="true">
            <a:off x="1475000" y="4048401"/>
            <a:ext cx="9707349" cy="142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marL="285750" indent="-285750" defTabSz="1219200" eaLnBrk="1" hangingPunct="1">
              <a:lnSpc>
                <a:spcPct val="150000"/>
              </a:lnSpc>
              <a:spcBef>
                <a:spcPct val="50000"/>
              </a:spcBef>
              <a:buFont typeface="Wingdings" panose="05000000000000000000" pitchFamily="2" charset="2"/>
              <a:buChar char="u"/>
            </a:pP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a:p>
            <a:pPr marL="285750" indent="-285750" defTabSz="1219200" eaLnBrk="1" hangingPunct="1">
              <a:lnSpc>
                <a:spcPct val="150000"/>
              </a:lnSpc>
              <a:spcBef>
                <a:spcPct val="50000"/>
              </a:spcBef>
              <a:buFont typeface="Wingdings" panose="05000000000000000000" pitchFamily="2" charset="2"/>
              <a:buChar char="u"/>
            </a:pPr>
            <a:r>
              <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t>非法携带枪支、弹药或者弩、匕首等国家规定的管制器具进入公共场所或者公共交通工具的，处五日以上十日以下拘留，可以并处五百元以下罚款。</a:t>
            </a: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20" name="任意多边形: 形状 19"/>
          <p:cNvSpPr/>
          <p:nvPr/>
        </p:nvSpPr>
        <p:spPr bwMode="auto">
          <a:xfrm>
            <a:off x="1508510" y="5415234"/>
            <a:ext cx="10683490" cy="1442767"/>
          </a:xfrm>
          <a:custGeom>
            <a:avLst/>
            <a:gdLst>
              <a:gd name="connsiteX0" fmla="*/ 10683490 w 10683490"/>
              <a:gd name="connsiteY0" fmla="*/ 0 h 1442767"/>
              <a:gd name="connsiteX1" fmla="*/ 10683490 w 10683490"/>
              <a:gd name="connsiteY1" fmla="*/ 1442767 h 1442767"/>
              <a:gd name="connsiteX2" fmla="*/ 0 w 10683490"/>
              <a:gd name="connsiteY2" fmla="*/ 1442767 h 1442767"/>
              <a:gd name="connsiteX3" fmla="*/ 173293 w 10683490"/>
              <a:gd name="connsiteY3" fmla="*/ 1382918 h 1442767"/>
              <a:gd name="connsiteX4" fmla="*/ 2103733 w 10683490"/>
              <a:gd name="connsiteY4" fmla="*/ 937166 h 1442767"/>
              <a:gd name="connsiteX5" fmla="*/ 8079990 w 10683490"/>
              <a:gd name="connsiteY5" fmla="*/ 1202140 h 1442767"/>
              <a:gd name="connsiteX6" fmla="*/ 10546017 w 10683490"/>
              <a:gd name="connsiteY6" fmla="*/ 72437 h 14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490" h="1442767">
                <a:moveTo>
                  <a:pt x="10683490" y="0"/>
                </a:moveTo>
                <a:lnTo>
                  <a:pt x="10683490" y="1442767"/>
                </a:lnTo>
                <a:lnTo>
                  <a:pt x="0" y="1442767"/>
                </a:lnTo>
                <a:lnTo>
                  <a:pt x="173293" y="1382918"/>
                </a:lnTo>
                <a:cubicBezTo>
                  <a:pt x="787496" y="1182962"/>
                  <a:pt x="1426097" y="1025816"/>
                  <a:pt x="2103733" y="937166"/>
                </a:cubicBezTo>
                <a:cubicBezTo>
                  <a:pt x="3910762" y="700768"/>
                  <a:pt x="6493397" y="1391778"/>
                  <a:pt x="8079990" y="1202140"/>
                </a:cubicBezTo>
                <a:cubicBezTo>
                  <a:pt x="9102599" y="1079912"/>
                  <a:pt x="9866314" y="451550"/>
                  <a:pt x="10546017" y="72437"/>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23" name="任意多边形: 形状 22"/>
          <p:cNvSpPr/>
          <p:nvPr/>
        </p:nvSpPr>
        <p:spPr bwMode="auto">
          <a:xfrm>
            <a:off x="0" y="0"/>
            <a:ext cx="2946401" cy="2870319"/>
          </a:xfrm>
          <a:custGeom>
            <a:avLst/>
            <a:gdLst>
              <a:gd name="connsiteX0" fmla="*/ 0 w 2946401"/>
              <a:gd name="connsiteY0" fmla="*/ 0 h 2870319"/>
              <a:gd name="connsiteX1" fmla="*/ 2590963 w 2946401"/>
              <a:gd name="connsiteY1" fmla="*/ 0 h 2870319"/>
              <a:gd name="connsiteX2" fmla="*/ 2639029 w 2946401"/>
              <a:gd name="connsiteY2" fmla="*/ 64277 h 2870319"/>
              <a:gd name="connsiteX3" fmla="*/ 2946401 w 2946401"/>
              <a:gd name="connsiteY3" fmla="*/ 1070547 h 2870319"/>
              <a:gd name="connsiteX4" fmla="*/ 1146629 w 2946401"/>
              <a:gd name="connsiteY4" fmla="*/ 2870319 h 2870319"/>
              <a:gd name="connsiteX5" fmla="*/ 1807 w 2946401"/>
              <a:gd name="connsiteY5" fmla="*/ 2459339 h 2870319"/>
              <a:gd name="connsiteX6" fmla="*/ 0 w 2946401"/>
              <a:gd name="connsiteY6" fmla="*/ 2457697 h 287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6401" h="2870319">
                <a:moveTo>
                  <a:pt x="0" y="0"/>
                </a:moveTo>
                <a:lnTo>
                  <a:pt x="2590963" y="0"/>
                </a:lnTo>
                <a:lnTo>
                  <a:pt x="2639029" y="64277"/>
                </a:lnTo>
                <a:cubicBezTo>
                  <a:pt x="2833088" y="351523"/>
                  <a:pt x="2946401" y="697802"/>
                  <a:pt x="2946401" y="1070547"/>
                </a:cubicBezTo>
                <a:cubicBezTo>
                  <a:pt x="2946401" y="2064534"/>
                  <a:pt x="2140616" y="2870319"/>
                  <a:pt x="1146629" y="2870319"/>
                </a:cubicBezTo>
                <a:cubicBezTo>
                  <a:pt x="711760" y="2870319"/>
                  <a:pt x="312914" y="2716087"/>
                  <a:pt x="1807" y="2459339"/>
                </a:cubicBezTo>
                <a:lnTo>
                  <a:pt x="0" y="2457697"/>
                </a:ln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31" name="组合 30"/>
          <p:cNvGrpSpPr/>
          <p:nvPr/>
        </p:nvGrpSpPr>
        <p:grpSpPr>
          <a:xfrm>
            <a:off x="1505651" y="1571172"/>
            <a:ext cx="9151671" cy="4656043"/>
            <a:chOff x="1505651" y="1571172"/>
            <a:chExt cx="9151671" cy="4656043"/>
          </a:xfrm>
        </p:grpSpPr>
        <p:sp>
          <p:nvSpPr>
            <p:cNvPr id="30" name="等腰三角形 29"/>
            <p:cNvSpPr/>
            <p:nvPr/>
          </p:nvSpPr>
          <p:spPr bwMode="auto">
            <a:xfrm rot="7209463">
              <a:off x="2039655" y="4697253"/>
              <a:ext cx="1151386" cy="1908538"/>
            </a:xfrm>
            <a:prstGeom prst="triangle">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29" name="矩形 28"/>
            <p:cNvSpPr/>
            <p:nvPr/>
          </p:nvSpPr>
          <p:spPr bwMode="auto">
            <a:xfrm>
              <a:off x="1505651" y="1571172"/>
              <a:ext cx="9151671" cy="4093028"/>
            </a:xfrm>
            <a:prstGeom prst="rect">
              <a:avLst/>
            </a:prstGeom>
            <a:solidFill>
              <a:schemeClr val="bg1"/>
            </a:solidFill>
            <a:ln w="19050" cap="flat" cmpd="sng" algn="ctr">
              <a:solidFill>
                <a:srgbClr val="7CCBFA"/>
              </a:solidFill>
              <a:prstDash val="solid"/>
              <a:round/>
              <a:headEnd type="none" w="med" len="med"/>
              <a:tailEnd type="none" w="med" len="med"/>
            </a:ln>
            <a:effectLst>
              <a:outerShdw blurRad="50800" dist="25400" algn="ctr" rotWithShape="0">
                <a:srgbClr val="1C93EC">
                  <a:alpha val="24000"/>
                </a:srgbClr>
              </a:outerShdw>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grpSp>
        <p:nvGrpSpPr>
          <p:cNvPr id="33" name="组合 32"/>
          <p:cNvGrpSpPr/>
          <p:nvPr/>
        </p:nvGrpSpPr>
        <p:grpSpPr>
          <a:xfrm>
            <a:off x="4073075" y="113284"/>
            <a:ext cx="6674400" cy="2382999"/>
            <a:chOff x="4015019" y="98770"/>
            <a:chExt cx="6674400" cy="2382999"/>
          </a:xfrm>
        </p:grpSpPr>
        <p:grpSp>
          <p:nvGrpSpPr>
            <p:cNvPr id="26" name="组合 25"/>
            <p:cNvGrpSpPr/>
            <p:nvPr/>
          </p:nvGrpSpPr>
          <p:grpSpPr>
            <a:xfrm>
              <a:off x="4015019" y="1348072"/>
              <a:ext cx="6674400" cy="1133697"/>
              <a:chOff x="4464962" y="1522244"/>
              <a:chExt cx="6674400" cy="1133697"/>
            </a:xfrm>
          </p:grpSpPr>
          <p:sp>
            <p:nvSpPr>
              <p:cNvPr id="25" name="矩形 24"/>
              <p:cNvSpPr/>
              <p:nvPr/>
            </p:nvSpPr>
            <p:spPr bwMode="auto">
              <a:xfrm>
                <a:off x="4464962" y="1594643"/>
                <a:ext cx="6662057" cy="1061298"/>
              </a:xfrm>
              <a:prstGeom prst="rect">
                <a:avLst/>
              </a:prstGeom>
              <a:solidFill>
                <a:srgbClr val="FCCA4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24" name="矩形 23"/>
              <p:cNvSpPr/>
              <p:nvPr/>
            </p:nvSpPr>
            <p:spPr bwMode="auto">
              <a:xfrm>
                <a:off x="4477305" y="1522244"/>
                <a:ext cx="6662057" cy="1061298"/>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pic>
          <p:nvPicPr>
            <p:cNvPr id="28" name="图片 27"/>
            <p:cNvPicPr>
              <a:picLocks noChangeAspect="true"/>
            </p:cNvPicPr>
            <p:nvPr/>
          </p:nvPicPr>
          <p:blipFill rotWithShape="true">
            <a:blip r:embed="rId1" cstate="print">
              <a:extLst>
                <a:ext uri="{28A0092B-C50C-407E-A947-70E740481C1C}">
                  <a14:useLocalDpi xmlns:a14="http://schemas.microsoft.com/office/drawing/2010/main" val="false"/>
                </a:ext>
              </a:extLst>
            </a:blip>
            <a:srcRect l="15291" t="4656" r="67354" b="71852"/>
            <a:stretch>
              <a:fillRect/>
            </a:stretch>
          </p:blipFill>
          <p:spPr>
            <a:xfrm rot="165303">
              <a:off x="8911772" y="98770"/>
              <a:ext cx="1567542" cy="2121916"/>
            </a:xfrm>
            <a:prstGeom prst="rect">
              <a:avLst/>
            </a:prstGeom>
          </p:spPr>
        </p:pic>
        <p:sp>
          <p:nvSpPr>
            <p:cNvPr id="32" name="文本框 31"/>
            <p:cNvSpPr txBox="true"/>
            <p:nvPr/>
          </p:nvSpPr>
          <p:spPr>
            <a:xfrm>
              <a:off x="4198921" y="1600636"/>
              <a:ext cx="5075708" cy="706755"/>
            </a:xfrm>
            <a:prstGeom prst="rect">
              <a:avLst/>
            </a:prstGeom>
            <a:noFill/>
          </p:spPr>
          <p:txBody>
            <a:bodyPr wrap="square" rtlCol="0">
              <a:spAutoFit/>
            </a:bodyPr>
            <a:lstStyle/>
            <a:p>
              <a:pPr algn="dist"/>
              <a:r>
                <a:rPr lang="zh-CN" altLang="en-US" sz="40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青少年的法律概念</a:t>
              </a:r>
              <a:endParaRPr lang="zh-CN" altLang="en-US" sz="40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sp>
        <p:nvSpPr>
          <p:cNvPr id="34" name="文本框 33"/>
          <p:cNvSpPr txBox="true"/>
          <p:nvPr/>
        </p:nvSpPr>
        <p:spPr>
          <a:xfrm>
            <a:off x="1588135" y="2870200"/>
            <a:ext cx="8818880" cy="1198880"/>
          </a:xfrm>
          <a:prstGeom prst="rect">
            <a:avLst/>
          </a:prstGeom>
          <a:noFill/>
        </p:spPr>
        <p:txBody>
          <a:bodyPr wrap="square" rtlCol="0">
            <a:spAutoFit/>
          </a:bodyPr>
          <a:lstStyle/>
          <a:p>
            <a:pPr>
              <a:lnSpc>
                <a:spcPct val="200000"/>
              </a:lnSpc>
            </a:pPr>
            <a:r>
              <a:rPr lang="zh-CN"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青少年的年龄界限定在</a:t>
            </a:r>
            <a:r>
              <a:rPr lang="en-US" altLang="zh-CN"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13</a:t>
            </a: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周岁至</a:t>
            </a:r>
            <a:r>
              <a:rPr lang="en-US" altLang="zh-CN"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25</a:t>
            </a: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周岁。它既包括一部分</a:t>
            </a:r>
            <a:r>
              <a:rPr lang="en-US" altLang="zh-CN"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18</a:t>
            </a: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周岁以下的未成年人，也包括</a:t>
            </a:r>
            <a:r>
              <a:rPr lang="en-US" altLang="zh-CN"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19-25</a:t>
            </a:r>
            <a:r>
              <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rPr>
              <a:t>周岁的成年人。</a:t>
            </a:r>
            <a:endParaRPr lang="zh-CN" altLang="en-US" spc="300" dirty="0">
              <a:solidFill>
                <a:schemeClr val="tx1">
                  <a:lumMod val="75000"/>
                  <a:lumOff val="25000"/>
                </a:schemeClr>
              </a:solidFill>
              <a:latin typeface="微软雅黑" panose="020B0503020204020204" pitchFamily="34" charset="-122"/>
              <a:ea typeface="微软雅黑" panose="020B0503020204020204" pitchFamily="34" charset="-122"/>
              <a:sym typeface="思源黑体" panose="020B0500000000000000" pitchFamily="34" charset="-122"/>
            </a:endParaRPr>
          </a:p>
        </p:txBody>
      </p:sp>
      <p:pic>
        <p:nvPicPr>
          <p:cNvPr id="35" name="图片 34"/>
          <p:cNvPicPr>
            <a:picLocks noChangeAspect="true"/>
          </p:cNvPicPr>
          <p:nvPr/>
        </p:nvPicPr>
        <p:blipFill>
          <a:blip r:embed="rId2" cstate="print">
            <a:extLst>
              <a:ext uri="{28A0092B-C50C-407E-A947-70E740481C1C}">
                <a14:useLocalDpi xmlns:a14="http://schemas.microsoft.com/office/drawing/2010/main" val="false"/>
              </a:ext>
            </a:extLst>
          </a:blip>
          <a:srcRect b="33309"/>
          <a:stretch>
            <a:fillRect/>
          </a:stretch>
        </p:blipFill>
        <p:spPr>
          <a:xfrm rot="1397619">
            <a:off x="-300392" y="5075356"/>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36" name="图片 35"/>
          <p:cNvPicPr>
            <a:picLocks noChangeAspect="true"/>
          </p:cNvPicPr>
          <p:nvPr/>
        </p:nvPicPr>
        <p:blipFill>
          <a:blip r:embed="rId2" cstate="print">
            <a:extLst>
              <a:ext uri="{28A0092B-C50C-407E-A947-70E740481C1C}">
                <a14:useLocalDpi xmlns:a14="http://schemas.microsoft.com/office/drawing/2010/main" val="false"/>
              </a:ext>
            </a:extLst>
          </a:blip>
          <a:srcRect b="33309"/>
          <a:stretch>
            <a:fillRect/>
          </a:stretch>
        </p:blipFill>
        <p:spPr>
          <a:xfrm rot="20202381" flipH="true">
            <a:off x="8992008" y="5053948"/>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37" name="图片 36"/>
          <p:cNvPicPr>
            <a:picLocks noChangeAspect="true"/>
          </p:cNvPicPr>
          <p:nvPr/>
        </p:nvPicPr>
        <p:blipFill rotWithShape="true">
          <a:blip r:embed="rId3" cstate="print">
            <a:extLst>
              <a:ext uri="{28A0092B-C50C-407E-A947-70E740481C1C}">
                <a14:useLocalDpi xmlns:a14="http://schemas.microsoft.com/office/drawing/2010/main" val="false"/>
              </a:ext>
            </a:extLst>
          </a:blip>
          <a:srcRect l="68809" t="52559" r="9047" b="26726"/>
          <a:stretch>
            <a:fillRect/>
          </a:stretch>
        </p:blipFill>
        <p:spPr>
          <a:xfrm rot="21214781" flipH="true">
            <a:off x="800268" y="665044"/>
            <a:ext cx="2136156" cy="199833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750"/>
                                        <p:tgtEl>
                                          <p:spTgt spid="35"/>
                                        </p:tgtEl>
                                      </p:cBhvr>
                                    </p:animEffect>
                                  </p:childTnLst>
                                </p:cTn>
                              </p:par>
                              <p:par>
                                <p:cTn id="13" presetID="22" presetClass="entr" presetSubtype="2"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750"/>
                                        <p:tgtEl>
                                          <p:spTgt spid="36"/>
                                        </p:tgtEl>
                                      </p:cBhvr>
                                    </p:animEffect>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750" fill="hold"/>
                                        <p:tgtEl>
                                          <p:spTgt spid="37"/>
                                        </p:tgtEl>
                                        <p:attrNameLst>
                                          <p:attrName>ppt_x</p:attrName>
                                        </p:attrNameLst>
                                      </p:cBhvr>
                                      <p:tavLst>
                                        <p:tav tm="0">
                                          <p:val>
                                            <p:strVal val="0-#ppt_w/2"/>
                                          </p:val>
                                        </p:tav>
                                        <p:tav tm="100000">
                                          <p:val>
                                            <p:strVal val="#ppt_x"/>
                                          </p:val>
                                        </p:tav>
                                      </p:tavLst>
                                    </p:anim>
                                    <p:anim calcmode="lin" valueType="num">
                                      <p:cBhvr additive="base">
                                        <p:cTn id="20" dur="750" fill="hold"/>
                                        <p:tgtEl>
                                          <p:spTgt spid="37"/>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right)">
                                      <p:cBhvr>
                                        <p:cTn id="24" dur="750"/>
                                        <p:tgtEl>
                                          <p:spTgt spid="33"/>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750"/>
                                        <p:tgtEl>
                                          <p:spTgt spid="34"/>
                                        </p:tgtEl>
                                      </p:cBhvr>
                                    </p:animEffect>
                                    <p:anim calcmode="lin" valueType="num">
                                      <p:cBhvr>
                                        <p:cTn id="29" dur="750" fill="hold"/>
                                        <p:tgtEl>
                                          <p:spTgt spid="34"/>
                                        </p:tgtEl>
                                        <p:attrNameLst>
                                          <p:attrName>ppt_x</p:attrName>
                                        </p:attrNameLst>
                                      </p:cBhvr>
                                      <p:tavLst>
                                        <p:tav tm="0">
                                          <p:val>
                                            <p:strVal val="#ppt_x"/>
                                          </p:val>
                                        </p:tav>
                                        <p:tav tm="100000">
                                          <p:val>
                                            <p:strVal val="#ppt_x"/>
                                          </p:val>
                                        </p:tav>
                                      </p:tavLst>
                                    </p:anim>
                                    <p:anim calcmode="lin" valueType="num">
                                      <p:cBhvr>
                                        <p:cTn id="30" dur="7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16" name="椭圆 15"/>
          <p:cNvSpPr/>
          <p:nvPr/>
        </p:nvSpPr>
        <p:spPr bwMode="auto">
          <a:xfrm>
            <a:off x="9666514" y="391886"/>
            <a:ext cx="1843314" cy="1843314"/>
          </a:xfrm>
          <a:prstGeom prst="ellipse">
            <a:avLst/>
          </a:prstGeom>
          <a:solidFill>
            <a:srgbClr val="67B6F2">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3" name="组合 2"/>
          <p:cNvGrpSpPr/>
          <p:nvPr/>
        </p:nvGrpSpPr>
        <p:grpSpPr>
          <a:xfrm>
            <a:off x="1518560" y="1059544"/>
            <a:ext cx="9154879" cy="4738912"/>
            <a:chOff x="1251864" y="1074058"/>
            <a:chExt cx="9154879" cy="4738912"/>
          </a:xfrm>
        </p:grpSpPr>
        <p:pic>
          <p:nvPicPr>
            <p:cNvPr id="4" name="图形 3"/>
            <p:cNvPicPr>
              <a:picLocks noChangeAspect="true"/>
            </p:cNvPicPr>
            <p:nvPr/>
          </p:nvPicPr>
          <p:blipFill>
            <a:blip r:embed="rId1">
              <a:extLst>
                <a:ext uri="{96DAC541-7B7A-43D3-8B79-37D633B846F1}">
                  <asvg:svgBlip xmlns:asvg="http://schemas.microsoft.com/office/drawing/2016/SVG/main" r:embed="rId2"/>
                </a:ext>
              </a:extLst>
            </a:blip>
            <a:stretch>
              <a:fillRect/>
            </a:stretch>
          </p:blipFill>
          <p:spPr>
            <a:xfrm>
              <a:off x="1678088" y="1088571"/>
              <a:ext cx="8728655" cy="4724399"/>
            </a:xfrm>
            <a:prstGeom prst="rect">
              <a:avLst/>
            </a:prstGeom>
          </p:spPr>
        </p:pic>
        <p:grpSp>
          <p:nvGrpSpPr>
            <p:cNvPr id="5" name="组合 4"/>
            <p:cNvGrpSpPr/>
            <p:nvPr/>
          </p:nvGrpSpPr>
          <p:grpSpPr>
            <a:xfrm>
              <a:off x="1251864" y="1074058"/>
              <a:ext cx="1084936" cy="4738912"/>
              <a:chOff x="1251864" y="1074058"/>
              <a:chExt cx="1084936" cy="4738912"/>
            </a:xfrm>
          </p:grpSpPr>
          <p:pic>
            <p:nvPicPr>
              <p:cNvPr id="6" name="图形 5"/>
              <p:cNvPicPr>
                <a:picLocks noChangeAspect="true"/>
              </p:cNvPicPr>
              <p:nvPr/>
            </p:nvPicPr>
            <p:blipFill>
              <a:blip r:embed="rId3">
                <a:extLst>
                  <a:ext uri="{96DAC541-7B7A-43D3-8B79-37D633B846F1}">
                    <asvg:svgBlip xmlns:asvg="http://schemas.microsoft.com/office/drawing/2016/SVG/main" r:embed="rId4"/>
                  </a:ext>
                </a:extLst>
              </a:blip>
              <a:stretch>
                <a:fillRect/>
              </a:stretch>
            </p:blipFill>
            <p:spPr>
              <a:xfrm>
                <a:off x="1418426" y="1074058"/>
                <a:ext cx="918374" cy="4738912"/>
              </a:xfrm>
              <a:prstGeom prst="rect">
                <a:avLst/>
              </a:prstGeom>
            </p:spPr>
          </p:pic>
          <p:pic>
            <p:nvPicPr>
              <p:cNvPr id="7" name="图形 6"/>
              <p:cNvPicPr>
                <a:picLocks noChangeAspect="true"/>
              </p:cNvPicPr>
              <p:nvPr/>
            </p:nvPicPr>
            <p:blipFill>
              <a:blip r:embed="rId5">
                <a:extLst>
                  <a:ext uri="{96DAC541-7B7A-43D3-8B79-37D633B846F1}">
                    <asvg:svgBlip xmlns:asvg="http://schemas.microsoft.com/office/drawing/2016/SVG/main" r:embed="rId6"/>
                  </a:ext>
                </a:extLst>
              </a:blip>
              <a:stretch>
                <a:fillRect/>
              </a:stretch>
            </p:blipFill>
            <p:spPr>
              <a:xfrm>
                <a:off x="1251864" y="1353575"/>
                <a:ext cx="707564" cy="4179878"/>
              </a:xfrm>
              <a:prstGeom prst="rect">
                <a:avLst/>
              </a:prstGeom>
            </p:spPr>
          </p:pic>
        </p:grpSp>
      </p:grpSp>
      <p:sp>
        <p:nvSpPr>
          <p:cNvPr id="8" name="任意多边形: 形状 7"/>
          <p:cNvSpPr/>
          <p:nvPr/>
        </p:nvSpPr>
        <p:spPr bwMode="auto">
          <a:xfrm flipH="true">
            <a:off x="14514" y="4858772"/>
            <a:ext cx="11277600" cy="2010230"/>
          </a:xfrm>
          <a:custGeom>
            <a:avLst/>
            <a:gdLst>
              <a:gd name="connsiteX0" fmla="*/ 10683490 w 10683490"/>
              <a:gd name="connsiteY0" fmla="*/ 0 h 1442767"/>
              <a:gd name="connsiteX1" fmla="*/ 10683490 w 10683490"/>
              <a:gd name="connsiteY1" fmla="*/ 1442767 h 1442767"/>
              <a:gd name="connsiteX2" fmla="*/ 0 w 10683490"/>
              <a:gd name="connsiteY2" fmla="*/ 1442767 h 1442767"/>
              <a:gd name="connsiteX3" fmla="*/ 173293 w 10683490"/>
              <a:gd name="connsiteY3" fmla="*/ 1382918 h 1442767"/>
              <a:gd name="connsiteX4" fmla="*/ 2103733 w 10683490"/>
              <a:gd name="connsiteY4" fmla="*/ 937166 h 1442767"/>
              <a:gd name="connsiteX5" fmla="*/ 8079990 w 10683490"/>
              <a:gd name="connsiteY5" fmla="*/ 1202140 h 1442767"/>
              <a:gd name="connsiteX6" fmla="*/ 10546017 w 10683490"/>
              <a:gd name="connsiteY6" fmla="*/ 72437 h 14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490" h="1442767">
                <a:moveTo>
                  <a:pt x="10683490" y="0"/>
                </a:moveTo>
                <a:lnTo>
                  <a:pt x="10683490" y="1442767"/>
                </a:lnTo>
                <a:lnTo>
                  <a:pt x="0" y="1442767"/>
                </a:lnTo>
                <a:lnTo>
                  <a:pt x="173293" y="1382918"/>
                </a:lnTo>
                <a:cubicBezTo>
                  <a:pt x="787496" y="1182962"/>
                  <a:pt x="1426097" y="1025816"/>
                  <a:pt x="2103733" y="937166"/>
                </a:cubicBezTo>
                <a:cubicBezTo>
                  <a:pt x="3910762" y="700768"/>
                  <a:pt x="6493397" y="1391778"/>
                  <a:pt x="8079990" y="1202140"/>
                </a:cubicBezTo>
                <a:cubicBezTo>
                  <a:pt x="9102599" y="1079912"/>
                  <a:pt x="9866314" y="451550"/>
                  <a:pt x="10546017" y="72437"/>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9" name="图片 8"/>
          <p:cNvPicPr>
            <a:picLocks noChangeAspect="true"/>
          </p:cNvPicPr>
          <p:nvPr/>
        </p:nvPicPr>
        <p:blipFill>
          <a:blip r:embed="rId7" cstate="print">
            <a:extLst>
              <a:ext uri="{28A0092B-C50C-407E-A947-70E740481C1C}">
                <a14:useLocalDpi xmlns:a14="http://schemas.microsoft.com/office/drawing/2010/main" val="false"/>
              </a:ext>
            </a:extLst>
          </a:blip>
          <a:srcRect b="33309"/>
          <a:stretch>
            <a:fillRect/>
          </a:stretch>
        </p:blipFill>
        <p:spPr>
          <a:xfrm rot="20202381" flipH="true">
            <a:off x="8992008" y="5053948"/>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0" name="文本框 9"/>
          <p:cNvSpPr txBox="true"/>
          <p:nvPr/>
        </p:nvSpPr>
        <p:spPr>
          <a:xfrm>
            <a:off x="3214560" y="2312369"/>
            <a:ext cx="2736297" cy="830997"/>
          </a:xfrm>
          <a:prstGeom prst="rect">
            <a:avLst/>
          </a:prstGeom>
          <a:noFill/>
        </p:spPr>
        <p:txBody>
          <a:bodyPr wrap="square" rtlCol="0">
            <a:spAutoFit/>
          </a:bodyPr>
          <a:lstStyle/>
          <a:p>
            <a:pPr algn="dist"/>
            <a:r>
              <a:rPr lang="zh-CN" altLang="en-US" sz="4800" dirty="0">
                <a:solidFill>
                  <a:srgbClr val="FEA43C"/>
                </a:solidFill>
                <a:latin typeface="阿里汉仪智能黑体" panose="00020600040101010101" pitchFamily="18" charset="-122"/>
                <a:ea typeface="阿里汉仪智能黑体" panose="00020600040101010101" pitchFamily="18" charset="-122"/>
              </a:rPr>
              <a:t>第二部分</a:t>
            </a:r>
            <a:endParaRPr lang="zh-CN" altLang="en-US" sz="4800" dirty="0">
              <a:solidFill>
                <a:srgbClr val="FEA43C"/>
              </a:solidFill>
              <a:latin typeface="阿里汉仪智能黑体" panose="00020600040101010101" pitchFamily="18" charset="-122"/>
              <a:ea typeface="阿里汉仪智能黑体" panose="00020600040101010101" pitchFamily="18" charset="-122"/>
            </a:endParaRPr>
          </a:p>
        </p:txBody>
      </p:sp>
      <p:sp>
        <p:nvSpPr>
          <p:cNvPr id="13" name="文本框 12"/>
          <p:cNvSpPr txBox="true"/>
          <p:nvPr/>
        </p:nvSpPr>
        <p:spPr>
          <a:xfrm>
            <a:off x="3178810" y="3142615"/>
            <a:ext cx="6842760" cy="1106805"/>
          </a:xfrm>
          <a:prstGeom prst="rect">
            <a:avLst/>
          </a:prstGeom>
          <a:noFill/>
        </p:spPr>
        <p:txBody>
          <a:bodyPr wrap="square" rtlCol="0">
            <a:spAutoFit/>
          </a:bodyPr>
          <a:lstStyle/>
          <a:p>
            <a:pPr algn="dist"/>
            <a:r>
              <a:rPr lang="zh-CN" altLang="en-US" sz="66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青少年法律常识</a:t>
            </a:r>
            <a:endParaRPr lang="zh-CN" altLang="en-US" sz="66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pic>
        <p:nvPicPr>
          <p:cNvPr id="14" name="图片 13"/>
          <p:cNvPicPr>
            <a:picLocks noChangeAspect="true"/>
          </p:cNvPicPr>
          <p:nvPr/>
        </p:nvPicPr>
        <p:blipFill rotWithShape="true">
          <a:blip r:embed="rId8" cstate="print">
            <a:extLst>
              <a:ext uri="{28A0092B-C50C-407E-A947-70E740481C1C}">
                <a14:useLocalDpi xmlns:a14="http://schemas.microsoft.com/office/drawing/2010/main" val="false"/>
              </a:ext>
            </a:extLst>
          </a:blip>
          <a:srcRect l="68809" t="52559" r="9047" b="26726"/>
          <a:stretch>
            <a:fillRect/>
          </a:stretch>
        </p:blipFill>
        <p:spPr>
          <a:xfrm rot="319733">
            <a:off x="7679998" y="1353940"/>
            <a:ext cx="1818681" cy="1701346"/>
          </a:xfrm>
          <a:prstGeom prst="rect">
            <a:avLst/>
          </a:prstGeom>
        </p:spPr>
      </p:pic>
      <p:grpSp>
        <p:nvGrpSpPr>
          <p:cNvPr id="21" name="组合 20"/>
          <p:cNvGrpSpPr/>
          <p:nvPr/>
        </p:nvGrpSpPr>
        <p:grpSpPr>
          <a:xfrm>
            <a:off x="1168175" y="6342743"/>
            <a:ext cx="2169854" cy="522968"/>
            <a:chOff x="1226231" y="6328229"/>
            <a:chExt cx="2169854" cy="522968"/>
          </a:xfrm>
        </p:grpSpPr>
        <p:pic>
          <p:nvPicPr>
            <p:cNvPr id="19" name="图形 18"/>
            <p:cNvPicPr>
              <a:picLocks noChangeAspect="true"/>
            </p:cNvPicPr>
            <p:nvPr/>
          </p:nvPicPr>
          <p:blipFill>
            <a:blip r:embed="rId9">
              <a:extLst>
                <a:ext uri="{96DAC541-7B7A-43D3-8B79-37D633B846F1}">
                  <asvg:svgBlip xmlns:asvg="http://schemas.microsoft.com/office/drawing/2016/SVG/main" r:embed="rId10"/>
                </a:ext>
              </a:extLst>
            </a:blip>
            <a:stretch>
              <a:fillRect/>
            </a:stretch>
          </p:blipFill>
          <p:spPr>
            <a:xfrm>
              <a:off x="1226231" y="6531429"/>
              <a:ext cx="2169854" cy="319768"/>
            </a:xfrm>
            <a:prstGeom prst="rect">
              <a:avLst/>
            </a:prstGeom>
          </p:spPr>
        </p:pic>
        <p:pic>
          <p:nvPicPr>
            <p:cNvPr id="20" name="图形 19"/>
            <p:cNvPicPr>
              <a:picLocks noChangeAspect="true"/>
            </p:cNvPicPr>
            <p:nvPr/>
          </p:nvPicPr>
          <p:blipFill>
            <a:blip r:embed="rId9">
              <a:extLst>
                <a:ext uri="{96DAC541-7B7A-43D3-8B79-37D633B846F1}">
                  <asvg:svgBlip xmlns:asvg="http://schemas.microsoft.com/office/drawing/2016/SVG/main" r:embed="rId10"/>
                </a:ext>
              </a:extLst>
            </a:blip>
            <a:stretch>
              <a:fillRect/>
            </a:stretch>
          </p:blipFill>
          <p:spPr>
            <a:xfrm>
              <a:off x="1401867" y="6328229"/>
              <a:ext cx="1680495" cy="24765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1+#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750" fill="hold"/>
                                        <p:tgtEl>
                                          <p:spTgt spid="10"/>
                                        </p:tgtEl>
                                        <p:attrNameLst>
                                          <p:attrName>ppt_w</p:attrName>
                                        </p:attrNameLst>
                                      </p:cBhvr>
                                      <p:tavLst>
                                        <p:tav tm="0">
                                          <p:val>
                                            <p:fltVal val="0"/>
                                          </p:val>
                                        </p:tav>
                                        <p:tav tm="100000">
                                          <p:val>
                                            <p:strVal val="#ppt_w"/>
                                          </p:val>
                                        </p:tav>
                                      </p:tavLst>
                                    </p:anim>
                                    <p:anim calcmode="lin" valueType="num">
                                      <p:cBhvr>
                                        <p:cTn id="28" dur="750" fill="hold"/>
                                        <p:tgtEl>
                                          <p:spTgt spid="10"/>
                                        </p:tgtEl>
                                        <p:attrNameLst>
                                          <p:attrName>ppt_h</p:attrName>
                                        </p:attrNameLst>
                                      </p:cBhvr>
                                      <p:tavLst>
                                        <p:tav tm="0">
                                          <p:val>
                                            <p:fltVal val="0"/>
                                          </p:val>
                                        </p:tav>
                                        <p:tav tm="100000">
                                          <p:val>
                                            <p:strVal val="#ppt_h"/>
                                          </p:val>
                                        </p:tav>
                                      </p:tavLst>
                                    </p:anim>
                                    <p:animEffect transition="in" filter="fade">
                                      <p:cBhvr>
                                        <p:cTn id="29" dur="750"/>
                                        <p:tgtEl>
                                          <p:spTgt spid="10"/>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1022149"/>
          <p:cNvSpPr/>
          <p:nvPr>
            <p:custDataLst>
              <p:tags r:id="rId1"/>
            </p:custDataLst>
          </p:nvPr>
        </p:nvSpPr>
        <p:spPr>
          <a:xfrm>
            <a:off x="506184" y="1963057"/>
            <a:ext cx="11206843" cy="3980543"/>
          </a:xfrm>
          <a:prstGeom prst="roundRect">
            <a:avLst>
              <a:gd name="adj" fmla="val 5438"/>
            </a:avLst>
          </a:prstGeom>
          <a:noFill/>
          <a:ln w="19050">
            <a:solidFill>
              <a:srgbClr val="7F7F7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solidFill>
                <a:schemeClr val="tx1">
                  <a:lumMod val="75000"/>
                  <a:lumOff val="25000"/>
                </a:schemeClr>
              </a:solidFill>
              <a:latin typeface="Arial" panose="02080604020202020204" pitchFamily="34" charset="0"/>
              <a:ea typeface="微软雅黑" panose="020B0503020204020204" pitchFamily="34" charset="-122"/>
              <a:sym typeface="Arial" panose="02080604020202020204" pitchFamily="34" charset="0"/>
            </a:endParaRPr>
          </a:p>
        </p:txBody>
      </p:sp>
      <p:grpSp>
        <p:nvGrpSpPr>
          <p:cNvPr id="13" name="组合 12"/>
          <p:cNvGrpSpPr/>
          <p:nvPr/>
        </p:nvGrpSpPr>
        <p:grpSpPr>
          <a:xfrm>
            <a:off x="525145" y="1906270"/>
            <a:ext cx="6664960" cy="1118235"/>
            <a:chOff x="419099" y="894120"/>
            <a:chExt cx="2609851" cy="1150374"/>
          </a:xfrm>
        </p:grpSpPr>
        <p:sp>
          <p:nvSpPr>
            <p:cNvPr id="14" name="箭头: 五边形 13"/>
            <p:cNvSpPr/>
            <p:nvPr/>
          </p:nvSpPr>
          <p:spPr>
            <a:xfrm>
              <a:off x="419099" y="1142999"/>
              <a:ext cx="2609851" cy="724515"/>
            </a:xfrm>
            <a:prstGeom prst="homePlate">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15" name="圆角矩形 42"/>
            <p:cNvSpPr/>
            <p:nvPr/>
          </p:nvSpPr>
          <p:spPr>
            <a:xfrm>
              <a:off x="557888" y="894120"/>
              <a:ext cx="2311405" cy="1150374"/>
            </a:xfrm>
            <a:prstGeom prst="roundRect">
              <a:avLst>
                <a:gd name="adj" fmla="val 8130"/>
              </a:avLst>
            </a:prstGeom>
            <a:noFill/>
            <a:ln>
              <a:noFill/>
            </a:ln>
            <a:extLst>
              <a:ext uri="{909E8E84-426E-40DD-AFC4-6F175D3DCCD1}">
                <a14:hiddenFill xmlns:a14="http://schemas.microsoft.com/office/drawing/2010/main">
                  <a:solidFill>
                    <a:srgbClr val="C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30000"/>
                </a:lnSpc>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为什么青少年是最容易犯罪的群体</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16" name="矩形 15"/>
          <p:cNvSpPr/>
          <p:nvPr/>
        </p:nvSpPr>
        <p:spPr>
          <a:xfrm>
            <a:off x="1094511" y="2918257"/>
            <a:ext cx="10171849" cy="1337945"/>
          </a:xfrm>
          <a:prstGeom prst="rect">
            <a:avLst/>
          </a:prstGeom>
        </p:spPr>
        <p:txBody>
          <a:bodyPr wrap="square">
            <a:spAutoFit/>
          </a:bodyPr>
          <a:lstStyle/>
          <a:p>
            <a:pPr marL="285750" lvl="0" indent="-285750">
              <a:lnSpc>
                <a:spcPct val="150000"/>
              </a:lnSpc>
              <a:buClr>
                <a:schemeClr val="tx1">
                  <a:lumMod val="75000"/>
                  <a:lumOff val="25000"/>
                </a:schemeClr>
              </a:buClr>
              <a:buFont typeface="Wingdings" panose="05000000000000000000" pitchFamily="2" charset="2"/>
              <a:buChar char="Ø"/>
              <a:defRPr/>
            </a:pPr>
            <a:r>
              <a:rPr lang="zh-CN" altLang="en-US" dirty="0">
                <a:solidFill>
                  <a:srgbClr val="404040"/>
                </a:solidFill>
                <a:latin typeface="微软雅黑" panose="020B0503020204020204" pitchFamily="34" charset="-122"/>
                <a:ea typeface="微软雅黑" panose="020B0503020204020204" pitchFamily="34" charset="-122"/>
                <a:cs typeface="+mn-ea"/>
                <a:sym typeface="+mn-lt"/>
              </a:rPr>
              <a:t>青少年处于少年期、青年初期阶段，神经系统处于不稳定状态，其认识、感情和意志上的变化，让他们容易兴奋、容易冲动、容易感情用事，极易受外界环境的影响。还有就是生理上不成熟，并且对于诱发犯罪的人实物没有完整的判断。</a:t>
            </a:r>
            <a:endParaRPr lang="zh-CN" altLang="en-US"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true"/>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rot="0">
            <a:off x="3855720" y="1163320"/>
            <a:ext cx="4658360" cy="632219"/>
            <a:chOff x="2413204" y="1533832"/>
            <a:chExt cx="2990850" cy="662449"/>
          </a:xfrm>
        </p:grpSpPr>
        <p:sp>
          <p:nvSpPr>
            <p:cNvPr id="8" name="矩形: 圆角 7"/>
            <p:cNvSpPr/>
            <p:nvPr/>
          </p:nvSpPr>
          <p:spPr>
            <a:xfrm>
              <a:off x="2413204" y="1533832"/>
              <a:ext cx="2990850" cy="662449"/>
            </a:xfrm>
            <a:prstGeom prst="roundRect">
              <a:avLst>
                <a:gd name="adj" fmla="val 50000"/>
              </a:avLst>
            </a:prstGeom>
            <a:gradFill flip="none" rotWithShape="true">
              <a:gsLst>
                <a:gs pos="0">
                  <a:srgbClr val="1C93EC"/>
                </a:gs>
                <a:gs pos="99000">
                  <a:srgbClr val="1C93EC"/>
                </a:gs>
              </a:gsLst>
              <a:lin ang="54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9" name="矩形 8"/>
            <p:cNvSpPr/>
            <p:nvPr/>
          </p:nvSpPr>
          <p:spPr>
            <a:xfrm flipH="true">
              <a:off x="2775080" y="1624541"/>
              <a:ext cx="2266950" cy="482388"/>
            </a:xfrm>
            <a:prstGeom prst="rect">
              <a:avLst/>
            </a:prstGeom>
            <a:noFill/>
            <a:ln>
              <a:noFill/>
            </a:ln>
            <a:effectLst/>
          </p:spPr>
          <p:txBody>
            <a:bodyPr wrap="square" rtlCol="0">
              <a:spAutoFit/>
            </a:bodyPr>
            <a:lstStyle/>
            <a:p>
              <a:pPr algn="dist"/>
              <a:r>
                <a:rPr lang="zh-CN" altLang="en-US" sz="2400" b="1" dirty="0">
                  <a:ln w="19050">
                    <a:noFill/>
                  </a:ln>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青少年犯罪的主要原因</a:t>
              </a:r>
              <a:endParaRPr lang="zh-CN" altLang="en-US" sz="2400" b="1" dirty="0">
                <a:ln w="19050">
                  <a:noFill/>
                </a:ln>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18" name="Text Box 5"/>
          <p:cNvSpPr txBox="true">
            <a:spLocks noChangeArrowheads="true"/>
          </p:cNvSpPr>
          <p:nvPr/>
        </p:nvSpPr>
        <p:spPr bwMode="auto">
          <a:xfrm>
            <a:off x="1485900" y="2052366"/>
            <a:ext cx="36957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fontAlgn="base">
              <a:spcBef>
                <a:spcPct val="50000"/>
              </a:spcBef>
              <a:spcAft>
                <a:spcPct val="0"/>
              </a:spcAft>
              <a:defRPr/>
            </a:pP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主观原因</a:t>
            </a: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19" name="组合 18"/>
          <p:cNvGrpSpPr/>
          <p:nvPr/>
        </p:nvGrpSpPr>
        <p:grpSpPr>
          <a:xfrm>
            <a:off x="1028700" y="2628900"/>
            <a:ext cx="4495800" cy="3524250"/>
            <a:chOff x="1962150" y="1809750"/>
            <a:chExt cx="4495800" cy="3524250"/>
          </a:xfrm>
        </p:grpSpPr>
        <p:sp>
          <p:nvSpPr>
            <p:cNvPr id="20" name="矩形: 圆角 19"/>
            <p:cNvSpPr/>
            <p:nvPr/>
          </p:nvSpPr>
          <p:spPr>
            <a:xfrm>
              <a:off x="1962150" y="1809750"/>
              <a:ext cx="4495800" cy="3524250"/>
            </a:xfrm>
            <a:prstGeom prst="roundRect">
              <a:avLst>
                <a:gd name="adj" fmla="val 13370"/>
              </a:avLst>
            </a:prstGeom>
            <a:no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2122996" y="1983395"/>
              <a:ext cx="4087304" cy="922020"/>
            </a:xfrm>
            <a:prstGeom prst="rect">
              <a:avLst/>
            </a:prstGeom>
          </p:spPr>
          <p:txBody>
            <a:bodyPr wrap="square">
              <a:spAutoFit/>
              <a:scene3d>
                <a:camera prst="orthographicFront"/>
                <a:lightRig rig="threePt" dir="t"/>
              </a:scene3d>
              <a:sp3d contourW="12700"/>
            </a:bodyPr>
            <a:lstStyle/>
            <a:p>
              <a:pPr marL="285750" indent="-285750">
                <a:buFont typeface="Arial" panose="02080604020202020204" pitchFamily="34" charset="0"/>
                <a:buChar char="•"/>
              </a:pPr>
              <a:r>
                <a:rPr lang="zh-CN" dirty="0">
                  <a:solidFill>
                    <a:schemeClr val="tx1">
                      <a:lumMod val="85000"/>
                      <a:lumOff val="15000"/>
                    </a:schemeClr>
                  </a:solidFill>
                  <a:latin typeface="微软雅黑" panose="020B0503020204020204" pitchFamily="34" charset="-122"/>
                  <a:ea typeface="微软雅黑" panose="020B0503020204020204" pitchFamily="34" charset="-122"/>
                </a:rPr>
                <a:t>尚未形成正确的世界观，没有分辨真假对错的意识。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indent="0">
                <a:buFont typeface="Arial" panose="02080604020202020204" pitchFamily="34" charset="0"/>
                <a:buNone/>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25" name="Text Box 5"/>
          <p:cNvSpPr txBox="true">
            <a:spLocks noChangeArrowheads="true"/>
          </p:cNvSpPr>
          <p:nvPr/>
        </p:nvSpPr>
        <p:spPr bwMode="auto">
          <a:xfrm>
            <a:off x="7124700" y="2052366"/>
            <a:ext cx="36957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fontAlgn="base">
              <a:spcBef>
                <a:spcPct val="50000"/>
              </a:spcBef>
              <a:spcAft>
                <a:spcPct val="0"/>
              </a:spcAft>
              <a:defRPr/>
            </a:pP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r>
              <a:rPr lang="zh-CN" altLang="en-US"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客观原因</a:t>
            </a:r>
            <a:r>
              <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
            </a:r>
            <a:endParaRPr lang="en-US" altLang="zh-CN" sz="2400" b="1" spc="300"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grpSp>
        <p:nvGrpSpPr>
          <p:cNvPr id="26" name="组合 25"/>
          <p:cNvGrpSpPr/>
          <p:nvPr/>
        </p:nvGrpSpPr>
        <p:grpSpPr>
          <a:xfrm>
            <a:off x="6667500" y="2628900"/>
            <a:ext cx="4495800" cy="3524250"/>
            <a:chOff x="1962150" y="1809750"/>
            <a:chExt cx="4495800" cy="3524250"/>
          </a:xfrm>
        </p:grpSpPr>
        <p:sp>
          <p:nvSpPr>
            <p:cNvPr id="27" name="矩形: 圆角 26"/>
            <p:cNvSpPr/>
            <p:nvPr/>
          </p:nvSpPr>
          <p:spPr>
            <a:xfrm>
              <a:off x="1962150" y="1809750"/>
              <a:ext cx="4495800" cy="3524250"/>
            </a:xfrm>
            <a:prstGeom prst="roundRect">
              <a:avLst>
                <a:gd name="adj" fmla="val 13370"/>
              </a:avLst>
            </a:prstGeom>
            <a:noFill/>
            <a:ln w="28575">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122996" y="1983395"/>
              <a:ext cx="4087304" cy="2414905"/>
            </a:xfrm>
            <a:prstGeom prst="rect">
              <a:avLst/>
            </a:prstGeom>
          </p:spPr>
          <p:txBody>
            <a:bodyPr wrap="square">
              <a:spAutoFit/>
              <a:scene3d>
                <a:camera prst="orthographicFront"/>
                <a:lightRig rig="threePt" dir="t"/>
              </a:scene3d>
              <a:sp3d contourW="12700"/>
            </a:bodyPr>
            <a:lstStyle/>
            <a:p>
              <a:pPr marL="285750" indent="-285750">
                <a:lnSpc>
                  <a:spcPct val="140000"/>
                </a:lnSpc>
                <a:buFont typeface="Arial" panose="02080604020202020204" pitchFamily="34" charset="0"/>
                <a:buChar char="•"/>
              </a:pPr>
              <a:r>
                <a:rPr lang="zh-CN" dirty="0">
                  <a:solidFill>
                    <a:schemeClr val="tx1">
                      <a:lumMod val="85000"/>
                      <a:lumOff val="15000"/>
                    </a:schemeClr>
                  </a:solidFill>
                  <a:latin typeface="微软雅黑" panose="020B0503020204020204" pitchFamily="34" charset="-122"/>
                  <a:ea typeface="微软雅黑" panose="020B0503020204020204" pitchFamily="34" charset="-122"/>
                </a:rPr>
                <a:t>社会风气的不良影响。</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40000"/>
                </a:lnSpc>
                <a:buFont typeface="Arial" panose="0208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外来腐朽思想和文化的腐蚀。</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40000"/>
                </a:lnSpc>
                <a:buFont typeface="Arial" panose="0208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就业不足，使无所事事的青少年有时间去违法犯罪。</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40000"/>
                </a:lnSpc>
                <a:buFont typeface="Arial" panose="0208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家庭、学校、社会的因素。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ct val="140000"/>
                </a:lnSpc>
                <a:buFont typeface="Arial" panose="0208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其他因素。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anim calcmode="lin" valueType="num">
                                      <p:cBhvr>
                                        <p:cTn id="18" dur="500" fill="hold"/>
                                        <p:tgtEl>
                                          <p:spTgt spid="25"/>
                                        </p:tgtEl>
                                        <p:attrNameLst>
                                          <p:attrName>ppt_x</p:attrName>
                                        </p:attrNameLst>
                                      </p:cBhvr>
                                      <p:tavLst>
                                        <p:tav tm="0">
                                          <p:val>
                                            <p:strVal val="#ppt_x"/>
                                          </p:val>
                                        </p:tav>
                                        <p:tav tm="100000">
                                          <p:val>
                                            <p:strVal val="#ppt_x"/>
                                          </p:val>
                                        </p:tav>
                                      </p:tavLst>
                                    </p:anim>
                                    <p:anim calcmode="lin" valueType="num">
                                      <p:cBhvr>
                                        <p:cTn id="19" dur="50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6" presetClass="entr" presetSubtype="2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true"/>
      <p:bldP spid="25" grpId="0" bldLvl="0" animBg="tru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87400" y="2094230"/>
            <a:ext cx="10868025" cy="1793064"/>
            <a:chOff x="495300" y="1517209"/>
            <a:chExt cx="10846210" cy="1764669"/>
          </a:xfrm>
        </p:grpSpPr>
        <p:grpSp>
          <p:nvGrpSpPr>
            <p:cNvPr id="15" name="组合 14"/>
            <p:cNvGrpSpPr/>
            <p:nvPr/>
          </p:nvGrpSpPr>
          <p:grpSpPr>
            <a:xfrm>
              <a:off x="495300" y="1517209"/>
              <a:ext cx="6211570" cy="634943"/>
              <a:chOff x="304800" y="2183959"/>
              <a:chExt cx="6211570" cy="634943"/>
            </a:xfrm>
          </p:grpSpPr>
          <p:sp>
            <p:nvSpPr>
              <p:cNvPr id="19" name="矩形: 圆角 18"/>
              <p:cNvSpPr/>
              <p:nvPr/>
            </p:nvSpPr>
            <p:spPr>
              <a:xfrm>
                <a:off x="304800" y="2267144"/>
                <a:ext cx="6211570" cy="530860"/>
              </a:xfrm>
              <a:prstGeom prst="roundRect">
                <a:avLst>
                  <a:gd name="adj" fmla="val 50000"/>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0" name="矩形 19"/>
              <p:cNvSpPr/>
              <p:nvPr/>
            </p:nvSpPr>
            <p:spPr>
              <a:xfrm>
                <a:off x="610235" y="2183959"/>
                <a:ext cx="5730240" cy="634943"/>
              </a:xfrm>
              <a:prstGeom prst="rect">
                <a:avLst/>
              </a:prstGeom>
            </p:spPr>
            <p:txBody>
              <a:bodyPr wrap="square">
                <a:spAutoFit/>
              </a:bodyPr>
              <a:lstStyle/>
              <a:p>
                <a:pPr algn="dist">
                  <a:lnSpc>
                    <a:spcPct val="150000"/>
                  </a:lnSpc>
                </a:pPr>
                <a:r>
                  <a:rPr lang="en-US"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为什么青少年普法意识不足</a:t>
                </a:r>
                <a:r>
                  <a:rPr lang="en-US" altLang="zh-CN" sz="2400" b="1" dirty="0">
                    <a:solidFill>
                      <a:srgbClr val="404040"/>
                    </a:solidFill>
                    <a:latin typeface="微软雅黑" panose="020B0503020204020204" pitchFamily="34" charset="-122"/>
                    <a:ea typeface="微软雅黑" panose="020B0503020204020204" pitchFamily="34" charset="-122"/>
                  </a:rPr>
                  <a:t>】</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grpSp>
        <p:cxnSp>
          <p:nvCxnSpPr>
            <p:cNvPr id="16" name="直接箭头连接符 15"/>
            <p:cNvCxnSpPr/>
            <p:nvPr/>
          </p:nvCxnSpPr>
          <p:spPr>
            <a:xfrm>
              <a:off x="1504950" y="2113250"/>
              <a:ext cx="19050" cy="572800"/>
            </a:xfrm>
            <a:prstGeom prst="straightConnector1">
              <a:avLst/>
            </a:prstGeom>
            <a:ln>
              <a:solidFill>
                <a:srgbClr val="FEA43C"/>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676399" y="2374459"/>
              <a:ext cx="9665111" cy="907419"/>
            </a:xfrm>
            <a:prstGeom prst="rect">
              <a:avLst/>
            </a:prstGeom>
          </p:spPr>
          <p:txBody>
            <a:bodyPr wrap="square">
              <a:spAutoFit/>
            </a:bodyPr>
            <a:lstStyle/>
            <a:p>
              <a:pPr>
                <a:lnSpc>
                  <a:spcPct val="150000"/>
                </a:lnSpc>
              </a:pPr>
              <a:r>
                <a:rPr lang="zh-CN" altLang="en-US" dirty="0">
                  <a:solidFill>
                    <a:srgbClr val="404040"/>
                  </a:solidFill>
                  <a:latin typeface="微软雅黑" panose="020B0503020204020204" pitchFamily="34" charset="-122"/>
                  <a:ea typeface="微软雅黑" panose="020B0503020204020204" pitchFamily="34" charset="-122"/>
                </a:rPr>
                <a:t>造成青少年普法意识不足的主要原因是家庭和学校的不重视，再者大多数青少年认为法律和政治一样枯燥无味不生动，双面造成法律意识的淡薄。 </a:t>
              </a:r>
              <a:endParaRPr lang="zh-CN" altLang="en-US" dirty="0">
                <a:solidFill>
                  <a:srgbClr val="404040"/>
                </a:solidFill>
                <a:latin typeface="微软雅黑" panose="020B0503020204020204" pitchFamily="34" charset="-122"/>
                <a:ea typeface="微软雅黑" panose="020B0503020204020204" pitchFamily="34" charset="-122"/>
              </a:endParaRPr>
            </a:p>
          </p:txBody>
        </p:sp>
      </p:gr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矩形: 圆角 13"/>
          <p:cNvSpPr/>
          <p:nvPr/>
        </p:nvSpPr>
        <p:spPr>
          <a:xfrm>
            <a:off x="1174115" y="1463040"/>
            <a:ext cx="9333865" cy="565785"/>
          </a:xfrm>
          <a:prstGeom prst="roundRect">
            <a:avLst>
              <a:gd name="adj" fmla="val 11789"/>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青少年该用什么样的态度面对法律</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 name="椭圆 4"/>
          <p:cNvSpPr/>
          <p:nvPr/>
        </p:nvSpPr>
        <p:spPr>
          <a:xfrm>
            <a:off x="1410335" y="2458085"/>
            <a:ext cx="75565" cy="75565"/>
          </a:xfrm>
          <a:prstGeom prst="ellipse">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endParaRPr>
          </a:p>
        </p:txBody>
      </p:sp>
      <p:sp>
        <p:nvSpPr>
          <p:cNvPr id="24" name="文本框 23"/>
          <p:cNvSpPr txBox="true"/>
          <p:nvPr/>
        </p:nvSpPr>
        <p:spPr>
          <a:xfrm>
            <a:off x="1697355" y="2311400"/>
            <a:ext cx="7477760" cy="368300"/>
          </a:xfrm>
          <a:prstGeom prst="rect">
            <a:avLst/>
          </a:prstGeom>
          <a:noFill/>
        </p:spPr>
        <p:txBody>
          <a:bodyPr wrap="square" lIns="91440" tIns="45720" rIns="91440" bIns="45720" anchor="t" anchorCtr="false">
            <a:spAutoFit/>
          </a:bodyPr>
          <a:lstStyle>
            <a:defPPr>
              <a:defRPr lang="zh-CN"/>
            </a:defPPr>
            <a:lvl1pPr>
              <a:lnSpc>
                <a:spcPct val="120000"/>
              </a:lnSpc>
              <a:defRPr sz="1400">
                <a:solidFill>
                  <a:schemeClr val="tx1">
                    <a:lumMod val="75000"/>
                    <a:lumOff val="25000"/>
                  </a:schemeClr>
                </a:solidFill>
                <a:latin typeface="思源黑体 CN Light" panose="020B0300000000000000" pitchFamily="34" charset="-122"/>
                <a:ea typeface="思源黑体 CN Light" panose="020B0300000000000000" pitchFamily="34" charset="-122"/>
                <a:cs typeface="思源宋体 CN Medium" panose="02020500000000000000" charset="-122"/>
              </a:defRPr>
            </a:lvl1pPr>
          </a:lstStyle>
          <a:p>
            <a:pPr>
              <a:lnSpc>
                <a:spcPct val="100000"/>
              </a:lnSpc>
            </a:pPr>
            <a:r>
              <a:rPr lang="zh-CN" altLang="en-US" sz="1800" dirty="0">
                <a:solidFill>
                  <a:srgbClr val="404040"/>
                </a:solidFill>
                <a:latin typeface="微软雅黑" panose="020B0503020204020204" pitchFamily="34" charset="-122"/>
                <a:ea typeface="微软雅黑" panose="020B0503020204020204" pitchFamily="34" charset="-122"/>
              </a:rPr>
              <a:t>掌握最基本的法律知识，了解相关法律法规。 </a:t>
            </a:r>
            <a:endParaRPr lang="zh-CN" altLang="en-US" sz="1800" dirty="0">
              <a:solidFill>
                <a:srgbClr val="404040"/>
              </a:solidFill>
              <a:latin typeface="微软雅黑" panose="020B0503020204020204" pitchFamily="34" charset="-122"/>
              <a:ea typeface="微软雅黑" panose="020B0503020204020204" pitchFamily="34" charset="-122"/>
            </a:endParaRPr>
          </a:p>
        </p:txBody>
      </p:sp>
      <p:sp>
        <p:nvSpPr>
          <p:cNvPr id="25" name="椭圆 24"/>
          <p:cNvSpPr/>
          <p:nvPr/>
        </p:nvSpPr>
        <p:spPr>
          <a:xfrm>
            <a:off x="1410335" y="3041015"/>
            <a:ext cx="75565" cy="75565"/>
          </a:xfrm>
          <a:prstGeom prst="ellipse">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endParaRPr>
          </a:p>
        </p:txBody>
      </p:sp>
      <p:sp>
        <p:nvSpPr>
          <p:cNvPr id="26" name="文本框 25"/>
          <p:cNvSpPr txBox="true"/>
          <p:nvPr/>
        </p:nvSpPr>
        <p:spPr>
          <a:xfrm>
            <a:off x="1697355" y="2894965"/>
            <a:ext cx="4601845" cy="368300"/>
          </a:xfrm>
          <a:prstGeom prst="rect">
            <a:avLst/>
          </a:prstGeom>
          <a:noFill/>
        </p:spPr>
        <p:txBody>
          <a:bodyPr wrap="square" rtlCol="0">
            <a:spAutoFit/>
          </a:bodyPr>
          <a:p>
            <a:r>
              <a:rPr lang="zh-CN" altLang="en-US" dirty="0">
                <a:solidFill>
                  <a:srgbClr val="404040"/>
                </a:solidFill>
                <a:latin typeface="微软雅黑" panose="020B0503020204020204" pitchFamily="34" charset="-122"/>
                <a:ea typeface="微软雅黑" panose="020B0503020204020204" pitchFamily="34" charset="-122"/>
              </a:rPr>
              <a:t>自觉遵守法律法规，用法律武器武装自己。</a:t>
            </a:r>
            <a:endParaRPr lang="zh-CN" altLang="en-US"/>
          </a:p>
        </p:txBody>
      </p:sp>
      <p:sp>
        <p:nvSpPr>
          <p:cNvPr id="27" name="椭圆 26"/>
          <p:cNvSpPr/>
          <p:nvPr/>
        </p:nvSpPr>
        <p:spPr>
          <a:xfrm>
            <a:off x="1410335" y="3634740"/>
            <a:ext cx="75565" cy="75565"/>
          </a:xfrm>
          <a:prstGeom prst="ellipse">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endParaRPr>
          </a:p>
        </p:txBody>
      </p:sp>
      <p:sp>
        <p:nvSpPr>
          <p:cNvPr id="28" name="文本框 27"/>
          <p:cNvSpPr txBox="true"/>
          <p:nvPr/>
        </p:nvSpPr>
        <p:spPr>
          <a:xfrm>
            <a:off x="1697355" y="3488690"/>
            <a:ext cx="4723765" cy="368300"/>
          </a:xfrm>
          <a:prstGeom prst="rect">
            <a:avLst/>
          </a:prstGeom>
          <a:noFill/>
        </p:spPr>
        <p:txBody>
          <a:bodyPr wrap="square" rtlCol="0">
            <a:spAutoFit/>
          </a:bodyPr>
          <a:p>
            <a:r>
              <a:rPr lang="zh-CN" altLang="en-US" dirty="0">
                <a:solidFill>
                  <a:srgbClr val="404040"/>
                </a:solidFill>
                <a:latin typeface="微软雅黑" panose="020B0503020204020204" pitchFamily="34" charset="-122"/>
                <a:ea typeface="微软雅黑" panose="020B0503020204020204" pitchFamily="34" charset="-122"/>
                <a:sym typeface="+mn-ea"/>
              </a:rPr>
              <a:t>要有坚韧不拔的意志力，具有挫折意识。</a:t>
            </a:r>
            <a:endParaRPr lang="zh-CN" altLang="en-US"/>
          </a:p>
        </p:txBody>
      </p:sp>
      <p:sp>
        <p:nvSpPr>
          <p:cNvPr id="29" name="椭圆 28"/>
          <p:cNvSpPr/>
          <p:nvPr/>
        </p:nvSpPr>
        <p:spPr>
          <a:xfrm>
            <a:off x="1410335" y="4274820"/>
            <a:ext cx="75565" cy="75565"/>
          </a:xfrm>
          <a:prstGeom prst="ellipse">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endParaRPr>
          </a:p>
        </p:txBody>
      </p:sp>
      <p:sp>
        <p:nvSpPr>
          <p:cNvPr id="30" name="文本框 29"/>
          <p:cNvSpPr txBox="true"/>
          <p:nvPr/>
        </p:nvSpPr>
        <p:spPr>
          <a:xfrm>
            <a:off x="1697355" y="4128770"/>
            <a:ext cx="4046220" cy="368300"/>
          </a:xfrm>
          <a:prstGeom prst="rect">
            <a:avLst/>
          </a:prstGeom>
          <a:noFill/>
        </p:spPr>
        <p:txBody>
          <a:bodyPr wrap="square" rtlCol="0">
            <a:spAutoFit/>
          </a:bodyPr>
          <a:p>
            <a:r>
              <a:rPr lang="zh-CN" altLang="en-US" dirty="0">
                <a:solidFill>
                  <a:srgbClr val="404040"/>
                </a:solidFill>
                <a:latin typeface="微软雅黑" panose="020B0503020204020204" pitchFamily="34" charset="-122"/>
                <a:ea typeface="微软雅黑" panose="020B0503020204020204" pitchFamily="34" charset="-122"/>
                <a:sym typeface="+mn-ea"/>
              </a:rPr>
              <a:t>要有勤奋的精神和执著的追求。</a:t>
            </a:r>
            <a:endParaRPr lang="zh-CN" altLang="en-US"/>
          </a:p>
        </p:txBody>
      </p:sp>
      <p:sp>
        <p:nvSpPr>
          <p:cNvPr id="31" name="椭圆 30"/>
          <p:cNvSpPr/>
          <p:nvPr/>
        </p:nvSpPr>
        <p:spPr>
          <a:xfrm>
            <a:off x="1410335" y="4912995"/>
            <a:ext cx="75565" cy="75565"/>
          </a:xfrm>
          <a:prstGeom prst="ellipse">
            <a:avLst/>
          </a:prstGeom>
          <a:solidFill>
            <a:schemeClr val="tx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false" compatLnSpc="tru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endParaRPr>
          </a:p>
        </p:txBody>
      </p:sp>
      <p:sp>
        <p:nvSpPr>
          <p:cNvPr id="32" name="文本框 31"/>
          <p:cNvSpPr txBox="true"/>
          <p:nvPr/>
        </p:nvSpPr>
        <p:spPr>
          <a:xfrm>
            <a:off x="1697355" y="4766945"/>
            <a:ext cx="4201795" cy="368300"/>
          </a:xfrm>
          <a:prstGeom prst="rect">
            <a:avLst/>
          </a:prstGeom>
          <a:noFill/>
        </p:spPr>
        <p:txBody>
          <a:bodyPr wrap="square" rtlCol="0">
            <a:spAutoFit/>
          </a:bodyPr>
          <a:p>
            <a:r>
              <a:rPr lang="zh-CN" altLang="en-US" dirty="0">
                <a:solidFill>
                  <a:srgbClr val="404040"/>
                </a:solidFill>
                <a:latin typeface="微软雅黑" panose="020B0503020204020204" pitchFamily="34" charset="-122"/>
                <a:ea typeface="微软雅黑" panose="020B0503020204020204" pitchFamily="34" charset="-122"/>
                <a:sym typeface="+mn-ea"/>
              </a:rPr>
              <a:t>要有坚强的自制力，具有健康的情感。</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798795" y="2158594"/>
            <a:ext cx="1848649" cy="2541690"/>
            <a:chOff x="1336390" y="2952979"/>
            <a:chExt cx="1848649" cy="2541690"/>
          </a:xfrm>
        </p:grpSpPr>
        <p:sp>
          <p:nvSpPr>
            <p:cNvPr id="12" name="任意多边形: 形状 11"/>
            <p:cNvSpPr/>
            <p:nvPr/>
          </p:nvSpPr>
          <p:spPr bwMode="auto">
            <a:xfrm>
              <a:off x="2421172" y="2952979"/>
              <a:ext cx="763867" cy="2541690"/>
            </a:xfrm>
            <a:custGeom>
              <a:avLst/>
              <a:gdLst>
                <a:gd name="T0" fmla="*/ 538 w 1077"/>
                <a:gd name="T1" fmla="*/ 621 h 2480"/>
                <a:gd name="T2" fmla="*/ 0 w 1077"/>
                <a:gd name="T3" fmla="*/ 0 h 2480"/>
                <a:gd name="T4" fmla="*/ 0 w 1077"/>
                <a:gd name="T5" fmla="*/ 45 h 2480"/>
                <a:gd name="T6" fmla="*/ 281 w 1077"/>
                <a:gd name="T7" fmla="*/ 455 h 2480"/>
                <a:gd name="T8" fmla="*/ 818 w 1077"/>
                <a:gd name="T9" fmla="*/ 1241 h 2480"/>
                <a:gd name="T10" fmla="*/ 281 w 1077"/>
                <a:gd name="T11" fmla="*/ 2025 h 2480"/>
                <a:gd name="T12" fmla="*/ 0 w 1077"/>
                <a:gd name="T13" fmla="*/ 2435 h 2480"/>
                <a:gd name="T14" fmla="*/ 0 w 1077"/>
                <a:gd name="T15" fmla="*/ 2480 h 2480"/>
                <a:gd name="T16" fmla="*/ 538 w 1077"/>
                <a:gd name="T17" fmla="*/ 1862 h 2480"/>
                <a:gd name="T18" fmla="*/ 1077 w 1077"/>
                <a:gd name="T19" fmla="*/ 1241 h 2480"/>
                <a:gd name="T20" fmla="*/ 538 w 1077"/>
                <a:gd name="T21" fmla="*/ 621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7" h="2480">
                  <a:moveTo>
                    <a:pt x="538" y="621"/>
                  </a:moveTo>
                  <a:lnTo>
                    <a:pt x="0" y="0"/>
                  </a:lnTo>
                  <a:lnTo>
                    <a:pt x="0" y="45"/>
                  </a:lnTo>
                  <a:lnTo>
                    <a:pt x="281" y="455"/>
                  </a:lnTo>
                  <a:lnTo>
                    <a:pt x="818" y="1241"/>
                  </a:lnTo>
                  <a:lnTo>
                    <a:pt x="281" y="2025"/>
                  </a:lnTo>
                  <a:lnTo>
                    <a:pt x="0" y="2435"/>
                  </a:lnTo>
                  <a:lnTo>
                    <a:pt x="0" y="2480"/>
                  </a:lnTo>
                  <a:lnTo>
                    <a:pt x="538" y="1862"/>
                  </a:lnTo>
                  <a:lnTo>
                    <a:pt x="1077" y="1241"/>
                  </a:lnTo>
                  <a:lnTo>
                    <a:pt x="538" y="621"/>
                  </a:lnTo>
                  <a:close/>
                </a:path>
              </a:pathLst>
            </a:custGeom>
            <a:solidFill>
              <a:srgbClr val="FEA43C"/>
            </a:solidFill>
            <a:ln>
              <a:noFill/>
            </a:ln>
          </p:spPr>
          <p:txBody>
            <a:bodyPr anchor="ctr"/>
            <a:lstStyle/>
            <a:p>
              <a:pPr algn="ctr"/>
              <a:endParaRPr sz="2365">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13" name="文本框 12"/>
            <p:cNvSpPr txBox="true"/>
            <p:nvPr/>
          </p:nvSpPr>
          <p:spPr>
            <a:xfrm>
              <a:off x="1336390" y="3218684"/>
              <a:ext cx="1211092" cy="2009775"/>
            </a:xfrm>
            <a:prstGeom prst="rect">
              <a:avLst/>
            </a:prstGeom>
            <a:noFill/>
          </p:spPr>
          <p:txBody>
            <a:bodyPr wrap="square" rtlCol="0">
              <a:spAutoFit/>
            </a:bodyPr>
            <a:lstStyle/>
            <a:p>
              <a:pPr lvl="0" algn="ctr">
                <a:lnSpc>
                  <a:spcPct val="130000"/>
                </a:lnSpc>
                <a:defRPr/>
              </a:pPr>
              <a:r>
                <a:rPr lang="en-US" altLang="zh-CN" sz="2400" b="1" dirty="0">
                  <a:solidFill>
                    <a:srgbClr val="404040"/>
                  </a:solidFill>
                  <a:latin typeface="微软雅黑" panose="020B0503020204020204" pitchFamily="34" charset="-122"/>
                  <a:ea typeface="微软雅黑" panose="020B0503020204020204" pitchFamily="34" charset="-122"/>
                  <a:cs typeface="+mn-ea"/>
                  <a:sym typeface="+mn-lt"/>
                </a:rPr>
                <a:t>【</a:t>
              </a:r>
              <a:r>
                <a:rPr lang="zh-CN" altLang="en-US" sz="2400" b="1" dirty="0">
                  <a:solidFill>
                    <a:srgbClr val="404040"/>
                  </a:solidFill>
                  <a:latin typeface="微软雅黑" panose="020B0503020204020204" pitchFamily="34" charset="-122"/>
                  <a:ea typeface="微软雅黑" panose="020B0503020204020204" pitchFamily="34" charset="-122"/>
                  <a:cs typeface="+mn-ea"/>
                  <a:sym typeface="+mn-lt"/>
                </a:rPr>
                <a:t>青少年如何保护自己</a:t>
              </a:r>
              <a:r>
                <a:rPr lang="en-US" altLang="zh-CN" sz="2400" b="1" dirty="0">
                  <a:solidFill>
                    <a:srgbClr val="404040"/>
                  </a:solidFill>
                  <a:latin typeface="微软雅黑" panose="020B0503020204020204" pitchFamily="34" charset="-122"/>
                  <a:ea typeface="微软雅黑" panose="020B0503020204020204" pitchFamily="34" charset="-122"/>
                  <a:cs typeface="+mn-ea"/>
                  <a:sym typeface="+mn-lt"/>
                </a:rPr>
                <a:t>】</a:t>
              </a:r>
              <a:endParaRPr lang="en-US" altLang="zh-CN" sz="2400" b="1" dirty="0">
                <a:solidFill>
                  <a:srgbClr val="404040"/>
                </a:solidFill>
                <a:latin typeface="微软雅黑" panose="020B0503020204020204" pitchFamily="34" charset="-122"/>
                <a:ea typeface="微软雅黑" panose="020B0503020204020204" pitchFamily="34" charset="-122"/>
                <a:cs typeface="+mn-ea"/>
                <a:sym typeface="+mn-lt"/>
              </a:endParaRPr>
            </a:p>
          </p:txBody>
        </p:sp>
      </p:grpSp>
      <p:sp>
        <p:nvSpPr>
          <p:cNvPr id="14" name="文本框 13"/>
          <p:cNvSpPr txBox="true"/>
          <p:nvPr/>
        </p:nvSpPr>
        <p:spPr>
          <a:xfrm>
            <a:off x="4906645" y="1971675"/>
            <a:ext cx="4942205" cy="2915285"/>
          </a:xfrm>
          <a:prstGeom prst="rect">
            <a:avLst/>
          </a:prstGeom>
          <a:noFill/>
        </p:spPr>
        <p:txBody>
          <a:bodyPr wrap="square" rtlCol="0">
            <a:spAutoFit/>
          </a:bodyPr>
          <a:lstStyle/>
          <a:p>
            <a:pPr lvl="0">
              <a:lnSpc>
                <a:spcPct val="170000"/>
              </a:lnSpc>
              <a:defRPr/>
            </a:pPr>
            <a:r>
              <a:rPr lang="en-US" dirty="0">
                <a:solidFill>
                  <a:srgbClr val="404040"/>
                </a:solidFill>
                <a:latin typeface="微软雅黑" panose="020B0503020204020204" pitchFamily="34" charset="-122"/>
                <a:ea typeface="微软雅黑" panose="020B0503020204020204" pitchFamily="34" charset="-122"/>
                <a:cs typeface="+mn-ea"/>
                <a:sym typeface="+mn-lt"/>
              </a:rPr>
              <a:t>1.</a:t>
            </a:r>
            <a:r>
              <a:rPr lang="zh-CN" altLang="en-US" dirty="0">
                <a:solidFill>
                  <a:srgbClr val="404040"/>
                </a:solidFill>
                <a:latin typeface="微软雅黑" panose="020B0503020204020204" pitchFamily="34" charset="-122"/>
                <a:ea typeface="微软雅黑" panose="020B0503020204020204" pitchFamily="34" charset="-122"/>
                <a:cs typeface="+mn-ea"/>
                <a:sym typeface="+mn-lt"/>
              </a:rPr>
              <a:t>不要轻信陌生人，与陌生人交流时时刻保持警惕。</a:t>
            </a:r>
            <a:endParaRPr lang="zh-CN" altLang="en-US" dirty="0">
              <a:solidFill>
                <a:srgbClr val="404040"/>
              </a:solidFill>
              <a:latin typeface="微软雅黑" panose="020B0503020204020204" pitchFamily="34" charset="-122"/>
              <a:ea typeface="微软雅黑" panose="020B0503020204020204" pitchFamily="34" charset="-122"/>
              <a:cs typeface="+mn-ea"/>
              <a:sym typeface="+mn-lt"/>
            </a:endParaRPr>
          </a:p>
          <a:p>
            <a:pPr lvl="0">
              <a:lnSpc>
                <a:spcPct val="170000"/>
              </a:lnSpc>
              <a:defRPr/>
            </a:pPr>
            <a:r>
              <a:rPr lang="en-US" altLang="zh-CN" dirty="0">
                <a:solidFill>
                  <a:srgbClr val="404040"/>
                </a:solidFill>
                <a:latin typeface="微软雅黑" panose="020B0503020204020204" pitchFamily="34" charset="-122"/>
                <a:ea typeface="微软雅黑" panose="020B0503020204020204" pitchFamily="34" charset="-122"/>
                <a:cs typeface="+mn-ea"/>
                <a:sym typeface="+mn-lt"/>
              </a:rPr>
              <a:t>2.</a:t>
            </a:r>
            <a:r>
              <a:rPr lang="zh-CN" altLang="en-US" dirty="0">
                <a:solidFill>
                  <a:srgbClr val="404040"/>
                </a:solidFill>
                <a:latin typeface="微软雅黑" panose="020B0503020204020204" pitchFamily="34" charset="-122"/>
                <a:ea typeface="微软雅黑" panose="020B0503020204020204" pitchFamily="34" charset="-122"/>
                <a:cs typeface="+mn-ea"/>
                <a:sym typeface="+mn-lt"/>
              </a:rPr>
              <a:t>要学会分辨真伪，对新鲜失误不能一昧的盲从，要分辨利弊。</a:t>
            </a:r>
            <a:endParaRPr lang="zh-CN" altLang="en-US" dirty="0">
              <a:solidFill>
                <a:srgbClr val="404040"/>
              </a:solidFill>
              <a:latin typeface="微软雅黑" panose="020B0503020204020204" pitchFamily="34" charset="-122"/>
              <a:ea typeface="微软雅黑" panose="020B0503020204020204" pitchFamily="34" charset="-122"/>
              <a:cs typeface="+mn-ea"/>
              <a:sym typeface="+mn-lt"/>
            </a:endParaRPr>
          </a:p>
          <a:p>
            <a:pPr lvl="0">
              <a:lnSpc>
                <a:spcPct val="170000"/>
              </a:lnSpc>
              <a:defRPr/>
            </a:pPr>
            <a:r>
              <a:rPr lang="en-US" altLang="zh-CN" dirty="0">
                <a:solidFill>
                  <a:srgbClr val="404040"/>
                </a:solidFill>
                <a:latin typeface="微软雅黑" panose="020B0503020204020204" pitchFamily="34" charset="-122"/>
                <a:ea typeface="微软雅黑" panose="020B0503020204020204" pitchFamily="34" charset="-122"/>
                <a:cs typeface="+mn-ea"/>
                <a:sym typeface="+mn-lt"/>
              </a:rPr>
              <a:t>3.</a:t>
            </a:r>
            <a:r>
              <a:rPr lang="zh-CN" altLang="en-US" dirty="0">
                <a:solidFill>
                  <a:srgbClr val="404040"/>
                </a:solidFill>
                <a:latin typeface="微软雅黑" panose="020B0503020204020204" pitchFamily="34" charset="-122"/>
                <a:ea typeface="微软雅黑" panose="020B0503020204020204" pitchFamily="34" charset="-122"/>
                <a:cs typeface="+mn-ea"/>
                <a:sym typeface="+mn-lt"/>
              </a:rPr>
              <a:t>避免误入困境并学会摆脱困境。遇到困难或发生意外时，应保持镇静，并积极寻求帮助。</a:t>
            </a:r>
            <a:endParaRPr lang="zh-CN" altLang="en-US" dirty="0">
              <a:solidFill>
                <a:srgbClr val="404040"/>
              </a:solidFill>
              <a:latin typeface="微软雅黑" panose="020B0503020204020204" pitchFamily="34" charset="-122"/>
              <a:ea typeface="微软雅黑" panose="020B0503020204020204" pitchFamily="34" charset="-122"/>
              <a:cs typeface="+mn-ea"/>
              <a:sym typeface="+mn-lt"/>
            </a:endParaRPr>
          </a:p>
        </p:txBody>
      </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true"/>
          <p:nvPr/>
        </p:nvSpPr>
        <p:spPr>
          <a:xfrm>
            <a:off x="1434082" y="1646386"/>
            <a:ext cx="9323672" cy="645160"/>
          </a:xfrm>
          <a:prstGeom prst="rect">
            <a:avLst/>
          </a:prstGeom>
          <a:noFill/>
        </p:spPr>
        <p:txBody>
          <a:bodyPr vert="horz" wrap="square" rtlCol="0">
            <a:spAutoFit/>
          </a:bodyPr>
          <a:lstStyle/>
          <a:p>
            <a:pPr algn="ctr">
              <a:lnSpc>
                <a:spcPct val="150000"/>
              </a:lnSpc>
            </a:pPr>
            <a:r>
              <a:rPr lang="en-US"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青少年获得的法律帮助途径有哪些</a:t>
            </a:r>
            <a:r>
              <a:rPr lang="en-US" altLang="zh-CN" sz="2400" b="1" dirty="0">
                <a:solidFill>
                  <a:srgbClr val="404040"/>
                </a:solidFill>
                <a:latin typeface="微软雅黑" panose="020B0503020204020204" pitchFamily="34" charset="-122"/>
                <a:ea typeface="微软雅黑" panose="020B0503020204020204" pitchFamily="34" charset="-122"/>
              </a:rPr>
              <a:t>】</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475740" y="2654300"/>
            <a:ext cx="9584690" cy="2063005"/>
            <a:chOff x="1079185" y="-415734"/>
            <a:chExt cx="14285963" cy="4000694"/>
          </a:xfrm>
        </p:grpSpPr>
        <p:grpSp>
          <p:nvGrpSpPr>
            <p:cNvPr id="13" name="组合 12"/>
            <p:cNvGrpSpPr/>
            <p:nvPr/>
          </p:nvGrpSpPr>
          <p:grpSpPr>
            <a:xfrm>
              <a:off x="1079185" y="-415734"/>
              <a:ext cx="14198260" cy="4000694"/>
              <a:chOff x="1422085" y="-210924"/>
              <a:chExt cx="14198260" cy="4000694"/>
            </a:xfrm>
          </p:grpSpPr>
          <p:sp>
            <p:nvSpPr>
              <p:cNvPr id="15" name="矩形 14"/>
              <p:cNvSpPr/>
              <p:nvPr/>
            </p:nvSpPr>
            <p:spPr>
              <a:xfrm>
                <a:off x="1422085" y="-210730"/>
                <a:ext cx="14197578" cy="4000500"/>
              </a:xfrm>
              <a:prstGeom prst="rect">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badi" panose="020B0604020104020204" pitchFamily="34" charset="0"/>
                </a:endParaRPr>
              </a:p>
            </p:txBody>
          </p:sp>
          <p:sp>
            <p:nvSpPr>
              <p:cNvPr id="16" name="矩形 15"/>
              <p:cNvSpPr/>
              <p:nvPr/>
            </p:nvSpPr>
            <p:spPr>
              <a:xfrm>
                <a:off x="1422404" y="-210924"/>
                <a:ext cx="87086" cy="3347248"/>
              </a:xfrm>
              <a:prstGeom prst="rect">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badi" panose="020B0604020104020204" pitchFamily="34" charset="0"/>
                </a:endParaRPr>
              </a:p>
            </p:txBody>
          </p:sp>
          <p:sp>
            <p:nvSpPr>
              <p:cNvPr id="17" name="矩形 16"/>
              <p:cNvSpPr/>
              <p:nvPr/>
            </p:nvSpPr>
            <p:spPr>
              <a:xfrm>
                <a:off x="15533260" y="-210924"/>
                <a:ext cx="87085" cy="3347248"/>
              </a:xfrm>
              <a:prstGeom prst="rect">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Abadi" panose="020B0604020104020204" pitchFamily="34" charset="0"/>
                </a:endParaRPr>
              </a:p>
            </p:txBody>
          </p:sp>
          <p:sp>
            <p:nvSpPr>
              <p:cNvPr id="18" name="矩形 17"/>
              <p:cNvSpPr/>
              <p:nvPr/>
            </p:nvSpPr>
            <p:spPr>
              <a:xfrm>
                <a:off x="2577195" y="1867345"/>
                <a:ext cx="4161063" cy="885055"/>
              </a:xfrm>
              <a:prstGeom prst="rect">
                <a:avLst/>
              </a:prstGeom>
            </p:spPr>
            <p:txBody>
              <a:bodyPr wrap="square">
                <a:spAutoFit/>
              </a:bodyPr>
              <a:lstStyle/>
              <a:p>
                <a:endParaRPr lang="en-US" altLang="zh-CN" sz="2000" b="1"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endParaRPr>
              </a:p>
            </p:txBody>
          </p:sp>
        </p:grpSp>
        <p:sp>
          <p:nvSpPr>
            <p:cNvPr id="14" name="矩形 13"/>
            <p:cNvSpPr/>
            <p:nvPr/>
          </p:nvSpPr>
          <p:spPr>
            <a:xfrm>
              <a:off x="1405574" y="-261820"/>
              <a:ext cx="13959574" cy="3399971"/>
            </a:xfrm>
            <a:prstGeom prst="rect">
              <a:avLst/>
            </a:prstGeom>
          </p:spPr>
          <p:txBody>
            <a:bodyPr wrap="square">
              <a:spAutoFit/>
            </a:bodyPr>
            <a:lstStyle/>
            <a:p>
              <a:pPr algn="l">
                <a:lnSpc>
                  <a:spcPct val="200000"/>
                </a:lnSpc>
              </a:pPr>
              <a:r>
                <a:rPr lang="zh-CN" altLang="en-US"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rPr>
                <a:t>诉讼途径：打官司。</a:t>
              </a:r>
              <a:endParaRPr lang="zh-CN" altLang="en-US"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endParaRPr>
            </a:p>
            <a:p>
              <a:pPr algn="l">
                <a:lnSpc>
                  <a:spcPct val="200000"/>
                </a:lnSpc>
              </a:pPr>
              <a:r>
                <a:rPr lang="zh-CN" altLang="en-US"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rPr>
                <a:t>非诉讼途径：投诉、调解、裁决、仲裁、复议、申诉等。</a:t>
              </a:r>
              <a:endParaRPr lang="zh-CN" altLang="en-US"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endParaRPr>
            </a:p>
            <a:p>
              <a:pPr algn="l">
                <a:lnSpc>
                  <a:spcPct val="200000"/>
                </a:lnSpc>
              </a:pPr>
              <a:r>
                <a:rPr lang="zh-CN" altLang="en-US"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rPr>
                <a:t>法律服务的主要机构是律师事务所、法律服务所，此外还可以找居委会、妇联、公安等等。 </a:t>
              </a:r>
              <a:endParaRPr lang="zh-CN" altLang="en-US" dirty="0">
                <a:solidFill>
                  <a:srgbClr val="404040"/>
                </a:solidFill>
                <a:latin typeface="Arial" panose="02080604020202020204" pitchFamily="34" charset="0"/>
                <a:ea typeface="微软雅黑" panose="020B0503020204020204" pitchFamily="34" charset="-122"/>
                <a:cs typeface="+mn-ea"/>
                <a:sym typeface="Arial" panose="02080604020202020204" pitchFamily="34" charset="0"/>
              </a:endParaRPr>
            </a:p>
          </p:txBody>
        </p:sp>
      </p:gr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867697" y="1951226"/>
            <a:ext cx="9429750" cy="645160"/>
            <a:chOff x="1028700" y="1306598"/>
            <a:chExt cx="9429750" cy="645160"/>
          </a:xfrm>
        </p:grpSpPr>
        <p:sp>
          <p:nvSpPr>
            <p:cNvPr id="12" name="流程图: 磁盘 11"/>
            <p:cNvSpPr/>
            <p:nvPr/>
          </p:nvSpPr>
          <p:spPr>
            <a:xfrm>
              <a:off x="1028700" y="1352550"/>
              <a:ext cx="476250" cy="571500"/>
            </a:xfrm>
            <a:prstGeom prst="flowChartMagneticDisk">
              <a:avLst/>
            </a:prstGeom>
            <a:solidFill>
              <a:srgbClr val="FEA43C"/>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cxnSp>
          <p:nvCxnSpPr>
            <p:cNvPr id="13" name="直接箭头连接符 12"/>
            <p:cNvCxnSpPr>
              <a:stCxn id="12" idx="3"/>
            </p:cNvCxnSpPr>
            <p:nvPr/>
          </p:nvCxnSpPr>
          <p:spPr>
            <a:xfrm>
              <a:off x="1266825" y="1924050"/>
              <a:ext cx="9191625" cy="0"/>
            </a:xfrm>
            <a:prstGeom prst="straightConnector1">
              <a:avLst/>
            </a:prstGeom>
            <a:ln>
              <a:solidFill>
                <a:srgbClr val="FEA43C"/>
              </a:solidFill>
              <a:prstDash val="dashDot"/>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578144" y="1306598"/>
              <a:ext cx="5508456" cy="645160"/>
            </a:xfrm>
            <a:prstGeom prst="rect">
              <a:avLst/>
            </a:prstGeom>
          </p:spPr>
          <p:txBody>
            <a:bodyPr wrap="square">
              <a:spAutoFit/>
            </a:bodyPr>
            <a:lstStyle/>
            <a:p>
              <a:pPr lvl="0" defTabSz="914400">
                <a:lnSpc>
                  <a:spcPct val="150000"/>
                </a:lnSpc>
              </a:pPr>
              <a:r>
                <a:rPr lang="en-US" altLang="zh-CN" sz="2400" b="1" dirty="0">
                  <a:solidFill>
                    <a:srgbClr val="404040"/>
                  </a:solidFill>
                  <a:latin typeface="微软雅黑" panose="020B0503020204020204" pitchFamily="34" charset="-122"/>
                  <a:ea typeface="微软雅黑" panose="020B0503020204020204" pitchFamily="34" charset="-122"/>
                </a:rPr>
                <a:t>【</a:t>
              </a:r>
              <a:r>
                <a:rPr lang="zh-CN" altLang="en-US" sz="2400" b="1" dirty="0">
                  <a:solidFill>
                    <a:srgbClr val="404040"/>
                  </a:solidFill>
                  <a:latin typeface="微软雅黑" panose="020B0503020204020204" pitchFamily="34" charset="-122"/>
                  <a:ea typeface="微软雅黑" panose="020B0503020204020204" pitchFamily="34" charset="-122"/>
                </a:rPr>
                <a:t>如何增强青少年的法律意识</a:t>
              </a:r>
              <a:r>
                <a:rPr lang="en-US" altLang="zh-CN" sz="2400" b="1" dirty="0">
                  <a:solidFill>
                    <a:srgbClr val="404040"/>
                  </a:solidFill>
                  <a:latin typeface="微软雅黑" panose="020B0503020204020204" pitchFamily="34" charset="-122"/>
                  <a:ea typeface="微软雅黑" panose="020B0503020204020204" pitchFamily="34" charset="-122"/>
                </a:rPr>
                <a:t>】</a:t>
              </a:r>
              <a:endParaRPr lang="en-US" altLang="zh-CN" sz="2400" b="1" dirty="0">
                <a:solidFill>
                  <a:srgbClr val="404040"/>
                </a:solidFill>
                <a:latin typeface="微软雅黑" panose="020B0503020204020204" pitchFamily="34" charset="-122"/>
                <a:ea typeface="微软雅黑" panose="020B0503020204020204" pitchFamily="34" charset="-122"/>
              </a:endParaRPr>
            </a:p>
          </p:txBody>
        </p:sp>
      </p:grpSp>
      <p:sp>
        <p:nvSpPr>
          <p:cNvPr id="15" name="矩形 14"/>
          <p:cNvSpPr/>
          <p:nvPr/>
        </p:nvSpPr>
        <p:spPr>
          <a:xfrm>
            <a:off x="1361111" y="2754122"/>
            <a:ext cx="9814480" cy="1753235"/>
          </a:xfrm>
          <a:prstGeom prst="rect">
            <a:avLst/>
          </a:prstGeom>
        </p:spPr>
        <p:txBody>
          <a:bodyPr wrap="square">
            <a:spAutoFit/>
          </a:bodyPr>
          <a:lstStyle/>
          <a:p>
            <a:pPr lvl="0" defTabSz="914400">
              <a:lnSpc>
                <a:spcPct val="150000"/>
              </a:lnSpc>
            </a:pPr>
            <a:r>
              <a:rPr lang="zh-CN" dirty="0">
                <a:solidFill>
                  <a:srgbClr val="404040"/>
                </a:solidFill>
                <a:latin typeface="微软雅黑" panose="020B0503020204020204" pitchFamily="34" charset="-122"/>
                <a:ea typeface="微软雅黑" panose="020B0503020204020204" pitchFamily="34" charset="-122"/>
              </a:rPr>
              <a:t>（一）提高认识，切实重视青少年普法教育工作。</a:t>
            </a:r>
            <a:endParaRPr lang="zh-CN" dirty="0">
              <a:solidFill>
                <a:srgbClr val="404040"/>
              </a:solidFill>
              <a:latin typeface="微软雅黑" panose="020B0503020204020204" pitchFamily="34" charset="-122"/>
              <a:ea typeface="微软雅黑" panose="020B0503020204020204" pitchFamily="34" charset="-122"/>
            </a:endParaRPr>
          </a:p>
          <a:p>
            <a:pPr lvl="0" defTabSz="914400">
              <a:lnSpc>
                <a:spcPct val="150000"/>
              </a:lnSpc>
            </a:pPr>
            <a:r>
              <a:rPr lang="zh-CN" dirty="0">
                <a:solidFill>
                  <a:srgbClr val="404040"/>
                </a:solidFill>
                <a:latin typeface="微软雅黑" panose="020B0503020204020204" pitchFamily="34" charset="-122"/>
                <a:ea typeface="微软雅黑" panose="020B0503020204020204" pitchFamily="34" charset="-122"/>
              </a:rPr>
              <a:t>（二）建立机构，健全网络，构建普法教育服务体系。</a:t>
            </a:r>
            <a:endParaRPr lang="zh-CN" dirty="0">
              <a:solidFill>
                <a:srgbClr val="404040"/>
              </a:solidFill>
              <a:latin typeface="微软雅黑" panose="020B0503020204020204" pitchFamily="34" charset="-122"/>
              <a:ea typeface="微软雅黑" panose="020B0503020204020204" pitchFamily="34" charset="-122"/>
            </a:endParaRPr>
          </a:p>
          <a:p>
            <a:pPr lvl="0" defTabSz="914400">
              <a:lnSpc>
                <a:spcPct val="150000"/>
              </a:lnSpc>
            </a:pPr>
            <a:r>
              <a:rPr lang="zh-CN" dirty="0">
                <a:solidFill>
                  <a:srgbClr val="404040"/>
                </a:solidFill>
                <a:latin typeface="微软雅黑" panose="020B0503020204020204" pitchFamily="34" charset="-122"/>
                <a:ea typeface="微软雅黑" panose="020B0503020204020204" pitchFamily="34" charset="-122"/>
              </a:rPr>
              <a:t>（三）抓防范，推荐社区青少年犯罪预防计划。</a:t>
            </a:r>
            <a:endParaRPr lang="zh-CN" dirty="0">
              <a:solidFill>
                <a:srgbClr val="404040"/>
              </a:solidFill>
              <a:latin typeface="微软雅黑" panose="020B0503020204020204" pitchFamily="34" charset="-122"/>
              <a:ea typeface="微软雅黑" panose="020B0503020204020204" pitchFamily="34" charset="-122"/>
            </a:endParaRPr>
          </a:p>
          <a:p>
            <a:pPr lvl="0" defTabSz="914400">
              <a:lnSpc>
                <a:spcPct val="150000"/>
              </a:lnSpc>
            </a:pPr>
            <a:r>
              <a:rPr lang="zh-CN" dirty="0">
                <a:solidFill>
                  <a:srgbClr val="404040"/>
                </a:solidFill>
                <a:latin typeface="微软雅黑" panose="020B0503020204020204" pitchFamily="34" charset="-122"/>
                <a:ea typeface="微软雅黑" panose="020B0503020204020204" pitchFamily="34" charset="-122"/>
              </a:rPr>
              <a:t>（四）抓教育，提高青少年法律意识。</a:t>
            </a:r>
            <a:endParaRPr lang="zh-CN" dirty="0">
              <a:solidFill>
                <a:srgbClr val="404040"/>
              </a:solidFill>
              <a:latin typeface="微软雅黑" panose="020B0503020204020204" pitchFamily="34" charset="-122"/>
              <a:ea typeface="微软雅黑" panose="020B0503020204020204" pitchFamily="34" charset="-122"/>
            </a:endParaRPr>
          </a:p>
        </p:txBody>
      </p:sp>
      <p:sp>
        <p:nvSpPr>
          <p:cNvPr id="6" name="文本框 5"/>
          <p:cNvSpPr txBox="true"/>
          <p:nvPr/>
        </p:nvSpPr>
        <p:spPr>
          <a:xfrm>
            <a:off x="464820" y="376555"/>
            <a:ext cx="3013710" cy="398780"/>
          </a:xfrm>
          <a:prstGeom prst="rect">
            <a:avLst/>
          </a:prstGeom>
          <a:solidFill>
            <a:srgbClr val="FEA43C"/>
          </a:solidFill>
        </p:spPr>
        <p:txBody>
          <a:bodyPr wrap="square" rtlCol="0">
            <a:spAutoFit/>
          </a:bodyPr>
          <a:p>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rPr>
              <a:t>青少年法律常识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16" name="椭圆 15"/>
          <p:cNvSpPr/>
          <p:nvPr/>
        </p:nvSpPr>
        <p:spPr bwMode="auto">
          <a:xfrm>
            <a:off x="9666514" y="391886"/>
            <a:ext cx="1843314" cy="1843314"/>
          </a:xfrm>
          <a:prstGeom prst="ellipse">
            <a:avLst/>
          </a:prstGeom>
          <a:solidFill>
            <a:srgbClr val="67B6F2">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3" name="组合 2"/>
          <p:cNvGrpSpPr/>
          <p:nvPr/>
        </p:nvGrpSpPr>
        <p:grpSpPr>
          <a:xfrm>
            <a:off x="1518560" y="1059544"/>
            <a:ext cx="9154879" cy="4738912"/>
            <a:chOff x="1251864" y="1074058"/>
            <a:chExt cx="9154879" cy="4738912"/>
          </a:xfrm>
        </p:grpSpPr>
        <p:pic>
          <p:nvPicPr>
            <p:cNvPr id="4" name="图形 3"/>
            <p:cNvPicPr>
              <a:picLocks noChangeAspect="true"/>
            </p:cNvPicPr>
            <p:nvPr/>
          </p:nvPicPr>
          <p:blipFill>
            <a:blip r:embed="rId1">
              <a:extLst>
                <a:ext uri="{96DAC541-7B7A-43D3-8B79-37D633B846F1}">
                  <asvg:svgBlip xmlns:asvg="http://schemas.microsoft.com/office/drawing/2016/SVG/main" r:embed="rId2"/>
                </a:ext>
              </a:extLst>
            </a:blip>
            <a:stretch>
              <a:fillRect/>
            </a:stretch>
          </p:blipFill>
          <p:spPr>
            <a:xfrm>
              <a:off x="1678088" y="1088571"/>
              <a:ext cx="8728655" cy="4724399"/>
            </a:xfrm>
            <a:prstGeom prst="rect">
              <a:avLst/>
            </a:prstGeom>
          </p:spPr>
        </p:pic>
        <p:grpSp>
          <p:nvGrpSpPr>
            <p:cNvPr id="5" name="组合 4"/>
            <p:cNvGrpSpPr/>
            <p:nvPr/>
          </p:nvGrpSpPr>
          <p:grpSpPr>
            <a:xfrm>
              <a:off x="1251864" y="1074058"/>
              <a:ext cx="1084936" cy="4738912"/>
              <a:chOff x="1251864" y="1074058"/>
              <a:chExt cx="1084936" cy="4738912"/>
            </a:xfrm>
          </p:grpSpPr>
          <p:pic>
            <p:nvPicPr>
              <p:cNvPr id="6" name="图形 5"/>
              <p:cNvPicPr>
                <a:picLocks noChangeAspect="true"/>
              </p:cNvPicPr>
              <p:nvPr/>
            </p:nvPicPr>
            <p:blipFill>
              <a:blip r:embed="rId3">
                <a:extLst>
                  <a:ext uri="{96DAC541-7B7A-43D3-8B79-37D633B846F1}">
                    <asvg:svgBlip xmlns:asvg="http://schemas.microsoft.com/office/drawing/2016/SVG/main" r:embed="rId4"/>
                  </a:ext>
                </a:extLst>
              </a:blip>
              <a:stretch>
                <a:fillRect/>
              </a:stretch>
            </p:blipFill>
            <p:spPr>
              <a:xfrm>
                <a:off x="1418426" y="1074058"/>
                <a:ext cx="918374" cy="4738912"/>
              </a:xfrm>
              <a:prstGeom prst="rect">
                <a:avLst/>
              </a:prstGeom>
            </p:spPr>
          </p:pic>
          <p:pic>
            <p:nvPicPr>
              <p:cNvPr id="7" name="图形 6"/>
              <p:cNvPicPr>
                <a:picLocks noChangeAspect="true"/>
              </p:cNvPicPr>
              <p:nvPr/>
            </p:nvPicPr>
            <p:blipFill>
              <a:blip r:embed="rId5">
                <a:extLst>
                  <a:ext uri="{96DAC541-7B7A-43D3-8B79-37D633B846F1}">
                    <asvg:svgBlip xmlns:asvg="http://schemas.microsoft.com/office/drawing/2016/SVG/main" r:embed="rId6"/>
                  </a:ext>
                </a:extLst>
              </a:blip>
              <a:stretch>
                <a:fillRect/>
              </a:stretch>
            </p:blipFill>
            <p:spPr>
              <a:xfrm>
                <a:off x="1251864" y="1353575"/>
                <a:ext cx="707564" cy="4179878"/>
              </a:xfrm>
              <a:prstGeom prst="rect">
                <a:avLst/>
              </a:prstGeom>
            </p:spPr>
          </p:pic>
        </p:grpSp>
      </p:grpSp>
      <p:sp>
        <p:nvSpPr>
          <p:cNvPr id="8" name="任意多边形: 形状 7"/>
          <p:cNvSpPr/>
          <p:nvPr/>
        </p:nvSpPr>
        <p:spPr bwMode="auto">
          <a:xfrm flipH="true">
            <a:off x="14514" y="4858772"/>
            <a:ext cx="11277600" cy="2010230"/>
          </a:xfrm>
          <a:custGeom>
            <a:avLst/>
            <a:gdLst>
              <a:gd name="connsiteX0" fmla="*/ 10683490 w 10683490"/>
              <a:gd name="connsiteY0" fmla="*/ 0 h 1442767"/>
              <a:gd name="connsiteX1" fmla="*/ 10683490 w 10683490"/>
              <a:gd name="connsiteY1" fmla="*/ 1442767 h 1442767"/>
              <a:gd name="connsiteX2" fmla="*/ 0 w 10683490"/>
              <a:gd name="connsiteY2" fmla="*/ 1442767 h 1442767"/>
              <a:gd name="connsiteX3" fmla="*/ 173293 w 10683490"/>
              <a:gd name="connsiteY3" fmla="*/ 1382918 h 1442767"/>
              <a:gd name="connsiteX4" fmla="*/ 2103733 w 10683490"/>
              <a:gd name="connsiteY4" fmla="*/ 937166 h 1442767"/>
              <a:gd name="connsiteX5" fmla="*/ 8079990 w 10683490"/>
              <a:gd name="connsiteY5" fmla="*/ 1202140 h 1442767"/>
              <a:gd name="connsiteX6" fmla="*/ 10546017 w 10683490"/>
              <a:gd name="connsiteY6" fmla="*/ 72437 h 14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490" h="1442767">
                <a:moveTo>
                  <a:pt x="10683490" y="0"/>
                </a:moveTo>
                <a:lnTo>
                  <a:pt x="10683490" y="1442767"/>
                </a:lnTo>
                <a:lnTo>
                  <a:pt x="0" y="1442767"/>
                </a:lnTo>
                <a:lnTo>
                  <a:pt x="173293" y="1382918"/>
                </a:lnTo>
                <a:cubicBezTo>
                  <a:pt x="787496" y="1182962"/>
                  <a:pt x="1426097" y="1025816"/>
                  <a:pt x="2103733" y="937166"/>
                </a:cubicBezTo>
                <a:cubicBezTo>
                  <a:pt x="3910762" y="700768"/>
                  <a:pt x="6493397" y="1391778"/>
                  <a:pt x="8079990" y="1202140"/>
                </a:cubicBezTo>
                <a:cubicBezTo>
                  <a:pt x="9102599" y="1079912"/>
                  <a:pt x="9866314" y="451550"/>
                  <a:pt x="10546017" y="72437"/>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9" name="图片 8"/>
          <p:cNvPicPr>
            <a:picLocks noChangeAspect="true"/>
          </p:cNvPicPr>
          <p:nvPr/>
        </p:nvPicPr>
        <p:blipFill>
          <a:blip r:embed="rId7" cstate="print">
            <a:extLst>
              <a:ext uri="{28A0092B-C50C-407E-A947-70E740481C1C}">
                <a14:useLocalDpi xmlns:a14="http://schemas.microsoft.com/office/drawing/2010/main" val="false"/>
              </a:ext>
            </a:extLst>
          </a:blip>
          <a:srcRect b="33309"/>
          <a:stretch>
            <a:fillRect/>
          </a:stretch>
        </p:blipFill>
        <p:spPr>
          <a:xfrm rot="20202381" flipH="true">
            <a:off x="8992008" y="5053948"/>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0" name="文本框 9"/>
          <p:cNvSpPr txBox="true"/>
          <p:nvPr/>
        </p:nvSpPr>
        <p:spPr>
          <a:xfrm>
            <a:off x="3171017" y="2167229"/>
            <a:ext cx="2736297" cy="830997"/>
          </a:xfrm>
          <a:prstGeom prst="rect">
            <a:avLst/>
          </a:prstGeom>
          <a:noFill/>
        </p:spPr>
        <p:txBody>
          <a:bodyPr wrap="square" rtlCol="0">
            <a:spAutoFit/>
          </a:bodyPr>
          <a:lstStyle/>
          <a:p>
            <a:pPr algn="dist"/>
            <a:r>
              <a:rPr lang="zh-CN" altLang="en-US" sz="4800" dirty="0">
                <a:solidFill>
                  <a:srgbClr val="FEA43C"/>
                </a:solidFill>
                <a:latin typeface="阿里汉仪智能黑体" panose="00020600040101010101" pitchFamily="18" charset="-122"/>
                <a:ea typeface="阿里汉仪智能黑体" panose="00020600040101010101" pitchFamily="18" charset="-122"/>
              </a:rPr>
              <a:t>第三部分</a:t>
            </a:r>
            <a:endParaRPr lang="zh-CN" altLang="en-US" sz="4800" dirty="0">
              <a:solidFill>
                <a:srgbClr val="FEA43C"/>
              </a:solidFill>
              <a:latin typeface="阿里汉仪智能黑体" panose="00020600040101010101" pitchFamily="18" charset="-122"/>
              <a:ea typeface="阿里汉仪智能黑体" panose="00020600040101010101" pitchFamily="18" charset="-122"/>
            </a:endParaRPr>
          </a:p>
        </p:txBody>
      </p:sp>
      <p:sp>
        <p:nvSpPr>
          <p:cNvPr id="13" name="文本框 12"/>
          <p:cNvSpPr txBox="true"/>
          <p:nvPr/>
        </p:nvSpPr>
        <p:spPr>
          <a:xfrm>
            <a:off x="3135082" y="2997224"/>
            <a:ext cx="7112003" cy="922020"/>
          </a:xfrm>
          <a:prstGeom prst="rect">
            <a:avLst/>
          </a:prstGeom>
          <a:noFill/>
        </p:spPr>
        <p:txBody>
          <a:bodyPr wrap="square" rtlCol="0">
            <a:spAutoFit/>
          </a:bodyPr>
          <a:lstStyle/>
          <a:p>
            <a:r>
              <a:rPr lang="zh-CN" altLang="en-US" sz="54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对违法行为的自我防范</a:t>
            </a:r>
            <a:endParaRPr lang="zh-CN" altLang="en-US" sz="54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pic>
        <p:nvPicPr>
          <p:cNvPr id="14" name="图片 13"/>
          <p:cNvPicPr>
            <a:picLocks noChangeAspect="true"/>
          </p:cNvPicPr>
          <p:nvPr/>
        </p:nvPicPr>
        <p:blipFill rotWithShape="true">
          <a:blip r:embed="rId8" cstate="print">
            <a:extLst>
              <a:ext uri="{28A0092B-C50C-407E-A947-70E740481C1C}">
                <a14:useLocalDpi xmlns:a14="http://schemas.microsoft.com/office/drawing/2010/main" val="false"/>
              </a:ext>
            </a:extLst>
          </a:blip>
          <a:srcRect l="68809" t="52559" r="9047" b="26726"/>
          <a:stretch>
            <a:fillRect/>
          </a:stretch>
        </p:blipFill>
        <p:spPr>
          <a:xfrm rot="319733">
            <a:off x="7767084" y="1281369"/>
            <a:ext cx="1818681" cy="1701346"/>
          </a:xfrm>
          <a:prstGeom prst="rect">
            <a:avLst/>
          </a:prstGeom>
        </p:spPr>
      </p:pic>
      <p:grpSp>
        <p:nvGrpSpPr>
          <p:cNvPr id="21" name="组合 20"/>
          <p:cNvGrpSpPr/>
          <p:nvPr/>
        </p:nvGrpSpPr>
        <p:grpSpPr>
          <a:xfrm>
            <a:off x="1168175" y="6342743"/>
            <a:ext cx="2169854" cy="522968"/>
            <a:chOff x="1226231" y="6328229"/>
            <a:chExt cx="2169854" cy="522968"/>
          </a:xfrm>
        </p:grpSpPr>
        <p:pic>
          <p:nvPicPr>
            <p:cNvPr id="19" name="图形 18"/>
            <p:cNvPicPr>
              <a:picLocks noChangeAspect="true"/>
            </p:cNvPicPr>
            <p:nvPr/>
          </p:nvPicPr>
          <p:blipFill>
            <a:blip r:embed="rId9">
              <a:extLst>
                <a:ext uri="{96DAC541-7B7A-43D3-8B79-37D633B846F1}">
                  <asvg:svgBlip xmlns:asvg="http://schemas.microsoft.com/office/drawing/2016/SVG/main" r:embed="rId10"/>
                </a:ext>
              </a:extLst>
            </a:blip>
            <a:stretch>
              <a:fillRect/>
            </a:stretch>
          </p:blipFill>
          <p:spPr>
            <a:xfrm>
              <a:off x="1226231" y="6531429"/>
              <a:ext cx="2169854" cy="319768"/>
            </a:xfrm>
            <a:prstGeom prst="rect">
              <a:avLst/>
            </a:prstGeom>
          </p:spPr>
        </p:pic>
        <p:pic>
          <p:nvPicPr>
            <p:cNvPr id="20" name="图形 19"/>
            <p:cNvPicPr>
              <a:picLocks noChangeAspect="true"/>
            </p:cNvPicPr>
            <p:nvPr/>
          </p:nvPicPr>
          <p:blipFill>
            <a:blip r:embed="rId9">
              <a:extLst>
                <a:ext uri="{96DAC541-7B7A-43D3-8B79-37D633B846F1}">
                  <asvg:svgBlip xmlns:asvg="http://schemas.microsoft.com/office/drawing/2016/SVG/main" r:embed="rId10"/>
                </a:ext>
              </a:extLst>
            </a:blip>
            <a:stretch>
              <a:fillRect/>
            </a:stretch>
          </p:blipFill>
          <p:spPr>
            <a:xfrm>
              <a:off x="1401867" y="6328229"/>
              <a:ext cx="1680495" cy="24765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1+#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750" fill="hold"/>
                                        <p:tgtEl>
                                          <p:spTgt spid="10"/>
                                        </p:tgtEl>
                                        <p:attrNameLst>
                                          <p:attrName>ppt_w</p:attrName>
                                        </p:attrNameLst>
                                      </p:cBhvr>
                                      <p:tavLst>
                                        <p:tav tm="0">
                                          <p:val>
                                            <p:fltVal val="0"/>
                                          </p:val>
                                        </p:tav>
                                        <p:tav tm="100000">
                                          <p:val>
                                            <p:strVal val="#ppt_w"/>
                                          </p:val>
                                        </p:tav>
                                      </p:tavLst>
                                    </p:anim>
                                    <p:anim calcmode="lin" valueType="num">
                                      <p:cBhvr>
                                        <p:cTn id="28" dur="750" fill="hold"/>
                                        <p:tgtEl>
                                          <p:spTgt spid="10"/>
                                        </p:tgtEl>
                                        <p:attrNameLst>
                                          <p:attrName>ppt_h</p:attrName>
                                        </p:attrNameLst>
                                      </p:cBhvr>
                                      <p:tavLst>
                                        <p:tav tm="0">
                                          <p:val>
                                            <p:fltVal val="0"/>
                                          </p:val>
                                        </p:tav>
                                        <p:tav tm="100000">
                                          <p:val>
                                            <p:strVal val="#ppt_h"/>
                                          </p:val>
                                        </p:tav>
                                      </p:tavLst>
                                    </p:anim>
                                    <p:animEffect transition="in" filter="fade">
                                      <p:cBhvr>
                                        <p:cTn id="29" dur="750"/>
                                        <p:tgtEl>
                                          <p:spTgt spid="10"/>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true"/>
          <p:nvPr/>
        </p:nvSpPr>
        <p:spPr>
          <a:xfrm>
            <a:off x="1434164" y="836433"/>
            <a:ext cx="9323672" cy="581057"/>
          </a:xfrm>
          <a:prstGeom prst="rect">
            <a:avLst/>
          </a:prstGeom>
          <a:noFill/>
        </p:spPr>
        <p:txBody>
          <a:bodyPr vert="horz" wrap="square" rtlCol="0">
            <a:spAutoFit/>
          </a:bodyPr>
          <a:lstStyle/>
          <a:p>
            <a:pPr algn="ctr">
              <a:lnSpc>
                <a:spcPct val="150000"/>
              </a:lnSpc>
            </a:pPr>
            <a:r>
              <a:rPr lang="zh-CN" altLang="en-US" sz="2400" b="1" dirty="0">
                <a:solidFill>
                  <a:srgbClr val="404040"/>
                </a:solidFill>
                <a:latin typeface="微软雅黑" panose="020B0503020204020204" pitchFamily="34" charset="-122"/>
                <a:ea typeface="微软雅黑" panose="020B0503020204020204" pitchFamily="34" charset="-122"/>
              </a:rPr>
              <a:t>如何加强对违法行为的自我防范？</a:t>
            </a:r>
            <a:endParaRPr lang="zh-CN" altLang="en-US" sz="2400" b="1" dirty="0">
              <a:solidFill>
                <a:srgbClr val="40404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74651" y="1657350"/>
            <a:ext cx="3492499" cy="4400550"/>
            <a:chOff x="581334" y="1485900"/>
            <a:chExt cx="4081762" cy="4840747"/>
          </a:xfrm>
        </p:grpSpPr>
        <p:grpSp>
          <p:nvGrpSpPr>
            <p:cNvPr id="19" name="组合 18"/>
            <p:cNvGrpSpPr/>
            <p:nvPr/>
          </p:nvGrpSpPr>
          <p:grpSpPr>
            <a:xfrm>
              <a:off x="581334" y="1485900"/>
              <a:ext cx="4081762" cy="4840747"/>
              <a:chOff x="752784" y="1409700"/>
              <a:chExt cx="4081762" cy="4840747"/>
            </a:xfrm>
          </p:grpSpPr>
          <p:sp>
            <p:nvSpPr>
              <p:cNvPr id="22" name="任意多边形: 形状 21"/>
              <p:cNvSpPr/>
              <p:nvPr/>
            </p:nvSpPr>
            <p:spPr>
              <a:xfrm>
                <a:off x="752784" y="1851408"/>
                <a:ext cx="714066" cy="815592"/>
              </a:xfrm>
              <a:custGeom>
                <a:avLst/>
                <a:gdLst>
                  <a:gd name="connsiteX0" fmla="*/ 447365 w 552074"/>
                  <a:gd name="connsiteY0" fmla="*/ 15492 h 740295"/>
                  <a:gd name="connsiteX1" fmla="*/ 28265 w 552074"/>
                  <a:gd name="connsiteY1" fmla="*/ 34542 h 740295"/>
                  <a:gd name="connsiteX2" fmla="*/ 66365 w 552074"/>
                  <a:gd name="connsiteY2" fmla="*/ 320292 h 740295"/>
                  <a:gd name="connsiteX3" fmla="*/ 294965 w 552074"/>
                  <a:gd name="connsiteY3" fmla="*/ 567942 h 740295"/>
                  <a:gd name="connsiteX4" fmla="*/ 542615 w 552074"/>
                  <a:gd name="connsiteY4" fmla="*/ 720342 h 740295"/>
                  <a:gd name="connsiteX5" fmla="*/ 504515 w 552074"/>
                  <a:gd name="connsiteY5" fmla="*/ 110742 h 740295"/>
                  <a:gd name="connsiteX6" fmla="*/ 485465 w 552074"/>
                  <a:gd name="connsiteY6" fmla="*/ 53592 h 7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74" h="740295">
                    <a:moveTo>
                      <a:pt x="447365" y="15492"/>
                    </a:moveTo>
                    <a:cubicBezTo>
                      <a:pt x="269565" y="-383"/>
                      <a:pt x="91765" y="-16258"/>
                      <a:pt x="28265" y="34542"/>
                    </a:cubicBezTo>
                    <a:cubicBezTo>
                      <a:pt x="-35235" y="85342"/>
                      <a:pt x="21915" y="231392"/>
                      <a:pt x="66365" y="320292"/>
                    </a:cubicBezTo>
                    <a:cubicBezTo>
                      <a:pt x="110815" y="409192"/>
                      <a:pt x="215590" y="501267"/>
                      <a:pt x="294965" y="567942"/>
                    </a:cubicBezTo>
                    <a:cubicBezTo>
                      <a:pt x="374340" y="634617"/>
                      <a:pt x="507690" y="796542"/>
                      <a:pt x="542615" y="720342"/>
                    </a:cubicBezTo>
                    <a:cubicBezTo>
                      <a:pt x="577540" y="644142"/>
                      <a:pt x="504515" y="110742"/>
                      <a:pt x="504515" y="110742"/>
                    </a:cubicBezTo>
                    <a:cubicBezTo>
                      <a:pt x="494990" y="-383"/>
                      <a:pt x="490227" y="26604"/>
                      <a:pt x="485465" y="53592"/>
                    </a:cubicBezTo>
                  </a:path>
                </a:pathLst>
              </a:custGeom>
              <a:solidFill>
                <a:srgbClr val="0E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3" name="矩形 22"/>
              <p:cNvSpPr/>
              <p:nvPr/>
            </p:nvSpPr>
            <p:spPr>
              <a:xfrm>
                <a:off x="1352550" y="1409700"/>
                <a:ext cx="3481996" cy="4840747"/>
              </a:xfrm>
              <a:prstGeom prst="rect">
                <a:avLst/>
              </a:prstGeom>
              <a:solidFill>
                <a:srgbClr val="FFFFFF"/>
              </a:solidFill>
              <a:ln>
                <a:solidFill>
                  <a:srgbClr val="1C93EC"/>
                </a:solidFill>
                <a:prstDash val="dashDot"/>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4" name="矩形: 圆角 23"/>
              <p:cNvSpPr/>
              <p:nvPr/>
            </p:nvSpPr>
            <p:spPr>
              <a:xfrm>
                <a:off x="762000" y="1619250"/>
                <a:ext cx="3216992" cy="781050"/>
              </a:xfrm>
              <a:prstGeom prst="roundRect">
                <a:avLst>
                  <a:gd name="adj" fmla="val 50000"/>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20" name="文本框 19"/>
            <p:cNvSpPr txBox="true"/>
            <p:nvPr/>
          </p:nvSpPr>
          <p:spPr>
            <a:xfrm>
              <a:off x="1031721" y="1725144"/>
              <a:ext cx="2686764" cy="710985"/>
            </a:xfrm>
            <a:prstGeom prst="rect">
              <a:avLst/>
            </a:prstGeom>
            <a:noFill/>
          </p:spPr>
          <p:txBody>
            <a:bodyPr wrap="square" rtlCol="0">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rPr>
                <a:t>01</a:t>
              </a:r>
              <a:r>
                <a:rPr lang="zh-CN" altLang="en-US"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rPr>
                <a:t>遵守法律及社会规范养成良好习惯</a:t>
              </a:r>
              <a:endParaRPr lang="zh-CN" altLang="en-US"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21" name="矩形 20"/>
            <p:cNvSpPr/>
            <p:nvPr/>
          </p:nvSpPr>
          <p:spPr>
            <a:xfrm>
              <a:off x="1533783" y="2626461"/>
              <a:ext cx="3040255" cy="3453356"/>
            </a:xfrm>
            <a:prstGeom prst="rect">
              <a:avLst/>
            </a:prstGeom>
          </p:spPr>
          <p:txBody>
            <a:bodyPr wrap="square">
              <a:spAutoFit/>
            </a:bodyPr>
            <a:lstStyle/>
            <a:p>
              <a:r>
                <a:rPr lang="zh-CN" altLang="en-US" dirty="0">
                  <a:solidFill>
                    <a:srgbClr val="404040"/>
                  </a:solidFill>
                  <a:latin typeface="微软雅黑" panose="020B0503020204020204" pitchFamily="34" charset="-122"/>
                  <a:ea typeface="微软雅黑" panose="020B0503020204020204" pitchFamily="34" charset="-122"/>
                </a:rPr>
                <a:t>实践证明未成年人一旦养成了种种不良习性后要矫正过来是很不容易的，需要花费更大的力气，“学好三年难，学坏一天易”。</a:t>
              </a:r>
              <a:endParaRPr lang="zh-CN" altLang="en-US" dirty="0">
                <a:solidFill>
                  <a:srgbClr val="404040"/>
                </a:solidFill>
                <a:latin typeface="微软雅黑" panose="020B0503020204020204" pitchFamily="34" charset="-122"/>
                <a:ea typeface="微软雅黑" panose="020B0503020204020204" pitchFamily="34" charset="-122"/>
              </a:endParaRPr>
            </a:p>
            <a:p>
              <a:r>
                <a:rPr lang="zh-CN" altLang="en-US" dirty="0">
                  <a:solidFill>
                    <a:srgbClr val="404040"/>
                  </a:solidFill>
                  <a:latin typeface="微软雅黑" panose="020B0503020204020204" pitchFamily="34" charset="-122"/>
                  <a:ea typeface="微软雅黑" panose="020B0503020204020204" pitchFamily="34" charset="-122"/>
                </a:rPr>
                <a:t>因此，未成年人就应该在日常生活和学习中，从小养良好习惯，自觉抵制违法犯罪行为的引诱。</a:t>
              </a:r>
              <a:endParaRPr lang="zh-CN" altLang="en-US" dirty="0">
                <a:solidFill>
                  <a:srgbClr val="404040"/>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232494" y="1657350"/>
            <a:ext cx="3492499" cy="4400550"/>
            <a:chOff x="581334" y="1485900"/>
            <a:chExt cx="4081762" cy="4840747"/>
          </a:xfrm>
        </p:grpSpPr>
        <p:grpSp>
          <p:nvGrpSpPr>
            <p:cNvPr id="40" name="组合 39"/>
            <p:cNvGrpSpPr/>
            <p:nvPr/>
          </p:nvGrpSpPr>
          <p:grpSpPr>
            <a:xfrm>
              <a:off x="581334" y="1485900"/>
              <a:ext cx="4081762" cy="4840747"/>
              <a:chOff x="752784" y="1409700"/>
              <a:chExt cx="4081762" cy="4840747"/>
            </a:xfrm>
          </p:grpSpPr>
          <p:sp>
            <p:nvSpPr>
              <p:cNvPr id="43" name="任意多边形: 形状 42"/>
              <p:cNvSpPr/>
              <p:nvPr/>
            </p:nvSpPr>
            <p:spPr>
              <a:xfrm>
                <a:off x="752784" y="1851408"/>
                <a:ext cx="714066" cy="815592"/>
              </a:xfrm>
              <a:custGeom>
                <a:avLst/>
                <a:gdLst>
                  <a:gd name="connsiteX0" fmla="*/ 447365 w 552074"/>
                  <a:gd name="connsiteY0" fmla="*/ 15492 h 740295"/>
                  <a:gd name="connsiteX1" fmla="*/ 28265 w 552074"/>
                  <a:gd name="connsiteY1" fmla="*/ 34542 h 740295"/>
                  <a:gd name="connsiteX2" fmla="*/ 66365 w 552074"/>
                  <a:gd name="connsiteY2" fmla="*/ 320292 h 740295"/>
                  <a:gd name="connsiteX3" fmla="*/ 294965 w 552074"/>
                  <a:gd name="connsiteY3" fmla="*/ 567942 h 740295"/>
                  <a:gd name="connsiteX4" fmla="*/ 542615 w 552074"/>
                  <a:gd name="connsiteY4" fmla="*/ 720342 h 740295"/>
                  <a:gd name="connsiteX5" fmla="*/ 504515 w 552074"/>
                  <a:gd name="connsiteY5" fmla="*/ 110742 h 740295"/>
                  <a:gd name="connsiteX6" fmla="*/ 485465 w 552074"/>
                  <a:gd name="connsiteY6" fmla="*/ 53592 h 7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74" h="740295">
                    <a:moveTo>
                      <a:pt x="447365" y="15492"/>
                    </a:moveTo>
                    <a:cubicBezTo>
                      <a:pt x="269565" y="-383"/>
                      <a:pt x="91765" y="-16258"/>
                      <a:pt x="28265" y="34542"/>
                    </a:cubicBezTo>
                    <a:cubicBezTo>
                      <a:pt x="-35235" y="85342"/>
                      <a:pt x="21915" y="231392"/>
                      <a:pt x="66365" y="320292"/>
                    </a:cubicBezTo>
                    <a:cubicBezTo>
                      <a:pt x="110815" y="409192"/>
                      <a:pt x="215590" y="501267"/>
                      <a:pt x="294965" y="567942"/>
                    </a:cubicBezTo>
                    <a:cubicBezTo>
                      <a:pt x="374340" y="634617"/>
                      <a:pt x="507690" y="796542"/>
                      <a:pt x="542615" y="720342"/>
                    </a:cubicBezTo>
                    <a:cubicBezTo>
                      <a:pt x="577540" y="644142"/>
                      <a:pt x="504515" y="110742"/>
                      <a:pt x="504515" y="110742"/>
                    </a:cubicBezTo>
                    <a:cubicBezTo>
                      <a:pt x="494990" y="-383"/>
                      <a:pt x="490227" y="26604"/>
                      <a:pt x="485465" y="53592"/>
                    </a:cubicBezTo>
                  </a:path>
                </a:pathLst>
              </a:custGeom>
              <a:solidFill>
                <a:srgbClr val="CB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4" name="矩形 43"/>
              <p:cNvSpPr/>
              <p:nvPr/>
            </p:nvSpPr>
            <p:spPr>
              <a:xfrm>
                <a:off x="1352550" y="1409700"/>
                <a:ext cx="3481996" cy="4840747"/>
              </a:xfrm>
              <a:prstGeom prst="rect">
                <a:avLst/>
              </a:prstGeom>
              <a:solidFill>
                <a:srgbClr val="FFFFFF"/>
              </a:solidFill>
              <a:ln>
                <a:solidFill>
                  <a:srgbClr val="FEA43C"/>
                </a:solidFill>
                <a:prstDash val="dashDot"/>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45" name="矩形: 圆角 44"/>
              <p:cNvSpPr/>
              <p:nvPr/>
            </p:nvSpPr>
            <p:spPr>
              <a:xfrm>
                <a:off x="762000" y="1619250"/>
                <a:ext cx="3216992" cy="781050"/>
              </a:xfrm>
              <a:prstGeom prst="roundRect">
                <a:avLst>
                  <a:gd name="adj" fmla="val 50000"/>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41" name="文本框 40"/>
            <p:cNvSpPr txBox="true"/>
            <p:nvPr/>
          </p:nvSpPr>
          <p:spPr>
            <a:xfrm>
              <a:off x="1031721" y="1725144"/>
              <a:ext cx="2686764" cy="710985"/>
            </a:xfrm>
            <a:prstGeom prst="rect">
              <a:avLst/>
            </a:prstGeom>
            <a:noFill/>
          </p:spPr>
          <p:txBody>
            <a:bodyPr wrap="square" rtlCol="0">
              <a:spAutoFit/>
            </a:bodyPr>
            <a:lstStyle/>
            <a:p>
              <a:r>
                <a:rPr lang="en-US" altLang="zh-CN" b="1" spc="100"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rPr>
                <a:t>02</a:t>
              </a:r>
              <a:r>
                <a:rPr lang="zh-CN" altLang="en-US" b="1" spc="100"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rPr>
                <a:t>增强辨别是非</a:t>
              </a:r>
              <a:endParaRPr lang="zh-CN" altLang="en-US" b="1" spc="100"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endParaRPr>
            </a:p>
            <a:p>
              <a:r>
                <a:rPr lang="zh-CN" altLang="en-US" b="1" spc="100"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rPr>
                <a:t>自我保护的能力</a:t>
              </a:r>
              <a:endParaRPr lang="zh-CN" altLang="en-US" b="1" spc="100" dirty="0">
                <a:solidFill>
                  <a:srgbClr val="404040"/>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42" name="矩形 41"/>
            <p:cNvSpPr/>
            <p:nvPr/>
          </p:nvSpPr>
          <p:spPr>
            <a:xfrm>
              <a:off x="1422462" y="2605505"/>
              <a:ext cx="3040255" cy="3452088"/>
            </a:xfrm>
            <a:prstGeom prst="rect">
              <a:avLst/>
            </a:prstGeom>
          </p:spPr>
          <p:txBody>
            <a:bodyPr wrap="square">
              <a:spAutoFit/>
            </a:bodyPr>
            <a:lstStyle/>
            <a:p>
              <a:r>
                <a:rPr lang="zh-CN" altLang="en-US" dirty="0">
                  <a:solidFill>
                    <a:srgbClr val="404040"/>
                  </a:solidFill>
                  <a:latin typeface="微软雅黑" panose="020B0503020204020204" pitchFamily="34" charset="-122"/>
                  <a:ea typeface="微软雅黑" panose="020B0503020204020204" pitchFamily="34" charset="-122"/>
                </a:rPr>
                <a:t>学好知识，丰富社会生活经验，锻炼各种能力，才能对违法犯罪行为有一个清醒的认识，才能分清是非。 未成年人还要加强锻炼身体，增强体魄，这样有助于未成年人在遭到暴力侵害的时候，及时逃脱或者进行正当防卫，不至于受犯罪行为的随意侵害。</a:t>
              </a:r>
              <a:endParaRPr lang="zh-CN" altLang="en-US" dirty="0">
                <a:solidFill>
                  <a:srgbClr val="404040"/>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8090337" y="1657350"/>
            <a:ext cx="3539545" cy="4400553"/>
            <a:chOff x="581334" y="1485900"/>
            <a:chExt cx="4136746" cy="4840747"/>
          </a:xfrm>
        </p:grpSpPr>
        <p:grpSp>
          <p:nvGrpSpPr>
            <p:cNvPr id="47" name="组合 46"/>
            <p:cNvGrpSpPr/>
            <p:nvPr/>
          </p:nvGrpSpPr>
          <p:grpSpPr>
            <a:xfrm>
              <a:off x="581334" y="1485900"/>
              <a:ext cx="4081762" cy="4840747"/>
              <a:chOff x="752784" y="1409700"/>
              <a:chExt cx="4081762" cy="4840747"/>
            </a:xfrm>
          </p:grpSpPr>
          <p:sp>
            <p:nvSpPr>
              <p:cNvPr id="50" name="任意多边形: 形状 49"/>
              <p:cNvSpPr/>
              <p:nvPr/>
            </p:nvSpPr>
            <p:spPr>
              <a:xfrm>
                <a:off x="752784" y="1851408"/>
                <a:ext cx="714066" cy="815592"/>
              </a:xfrm>
              <a:custGeom>
                <a:avLst/>
                <a:gdLst>
                  <a:gd name="connsiteX0" fmla="*/ 447365 w 552074"/>
                  <a:gd name="connsiteY0" fmla="*/ 15492 h 740295"/>
                  <a:gd name="connsiteX1" fmla="*/ 28265 w 552074"/>
                  <a:gd name="connsiteY1" fmla="*/ 34542 h 740295"/>
                  <a:gd name="connsiteX2" fmla="*/ 66365 w 552074"/>
                  <a:gd name="connsiteY2" fmla="*/ 320292 h 740295"/>
                  <a:gd name="connsiteX3" fmla="*/ 294965 w 552074"/>
                  <a:gd name="connsiteY3" fmla="*/ 567942 h 740295"/>
                  <a:gd name="connsiteX4" fmla="*/ 542615 w 552074"/>
                  <a:gd name="connsiteY4" fmla="*/ 720342 h 740295"/>
                  <a:gd name="connsiteX5" fmla="*/ 504515 w 552074"/>
                  <a:gd name="connsiteY5" fmla="*/ 110742 h 740295"/>
                  <a:gd name="connsiteX6" fmla="*/ 485465 w 552074"/>
                  <a:gd name="connsiteY6" fmla="*/ 53592 h 740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074" h="740295">
                    <a:moveTo>
                      <a:pt x="447365" y="15492"/>
                    </a:moveTo>
                    <a:cubicBezTo>
                      <a:pt x="269565" y="-383"/>
                      <a:pt x="91765" y="-16258"/>
                      <a:pt x="28265" y="34542"/>
                    </a:cubicBezTo>
                    <a:cubicBezTo>
                      <a:pt x="-35235" y="85342"/>
                      <a:pt x="21915" y="231392"/>
                      <a:pt x="66365" y="320292"/>
                    </a:cubicBezTo>
                    <a:cubicBezTo>
                      <a:pt x="110815" y="409192"/>
                      <a:pt x="215590" y="501267"/>
                      <a:pt x="294965" y="567942"/>
                    </a:cubicBezTo>
                    <a:cubicBezTo>
                      <a:pt x="374340" y="634617"/>
                      <a:pt x="507690" y="796542"/>
                      <a:pt x="542615" y="720342"/>
                    </a:cubicBezTo>
                    <a:cubicBezTo>
                      <a:pt x="577540" y="644142"/>
                      <a:pt x="504515" y="110742"/>
                      <a:pt x="504515" y="110742"/>
                    </a:cubicBezTo>
                    <a:cubicBezTo>
                      <a:pt x="494990" y="-383"/>
                      <a:pt x="490227" y="26604"/>
                      <a:pt x="485465" y="53592"/>
                    </a:cubicBezTo>
                  </a:path>
                </a:pathLst>
              </a:custGeom>
              <a:solidFill>
                <a:srgbClr val="0E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1" name="矩形 50"/>
              <p:cNvSpPr/>
              <p:nvPr/>
            </p:nvSpPr>
            <p:spPr>
              <a:xfrm>
                <a:off x="1352550" y="1409700"/>
                <a:ext cx="3481996" cy="4840747"/>
              </a:xfrm>
              <a:prstGeom prst="rect">
                <a:avLst/>
              </a:prstGeom>
              <a:solidFill>
                <a:srgbClr val="FFFFFF"/>
              </a:solidFill>
              <a:ln>
                <a:solidFill>
                  <a:srgbClr val="1C93EC"/>
                </a:solidFill>
                <a:prstDash val="dashDot"/>
              </a:ln>
              <a:effectLst>
                <a:outerShdw blurRad="381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2" name="矩形: 圆角 51"/>
              <p:cNvSpPr/>
              <p:nvPr/>
            </p:nvSpPr>
            <p:spPr>
              <a:xfrm>
                <a:off x="762000" y="1619250"/>
                <a:ext cx="3216992" cy="781050"/>
              </a:xfrm>
              <a:prstGeom prst="roundRect">
                <a:avLst>
                  <a:gd name="adj" fmla="val 50000"/>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grpSp>
        <p:sp>
          <p:nvSpPr>
            <p:cNvPr id="48" name="文本框 47"/>
            <p:cNvSpPr txBox="true"/>
            <p:nvPr/>
          </p:nvSpPr>
          <p:spPr>
            <a:xfrm>
              <a:off x="1031721" y="1725144"/>
              <a:ext cx="2686764" cy="710985"/>
            </a:xfrm>
            <a:prstGeom prst="rect">
              <a:avLst/>
            </a:prstGeom>
            <a:noFill/>
          </p:spPr>
          <p:txBody>
            <a:bodyPr wrap="square" rtlCol="0">
              <a:spAutoFit/>
            </a:bodyPr>
            <a:lstStyle/>
            <a:p>
              <a:r>
                <a:rPr lang="en-US" altLang="zh-CN"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rPr>
                <a:t>03</a:t>
              </a:r>
              <a:r>
                <a:rPr lang="zh-CN" altLang="en-US"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rPr>
                <a:t>用法律维护自身合法权益</a:t>
              </a:r>
              <a:endParaRPr lang="zh-CN" altLang="en-US" b="1" spc="100" dirty="0">
                <a:solidFill>
                  <a:srgbClr val="FFFFFF"/>
                </a:solidFill>
                <a:latin typeface="微软雅黑" panose="020B0503020204020204" pitchFamily="34" charset="-122"/>
                <a:ea typeface="微软雅黑" panose="020B0503020204020204" pitchFamily="34" charset="-122"/>
                <a:cs typeface="字魂105号-简雅黑" panose="00000500000000000000" pitchFamily="2" charset="-122"/>
              </a:endParaRPr>
            </a:p>
          </p:txBody>
        </p:sp>
        <p:sp>
          <p:nvSpPr>
            <p:cNvPr id="49" name="矩形 48"/>
            <p:cNvSpPr/>
            <p:nvPr/>
          </p:nvSpPr>
          <p:spPr>
            <a:xfrm>
              <a:off x="1211641" y="2437860"/>
              <a:ext cx="3506439" cy="3758060"/>
            </a:xfrm>
            <a:prstGeom prst="rect">
              <a:avLst/>
            </a:prstGeom>
          </p:spPr>
          <p:txBody>
            <a:bodyPr wrap="square">
              <a:spAutoFit/>
            </a:bodyPr>
            <a:lstStyle/>
            <a:p>
              <a:r>
                <a:rPr lang="zh-CN" altLang="en-US" dirty="0">
                  <a:solidFill>
                    <a:srgbClr val="404040"/>
                  </a:solidFill>
                  <a:latin typeface="微软雅黑" panose="020B0503020204020204" pitchFamily="34" charset="-122"/>
                  <a:ea typeface="微软雅黑" panose="020B0503020204020204" pitchFamily="34" charset="-122"/>
                </a:rPr>
                <a:t> 切实要记住两点：</a:t>
              </a:r>
              <a:endParaRPr lang="zh-CN" altLang="en-US" dirty="0">
                <a:solidFill>
                  <a:srgbClr val="404040"/>
                </a:solidFill>
                <a:latin typeface="微软雅黑" panose="020B0503020204020204" pitchFamily="34" charset="-122"/>
                <a:ea typeface="微软雅黑" panose="020B0503020204020204" pitchFamily="34" charset="-122"/>
              </a:endParaRPr>
            </a:p>
            <a:p>
              <a:r>
                <a:rPr lang="zh-CN" altLang="en-US" dirty="0">
                  <a:solidFill>
                    <a:srgbClr val="404040"/>
                  </a:solidFill>
                  <a:latin typeface="微软雅黑" panose="020B0503020204020204" pitchFamily="34" charset="-122"/>
                  <a:ea typeface="微软雅黑" panose="020B0503020204020204" pitchFamily="34" charset="-122"/>
                </a:rPr>
                <a:t>第一，同学们要以躲避免受违法犯罪行为侵害，为自己的首要任务。</a:t>
              </a:r>
              <a:endParaRPr lang="zh-CN" altLang="en-US" dirty="0">
                <a:solidFill>
                  <a:srgbClr val="404040"/>
                </a:solidFill>
                <a:latin typeface="微软雅黑" panose="020B0503020204020204" pitchFamily="34" charset="-122"/>
                <a:ea typeface="微软雅黑" panose="020B0503020204020204" pitchFamily="34" charset="-122"/>
              </a:endParaRPr>
            </a:p>
            <a:p>
              <a:r>
                <a:rPr lang="zh-CN" altLang="en-US" dirty="0">
                  <a:solidFill>
                    <a:srgbClr val="404040"/>
                  </a:solidFill>
                  <a:latin typeface="微软雅黑" panose="020B0503020204020204" pitchFamily="34" charset="-122"/>
                  <a:ea typeface="微软雅黑" panose="020B0503020204020204" pitchFamily="34" charset="-122"/>
                </a:rPr>
                <a:t>第二、如果自己正或已经受到非法侵害的就应该采取正确的途径解决，如及时向学校、家庭或者其他监护人报告（求助），由家长、老师或学校出面制止不法侵害，也可以向公安机关和政府主管部门的报告。</a:t>
              </a:r>
              <a:endParaRPr lang="zh-CN" altLang="en-US" dirty="0">
                <a:solidFill>
                  <a:srgbClr val="40404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anim calcmode="lin" valueType="num">
                                      <p:cBhvr>
                                        <p:cTn id="12" dur="500" fill="hold"/>
                                        <p:tgtEl>
                                          <p:spTgt spid="16"/>
                                        </p:tgtEl>
                                        <p:attrNameLst>
                                          <p:attrName>ppt_x</p:attrName>
                                        </p:attrNameLst>
                                      </p:cBhvr>
                                      <p:tavLst>
                                        <p:tav tm="0">
                                          <p:val>
                                            <p:strVal val="#ppt_x"/>
                                          </p:val>
                                        </p:tav>
                                        <p:tav tm="100000">
                                          <p:val>
                                            <p:strVal val="#ppt_x"/>
                                          </p:val>
                                        </p:tav>
                                      </p:tavLst>
                                    </p:anim>
                                    <p:anim calcmode="lin" valueType="num">
                                      <p:cBhvr>
                                        <p:cTn id="13" dur="5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anim calcmode="lin" valueType="num">
                                      <p:cBhvr>
                                        <p:cTn id="24" dur="500" fill="hold"/>
                                        <p:tgtEl>
                                          <p:spTgt spid="46"/>
                                        </p:tgtEl>
                                        <p:attrNameLst>
                                          <p:attrName>ppt_x</p:attrName>
                                        </p:attrNameLst>
                                      </p:cBhvr>
                                      <p:tavLst>
                                        <p:tav tm="0">
                                          <p:val>
                                            <p:strVal val="#ppt_x"/>
                                          </p:val>
                                        </p:tav>
                                        <p:tav tm="100000">
                                          <p:val>
                                            <p:strVal val="#ppt_x"/>
                                          </p:val>
                                        </p:tav>
                                      </p:tavLst>
                                    </p:anim>
                                    <p:anim calcmode="lin" valueType="num">
                                      <p:cBhvr>
                                        <p:cTn id="25"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38" name="直角三角形 37"/>
          <p:cNvSpPr/>
          <p:nvPr/>
        </p:nvSpPr>
        <p:spPr bwMode="auto">
          <a:xfrm>
            <a:off x="4891315" y="907142"/>
            <a:ext cx="478971" cy="457201"/>
          </a:xfrm>
          <a:prstGeom prst="rtTriangle">
            <a:avLst/>
          </a:prstGeom>
          <a:solidFill>
            <a:srgbClr val="DD7901"/>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25" name="矩形 24"/>
          <p:cNvSpPr/>
          <p:nvPr/>
        </p:nvSpPr>
        <p:spPr bwMode="auto">
          <a:xfrm>
            <a:off x="0" y="5907314"/>
            <a:ext cx="12192000" cy="950686"/>
          </a:xfrm>
          <a:prstGeom prst="rect">
            <a:avLst/>
          </a:pr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39" name="直角三角形 38"/>
          <p:cNvSpPr/>
          <p:nvPr/>
        </p:nvSpPr>
        <p:spPr bwMode="auto">
          <a:xfrm flipH="true">
            <a:off x="1415144" y="892628"/>
            <a:ext cx="478971" cy="457201"/>
          </a:xfrm>
          <a:prstGeom prst="rtTriangle">
            <a:avLst/>
          </a:prstGeom>
          <a:solidFill>
            <a:srgbClr val="DD7901"/>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30" name="组合 29"/>
          <p:cNvGrpSpPr/>
          <p:nvPr/>
        </p:nvGrpSpPr>
        <p:grpSpPr>
          <a:xfrm>
            <a:off x="1217321" y="1298700"/>
            <a:ext cx="9757359" cy="4202545"/>
            <a:chOff x="1260864" y="1370941"/>
            <a:chExt cx="9757359" cy="4202545"/>
          </a:xfrm>
        </p:grpSpPr>
        <p:sp>
          <p:nvSpPr>
            <p:cNvPr id="29" name="矩形 28"/>
            <p:cNvSpPr/>
            <p:nvPr/>
          </p:nvSpPr>
          <p:spPr bwMode="auto">
            <a:xfrm>
              <a:off x="1422400" y="1556228"/>
              <a:ext cx="9595823" cy="4017258"/>
            </a:xfrm>
            <a:prstGeom prst="rect">
              <a:avLst/>
            </a:prstGeom>
            <a:solidFill>
              <a:srgbClr val="D1E9FB"/>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28" name="矩形 27"/>
            <p:cNvSpPr/>
            <p:nvPr/>
          </p:nvSpPr>
          <p:spPr bwMode="auto">
            <a:xfrm>
              <a:off x="1260864" y="1370941"/>
              <a:ext cx="9610336" cy="4057401"/>
            </a:xfrm>
            <a:prstGeom prst="rect">
              <a:avLst/>
            </a:prstGeom>
            <a:solidFill>
              <a:schemeClr val="bg1"/>
            </a:solidFill>
            <a:ln w="19050" cap="flat" cmpd="sng" algn="ctr">
              <a:solidFill>
                <a:srgbClr val="7CCBFA"/>
              </a:solidFill>
              <a:prstDash val="solid"/>
              <a:round/>
              <a:headEnd type="none" w="med" len="med"/>
              <a:tailEnd type="none" w="med" len="med"/>
            </a:ln>
            <a:effectLst>
              <a:outerShdw blurRad="50800" dist="25400" algn="ctr" rotWithShape="0">
                <a:srgbClr val="1C93EC">
                  <a:alpha val="24000"/>
                </a:srgbClr>
              </a:outerShdw>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sp>
        <p:nvSpPr>
          <p:cNvPr id="37" name="矩形 36"/>
          <p:cNvSpPr/>
          <p:nvPr/>
        </p:nvSpPr>
        <p:spPr bwMode="auto">
          <a:xfrm>
            <a:off x="1901372" y="885371"/>
            <a:ext cx="2989943" cy="1248228"/>
          </a:xfrm>
          <a:prstGeom prst="rect">
            <a:avLst/>
          </a:prstGeom>
          <a:solidFill>
            <a:srgbClr val="FEA43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41" name="文本框 40"/>
          <p:cNvSpPr txBox="true"/>
          <p:nvPr/>
        </p:nvSpPr>
        <p:spPr>
          <a:xfrm>
            <a:off x="2370120" y="976521"/>
            <a:ext cx="2216394" cy="1200329"/>
          </a:xfrm>
          <a:prstGeom prst="rect">
            <a:avLst/>
          </a:prstGeom>
          <a:noFill/>
        </p:spPr>
        <p:txBody>
          <a:bodyPr wrap="square" rtlCol="0">
            <a:spAutoFit/>
          </a:bodyPr>
          <a:lstStyle/>
          <a:p>
            <a:r>
              <a:rPr lang="zh-CN" altLang="en-US" sz="72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目录</a:t>
            </a:r>
            <a:endParaRPr lang="zh-CN" altLang="en-US" sz="72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nvGrpSpPr>
          <p:cNvPr id="51" name="组合 50"/>
          <p:cNvGrpSpPr/>
          <p:nvPr/>
        </p:nvGrpSpPr>
        <p:grpSpPr>
          <a:xfrm>
            <a:off x="-39235" y="4934857"/>
            <a:ext cx="2985635" cy="2471964"/>
            <a:chOff x="-184377" y="4621991"/>
            <a:chExt cx="3580720" cy="2828373"/>
          </a:xfrm>
        </p:grpSpPr>
        <p:sp>
          <p:nvSpPr>
            <p:cNvPr id="50" name="椭圆 49"/>
            <p:cNvSpPr/>
            <p:nvPr/>
          </p:nvSpPr>
          <p:spPr bwMode="auto">
            <a:xfrm>
              <a:off x="647636" y="6324600"/>
              <a:ext cx="2443908" cy="192314"/>
            </a:xfrm>
            <a:prstGeom prst="ellipse">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49" name="图形 48"/>
            <p:cNvPicPr>
              <a:picLocks noChangeAspect="true"/>
            </p:cNvPicPr>
            <p:nvPr/>
          </p:nvPicPr>
          <p:blipFill>
            <a:blip r:embed="rId1">
              <a:extLst>
                <a:ext uri="{96DAC541-7B7A-43D3-8B79-37D633B846F1}">
                  <asvg:svgBlip xmlns:asvg="http://schemas.microsoft.com/office/drawing/2016/SVG/main" r:embed="rId2"/>
                </a:ext>
              </a:extLst>
            </a:blip>
            <a:stretch>
              <a:fillRect/>
            </a:stretch>
          </p:blipFill>
          <p:spPr>
            <a:xfrm>
              <a:off x="-184377" y="4621991"/>
              <a:ext cx="3580720" cy="2828373"/>
            </a:xfrm>
            <a:prstGeom prst="rect">
              <a:avLst/>
            </a:prstGeom>
          </p:spPr>
        </p:pic>
      </p:grpSp>
      <p:grpSp>
        <p:nvGrpSpPr>
          <p:cNvPr id="56" name="组合 55"/>
          <p:cNvGrpSpPr/>
          <p:nvPr/>
        </p:nvGrpSpPr>
        <p:grpSpPr>
          <a:xfrm>
            <a:off x="1944914" y="2501895"/>
            <a:ext cx="7184571" cy="646331"/>
            <a:chOff x="1901372" y="2574465"/>
            <a:chExt cx="7184571" cy="646331"/>
          </a:xfrm>
        </p:grpSpPr>
        <p:grpSp>
          <p:nvGrpSpPr>
            <p:cNvPr id="54" name="组合 53"/>
            <p:cNvGrpSpPr/>
            <p:nvPr/>
          </p:nvGrpSpPr>
          <p:grpSpPr>
            <a:xfrm>
              <a:off x="1901372" y="2627086"/>
              <a:ext cx="2162628" cy="533383"/>
              <a:chOff x="1901372" y="2627086"/>
              <a:chExt cx="2162628" cy="533383"/>
            </a:xfrm>
          </p:grpSpPr>
          <p:sp>
            <p:nvSpPr>
              <p:cNvPr id="52" name="矩形 51"/>
              <p:cNvSpPr/>
              <p:nvPr/>
            </p:nvSpPr>
            <p:spPr bwMode="auto">
              <a:xfrm>
                <a:off x="1901372" y="2627086"/>
                <a:ext cx="2162628" cy="508000"/>
              </a:xfrm>
              <a:prstGeom prst="rect">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53" name="文本框 52"/>
              <p:cNvSpPr txBox="true"/>
              <p:nvPr/>
            </p:nvSpPr>
            <p:spPr>
              <a:xfrm>
                <a:off x="2000005" y="2637249"/>
                <a:ext cx="1933365" cy="523220"/>
              </a:xfrm>
              <a:prstGeom prst="rect">
                <a:avLst/>
              </a:prstGeom>
              <a:noFill/>
            </p:spPr>
            <p:txBody>
              <a:bodyPr wrap="square" rtlCol="0">
                <a:spAutoFit/>
              </a:bodyPr>
              <a:lstStyle/>
              <a:p>
                <a:pPr algn="dist"/>
                <a:r>
                  <a:rPr lang="zh-CN" altLang="en-US" sz="2800" dirty="0">
                    <a:solidFill>
                      <a:schemeClr val="bg1"/>
                    </a:solidFill>
                    <a:latin typeface="阿里汉仪智能黑体" panose="00020600040101010101" pitchFamily="18" charset="-122"/>
                    <a:ea typeface="阿里汉仪智能黑体" panose="00020600040101010101" pitchFamily="18" charset="-122"/>
                  </a:rPr>
                  <a:t>第一部分</a:t>
                </a:r>
                <a:endParaRPr lang="zh-CN" altLang="en-US" sz="2800" dirty="0">
                  <a:solidFill>
                    <a:schemeClr val="bg1"/>
                  </a:solidFill>
                  <a:latin typeface="阿里汉仪智能黑体" panose="00020600040101010101" pitchFamily="18" charset="-122"/>
                  <a:ea typeface="阿里汉仪智能黑体" panose="00020600040101010101" pitchFamily="18" charset="-122"/>
                </a:endParaRPr>
              </a:p>
            </p:txBody>
          </p:sp>
        </p:grpSp>
        <p:sp>
          <p:nvSpPr>
            <p:cNvPr id="55" name="文本框 54"/>
            <p:cNvSpPr txBox="true"/>
            <p:nvPr/>
          </p:nvSpPr>
          <p:spPr>
            <a:xfrm>
              <a:off x="4148120" y="2574465"/>
              <a:ext cx="4937823" cy="646331"/>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青少年三大法律责任</a:t>
              </a:r>
              <a:endParaRPr lang="zh-CN" altLang="en-US" sz="36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grpSp>
        <p:nvGrpSpPr>
          <p:cNvPr id="58" name="组合 57"/>
          <p:cNvGrpSpPr/>
          <p:nvPr/>
        </p:nvGrpSpPr>
        <p:grpSpPr>
          <a:xfrm>
            <a:off x="1944914" y="3312827"/>
            <a:ext cx="5834743" cy="645160"/>
            <a:chOff x="1901372" y="2574465"/>
            <a:chExt cx="5834743" cy="645160"/>
          </a:xfrm>
        </p:grpSpPr>
        <p:grpSp>
          <p:nvGrpSpPr>
            <p:cNvPr id="59" name="组合 58"/>
            <p:cNvGrpSpPr/>
            <p:nvPr/>
          </p:nvGrpSpPr>
          <p:grpSpPr>
            <a:xfrm>
              <a:off x="1901372" y="2627086"/>
              <a:ext cx="2162628" cy="533383"/>
              <a:chOff x="1901372" y="2627086"/>
              <a:chExt cx="2162628" cy="533383"/>
            </a:xfrm>
          </p:grpSpPr>
          <p:sp>
            <p:nvSpPr>
              <p:cNvPr id="61" name="矩形 60"/>
              <p:cNvSpPr/>
              <p:nvPr/>
            </p:nvSpPr>
            <p:spPr bwMode="auto">
              <a:xfrm>
                <a:off x="1901372" y="2627086"/>
                <a:ext cx="2162628" cy="508000"/>
              </a:xfrm>
              <a:prstGeom prst="rect">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62" name="文本框 61"/>
              <p:cNvSpPr txBox="true"/>
              <p:nvPr/>
            </p:nvSpPr>
            <p:spPr>
              <a:xfrm>
                <a:off x="2000005" y="2637249"/>
                <a:ext cx="1933365" cy="523220"/>
              </a:xfrm>
              <a:prstGeom prst="rect">
                <a:avLst/>
              </a:prstGeom>
              <a:noFill/>
            </p:spPr>
            <p:txBody>
              <a:bodyPr wrap="square" rtlCol="0">
                <a:spAutoFit/>
              </a:bodyPr>
              <a:lstStyle/>
              <a:p>
                <a:pPr algn="dist"/>
                <a:r>
                  <a:rPr lang="zh-CN" altLang="en-US" sz="2800" dirty="0">
                    <a:solidFill>
                      <a:schemeClr val="bg1"/>
                    </a:solidFill>
                    <a:latin typeface="阿里汉仪智能黑体" panose="00020600040101010101" pitchFamily="18" charset="-122"/>
                    <a:ea typeface="阿里汉仪智能黑体" panose="00020600040101010101" pitchFamily="18" charset="-122"/>
                  </a:rPr>
                  <a:t>第二部分</a:t>
                </a:r>
                <a:endParaRPr lang="zh-CN" altLang="en-US" sz="2800" dirty="0">
                  <a:solidFill>
                    <a:schemeClr val="bg1"/>
                  </a:solidFill>
                  <a:latin typeface="阿里汉仪智能黑体" panose="00020600040101010101" pitchFamily="18" charset="-122"/>
                  <a:ea typeface="阿里汉仪智能黑体" panose="00020600040101010101" pitchFamily="18" charset="-122"/>
                </a:endParaRPr>
              </a:p>
            </p:txBody>
          </p:sp>
        </p:grpSp>
        <p:sp>
          <p:nvSpPr>
            <p:cNvPr id="60" name="文本框 59"/>
            <p:cNvSpPr txBox="true"/>
            <p:nvPr/>
          </p:nvSpPr>
          <p:spPr>
            <a:xfrm>
              <a:off x="4148120" y="2574465"/>
              <a:ext cx="3587995" cy="645160"/>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青少年法律常识</a:t>
              </a:r>
              <a:endParaRPr lang="zh-CN" altLang="en-US" sz="36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grpSp>
        <p:nvGrpSpPr>
          <p:cNvPr id="63" name="组合 62"/>
          <p:cNvGrpSpPr/>
          <p:nvPr/>
        </p:nvGrpSpPr>
        <p:grpSpPr>
          <a:xfrm>
            <a:off x="1944914" y="4123760"/>
            <a:ext cx="7184571" cy="646331"/>
            <a:chOff x="1901372" y="2574465"/>
            <a:chExt cx="7184571" cy="646331"/>
          </a:xfrm>
        </p:grpSpPr>
        <p:grpSp>
          <p:nvGrpSpPr>
            <p:cNvPr id="64" name="组合 63"/>
            <p:cNvGrpSpPr/>
            <p:nvPr/>
          </p:nvGrpSpPr>
          <p:grpSpPr>
            <a:xfrm>
              <a:off x="1901372" y="2627086"/>
              <a:ext cx="2162628" cy="533383"/>
              <a:chOff x="1901372" y="2627086"/>
              <a:chExt cx="2162628" cy="533383"/>
            </a:xfrm>
          </p:grpSpPr>
          <p:sp>
            <p:nvSpPr>
              <p:cNvPr id="66" name="矩形 65"/>
              <p:cNvSpPr/>
              <p:nvPr/>
            </p:nvSpPr>
            <p:spPr bwMode="auto">
              <a:xfrm>
                <a:off x="1901372" y="2627086"/>
                <a:ext cx="2162628" cy="508000"/>
              </a:xfrm>
              <a:prstGeom prst="rect">
                <a:avLst/>
              </a:prstGeom>
              <a:solidFill>
                <a:srgbClr val="1C93EC"/>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67" name="文本框 66"/>
              <p:cNvSpPr txBox="true"/>
              <p:nvPr/>
            </p:nvSpPr>
            <p:spPr>
              <a:xfrm>
                <a:off x="2000005" y="2637249"/>
                <a:ext cx="1933365" cy="523220"/>
              </a:xfrm>
              <a:prstGeom prst="rect">
                <a:avLst/>
              </a:prstGeom>
              <a:noFill/>
            </p:spPr>
            <p:txBody>
              <a:bodyPr wrap="square" rtlCol="0">
                <a:spAutoFit/>
              </a:bodyPr>
              <a:lstStyle/>
              <a:p>
                <a:pPr algn="dist"/>
                <a:r>
                  <a:rPr lang="zh-CN" altLang="en-US" sz="2800" dirty="0">
                    <a:solidFill>
                      <a:schemeClr val="bg1"/>
                    </a:solidFill>
                    <a:latin typeface="阿里汉仪智能黑体" panose="00020600040101010101" pitchFamily="18" charset="-122"/>
                    <a:ea typeface="阿里汉仪智能黑体" panose="00020600040101010101" pitchFamily="18" charset="-122"/>
                  </a:rPr>
                  <a:t>第三部分</a:t>
                </a:r>
                <a:endParaRPr lang="zh-CN" altLang="en-US" sz="2800" dirty="0">
                  <a:solidFill>
                    <a:schemeClr val="bg1"/>
                  </a:solidFill>
                  <a:latin typeface="阿里汉仪智能黑体" panose="00020600040101010101" pitchFamily="18" charset="-122"/>
                  <a:ea typeface="阿里汉仪智能黑体" panose="00020600040101010101" pitchFamily="18" charset="-122"/>
                </a:endParaRPr>
              </a:p>
            </p:txBody>
          </p:sp>
        </p:grpSp>
        <p:sp>
          <p:nvSpPr>
            <p:cNvPr id="65" name="文本框 64"/>
            <p:cNvSpPr txBox="true"/>
            <p:nvPr/>
          </p:nvSpPr>
          <p:spPr>
            <a:xfrm>
              <a:off x="4148120" y="2574465"/>
              <a:ext cx="4937823" cy="646331"/>
            </a:xfrm>
            <a:prstGeom prst="rect">
              <a:avLst/>
            </a:prstGeom>
            <a:noFill/>
          </p:spPr>
          <p:txBody>
            <a:bodyPr wrap="square" rtlCol="0">
              <a:spAutoFit/>
            </a:bodyPr>
            <a:lstStyle/>
            <a:p>
              <a:pPr algn="dist"/>
              <a:r>
                <a:rPr lang="zh-CN" altLang="en-US" sz="36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对违法行为的自我防范</a:t>
              </a:r>
              <a:endParaRPr lang="zh-CN" altLang="en-US" sz="36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750"/>
                                        <p:tgtEl>
                                          <p:spTgt spid="2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750"/>
                                        <p:tgtEl>
                                          <p:spTgt spid="30"/>
                                        </p:tgtEl>
                                      </p:cBhvr>
                                    </p:animEffect>
                                    <p:anim calcmode="lin" valueType="num">
                                      <p:cBhvr>
                                        <p:cTn id="12" dur="750" fill="hold"/>
                                        <p:tgtEl>
                                          <p:spTgt spid="30"/>
                                        </p:tgtEl>
                                        <p:attrNameLst>
                                          <p:attrName>ppt_x</p:attrName>
                                        </p:attrNameLst>
                                      </p:cBhvr>
                                      <p:tavLst>
                                        <p:tav tm="0">
                                          <p:val>
                                            <p:strVal val="#ppt_x"/>
                                          </p:val>
                                        </p:tav>
                                        <p:tav tm="100000">
                                          <p:val>
                                            <p:strVal val="#ppt_x"/>
                                          </p:val>
                                        </p:tav>
                                      </p:tavLst>
                                    </p:anim>
                                    <p:anim calcmode="lin" valueType="num">
                                      <p:cBhvr>
                                        <p:cTn id="13" dur="75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750"/>
                                        <p:tgtEl>
                                          <p:spTgt spid="39"/>
                                        </p:tgtEl>
                                      </p:cBhvr>
                                    </p:animEffect>
                                    <p:anim calcmode="lin" valueType="num">
                                      <p:cBhvr>
                                        <p:cTn id="18" dur="750" fill="hold"/>
                                        <p:tgtEl>
                                          <p:spTgt spid="39"/>
                                        </p:tgtEl>
                                        <p:attrNameLst>
                                          <p:attrName>ppt_x</p:attrName>
                                        </p:attrNameLst>
                                      </p:cBhvr>
                                      <p:tavLst>
                                        <p:tav tm="0">
                                          <p:val>
                                            <p:strVal val="#ppt_x"/>
                                          </p:val>
                                        </p:tav>
                                        <p:tav tm="100000">
                                          <p:val>
                                            <p:strVal val="#ppt_x"/>
                                          </p:val>
                                        </p:tav>
                                      </p:tavLst>
                                    </p:anim>
                                    <p:anim calcmode="lin" valueType="num">
                                      <p:cBhvr>
                                        <p:cTn id="19" dur="750" fill="hold"/>
                                        <p:tgtEl>
                                          <p:spTgt spid="3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750"/>
                                        <p:tgtEl>
                                          <p:spTgt spid="37"/>
                                        </p:tgtEl>
                                      </p:cBhvr>
                                    </p:animEffect>
                                    <p:anim calcmode="lin" valueType="num">
                                      <p:cBhvr>
                                        <p:cTn id="23" dur="750" fill="hold"/>
                                        <p:tgtEl>
                                          <p:spTgt spid="37"/>
                                        </p:tgtEl>
                                        <p:attrNameLst>
                                          <p:attrName>ppt_x</p:attrName>
                                        </p:attrNameLst>
                                      </p:cBhvr>
                                      <p:tavLst>
                                        <p:tav tm="0">
                                          <p:val>
                                            <p:strVal val="#ppt_x"/>
                                          </p:val>
                                        </p:tav>
                                        <p:tav tm="100000">
                                          <p:val>
                                            <p:strVal val="#ppt_x"/>
                                          </p:val>
                                        </p:tav>
                                      </p:tavLst>
                                    </p:anim>
                                    <p:anim calcmode="lin" valueType="num">
                                      <p:cBhvr>
                                        <p:cTn id="24" dur="750" fill="hold"/>
                                        <p:tgtEl>
                                          <p:spTgt spid="37"/>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750"/>
                                        <p:tgtEl>
                                          <p:spTgt spid="38"/>
                                        </p:tgtEl>
                                      </p:cBhvr>
                                    </p:animEffect>
                                    <p:anim calcmode="lin" valueType="num">
                                      <p:cBhvr>
                                        <p:cTn id="28" dur="750" fill="hold"/>
                                        <p:tgtEl>
                                          <p:spTgt spid="38"/>
                                        </p:tgtEl>
                                        <p:attrNameLst>
                                          <p:attrName>ppt_x</p:attrName>
                                        </p:attrNameLst>
                                      </p:cBhvr>
                                      <p:tavLst>
                                        <p:tav tm="0">
                                          <p:val>
                                            <p:strVal val="#ppt_x"/>
                                          </p:val>
                                        </p:tav>
                                        <p:tav tm="100000">
                                          <p:val>
                                            <p:strVal val="#ppt_x"/>
                                          </p:val>
                                        </p:tav>
                                      </p:tavLst>
                                    </p:anim>
                                    <p:anim calcmode="lin" valueType="num">
                                      <p:cBhvr>
                                        <p:cTn id="29" dur="750" fill="hold"/>
                                        <p:tgtEl>
                                          <p:spTgt spid="38"/>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750" fill="hold"/>
                                        <p:tgtEl>
                                          <p:spTgt spid="51"/>
                                        </p:tgtEl>
                                        <p:attrNameLst>
                                          <p:attrName>ppt_x</p:attrName>
                                        </p:attrNameLst>
                                      </p:cBhvr>
                                      <p:tavLst>
                                        <p:tav tm="0">
                                          <p:val>
                                            <p:strVal val="0-#ppt_w/2"/>
                                          </p:val>
                                        </p:tav>
                                        <p:tav tm="100000">
                                          <p:val>
                                            <p:strVal val="#ppt_x"/>
                                          </p:val>
                                        </p:tav>
                                      </p:tavLst>
                                    </p:anim>
                                    <p:anim calcmode="lin" valueType="num">
                                      <p:cBhvr additive="base">
                                        <p:cTn id="34" dur="750" fill="hold"/>
                                        <p:tgtEl>
                                          <p:spTgt spid="51"/>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p:cTn id="38" dur="750" fill="hold"/>
                                        <p:tgtEl>
                                          <p:spTgt spid="41"/>
                                        </p:tgtEl>
                                        <p:attrNameLst>
                                          <p:attrName>ppt_w</p:attrName>
                                        </p:attrNameLst>
                                      </p:cBhvr>
                                      <p:tavLst>
                                        <p:tav tm="0">
                                          <p:val>
                                            <p:fltVal val="0"/>
                                          </p:val>
                                        </p:tav>
                                        <p:tav tm="100000">
                                          <p:val>
                                            <p:strVal val="#ppt_w"/>
                                          </p:val>
                                        </p:tav>
                                      </p:tavLst>
                                    </p:anim>
                                    <p:anim calcmode="lin" valueType="num">
                                      <p:cBhvr>
                                        <p:cTn id="39" dur="750" fill="hold"/>
                                        <p:tgtEl>
                                          <p:spTgt spid="41"/>
                                        </p:tgtEl>
                                        <p:attrNameLst>
                                          <p:attrName>ppt_h</p:attrName>
                                        </p:attrNameLst>
                                      </p:cBhvr>
                                      <p:tavLst>
                                        <p:tav tm="0">
                                          <p:val>
                                            <p:fltVal val="0"/>
                                          </p:val>
                                        </p:tav>
                                        <p:tav tm="100000">
                                          <p:val>
                                            <p:strVal val="#ppt_h"/>
                                          </p:val>
                                        </p:tav>
                                      </p:tavLst>
                                    </p:anim>
                                    <p:animEffect transition="in" filter="fade">
                                      <p:cBhvr>
                                        <p:cTn id="40" dur="750"/>
                                        <p:tgtEl>
                                          <p:spTgt spid="41"/>
                                        </p:tgtEl>
                                      </p:cBhvr>
                                    </p:animEffect>
                                  </p:childTnLst>
                                </p:cTn>
                              </p:par>
                            </p:childTnLst>
                          </p:cTn>
                        </p:par>
                        <p:par>
                          <p:cTn id="41" fill="hold">
                            <p:stCondLst>
                              <p:cond delay="500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750"/>
                                        <p:tgtEl>
                                          <p:spTgt spid="56"/>
                                        </p:tgtEl>
                                      </p:cBhvr>
                                    </p:animEffect>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750"/>
                                        <p:tgtEl>
                                          <p:spTgt spid="58"/>
                                        </p:tgtEl>
                                      </p:cBhvr>
                                    </p:animEffect>
                                  </p:childTnLst>
                                </p:cTn>
                              </p:par>
                            </p:childTnLst>
                          </p:cTn>
                        </p:par>
                        <p:par>
                          <p:cTn id="49" fill="hold">
                            <p:stCondLst>
                              <p:cond delay="7000"/>
                            </p:stCondLst>
                            <p:childTnLst>
                              <p:par>
                                <p:cTn id="50" presetID="22" presetClass="entr" presetSubtype="8" fill="hold" nodeType="after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wipe(left)">
                                      <p:cBhvr>
                                        <p:cTn id="52"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true"/>
      <p:bldP spid="25" grpId="0" animBg="true"/>
      <p:bldP spid="39" grpId="0" animBg="true"/>
      <p:bldP spid="37" grpId="0" animBg="true"/>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1381125" y="2000249"/>
            <a:ext cx="9277350" cy="3419475"/>
          </a:xfrm>
          <a:prstGeom prst="rect">
            <a:avLst/>
          </a:prstGeom>
          <a:noFill/>
          <a:ln w="19050" cap="flat" cmpd="sng" algn="ctr">
            <a:solidFill>
              <a:srgbClr val="1C93EC"/>
            </a:solid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4" name="图片 3"/>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8629644" y="3810000"/>
            <a:ext cx="2152656" cy="2152656"/>
          </a:xfrm>
          <a:prstGeom prst="rect">
            <a:avLst/>
          </a:prstGeom>
        </p:spPr>
      </p:pic>
      <p:pic>
        <p:nvPicPr>
          <p:cNvPr id="11" name="图片 10"/>
          <p:cNvPicPr>
            <a:picLocks noChangeAspect="true"/>
          </p:cNvPicPr>
          <p:nvPr/>
        </p:nvPicPr>
        <p:blipFill>
          <a:blip r:embed="rId2" cstate="print">
            <a:extLst>
              <a:ext uri="{28A0092B-C50C-407E-A947-70E740481C1C}">
                <a14:useLocalDpi xmlns:a14="http://schemas.microsoft.com/office/drawing/2010/main" val="false"/>
              </a:ext>
            </a:extLst>
          </a:blip>
          <a:stretch>
            <a:fillRect/>
          </a:stretch>
        </p:blipFill>
        <p:spPr>
          <a:xfrm flipH="true">
            <a:off x="2238718" y="1581415"/>
            <a:ext cx="1095031" cy="1635977"/>
          </a:xfrm>
          <a:prstGeom prst="rect">
            <a:avLst/>
          </a:prstGeom>
        </p:spPr>
      </p:pic>
      <p:sp>
        <p:nvSpPr>
          <p:cNvPr id="12" name="矩形 11"/>
          <p:cNvSpPr/>
          <p:nvPr/>
        </p:nvSpPr>
        <p:spPr>
          <a:xfrm>
            <a:off x="1980588" y="2599345"/>
            <a:ext cx="7525361" cy="1830245"/>
          </a:xfrm>
          <a:prstGeom prst="rect">
            <a:avLst/>
          </a:prstGeom>
        </p:spPr>
        <p:txBody>
          <a:bodyPr wrap="square">
            <a:spAutoFit/>
          </a:bodyPr>
          <a:lstStyle/>
          <a:p>
            <a:pPr algn="ctr">
              <a:lnSpc>
                <a:spcPct val="150000"/>
              </a:lnSpc>
              <a:buClr>
                <a:schemeClr val="tx1">
                  <a:lumMod val="65000"/>
                  <a:lumOff val="35000"/>
                </a:schemeClr>
              </a:buClr>
              <a:defRPr/>
            </a:pPr>
            <a:r>
              <a:rPr lang="zh-CN" altLang="en-US" sz="4000" b="1" dirty="0">
                <a:solidFill>
                  <a:srgbClr val="1C93EC"/>
                </a:solidFill>
                <a:latin typeface="微软雅黑" panose="020B0503020204020204" pitchFamily="34" charset="-122"/>
                <a:ea typeface="微软雅黑" panose="020B0503020204020204" pitchFamily="34" charset="-122"/>
                <a:cs typeface="+mn-ea"/>
                <a:sym typeface="+mn-lt"/>
              </a:rPr>
              <a:t>人生没有彩排的机会</a:t>
            </a:r>
            <a:endParaRPr lang="zh-CN" altLang="en-US" sz="4000" b="1" dirty="0">
              <a:solidFill>
                <a:srgbClr val="1C93EC"/>
              </a:solidFill>
              <a:latin typeface="微软雅黑" panose="020B0503020204020204" pitchFamily="34" charset="-122"/>
              <a:ea typeface="微软雅黑" panose="020B0503020204020204" pitchFamily="34" charset="-122"/>
              <a:cs typeface="+mn-ea"/>
              <a:sym typeface="+mn-lt"/>
            </a:endParaRPr>
          </a:p>
          <a:p>
            <a:pPr algn="ctr">
              <a:lnSpc>
                <a:spcPct val="150000"/>
              </a:lnSpc>
              <a:buClr>
                <a:schemeClr val="tx1">
                  <a:lumMod val="65000"/>
                  <a:lumOff val="35000"/>
                </a:schemeClr>
              </a:buClr>
              <a:defRPr/>
            </a:pPr>
            <a:r>
              <a:rPr lang="zh-CN" altLang="en-US" sz="4000" b="1" dirty="0">
                <a:solidFill>
                  <a:srgbClr val="1C93EC"/>
                </a:solidFill>
                <a:latin typeface="微软雅黑" panose="020B0503020204020204" pitchFamily="34" charset="-122"/>
                <a:ea typeface="微软雅黑" panose="020B0503020204020204" pitchFamily="34" charset="-122"/>
                <a:cs typeface="+mn-ea"/>
                <a:sym typeface="+mn-lt"/>
              </a:rPr>
              <a:t>自由来源于对规则的遵守</a:t>
            </a:r>
            <a:endParaRPr lang="zh-CN" altLang="en-US" sz="4000" b="1" dirty="0">
              <a:solidFill>
                <a:srgbClr val="1C93EC"/>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true"/>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52" name="任意多边形: 形状 51"/>
          <p:cNvSpPr/>
          <p:nvPr/>
        </p:nvSpPr>
        <p:spPr bwMode="auto">
          <a:xfrm>
            <a:off x="0" y="5343189"/>
            <a:ext cx="12192000" cy="1514810"/>
          </a:xfrm>
          <a:custGeom>
            <a:avLst/>
            <a:gdLst>
              <a:gd name="connsiteX0" fmla="*/ 12192000 w 12192000"/>
              <a:gd name="connsiteY0" fmla="*/ 0 h 1514810"/>
              <a:gd name="connsiteX1" fmla="*/ 12192000 w 12192000"/>
              <a:gd name="connsiteY1" fmla="*/ 1514810 h 1514810"/>
              <a:gd name="connsiteX2" fmla="*/ 0 w 12192000"/>
              <a:gd name="connsiteY2" fmla="*/ 1514810 h 1514810"/>
              <a:gd name="connsiteX3" fmla="*/ 0 w 12192000"/>
              <a:gd name="connsiteY3" fmla="*/ 1331596 h 1514810"/>
              <a:gd name="connsiteX4" fmla="*/ 87203 w 12192000"/>
              <a:gd name="connsiteY4" fmla="*/ 1297618 h 1514810"/>
              <a:gd name="connsiteX5" fmla="*/ 2514911 w 12192000"/>
              <a:gd name="connsiteY5" fmla="*/ 790456 h 1514810"/>
              <a:gd name="connsiteX6" fmla="*/ 8786067 w 12192000"/>
              <a:gd name="connsiteY6" fmla="*/ 1118616 h 1514810"/>
              <a:gd name="connsiteX7" fmla="*/ 12037458 w 12192000"/>
              <a:gd name="connsiteY7" fmla="*/ 25683 h 151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514810">
                <a:moveTo>
                  <a:pt x="12192000" y="0"/>
                </a:moveTo>
                <a:lnTo>
                  <a:pt x="12192000" y="1514810"/>
                </a:lnTo>
                <a:lnTo>
                  <a:pt x="0" y="1514810"/>
                </a:lnTo>
                <a:lnTo>
                  <a:pt x="0" y="1331596"/>
                </a:lnTo>
                <a:lnTo>
                  <a:pt x="87203" y="1297618"/>
                </a:lnTo>
                <a:cubicBezTo>
                  <a:pt x="685740" y="1073198"/>
                  <a:pt x="1525806" y="847150"/>
                  <a:pt x="2514911" y="790456"/>
                </a:cubicBezTo>
                <a:cubicBezTo>
                  <a:pt x="4097478" y="699745"/>
                  <a:pt x="7112146" y="1191986"/>
                  <a:pt x="8786067" y="1118616"/>
                </a:cubicBezTo>
                <a:cubicBezTo>
                  <a:pt x="10204977" y="1056424"/>
                  <a:pt x="11132001" y="223752"/>
                  <a:pt x="12037458" y="25683"/>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60" name="任意多边形: 形状 59"/>
          <p:cNvSpPr/>
          <p:nvPr/>
        </p:nvSpPr>
        <p:spPr bwMode="auto">
          <a:xfrm>
            <a:off x="0" y="0"/>
            <a:ext cx="2687242" cy="3342915"/>
          </a:xfrm>
          <a:custGeom>
            <a:avLst/>
            <a:gdLst>
              <a:gd name="connsiteX0" fmla="*/ 0 w 2687242"/>
              <a:gd name="connsiteY0" fmla="*/ 0 h 3342915"/>
              <a:gd name="connsiteX1" fmla="*/ 2264262 w 2687242"/>
              <a:gd name="connsiteY1" fmla="*/ 0 h 3342915"/>
              <a:gd name="connsiteX2" fmla="*/ 2330809 w 2687242"/>
              <a:gd name="connsiteY2" fmla="*/ 88991 h 3342915"/>
              <a:gd name="connsiteX3" fmla="*/ 2687242 w 2687242"/>
              <a:gd name="connsiteY3" fmla="*/ 1255875 h 3342915"/>
              <a:gd name="connsiteX4" fmla="*/ 600202 w 2687242"/>
              <a:gd name="connsiteY4" fmla="*/ 3342915 h 3342915"/>
              <a:gd name="connsiteX5" fmla="*/ 179591 w 2687242"/>
              <a:gd name="connsiteY5" fmla="*/ 3300514 h 3342915"/>
              <a:gd name="connsiteX6" fmla="*/ 0 w 2687242"/>
              <a:gd name="connsiteY6" fmla="*/ 3254336 h 334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7242" h="3342915">
                <a:moveTo>
                  <a:pt x="0" y="0"/>
                </a:moveTo>
                <a:lnTo>
                  <a:pt x="2264262" y="0"/>
                </a:lnTo>
                <a:lnTo>
                  <a:pt x="2330809" y="88991"/>
                </a:lnTo>
                <a:cubicBezTo>
                  <a:pt x="2555842" y="422085"/>
                  <a:pt x="2687242" y="823635"/>
                  <a:pt x="2687242" y="1255875"/>
                </a:cubicBezTo>
                <a:cubicBezTo>
                  <a:pt x="2687242" y="2408515"/>
                  <a:pt x="1752842" y="3342915"/>
                  <a:pt x="600202" y="3342915"/>
                </a:cubicBezTo>
                <a:cubicBezTo>
                  <a:pt x="456122" y="3342915"/>
                  <a:pt x="315452" y="3328315"/>
                  <a:pt x="179591" y="3300514"/>
                </a:cubicBezTo>
                <a:lnTo>
                  <a:pt x="0" y="3254336"/>
                </a:ln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79" name="椭圆 78"/>
          <p:cNvSpPr/>
          <p:nvPr/>
        </p:nvSpPr>
        <p:spPr bwMode="auto">
          <a:xfrm>
            <a:off x="9666513" y="957943"/>
            <a:ext cx="1843314" cy="1843314"/>
          </a:xfrm>
          <a:prstGeom prst="ellipse">
            <a:avLst/>
          </a:prstGeom>
          <a:solidFill>
            <a:srgbClr val="67B6F2">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13" name="矩形 12"/>
          <p:cNvSpPr/>
          <p:nvPr/>
        </p:nvSpPr>
        <p:spPr bwMode="auto">
          <a:xfrm>
            <a:off x="1387582" y="1890057"/>
            <a:ext cx="9151670" cy="3550547"/>
          </a:xfrm>
          <a:prstGeom prst="rect">
            <a:avLst/>
          </a:prstGeom>
          <a:solidFill>
            <a:srgbClr val="D1E9FB"/>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sp>
        <p:nvSpPr>
          <p:cNvPr id="14" name="矩形 13"/>
          <p:cNvSpPr/>
          <p:nvPr/>
        </p:nvSpPr>
        <p:spPr bwMode="auto">
          <a:xfrm>
            <a:off x="1652749" y="2169227"/>
            <a:ext cx="9151670" cy="3550546"/>
          </a:xfrm>
          <a:prstGeom prst="rect">
            <a:avLst/>
          </a:prstGeom>
          <a:solidFill>
            <a:srgbClr val="67B6F2"/>
          </a:solidFill>
          <a:ln w="19050" cap="flat" cmpd="sng" algn="ctr">
            <a:solidFill>
              <a:srgbClr val="7CCBFA"/>
            </a:solidFill>
            <a:prstDash val="solid"/>
            <a:round/>
            <a:headEnd type="none" w="med" len="med"/>
            <a:tailEnd type="none" w="med" len="med"/>
          </a:ln>
          <a:effectLst>
            <a:outerShdw blurRad="50800" dist="25400" algn="ctr" rotWithShape="0">
              <a:srgbClr val="1C93EC">
                <a:alpha val="24000"/>
              </a:srgbClr>
            </a:outerShdw>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44" name="图片 43"/>
          <p:cNvPicPr>
            <a:picLocks noChangeAspect="true"/>
          </p:cNvPicPr>
          <p:nvPr/>
        </p:nvPicPr>
        <p:blipFill>
          <a:blip r:embed="rId1" cstate="print">
            <a:extLst>
              <a:ext uri="{28A0092B-C50C-407E-A947-70E740481C1C}">
                <a14:useLocalDpi xmlns:a14="http://schemas.microsoft.com/office/drawing/2010/main" val="false"/>
              </a:ext>
            </a:extLst>
          </a:blip>
          <a:srcRect b="33309"/>
          <a:stretch>
            <a:fillRect/>
          </a:stretch>
        </p:blipFill>
        <p:spPr>
          <a:xfrm rot="1397619">
            <a:off x="-300392" y="5075356"/>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pic>
        <p:nvPicPr>
          <p:cNvPr id="31" name="图片 30"/>
          <p:cNvPicPr>
            <a:picLocks noChangeAspect="true"/>
          </p:cNvPicPr>
          <p:nvPr/>
        </p:nvPicPr>
        <p:blipFill rotWithShape="true">
          <a:blip r:embed="rId2" cstate="print">
            <a:extLst>
              <a:ext uri="{28A0092B-C50C-407E-A947-70E740481C1C}">
                <a14:useLocalDpi xmlns:a14="http://schemas.microsoft.com/office/drawing/2010/main" val="false"/>
              </a:ext>
            </a:extLst>
          </a:blip>
          <a:srcRect l="68809" t="52559" r="9047" b="26726"/>
          <a:stretch>
            <a:fillRect/>
          </a:stretch>
        </p:blipFill>
        <p:spPr>
          <a:xfrm rot="319733">
            <a:off x="8517028" y="284936"/>
            <a:ext cx="1605717" cy="1502122"/>
          </a:xfrm>
          <a:prstGeom prst="rect">
            <a:avLst/>
          </a:prstGeom>
        </p:spPr>
      </p:pic>
      <p:sp>
        <p:nvSpPr>
          <p:cNvPr id="3" name="文本框 2"/>
          <p:cNvSpPr txBox="true"/>
          <p:nvPr/>
        </p:nvSpPr>
        <p:spPr>
          <a:xfrm>
            <a:off x="2034540" y="3342640"/>
            <a:ext cx="8769985" cy="1106805"/>
          </a:xfrm>
          <a:prstGeom prst="rect">
            <a:avLst/>
          </a:prstGeom>
          <a:noFill/>
        </p:spPr>
        <p:txBody>
          <a:bodyPr wrap="square" rtlCol="0">
            <a:spAutoFit/>
          </a:bodyPr>
          <a:p>
            <a:r>
              <a:rPr lang="en-US" altLang="zh-CN" sz="6600" dirty="0">
                <a:solidFill>
                  <a:schemeClr val="tx1">
                    <a:lumMod val="75000"/>
                    <a:lumOff val="25000"/>
                  </a:schemeClr>
                </a:solidFill>
                <a:latin typeface="阿里汉仪智能黑体" panose="00020600040101010101" pitchFamily="18" charset="-122"/>
                <a:ea typeface="阿里汉仪智能黑体" panose="00020600040101010101" pitchFamily="18" charset="-122"/>
                <a:sym typeface="+mn-ea"/>
              </a:rPr>
              <a:t>      </a:t>
            </a:r>
            <a:r>
              <a:rPr lang="zh-CN" altLang="en-US" sz="6600" dirty="0">
                <a:solidFill>
                  <a:schemeClr val="bg1"/>
                </a:solidFill>
                <a:latin typeface="阿里汉仪智能黑体" panose="00020600040101010101" pitchFamily="18" charset="-122"/>
                <a:ea typeface="阿里汉仪智能黑体" panose="00020600040101010101" pitchFamily="18" charset="-122"/>
                <a:sym typeface="+mn-ea"/>
              </a:rPr>
              <a:t>感</a:t>
            </a:r>
            <a:r>
              <a:rPr lang="en-US" altLang="zh-CN" sz="6600" dirty="0">
                <a:solidFill>
                  <a:schemeClr val="bg1"/>
                </a:solidFill>
                <a:latin typeface="阿里汉仪智能黑体" panose="00020600040101010101" pitchFamily="18" charset="-122"/>
                <a:ea typeface="阿里汉仪智能黑体" panose="00020600040101010101" pitchFamily="18" charset="-122"/>
                <a:sym typeface="+mn-ea"/>
              </a:rPr>
              <a:t>  </a:t>
            </a:r>
            <a:r>
              <a:rPr lang="zh-CN" altLang="en-US" sz="6600" dirty="0">
                <a:solidFill>
                  <a:schemeClr val="bg1"/>
                </a:solidFill>
                <a:latin typeface="阿里汉仪智能黑体" panose="00020600040101010101" pitchFamily="18" charset="-122"/>
                <a:ea typeface="阿里汉仪智能黑体" panose="00020600040101010101" pitchFamily="18" charset="-122"/>
                <a:sym typeface="+mn-ea"/>
              </a:rPr>
              <a:t>谢</a:t>
            </a:r>
            <a:r>
              <a:rPr lang="en-US" altLang="zh-CN" sz="6600" dirty="0">
                <a:solidFill>
                  <a:schemeClr val="bg1"/>
                </a:solidFill>
                <a:latin typeface="阿里汉仪智能黑体" panose="00020600040101010101" pitchFamily="18" charset="-122"/>
                <a:ea typeface="阿里汉仪智能黑体" panose="00020600040101010101" pitchFamily="18" charset="-122"/>
                <a:sym typeface="+mn-ea"/>
              </a:rPr>
              <a:t>  </a:t>
            </a:r>
            <a:r>
              <a:rPr lang="zh-CN" altLang="en-US" sz="6600" dirty="0">
                <a:solidFill>
                  <a:schemeClr val="bg1"/>
                </a:solidFill>
                <a:latin typeface="阿里汉仪智能黑体" panose="00020600040101010101" pitchFamily="18" charset="-122"/>
                <a:ea typeface="阿里汉仪智能黑体" panose="00020600040101010101" pitchFamily="18" charset="-122"/>
                <a:sym typeface="+mn-ea"/>
              </a:rPr>
              <a:t>聆</a:t>
            </a:r>
            <a:r>
              <a:rPr lang="en-US" altLang="zh-CN" sz="6600" dirty="0">
                <a:solidFill>
                  <a:schemeClr val="bg1"/>
                </a:solidFill>
                <a:latin typeface="阿里汉仪智能黑体" panose="00020600040101010101" pitchFamily="18" charset="-122"/>
                <a:ea typeface="阿里汉仪智能黑体" panose="00020600040101010101" pitchFamily="18" charset="-122"/>
                <a:sym typeface="+mn-ea"/>
              </a:rPr>
              <a:t>  </a:t>
            </a:r>
            <a:r>
              <a:rPr lang="zh-CN" altLang="en-US" sz="6600" dirty="0">
                <a:solidFill>
                  <a:schemeClr val="bg1"/>
                </a:solidFill>
                <a:latin typeface="阿里汉仪智能黑体" panose="00020600040101010101" pitchFamily="18" charset="-122"/>
                <a:ea typeface="阿里汉仪智能黑体" panose="00020600040101010101" pitchFamily="18" charset="-122"/>
                <a:sym typeface="+mn-ea"/>
              </a:rPr>
              <a:t>听</a:t>
            </a:r>
            <a:endParaRPr lang="zh-CN" altLang="en-US" sz="6600" dirty="0">
              <a:solidFill>
                <a:schemeClr val="bg1"/>
              </a:solidFill>
              <a:latin typeface="阿里汉仪智能黑体" panose="00020600040101010101" pitchFamily="18" charset="-122"/>
              <a:ea typeface="阿里汉仪智能黑体" panose="00020600040101010101" pitchFamily="18"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anim calcmode="lin" valueType="num">
                                      <p:cBhvr>
                                        <p:cTn id="13" dur="750" fill="hold"/>
                                        <p:tgtEl>
                                          <p:spTgt spid="13"/>
                                        </p:tgtEl>
                                        <p:attrNameLst>
                                          <p:attrName>ppt_x</p:attrName>
                                        </p:attrNameLst>
                                      </p:cBhvr>
                                      <p:tavLst>
                                        <p:tav tm="0">
                                          <p:val>
                                            <p:strVal val="#ppt_x"/>
                                          </p:val>
                                        </p:tav>
                                        <p:tav tm="100000">
                                          <p:val>
                                            <p:strVal val="#ppt_x"/>
                                          </p:val>
                                        </p:tav>
                                      </p:tavLst>
                                    </p:anim>
                                    <p:anim calcmode="lin" valueType="num">
                                      <p:cBhvr>
                                        <p:cTn id="14" dur="75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750"/>
                                        <p:tgtEl>
                                          <p:spTgt spid="44"/>
                                        </p:tgtEl>
                                      </p:cBhvr>
                                    </p:animEffect>
                                  </p:childTnLst>
                                </p:cTn>
                              </p:par>
                            </p:childTnLst>
                          </p:cTn>
                        </p:par>
                        <p:par>
                          <p:cTn id="19" fill="hold">
                            <p:stCondLst>
                              <p:cond delay="2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750" fill="hold"/>
                                        <p:tgtEl>
                                          <p:spTgt spid="31"/>
                                        </p:tgtEl>
                                        <p:attrNameLst>
                                          <p:attrName>ppt_x</p:attrName>
                                        </p:attrNameLst>
                                      </p:cBhvr>
                                      <p:tavLst>
                                        <p:tav tm="0">
                                          <p:val>
                                            <p:strVal val="1+#ppt_w/2"/>
                                          </p:val>
                                        </p:tav>
                                        <p:tav tm="100000">
                                          <p:val>
                                            <p:strVal val="#ppt_x"/>
                                          </p:val>
                                        </p:tav>
                                      </p:tavLst>
                                    </p:anim>
                                    <p:anim calcmode="lin" valueType="num">
                                      <p:cBhvr additive="base">
                                        <p:cTn id="2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true"/>
      <p:bldP spid="14" grpId="0" bldLvl="0" animBg="tru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bwMode="auto">
          <a:xfrm>
            <a:off x="0" y="0"/>
            <a:ext cx="12192000" cy="6858000"/>
          </a:xfrm>
          <a:prstGeom prst="rect">
            <a:avLst/>
          </a:prstGeom>
          <a:solidFill>
            <a:srgbClr val="7CCBFA"/>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dirty="0">
              <a:ln>
                <a:noFill/>
              </a:ln>
              <a:solidFill>
                <a:schemeClr val="tx1"/>
              </a:solidFill>
              <a:effectLst/>
              <a:latin typeface="Arial" panose="02080604020202020204" pitchFamily="34" charset="0"/>
              <a:ea typeface="宋体" pitchFamily="2" charset="-122"/>
            </a:endParaRPr>
          </a:p>
        </p:txBody>
      </p:sp>
      <p:sp>
        <p:nvSpPr>
          <p:cNvPr id="16" name="椭圆 15"/>
          <p:cNvSpPr/>
          <p:nvPr/>
        </p:nvSpPr>
        <p:spPr bwMode="auto">
          <a:xfrm>
            <a:off x="9666514" y="391886"/>
            <a:ext cx="1843314" cy="1843314"/>
          </a:xfrm>
          <a:prstGeom prst="ellipse">
            <a:avLst/>
          </a:prstGeom>
          <a:solidFill>
            <a:srgbClr val="67B6F2">
              <a:alpha val="52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grpSp>
        <p:nvGrpSpPr>
          <p:cNvPr id="3" name="组合 2"/>
          <p:cNvGrpSpPr/>
          <p:nvPr/>
        </p:nvGrpSpPr>
        <p:grpSpPr>
          <a:xfrm>
            <a:off x="1518560" y="1059544"/>
            <a:ext cx="9154879" cy="4738912"/>
            <a:chOff x="1251864" y="1074058"/>
            <a:chExt cx="9154879" cy="4738912"/>
          </a:xfrm>
        </p:grpSpPr>
        <p:pic>
          <p:nvPicPr>
            <p:cNvPr id="4" name="图形 3"/>
            <p:cNvPicPr>
              <a:picLocks noChangeAspect="true"/>
            </p:cNvPicPr>
            <p:nvPr/>
          </p:nvPicPr>
          <p:blipFill>
            <a:blip r:embed="rId1">
              <a:extLst>
                <a:ext uri="{96DAC541-7B7A-43D3-8B79-37D633B846F1}">
                  <asvg:svgBlip xmlns:asvg="http://schemas.microsoft.com/office/drawing/2016/SVG/main" r:embed="rId2"/>
                </a:ext>
              </a:extLst>
            </a:blip>
            <a:stretch>
              <a:fillRect/>
            </a:stretch>
          </p:blipFill>
          <p:spPr>
            <a:xfrm>
              <a:off x="1678088" y="1088571"/>
              <a:ext cx="8728655" cy="4724399"/>
            </a:xfrm>
            <a:prstGeom prst="rect">
              <a:avLst/>
            </a:prstGeom>
          </p:spPr>
        </p:pic>
        <p:grpSp>
          <p:nvGrpSpPr>
            <p:cNvPr id="5" name="组合 4"/>
            <p:cNvGrpSpPr/>
            <p:nvPr/>
          </p:nvGrpSpPr>
          <p:grpSpPr>
            <a:xfrm>
              <a:off x="1251864" y="1074058"/>
              <a:ext cx="1084936" cy="4738912"/>
              <a:chOff x="1251864" y="1074058"/>
              <a:chExt cx="1084936" cy="4738912"/>
            </a:xfrm>
          </p:grpSpPr>
          <p:pic>
            <p:nvPicPr>
              <p:cNvPr id="6" name="图形 5"/>
              <p:cNvPicPr>
                <a:picLocks noChangeAspect="true"/>
              </p:cNvPicPr>
              <p:nvPr/>
            </p:nvPicPr>
            <p:blipFill>
              <a:blip r:embed="rId3">
                <a:extLst>
                  <a:ext uri="{96DAC541-7B7A-43D3-8B79-37D633B846F1}">
                    <asvg:svgBlip xmlns:asvg="http://schemas.microsoft.com/office/drawing/2016/SVG/main" r:embed="rId4"/>
                  </a:ext>
                </a:extLst>
              </a:blip>
              <a:stretch>
                <a:fillRect/>
              </a:stretch>
            </p:blipFill>
            <p:spPr>
              <a:xfrm>
                <a:off x="1418426" y="1074058"/>
                <a:ext cx="918374" cy="4738912"/>
              </a:xfrm>
              <a:prstGeom prst="rect">
                <a:avLst/>
              </a:prstGeom>
            </p:spPr>
          </p:pic>
          <p:pic>
            <p:nvPicPr>
              <p:cNvPr id="7" name="图形 6"/>
              <p:cNvPicPr>
                <a:picLocks noChangeAspect="true"/>
              </p:cNvPicPr>
              <p:nvPr/>
            </p:nvPicPr>
            <p:blipFill>
              <a:blip r:embed="rId5">
                <a:extLst>
                  <a:ext uri="{96DAC541-7B7A-43D3-8B79-37D633B846F1}">
                    <asvg:svgBlip xmlns:asvg="http://schemas.microsoft.com/office/drawing/2016/SVG/main" r:embed="rId6"/>
                  </a:ext>
                </a:extLst>
              </a:blip>
              <a:stretch>
                <a:fillRect/>
              </a:stretch>
            </p:blipFill>
            <p:spPr>
              <a:xfrm>
                <a:off x="1251864" y="1353575"/>
                <a:ext cx="707564" cy="4179878"/>
              </a:xfrm>
              <a:prstGeom prst="rect">
                <a:avLst/>
              </a:prstGeom>
            </p:spPr>
          </p:pic>
        </p:grpSp>
      </p:grpSp>
      <p:sp>
        <p:nvSpPr>
          <p:cNvPr id="8" name="任意多边形: 形状 7"/>
          <p:cNvSpPr/>
          <p:nvPr/>
        </p:nvSpPr>
        <p:spPr bwMode="auto">
          <a:xfrm flipH="true">
            <a:off x="14514" y="4858772"/>
            <a:ext cx="11277600" cy="2010230"/>
          </a:xfrm>
          <a:custGeom>
            <a:avLst/>
            <a:gdLst>
              <a:gd name="connsiteX0" fmla="*/ 10683490 w 10683490"/>
              <a:gd name="connsiteY0" fmla="*/ 0 h 1442767"/>
              <a:gd name="connsiteX1" fmla="*/ 10683490 w 10683490"/>
              <a:gd name="connsiteY1" fmla="*/ 1442767 h 1442767"/>
              <a:gd name="connsiteX2" fmla="*/ 0 w 10683490"/>
              <a:gd name="connsiteY2" fmla="*/ 1442767 h 1442767"/>
              <a:gd name="connsiteX3" fmla="*/ 173293 w 10683490"/>
              <a:gd name="connsiteY3" fmla="*/ 1382918 h 1442767"/>
              <a:gd name="connsiteX4" fmla="*/ 2103733 w 10683490"/>
              <a:gd name="connsiteY4" fmla="*/ 937166 h 1442767"/>
              <a:gd name="connsiteX5" fmla="*/ 8079990 w 10683490"/>
              <a:gd name="connsiteY5" fmla="*/ 1202140 h 1442767"/>
              <a:gd name="connsiteX6" fmla="*/ 10546017 w 10683490"/>
              <a:gd name="connsiteY6" fmla="*/ 72437 h 14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3490" h="1442767">
                <a:moveTo>
                  <a:pt x="10683490" y="0"/>
                </a:moveTo>
                <a:lnTo>
                  <a:pt x="10683490" y="1442767"/>
                </a:lnTo>
                <a:lnTo>
                  <a:pt x="0" y="1442767"/>
                </a:lnTo>
                <a:lnTo>
                  <a:pt x="173293" y="1382918"/>
                </a:lnTo>
                <a:cubicBezTo>
                  <a:pt x="787496" y="1182962"/>
                  <a:pt x="1426097" y="1025816"/>
                  <a:pt x="2103733" y="937166"/>
                </a:cubicBezTo>
                <a:cubicBezTo>
                  <a:pt x="3910762" y="700768"/>
                  <a:pt x="6493397" y="1391778"/>
                  <a:pt x="8079990" y="1202140"/>
                </a:cubicBezTo>
                <a:cubicBezTo>
                  <a:pt x="9102599" y="1079912"/>
                  <a:pt x="9866314" y="451550"/>
                  <a:pt x="10546017" y="72437"/>
                </a:cubicBezTo>
                <a:close/>
              </a:path>
            </a:pathLst>
          </a:custGeom>
          <a:solidFill>
            <a:srgbClr val="67B6F2"/>
          </a:solidFill>
          <a:ln w="9525" cap="flat" cmpd="sng" algn="ctr">
            <a:noFill/>
            <a:prstDash val="solid"/>
            <a:round/>
            <a:headEnd type="none" w="med" len="med"/>
            <a:tailEnd type="none" w="med" len="med"/>
          </a:ln>
          <a:effectLst/>
        </p:spPr>
        <p:txBody>
          <a:bodyPr vert="horz" wrap="square" lIns="91440" tIns="45720" rIns="91440" bIns="45720" numCol="1" rtlCol="0" anchor="t" anchorCtr="false" compatLnSpc="true">
            <a:noAutofit/>
          </a:bodyPr>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Arial" panose="02080604020202020204" pitchFamily="34" charset="0"/>
              <a:ea typeface="宋体" pitchFamily="2" charset="-122"/>
            </a:endParaRPr>
          </a:p>
        </p:txBody>
      </p:sp>
      <p:pic>
        <p:nvPicPr>
          <p:cNvPr id="9" name="图片 8"/>
          <p:cNvPicPr>
            <a:picLocks noChangeAspect="true"/>
          </p:cNvPicPr>
          <p:nvPr/>
        </p:nvPicPr>
        <p:blipFill>
          <a:blip r:embed="rId7" cstate="print">
            <a:extLst>
              <a:ext uri="{28A0092B-C50C-407E-A947-70E740481C1C}">
                <a14:useLocalDpi xmlns:a14="http://schemas.microsoft.com/office/drawing/2010/main" val="false"/>
              </a:ext>
            </a:extLst>
          </a:blip>
          <a:srcRect b="33309"/>
          <a:stretch>
            <a:fillRect/>
          </a:stretch>
        </p:blipFill>
        <p:spPr>
          <a:xfrm rot="20202381" flipH="true">
            <a:off x="8992008" y="5053948"/>
            <a:ext cx="3495503" cy="2331175"/>
          </a:xfrm>
          <a:custGeom>
            <a:avLst/>
            <a:gdLst>
              <a:gd name="connsiteX0" fmla="*/ 0 w 4079161"/>
              <a:gd name="connsiteY0" fmla="*/ 0 h 2720420"/>
              <a:gd name="connsiteX1" fmla="*/ 4079161 w 4079161"/>
              <a:gd name="connsiteY1" fmla="*/ 0 h 2720420"/>
              <a:gd name="connsiteX2" fmla="*/ 4079161 w 4079161"/>
              <a:gd name="connsiteY2" fmla="*/ 1301902 h 2720420"/>
              <a:gd name="connsiteX3" fmla="*/ 784394 w 4079161"/>
              <a:gd name="connsiteY3" fmla="*/ 2720420 h 2720420"/>
              <a:gd name="connsiteX4" fmla="*/ 0 w 4079161"/>
              <a:gd name="connsiteY4" fmla="*/ 898522 h 2720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161" h="2720420">
                <a:moveTo>
                  <a:pt x="0" y="0"/>
                </a:moveTo>
                <a:lnTo>
                  <a:pt x="4079161" y="0"/>
                </a:lnTo>
                <a:lnTo>
                  <a:pt x="4079161" y="1301902"/>
                </a:lnTo>
                <a:lnTo>
                  <a:pt x="784394" y="2720420"/>
                </a:lnTo>
                <a:lnTo>
                  <a:pt x="0" y="898522"/>
                </a:lnTo>
                <a:close/>
              </a:path>
            </a:pathLst>
          </a:custGeom>
        </p:spPr>
      </p:pic>
      <p:sp>
        <p:nvSpPr>
          <p:cNvPr id="10" name="文本框 9"/>
          <p:cNvSpPr txBox="true"/>
          <p:nvPr/>
        </p:nvSpPr>
        <p:spPr>
          <a:xfrm>
            <a:off x="3243588" y="2239799"/>
            <a:ext cx="2721783" cy="830997"/>
          </a:xfrm>
          <a:prstGeom prst="rect">
            <a:avLst/>
          </a:prstGeom>
          <a:noFill/>
        </p:spPr>
        <p:txBody>
          <a:bodyPr wrap="square" rtlCol="0">
            <a:spAutoFit/>
          </a:bodyPr>
          <a:lstStyle/>
          <a:p>
            <a:pPr algn="dist"/>
            <a:r>
              <a:rPr lang="zh-CN" altLang="en-US" sz="4800" dirty="0">
                <a:solidFill>
                  <a:srgbClr val="FEA43C"/>
                </a:solidFill>
                <a:latin typeface="阿里汉仪智能黑体" panose="00020600040101010101" pitchFamily="18" charset="-122"/>
                <a:ea typeface="阿里汉仪智能黑体" panose="00020600040101010101" pitchFamily="18" charset="-122"/>
              </a:rPr>
              <a:t>第一部分</a:t>
            </a:r>
            <a:endParaRPr lang="zh-CN" altLang="en-US" sz="4800" dirty="0">
              <a:solidFill>
                <a:srgbClr val="FEA43C"/>
              </a:solidFill>
              <a:latin typeface="阿里汉仪智能黑体" panose="00020600040101010101" pitchFamily="18" charset="-122"/>
              <a:ea typeface="阿里汉仪智能黑体" panose="00020600040101010101" pitchFamily="18" charset="-122"/>
            </a:endParaRPr>
          </a:p>
        </p:txBody>
      </p:sp>
      <p:sp>
        <p:nvSpPr>
          <p:cNvPr id="13" name="文本框 12"/>
          <p:cNvSpPr txBox="true"/>
          <p:nvPr/>
        </p:nvSpPr>
        <p:spPr>
          <a:xfrm>
            <a:off x="3178626" y="3026252"/>
            <a:ext cx="6604002" cy="922020"/>
          </a:xfrm>
          <a:prstGeom prst="rect">
            <a:avLst/>
          </a:prstGeom>
          <a:noFill/>
        </p:spPr>
        <p:txBody>
          <a:bodyPr wrap="square" rtlCol="0">
            <a:spAutoFit/>
          </a:bodyPr>
          <a:lstStyle/>
          <a:p>
            <a:r>
              <a:rPr lang="zh-CN" altLang="en-US" sz="5400" dirty="0">
                <a:solidFill>
                  <a:schemeClr val="tx1">
                    <a:lumMod val="75000"/>
                    <a:lumOff val="25000"/>
                  </a:schemeClr>
                </a:solidFill>
                <a:latin typeface="阿里汉仪智能黑体" panose="00020600040101010101" pitchFamily="18" charset="-122"/>
                <a:ea typeface="阿里汉仪智能黑体" panose="00020600040101010101" pitchFamily="18" charset="-122"/>
              </a:rPr>
              <a:t>青少年三大法律责任</a:t>
            </a:r>
            <a:endParaRPr lang="zh-CN" altLang="en-US" sz="5400" dirty="0">
              <a:solidFill>
                <a:schemeClr val="tx1">
                  <a:lumMod val="75000"/>
                  <a:lumOff val="25000"/>
                </a:schemeClr>
              </a:solidFill>
              <a:latin typeface="阿里汉仪智能黑体" panose="00020600040101010101" pitchFamily="18" charset="-122"/>
              <a:ea typeface="阿里汉仪智能黑体" panose="00020600040101010101" pitchFamily="18" charset="-122"/>
            </a:endParaRPr>
          </a:p>
        </p:txBody>
      </p:sp>
      <p:pic>
        <p:nvPicPr>
          <p:cNvPr id="14" name="图片 13"/>
          <p:cNvPicPr>
            <a:picLocks noChangeAspect="true"/>
          </p:cNvPicPr>
          <p:nvPr/>
        </p:nvPicPr>
        <p:blipFill rotWithShape="true">
          <a:blip r:embed="rId8" cstate="print">
            <a:extLst>
              <a:ext uri="{28A0092B-C50C-407E-A947-70E740481C1C}">
                <a14:useLocalDpi xmlns:a14="http://schemas.microsoft.com/office/drawing/2010/main" val="false"/>
              </a:ext>
            </a:extLst>
          </a:blip>
          <a:srcRect l="68809" t="52559" r="9047" b="26726"/>
          <a:stretch>
            <a:fillRect/>
          </a:stretch>
        </p:blipFill>
        <p:spPr>
          <a:xfrm rot="319733">
            <a:off x="7679998" y="1353940"/>
            <a:ext cx="1818681" cy="1701346"/>
          </a:xfrm>
          <a:prstGeom prst="rect">
            <a:avLst/>
          </a:prstGeom>
        </p:spPr>
      </p:pic>
      <p:grpSp>
        <p:nvGrpSpPr>
          <p:cNvPr id="21" name="组合 20"/>
          <p:cNvGrpSpPr/>
          <p:nvPr/>
        </p:nvGrpSpPr>
        <p:grpSpPr>
          <a:xfrm>
            <a:off x="1168175" y="6342743"/>
            <a:ext cx="2169854" cy="522968"/>
            <a:chOff x="1226231" y="6328229"/>
            <a:chExt cx="2169854" cy="522968"/>
          </a:xfrm>
        </p:grpSpPr>
        <p:pic>
          <p:nvPicPr>
            <p:cNvPr id="19" name="图形 18"/>
            <p:cNvPicPr>
              <a:picLocks noChangeAspect="true"/>
            </p:cNvPicPr>
            <p:nvPr/>
          </p:nvPicPr>
          <p:blipFill>
            <a:blip r:embed="rId9">
              <a:extLst>
                <a:ext uri="{96DAC541-7B7A-43D3-8B79-37D633B846F1}">
                  <asvg:svgBlip xmlns:asvg="http://schemas.microsoft.com/office/drawing/2016/SVG/main" r:embed="rId10"/>
                </a:ext>
              </a:extLst>
            </a:blip>
            <a:stretch>
              <a:fillRect/>
            </a:stretch>
          </p:blipFill>
          <p:spPr>
            <a:xfrm>
              <a:off x="1226231" y="6531429"/>
              <a:ext cx="2169854" cy="319768"/>
            </a:xfrm>
            <a:prstGeom prst="rect">
              <a:avLst/>
            </a:prstGeom>
          </p:spPr>
        </p:pic>
        <p:pic>
          <p:nvPicPr>
            <p:cNvPr id="20" name="图形 19"/>
            <p:cNvPicPr>
              <a:picLocks noChangeAspect="true"/>
            </p:cNvPicPr>
            <p:nvPr/>
          </p:nvPicPr>
          <p:blipFill>
            <a:blip r:embed="rId9">
              <a:extLst>
                <a:ext uri="{96DAC541-7B7A-43D3-8B79-37D633B846F1}">
                  <asvg:svgBlip xmlns:asvg="http://schemas.microsoft.com/office/drawing/2016/SVG/main" r:embed="rId10"/>
                </a:ext>
              </a:extLst>
            </a:blip>
            <a:stretch>
              <a:fillRect/>
            </a:stretch>
          </p:blipFill>
          <p:spPr>
            <a:xfrm>
              <a:off x="1401867" y="6328229"/>
              <a:ext cx="1680495" cy="247652"/>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750"/>
                                        <p:tgtEl>
                                          <p:spTgt spid="21"/>
                                        </p:tgtEl>
                                      </p:cBhvr>
                                    </p:animEffect>
                                    <p:anim calcmode="lin" valueType="num">
                                      <p:cBhvr>
                                        <p:cTn id="13" dur="750" fill="hold"/>
                                        <p:tgtEl>
                                          <p:spTgt spid="21"/>
                                        </p:tgtEl>
                                        <p:attrNameLst>
                                          <p:attrName>ppt_x</p:attrName>
                                        </p:attrNameLst>
                                      </p:cBhvr>
                                      <p:tavLst>
                                        <p:tav tm="0">
                                          <p:val>
                                            <p:strVal val="#ppt_x"/>
                                          </p:val>
                                        </p:tav>
                                        <p:tav tm="100000">
                                          <p:val>
                                            <p:strVal val="#ppt_x"/>
                                          </p:val>
                                        </p:tav>
                                      </p:tavLst>
                                    </p:anim>
                                    <p:anim calcmode="lin" valueType="num">
                                      <p:cBhvr>
                                        <p:cTn id="14" dur="750" fill="hold"/>
                                        <p:tgtEl>
                                          <p:spTgt spid="21"/>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750"/>
                                        <p:tgtEl>
                                          <p:spTgt spid="9"/>
                                        </p:tgtEl>
                                      </p:cBhvr>
                                    </p:animEffect>
                                  </p:childTnLst>
                                </p:cTn>
                              </p:par>
                            </p:childTnLst>
                          </p:cTn>
                        </p:par>
                        <p:par>
                          <p:cTn id="19" fill="hold">
                            <p:stCondLst>
                              <p:cond delay="3000"/>
                            </p:stCondLst>
                            <p:childTnLst>
                              <p:par>
                                <p:cTn id="20" presetID="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1+#ppt_w/2"/>
                                          </p:val>
                                        </p:tav>
                                        <p:tav tm="100000">
                                          <p:val>
                                            <p:strVal val="#ppt_x"/>
                                          </p:val>
                                        </p:tav>
                                      </p:tavLst>
                                    </p:anim>
                                    <p:anim calcmode="lin" valueType="num">
                                      <p:cBhvr additive="base">
                                        <p:cTn id="23" dur="75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750" fill="hold"/>
                                        <p:tgtEl>
                                          <p:spTgt spid="10"/>
                                        </p:tgtEl>
                                        <p:attrNameLst>
                                          <p:attrName>ppt_w</p:attrName>
                                        </p:attrNameLst>
                                      </p:cBhvr>
                                      <p:tavLst>
                                        <p:tav tm="0">
                                          <p:val>
                                            <p:fltVal val="0"/>
                                          </p:val>
                                        </p:tav>
                                        <p:tav tm="100000">
                                          <p:val>
                                            <p:strVal val="#ppt_w"/>
                                          </p:val>
                                        </p:tav>
                                      </p:tavLst>
                                    </p:anim>
                                    <p:anim calcmode="lin" valueType="num">
                                      <p:cBhvr>
                                        <p:cTn id="28" dur="750" fill="hold"/>
                                        <p:tgtEl>
                                          <p:spTgt spid="10"/>
                                        </p:tgtEl>
                                        <p:attrNameLst>
                                          <p:attrName>ppt_h</p:attrName>
                                        </p:attrNameLst>
                                      </p:cBhvr>
                                      <p:tavLst>
                                        <p:tav tm="0">
                                          <p:val>
                                            <p:fltVal val="0"/>
                                          </p:val>
                                        </p:tav>
                                        <p:tav tm="100000">
                                          <p:val>
                                            <p:strVal val="#ppt_h"/>
                                          </p:val>
                                        </p:tav>
                                      </p:tavLst>
                                    </p:anim>
                                    <p:animEffect transition="in" filter="fade">
                                      <p:cBhvr>
                                        <p:cTn id="29" dur="750"/>
                                        <p:tgtEl>
                                          <p:spTgt spid="10"/>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70685" y="1564547"/>
            <a:ext cx="2693599" cy="1157748"/>
            <a:chOff x="-2077621" y="1468160"/>
            <a:chExt cx="5350835" cy="2046565"/>
          </a:xfrm>
        </p:grpSpPr>
        <p:grpSp>
          <p:nvGrpSpPr>
            <p:cNvPr id="3" name="组合 2"/>
            <p:cNvGrpSpPr/>
            <p:nvPr/>
          </p:nvGrpSpPr>
          <p:grpSpPr>
            <a:xfrm>
              <a:off x="-2077621" y="1468160"/>
              <a:ext cx="4646651" cy="2046565"/>
              <a:chOff x="-2077621" y="1468160"/>
              <a:chExt cx="4646651" cy="2046565"/>
            </a:xfrm>
          </p:grpSpPr>
          <p:grpSp>
            <p:nvGrpSpPr>
              <p:cNvPr id="6" name="组合 5"/>
              <p:cNvGrpSpPr/>
              <p:nvPr/>
            </p:nvGrpSpPr>
            <p:grpSpPr>
              <a:xfrm>
                <a:off x="-2077621" y="1468160"/>
                <a:ext cx="4646651" cy="2046565"/>
                <a:chOff x="-1293850" y="1904999"/>
                <a:chExt cx="4646651" cy="2046565"/>
              </a:xfrm>
            </p:grpSpPr>
            <p:sp>
              <p:nvSpPr>
                <p:cNvPr id="10" name="直角三角形 6"/>
                <p:cNvSpPr/>
                <p:nvPr/>
              </p:nvSpPr>
              <p:spPr>
                <a:xfrm flipV="true">
                  <a:off x="2415069" y="3570512"/>
                  <a:ext cx="870860" cy="381052"/>
                </a:xfrm>
                <a:custGeom>
                  <a:avLst/>
                  <a:gdLst>
                    <a:gd name="connsiteX0" fmla="*/ 0 w 1200150"/>
                    <a:gd name="connsiteY0" fmla="*/ 523220 h 523220"/>
                    <a:gd name="connsiteX1" fmla="*/ 0 w 1200150"/>
                    <a:gd name="connsiteY1" fmla="*/ 0 h 523220"/>
                    <a:gd name="connsiteX2" fmla="*/ 1200150 w 1200150"/>
                    <a:gd name="connsiteY2" fmla="*/ 523220 h 523220"/>
                    <a:gd name="connsiteX3" fmla="*/ 0 w 1200150"/>
                    <a:gd name="connsiteY3" fmla="*/ 523220 h 523220"/>
                    <a:gd name="connsiteX0-1" fmla="*/ 0 w 933450"/>
                    <a:gd name="connsiteY0-2" fmla="*/ 523220 h 523220"/>
                    <a:gd name="connsiteX1-3" fmla="*/ 0 w 933450"/>
                    <a:gd name="connsiteY1-4" fmla="*/ 0 h 523220"/>
                    <a:gd name="connsiteX2-5" fmla="*/ 933450 w 933450"/>
                    <a:gd name="connsiteY2-6" fmla="*/ 513695 h 523220"/>
                    <a:gd name="connsiteX3-7" fmla="*/ 0 w 933450"/>
                    <a:gd name="connsiteY3-8" fmla="*/ 523220 h 523220"/>
                    <a:gd name="connsiteX0-9" fmla="*/ 0 w 933450"/>
                    <a:gd name="connsiteY0-10" fmla="*/ 523220 h 523220"/>
                    <a:gd name="connsiteX1-11" fmla="*/ 0 w 933450"/>
                    <a:gd name="connsiteY1-12" fmla="*/ 0 h 523220"/>
                    <a:gd name="connsiteX2-13" fmla="*/ 933450 w 933450"/>
                    <a:gd name="connsiteY2-14" fmla="*/ 513695 h 523220"/>
                    <a:gd name="connsiteX3-15" fmla="*/ 0 w 933450"/>
                    <a:gd name="connsiteY3-16" fmla="*/ 523220 h 523220"/>
                    <a:gd name="connsiteX0-17" fmla="*/ 0 w 869390"/>
                    <a:gd name="connsiteY0-18" fmla="*/ 523220 h 523220"/>
                    <a:gd name="connsiteX1-19" fmla="*/ 0 w 869390"/>
                    <a:gd name="connsiteY1-20" fmla="*/ 0 h 523220"/>
                    <a:gd name="connsiteX2-21" fmla="*/ 869390 w 869390"/>
                    <a:gd name="connsiteY2-22" fmla="*/ 494645 h 523220"/>
                    <a:gd name="connsiteX3-23" fmla="*/ 0 w 869390"/>
                    <a:gd name="connsiteY3-24" fmla="*/ 523220 h 523220"/>
                    <a:gd name="connsiteX0-25" fmla="*/ 0 w 869390"/>
                    <a:gd name="connsiteY0-26" fmla="*/ 523220 h 523220"/>
                    <a:gd name="connsiteX1-27" fmla="*/ 0 w 869390"/>
                    <a:gd name="connsiteY1-28" fmla="*/ 0 h 523220"/>
                    <a:gd name="connsiteX2-29" fmla="*/ 869390 w 869390"/>
                    <a:gd name="connsiteY2-30" fmla="*/ 494645 h 523220"/>
                    <a:gd name="connsiteX3-31" fmla="*/ 0 w 869390"/>
                    <a:gd name="connsiteY3-32" fmla="*/ 523220 h 523220"/>
                    <a:gd name="connsiteX0-33" fmla="*/ 0 w 869390"/>
                    <a:gd name="connsiteY0-34" fmla="*/ 408920 h 408920"/>
                    <a:gd name="connsiteX1-35" fmla="*/ 9151 w 869390"/>
                    <a:gd name="connsiteY1-36" fmla="*/ 0 h 408920"/>
                    <a:gd name="connsiteX2-37" fmla="*/ 869390 w 869390"/>
                    <a:gd name="connsiteY2-38" fmla="*/ 380345 h 408920"/>
                    <a:gd name="connsiteX3-39" fmla="*/ 0 w 869390"/>
                    <a:gd name="connsiteY3-40" fmla="*/ 408920 h 408920"/>
                    <a:gd name="connsiteX0-41" fmla="*/ 0 w 869390"/>
                    <a:gd name="connsiteY0-42" fmla="*/ 408920 h 408920"/>
                    <a:gd name="connsiteX1-43" fmla="*/ 9151 w 869390"/>
                    <a:gd name="connsiteY1-44" fmla="*/ 0 h 408920"/>
                    <a:gd name="connsiteX2-45" fmla="*/ 869390 w 869390"/>
                    <a:gd name="connsiteY2-46" fmla="*/ 380345 h 408920"/>
                    <a:gd name="connsiteX3-47" fmla="*/ 0 w 869390"/>
                    <a:gd name="connsiteY3-48" fmla="*/ 408920 h 408920"/>
                    <a:gd name="connsiteX0-49" fmla="*/ 0 w 869390"/>
                    <a:gd name="connsiteY0-50" fmla="*/ 408920 h 408920"/>
                    <a:gd name="connsiteX1-51" fmla="*/ 9151 w 869390"/>
                    <a:gd name="connsiteY1-52" fmla="*/ 0 h 408920"/>
                    <a:gd name="connsiteX2-53" fmla="*/ 869390 w 869390"/>
                    <a:gd name="connsiteY2-54" fmla="*/ 380345 h 408920"/>
                    <a:gd name="connsiteX3-55" fmla="*/ 0 w 869390"/>
                    <a:gd name="connsiteY3-56" fmla="*/ 408920 h 408920"/>
                  </a:gdLst>
                  <a:ahLst/>
                  <a:cxnLst>
                    <a:cxn ang="0">
                      <a:pos x="connsiteX0-1" y="connsiteY0-2"/>
                    </a:cxn>
                    <a:cxn ang="0">
                      <a:pos x="connsiteX1-3" y="connsiteY1-4"/>
                    </a:cxn>
                    <a:cxn ang="0">
                      <a:pos x="connsiteX2-5" y="connsiteY2-6"/>
                    </a:cxn>
                    <a:cxn ang="0">
                      <a:pos x="connsiteX3-7" y="connsiteY3-8"/>
                    </a:cxn>
                  </a:cxnLst>
                  <a:rect l="l" t="t" r="r" b="b"/>
                  <a:pathLst>
                    <a:path w="869390" h="408920">
                      <a:moveTo>
                        <a:pt x="0" y="408920"/>
                      </a:moveTo>
                      <a:lnTo>
                        <a:pt x="9151" y="0"/>
                      </a:lnTo>
                      <a:cubicBezTo>
                        <a:pt x="201331" y="75982"/>
                        <a:pt x="765548" y="180538"/>
                        <a:pt x="869390" y="380345"/>
                      </a:cubicBezTo>
                      <a:lnTo>
                        <a:pt x="0" y="408920"/>
                      </a:lnTo>
                      <a:close/>
                    </a:path>
                  </a:pathLst>
                </a:custGeom>
                <a:solidFill>
                  <a:srgbClr val="0E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sp>
              <p:nvSpPr>
                <p:cNvPr id="11" name="矩形: 圆角 10"/>
                <p:cNvSpPr/>
                <p:nvPr/>
              </p:nvSpPr>
              <p:spPr>
                <a:xfrm>
                  <a:off x="-1293850" y="1904999"/>
                  <a:ext cx="4646651" cy="1828801"/>
                </a:xfrm>
                <a:prstGeom prst="roundRect">
                  <a:avLst/>
                </a:prstGeom>
                <a:gradFill flip="none" rotWithShape="true">
                  <a:gsLst>
                    <a:gs pos="0">
                      <a:srgbClr val="1C93EC"/>
                    </a:gs>
                    <a:gs pos="100000">
                      <a:srgbClr val="1C93EC"/>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grpSp>
          <p:sp>
            <p:nvSpPr>
              <p:cNvPr id="7" name="文本框 6"/>
              <p:cNvSpPr txBox="true"/>
              <p:nvPr/>
            </p:nvSpPr>
            <p:spPr>
              <a:xfrm>
                <a:off x="-1877054" y="1779465"/>
                <a:ext cx="4314083" cy="1027141"/>
              </a:xfrm>
              <a:prstGeom prst="rect">
                <a:avLst/>
              </a:prstGeom>
              <a:noFill/>
            </p:spPr>
            <p:txBody>
              <a:bodyPr wrap="square">
                <a:spAutoFit/>
              </a:bodyPr>
              <a:lstStyle/>
              <a:p>
                <a:pPr>
                  <a:lnSpc>
                    <a:spcPct val="150000"/>
                  </a:lnSpc>
                </a:pPr>
                <a:r>
                  <a:rPr lang="zh-CN" altLang="en-US" sz="2400" b="1" dirty="0">
                    <a:solidFill>
                      <a:srgbClr val="FFFFFF"/>
                    </a:solidFill>
                    <a:latin typeface="微软雅黑" panose="020B0503020204020204" pitchFamily="34" charset="-122"/>
                    <a:ea typeface="微软雅黑" panose="020B0503020204020204" pitchFamily="34" charset="-122"/>
                  </a:rPr>
                  <a:t>民事法律责任</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sp>
          <p:nvSpPr>
            <p:cNvPr id="5" name="L 形 4"/>
            <p:cNvSpPr/>
            <p:nvPr/>
          </p:nvSpPr>
          <p:spPr>
            <a:xfrm rot="13317398">
              <a:off x="2792030" y="2141968"/>
              <a:ext cx="481184" cy="481184"/>
            </a:xfrm>
            <a:prstGeom prst="corner">
              <a:avLst>
                <a:gd name="adj1" fmla="val 13803"/>
                <a:gd name="adj2" fmla="val 13803"/>
              </a:avLst>
            </a:prstGeom>
            <a:gradFill flip="none" rotWithShape="true">
              <a:gsLst>
                <a:gs pos="0">
                  <a:srgbClr val="1C93EC"/>
                </a:gs>
                <a:gs pos="100000">
                  <a:srgbClr val="1C93EC"/>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grpSp>
      <p:sp>
        <p:nvSpPr>
          <p:cNvPr id="12" name="Text Box 21"/>
          <p:cNvSpPr txBox="true">
            <a:spLocks noChangeArrowheads="true"/>
          </p:cNvSpPr>
          <p:nvPr/>
        </p:nvSpPr>
        <p:spPr bwMode="auto">
          <a:xfrm flipH="true">
            <a:off x="4661106" y="1777737"/>
            <a:ext cx="1358694"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lnSpc>
                <a:spcPct val="150000"/>
              </a:lnSpc>
              <a:spcBef>
                <a:spcPct val="50000"/>
              </a:spcBef>
            </a:pPr>
            <a:r>
              <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t>经济赔偿</a:t>
            </a: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nvGrpSpPr>
          <p:cNvPr id="22" name="组合 21"/>
          <p:cNvGrpSpPr/>
          <p:nvPr/>
        </p:nvGrpSpPr>
        <p:grpSpPr>
          <a:xfrm>
            <a:off x="1670685" y="3006251"/>
            <a:ext cx="2693599" cy="1157748"/>
            <a:chOff x="-2077621" y="1468160"/>
            <a:chExt cx="5350835" cy="2046565"/>
          </a:xfrm>
        </p:grpSpPr>
        <p:grpSp>
          <p:nvGrpSpPr>
            <p:cNvPr id="23" name="组合 22"/>
            <p:cNvGrpSpPr/>
            <p:nvPr/>
          </p:nvGrpSpPr>
          <p:grpSpPr>
            <a:xfrm>
              <a:off x="-2077621" y="1468160"/>
              <a:ext cx="4646651" cy="2046565"/>
              <a:chOff x="-2077621" y="1468160"/>
              <a:chExt cx="4646651" cy="2046565"/>
            </a:xfrm>
          </p:grpSpPr>
          <p:grpSp>
            <p:nvGrpSpPr>
              <p:cNvPr id="25" name="组合 24"/>
              <p:cNvGrpSpPr/>
              <p:nvPr/>
            </p:nvGrpSpPr>
            <p:grpSpPr>
              <a:xfrm>
                <a:off x="-2077621" y="1468160"/>
                <a:ext cx="4646651" cy="2046565"/>
                <a:chOff x="-1293850" y="1904999"/>
                <a:chExt cx="4646651" cy="2046565"/>
              </a:xfrm>
            </p:grpSpPr>
            <p:sp>
              <p:nvSpPr>
                <p:cNvPr id="27" name="直角三角形 6"/>
                <p:cNvSpPr/>
                <p:nvPr/>
              </p:nvSpPr>
              <p:spPr>
                <a:xfrm flipV="true">
                  <a:off x="2415069" y="3570512"/>
                  <a:ext cx="870860" cy="381052"/>
                </a:xfrm>
                <a:custGeom>
                  <a:avLst/>
                  <a:gdLst>
                    <a:gd name="connsiteX0" fmla="*/ 0 w 1200150"/>
                    <a:gd name="connsiteY0" fmla="*/ 523220 h 523220"/>
                    <a:gd name="connsiteX1" fmla="*/ 0 w 1200150"/>
                    <a:gd name="connsiteY1" fmla="*/ 0 h 523220"/>
                    <a:gd name="connsiteX2" fmla="*/ 1200150 w 1200150"/>
                    <a:gd name="connsiteY2" fmla="*/ 523220 h 523220"/>
                    <a:gd name="connsiteX3" fmla="*/ 0 w 1200150"/>
                    <a:gd name="connsiteY3" fmla="*/ 523220 h 523220"/>
                    <a:gd name="connsiteX0-1" fmla="*/ 0 w 933450"/>
                    <a:gd name="connsiteY0-2" fmla="*/ 523220 h 523220"/>
                    <a:gd name="connsiteX1-3" fmla="*/ 0 w 933450"/>
                    <a:gd name="connsiteY1-4" fmla="*/ 0 h 523220"/>
                    <a:gd name="connsiteX2-5" fmla="*/ 933450 w 933450"/>
                    <a:gd name="connsiteY2-6" fmla="*/ 513695 h 523220"/>
                    <a:gd name="connsiteX3-7" fmla="*/ 0 w 933450"/>
                    <a:gd name="connsiteY3-8" fmla="*/ 523220 h 523220"/>
                    <a:gd name="connsiteX0-9" fmla="*/ 0 w 933450"/>
                    <a:gd name="connsiteY0-10" fmla="*/ 523220 h 523220"/>
                    <a:gd name="connsiteX1-11" fmla="*/ 0 w 933450"/>
                    <a:gd name="connsiteY1-12" fmla="*/ 0 h 523220"/>
                    <a:gd name="connsiteX2-13" fmla="*/ 933450 w 933450"/>
                    <a:gd name="connsiteY2-14" fmla="*/ 513695 h 523220"/>
                    <a:gd name="connsiteX3-15" fmla="*/ 0 w 933450"/>
                    <a:gd name="connsiteY3-16" fmla="*/ 523220 h 523220"/>
                    <a:gd name="connsiteX0-17" fmla="*/ 0 w 869390"/>
                    <a:gd name="connsiteY0-18" fmla="*/ 523220 h 523220"/>
                    <a:gd name="connsiteX1-19" fmla="*/ 0 w 869390"/>
                    <a:gd name="connsiteY1-20" fmla="*/ 0 h 523220"/>
                    <a:gd name="connsiteX2-21" fmla="*/ 869390 w 869390"/>
                    <a:gd name="connsiteY2-22" fmla="*/ 494645 h 523220"/>
                    <a:gd name="connsiteX3-23" fmla="*/ 0 w 869390"/>
                    <a:gd name="connsiteY3-24" fmla="*/ 523220 h 523220"/>
                    <a:gd name="connsiteX0-25" fmla="*/ 0 w 869390"/>
                    <a:gd name="connsiteY0-26" fmla="*/ 523220 h 523220"/>
                    <a:gd name="connsiteX1-27" fmla="*/ 0 w 869390"/>
                    <a:gd name="connsiteY1-28" fmla="*/ 0 h 523220"/>
                    <a:gd name="connsiteX2-29" fmla="*/ 869390 w 869390"/>
                    <a:gd name="connsiteY2-30" fmla="*/ 494645 h 523220"/>
                    <a:gd name="connsiteX3-31" fmla="*/ 0 w 869390"/>
                    <a:gd name="connsiteY3-32" fmla="*/ 523220 h 523220"/>
                    <a:gd name="connsiteX0-33" fmla="*/ 0 w 869390"/>
                    <a:gd name="connsiteY0-34" fmla="*/ 408920 h 408920"/>
                    <a:gd name="connsiteX1-35" fmla="*/ 9151 w 869390"/>
                    <a:gd name="connsiteY1-36" fmla="*/ 0 h 408920"/>
                    <a:gd name="connsiteX2-37" fmla="*/ 869390 w 869390"/>
                    <a:gd name="connsiteY2-38" fmla="*/ 380345 h 408920"/>
                    <a:gd name="connsiteX3-39" fmla="*/ 0 w 869390"/>
                    <a:gd name="connsiteY3-40" fmla="*/ 408920 h 408920"/>
                    <a:gd name="connsiteX0-41" fmla="*/ 0 w 869390"/>
                    <a:gd name="connsiteY0-42" fmla="*/ 408920 h 408920"/>
                    <a:gd name="connsiteX1-43" fmla="*/ 9151 w 869390"/>
                    <a:gd name="connsiteY1-44" fmla="*/ 0 h 408920"/>
                    <a:gd name="connsiteX2-45" fmla="*/ 869390 w 869390"/>
                    <a:gd name="connsiteY2-46" fmla="*/ 380345 h 408920"/>
                    <a:gd name="connsiteX3-47" fmla="*/ 0 w 869390"/>
                    <a:gd name="connsiteY3-48" fmla="*/ 408920 h 408920"/>
                    <a:gd name="connsiteX0-49" fmla="*/ 0 w 869390"/>
                    <a:gd name="connsiteY0-50" fmla="*/ 408920 h 408920"/>
                    <a:gd name="connsiteX1-51" fmla="*/ 9151 w 869390"/>
                    <a:gd name="connsiteY1-52" fmla="*/ 0 h 408920"/>
                    <a:gd name="connsiteX2-53" fmla="*/ 869390 w 869390"/>
                    <a:gd name="connsiteY2-54" fmla="*/ 380345 h 408920"/>
                    <a:gd name="connsiteX3-55" fmla="*/ 0 w 869390"/>
                    <a:gd name="connsiteY3-56" fmla="*/ 408920 h 408920"/>
                  </a:gdLst>
                  <a:ahLst/>
                  <a:cxnLst>
                    <a:cxn ang="0">
                      <a:pos x="connsiteX0-1" y="connsiteY0-2"/>
                    </a:cxn>
                    <a:cxn ang="0">
                      <a:pos x="connsiteX1-3" y="connsiteY1-4"/>
                    </a:cxn>
                    <a:cxn ang="0">
                      <a:pos x="connsiteX2-5" y="connsiteY2-6"/>
                    </a:cxn>
                    <a:cxn ang="0">
                      <a:pos x="connsiteX3-7" y="connsiteY3-8"/>
                    </a:cxn>
                  </a:cxnLst>
                  <a:rect l="l" t="t" r="r" b="b"/>
                  <a:pathLst>
                    <a:path w="869390" h="408920">
                      <a:moveTo>
                        <a:pt x="0" y="408920"/>
                      </a:moveTo>
                      <a:lnTo>
                        <a:pt x="9151" y="0"/>
                      </a:lnTo>
                      <a:cubicBezTo>
                        <a:pt x="201331" y="75982"/>
                        <a:pt x="765548" y="180538"/>
                        <a:pt x="869390" y="380345"/>
                      </a:cubicBezTo>
                      <a:lnTo>
                        <a:pt x="0" y="408920"/>
                      </a:lnTo>
                      <a:close/>
                    </a:path>
                  </a:pathLst>
                </a:custGeom>
                <a:solidFill>
                  <a:srgbClr val="CB7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sp>
              <p:nvSpPr>
                <p:cNvPr id="28" name="矩形: 圆角 27"/>
                <p:cNvSpPr/>
                <p:nvPr/>
              </p:nvSpPr>
              <p:spPr>
                <a:xfrm>
                  <a:off x="-1293850" y="1904999"/>
                  <a:ext cx="4646651" cy="1828801"/>
                </a:xfrm>
                <a:prstGeom prst="roundRect">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grpSp>
          <p:sp>
            <p:nvSpPr>
              <p:cNvPr id="26" name="文本框 25"/>
              <p:cNvSpPr txBox="true"/>
              <p:nvPr/>
            </p:nvSpPr>
            <p:spPr>
              <a:xfrm>
                <a:off x="-1877054" y="1779465"/>
                <a:ext cx="4314083" cy="1027141"/>
              </a:xfrm>
              <a:prstGeom prst="rect">
                <a:avLst/>
              </a:prstGeom>
              <a:noFill/>
            </p:spPr>
            <p:txBody>
              <a:bodyPr wrap="square">
                <a:spAutoFit/>
              </a:bodyPr>
              <a:lstStyle/>
              <a:p>
                <a:pPr>
                  <a:lnSpc>
                    <a:spcPct val="150000"/>
                  </a:lnSpc>
                </a:pPr>
                <a:r>
                  <a:rPr lang="zh-CN" altLang="en-US" sz="2400" b="1" dirty="0">
                    <a:solidFill>
                      <a:srgbClr val="FFFFFF"/>
                    </a:solidFill>
                    <a:latin typeface="微软雅黑" panose="020B0503020204020204" pitchFamily="34" charset="-122"/>
                    <a:ea typeface="微软雅黑" panose="020B0503020204020204" pitchFamily="34" charset="-122"/>
                  </a:rPr>
                  <a:t>刑事法律责任</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sp>
          <p:nvSpPr>
            <p:cNvPr id="24" name="L 形 23"/>
            <p:cNvSpPr/>
            <p:nvPr/>
          </p:nvSpPr>
          <p:spPr>
            <a:xfrm rot="13317398">
              <a:off x="2792030" y="2141968"/>
              <a:ext cx="481184" cy="481184"/>
            </a:xfrm>
            <a:prstGeom prst="corner">
              <a:avLst>
                <a:gd name="adj1" fmla="val 13803"/>
                <a:gd name="adj2" fmla="val 13803"/>
              </a:avLst>
            </a:prstGeom>
            <a:gradFill flip="none" rotWithShape="true">
              <a:gsLst>
                <a:gs pos="0">
                  <a:srgbClr val="1C93EC"/>
                </a:gs>
                <a:gs pos="100000">
                  <a:srgbClr val="1C93EC"/>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grpSp>
      <p:sp>
        <p:nvSpPr>
          <p:cNvPr id="29" name="Text Box 21"/>
          <p:cNvSpPr txBox="true">
            <a:spLocks noChangeArrowheads="true"/>
          </p:cNvSpPr>
          <p:nvPr/>
        </p:nvSpPr>
        <p:spPr bwMode="auto">
          <a:xfrm flipH="true">
            <a:off x="4661106" y="3219441"/>
            <a:ext cx="2730294"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lnSpc>
                <a:spcPct val="150000"/>
              </a:lnSpc>
              <a:spcBef>
                <a:spcPct val="50000"/>
              </a:spcBef>
            </a:pPr>
            <a:r>
              <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t>牢狱之灾＋经济赔偿</a:t>
            </a: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grpSp>
        <p:nvGrpSpPr>
          <p:cNvPr id="30" name="组合 29"/>
          <p:cNvGrpSpPr/>
          <p:nvPr/>
        </p:nvGrpSpPr>
        <p:grpSpPr>
          <a:xfrm>
            <a:off x="1670685" y="4455767"/>
            <a:ext cx="2693599" cy="1229292"/>
            <a:chOff x="-2077621" y="1341691"/>
            <a:chExt cx="5350835" cy="2173034"/>
          </a:xfrm>
        </p:grpSpPr>
        <p:grpSp>
          <p:nvGrpSpPr>
            <p:cNvPr id="31" name="组合 30"/>
            <p:cNvGrpSpPr/>
            <p:nvPr/>
          </p:nvGrpSpPr>
          <p:grpSpPr>
            <a:xfrm>
              <a:off x="-2077621" y="1341691"/>
              <a:ext cx="4646651" cy="2173034"/>
              <a:chOff x="-2077621" y="1341691"/>
              <a:chExt cx="4646651" cy="2173034"/>
            </a:xfrm>
          </p:grpSpPr>
          <p:grpSp>
            <p:nvGrpSpPr>
              <p:cNvPr id="33" name="组合 32"/>
              <p:cNvGrpSpPr/>
              <p:nvPr/>
            </p:nvGrpSpPr>
            <p:grpSpPr>
              <a:xfrm>
                <a:off x="-2077621" y="1468160"/>
                <a:ext cx="4646651" cy="2046565"/>
                <a:chOff x="-1293850" y="1904999"/>
                <a:chExt cx="4646651" cy="2046565"/>
              </a:xfrm>
            </p:grpSpPr>
            <p:sp>
              <p:nvSpPr>
                <p:cNvPr id="35" name="直角三角形 6"/>
                <p:cNvSpPr/>
                <p:nvPr/>
              </p:nvSpPr>
              <p:spPr>
                <a:xfrm flipV="true">
                  <a:off x="2415069" y="3570512"/>
                  <a:ext cx="870860" cy="381052"/>
                </a:xfrm>
                <a:custGeom>
                  <a:avLst/>
                  <a:gdLst>
                    <a:gd name="connsiteX0" fmla="*/ 0 w 1200150"/>
                    <a:gd name="connsiteY0" fmla="*/ 523220 h 523220"/>
                    <a:gd name="connsiteX1" fmla="*/ 0 w 1200150"/>
                    <a:gd name="connsiteY1" fmla="*/ 0 h 523220"/>
                    <a:gd name="connsiteX2" fmla="*/ 1200150 w 1200150"/>
                    <a:gd name="connsiteY2" fmla="*/ 523220 h 523220"/>
                    <a:gd name="connsiteX3" fmla="*/ 0 w 1200150"/>
                    <a:gd name="connsiteY3" fmla="*/ 523220 h 523220"/>
                    <a:gd name="connsiteX0-1" fmla="*/ 0 w 933450"/>
                    <a:gd name="connsiteY0-2" fmla="*/ 523220 h 523220"/>
                    <a:gd name="connsiteX1-3" fmla="*/ 0 w 933450"/>
                    <a:gd name="connsiteY1-4" fmla="*/ 0 h 523220"/>
                    <a:gd name="connsiteX2-5" fmla="*/ 933450 w 933450"/>
                    <a:gd name="connsiteY2-6" fmla="*/ 513695 h 523220"/>
                    <a:gd name="connsiteX3-7" fmla="*/ 0 w 933450"/>
                    <a:gd name="connsiteY3-8" fmla="*/ 523220 h 523220"/>
                    <a:gd name="connsiteX0-9" fmla="*/ 0 w 933450"/>
                    <a:gd name="connsiteY0-10" fmla="*/ 523220 h 523220"/>
                    <a:gd name="connsiteX1-11" fmla="*/ 0 w 933450"/>
                    <a:gd name="connsiteY1-12" fmla="*/ 0 h 523220"/>
                    <a:gd name="connsiteX2-13" fmla="*/ 933450 w 933450"/>
                    <a:gd name="connsiteY2-14" fmla="*/ 513695 h 523220"/>
                    <a:gd name="connsiteX3-15" fmla="*/ 0 w 933450"/>
                    <a:gd name="connsiteY3-16" fmla="*/ 523220 h 523220"/>
                    <a:gd name="connsiteX0-17" fmla="*/ 0 w 869390"/>
                    <a:gd name="connsiteY0-18" fmla="*/ 523220 h 523220"/>
                    <a:gd name="connsiteX1-19" fmla="*/ 0 w 869390"/>
                    <a:gd name="connsiteY1-20" fmla="*/ 0 h 523220"/>
                    <a:gd name="connsiteX2-21" fmla="*/ 869390 w 869390"/>
                    <a:gd name="connsiteY2-22" fmla="*/ 494645 h 523220"/>
                    <a:gd name="connsiteX3-23" fmla="*/ 0 w 869390"/>
                    <a:gd name="connsiteY3-24" fmla="*/ 523220 h 523220"/>
                    <a:gd name="connsiteX0-25" fmla="*/ 0 w 869390"/>
                    <a:gd name="connsiteY0-26" fmla="*/ 523220 h 523220"/>
                    <a:gd name="connsiteX1-27" fmla="*/ 0 w 869390"/>
                    <a:gd name="connsiteY1-28" fmla="*/ 0 h 523220"/>
                    <a:gd name="connsiteX2-29" fmla="*/ 869390 w 869390"/>
                    <a:gd name="connsiteY2-30" fmla="*/ 494645 h 523220"/>
                    <a:gd name="connsiteX3-31" fmla="*/ 0 w 869390"/>
                    <a:gd name="connsiteY3-32" fmla="*/ 523220 h 523220"/>
                    <a:gd name="connsiteX0-33" fmla="*/ 0 w 869390"/>
                    <a:gd name="connsiteY0-34" fmla="*/ 408920 h 408920"/>
                    <a:gd name="connsiteX1-35" fmla="*/ 9151 w 869390"/>
                    <a:gd name="connsiteY1-36" fmla="*/ 0 h 408920"/>
                    <a:gd name="connsiteX2-37" fmla="*/ 869390 w 869390"/>
                    <a:gd name="connsiteY2-38" fmla="*/ 380345 h 408920"/>
                    <a:gd name="connsiteX3-39" fmla="*/ 0 w 869390"/>
                    <a:gd name="connsiteY3-40" fmla="*/ 408920 h 408920"/>
                    <a:gd name="connsiteX0-41" fmla="*/ 0 w 869390"/>
                    <a:gd name="connsiteY0-42" fmla="*/ 408920 h 408920"/>
                    <a:gd name="connsiteX1-43" fmla="*/ 9151 w 869390"/>
                    <a:gd name="connsiteY1-44" fmla="*/ 0 h 408920"/>
                    <a:gd name="connsiteX2-45" fmla="*/ 869390 w 869390"/>
                    <a:gd name="connsiteY2-46" fmla="*/ 380345 h 408920"/>
                    <a:gd name="connsiteX3-47" fmla="*/ 0 w 869390"/>
                    <a:gd name="connsiteY3-48" fmla="*/ 408920 h 408920"/>
                    <a:gd name="connsiteX0-49" fmla="*/ 0 w 869390"/>
                    <a:gd name="connsiteY0-50" fmla="*/ 408920 h 408920"/>
                    <a:gd name="connsiteX1-51" fmla="*/ 9151 w 869390"/>
                    <a:gd name="connsiteY1-52" fmla="*/ 0 h 408920"/>
                    <a:gd name="connsiteX2-53" fmla="*/ 869390 w 869390"/>
                    <a:gd name="connsiteY2-54" fmla="*/ 380345 h 408920"/>
                    <a:gd name="connsiteX3-55" fmla="*/ 0 w 869390"/>
                    <a:gd name="connsiteY3-56" fmla="*/ 408920 h 408920"/>
                  </a:gdLst>
                  <a:ahLst/>
                  <a:cxnLst>
                    <a:cxn ang="0">
                      <a:pos x="connsiteX0-1" y="connsiteY0-2"/>
                    </a:cxn>
                    <a:cxn ang="0">
                      <a:pos x="connsiteX1-3" y="connsiteY1-4"/>
                    </a:cxn>
                    <a:cxn ang="0">
                      <a:pos x="connsiteX2-5" y="connsiteY2-6"/>
                    </a:cxn>
                    <a:cxn ang="0">
                      <a:pos x="connsiteX3-7" y="connsiteY3-8"/>
                    </a:cxn>
                  </a:cxnLst>
                  <a:rect l="l" t="t" r="r" b="b"/>
                  <a:pathLst>
                    <a:path w="869390" h="408920">
                      <a:moveTo>
                        <a:pt x="0" y="408920"/>
                      </a:moveTo>
                      <a:lnTo>
                        <a:pt x="9151" y="0"/>
                      </a:lnTo>
                      <a:cubicBezTo>
                        <a:pt x="201331" y="75982"/>
                        <a:pt x="765548" y="180538"/>
                        <a:pt x="869390" y="380345"/>
                      </a:cubicBezTo>
                      <a:lnTo>
                        <a:pt x="0" y="408920"/>
                      </a:lnTo>
                      <a:close/>
                    </a:path>
                  </a:pathLst>
                </a:custGeom>
                <a:solidFill>
                  <a:srgbClr val="0E65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sp>
              <p:nvSpPr>
                <p:cNvPr id="36" name="矩形: 圆角 35"/>
                <p:cNvSpPr/>
                <p:nvPr/>
              </p:nvSpPr>
              <p:spPr>
                <a:xfrm>
                  <a:off x="-1293850" y="1904999"/>
                  <a:ext cx="4646651" cy="1828801"/>
                </a:xfrm>
                <a:prstGeom prst="roundRect">
                  <a:avLst/>
                </a:prstGeom>
                <a:gradFill flip="none" rotWithShape="true">
                  <a:gsLst>
                    <a:gs pos="0">
                      <a:srgbClr val="1C93EC"/>
                    </a:gs>
                    <a:gs pos="100000">
                      <a:srgbClr val="1C93EC"/>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grpSp>
          <p:sp>
            <p:nvSpPr>
              <p:cNvPr id="34" name="文本框 33"/>
              <p:cNvSpPr txBox="true"/>
              <p:nvPr/>
            </p:nvSpPr>
            <p:spPr>
              <a:xfrm>
                <a:off x="-1877054" y="1341691"/>
                <a:ext cx="4314083" cy="2006450"/>
              </a:xfrm>
              <a:prstGeom prst="rect">
                <a:avLst/>
              </a:prstGeom>
              <a:noFill/>
            </p:spPr>
            <p:txBody>
              <a:bodyPr wrap="square">
                <a:spAutoFit/>
              </a:bodyPr>
              <a:lstStyle/>
              <a:p>
                <a:pPr algn="ctr">
                  <a:lnSpc>
                    <a:spcPct val="150000"/>
                  </a:lnSpc>
                </a:pPr>
                <a:r>
                  <a:rPr lang="zh-CN" altLang="en-US" sz="2400" b="1" dirty="0">
                    <a:solidFill>
                      <a:srgbClr val="FFFFFF"/>
                    </a:solidFill>
                    <a:latin typeface="微软雅黑" panose="020B0503020204020204" pitchFamily="34" charset="-122"/>
                    <a:ea typeface="微软雅黑" panose="020B0503020204020204" pitchFamily="34" charset="-122"/>
                  </a:rPr>
                  <a:t>治安管理行政法律责任 </a:t>
                </a:r>
                <a:endParaRPr lang="zh-CN" altLang="en-US" sz="2400" b="1" dirty="0">
                  <a:solidFill>
                    <a:srgbClr val="FFFFFF"/>
                  </a:solidFill>
                  <a:latin typeface="微软雅黑" panose="020B0503020204020204" pitchFamily="34" charset="-122"/>
                  <a:ea typeface="微软雅黑" panose="020B0503020204020204" pitchFamily="34" charset="-122"/>
                </a:endParaRPr>
              </a:p>
            </p:txBody>
          </p:sp>
        </p:grpSp>
        <p:sp>
          <p:nvSpPr>
            <p:cNvPr id="32" name="L 形 31"/>
            <p:cNvSpPr/>
            <p:nvPr/>
          </p:nvSpPr>
          <p:spPr>
            <a:xfrm rot="13317398">
              <a:off x="2792030" y="2141968"/>
              <a:ext cx="481184" cy="481184"/>
            </a:xfrm>
            <a:prstGeom prst="corner">
              <a:avLst>
                <a:gd name="adj1" fmla="val 13803"/>
                <a:gd name="adj2" fmla="val 13803"/>
              </a:avLst>
            </a:prstGeom>
            <a:gradFill flip="none" rotWithShape="true">
              <a:gsLst>
                <a:gs pos="0">
                  <a:srgbClr val="1C93EC"/>
                </a:gs>
                <a:gs pos="100000">
                  <a:srgbClr val="1C93EC"/>
                </a:gs>
              </a:gsLst>
              <a:lin ang="18900000" scaled="true"/>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a typeface="微软雅黑" panose="020B0503020204020204" pitchFamily="34" charset="-122"/>
              </a:endParaRPr>
            </a:p>
          </p:txBody>
        </p:sp>
      </p:grpSp>
      <p:sp>
        <p:nvSpPr>
          <p:cNvPr id="37" name="Text Box 21"/>
          <p:cNvSpPr txBox="true">
            <a:spLocks noChangeArrowheads="true"/>
          </p:cNvSpPr>
          <p:nvPr/>
        </p:nvSpPr>
        <p:spPr bwMode="auto">
          <a:xfrm flipH="true">
            <a:off x="4661106" y="4740501"/>
            <a:ext cx="3435144" cy="458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80604020202020204" pitchFamily="34" charset="0"/>
              </a:defRPr>
            </a:lvl1pPr>
            <a:lvl2pPr marL="742950" indent="-285750" eaLnBrk="0" hangingPunct="0">
              <a:defRPr>
                <a:solidFill>
                  <a:schemeClr val="tx1"/>
                </a:solidFill>
                <a:latin typeface="Arial" panose="02080604020202020204" pitchFamily="34" charset="0"/>
              </a:defRPr>
            </a:lvl2pPr>
            <a:lvl3pPr marL="1143000" indent="-228600" eaLnBrk="0" hangingPunct="0">
              <a:defRPr>
                <a:solidFill>
                  <a:schemeClr val="tx1"/>
                </a:solidFill>
                <a:latin typeface="Arial" panose="02080604020202020204" pitchFamily="34" charset="0"/>
              </a:defRPr>
            </a:lvl3pPr>
            <a:lvl4pPr marL="1600200" indent="-228600" eaLnBrk="0" hangingPunct="0">
              <a:defRPr>
                <a:solidFill>
                  <a:schemeClr val="tx1"/>
                </a:solidFill>
                <a:latin typeface="Arial" panose="02080604020202020204" pitchFamily="34" charset="0"/>
              </a:defRPr>
            </a:lvl4pPr>
            <a:lvl5pPr marL="2057400" indent="-228600" eaLnBrk="0" hangingPunct="0">
              <a:defRPr>
                <a:solidFill>
                  <a:schemeClr val="tx1"/>
                </a:solidFill>
                <a:latin typeface="Arial" panose="02080604020202020204" pitchFamily="34" charset="0"/>
              </a:defRPr>
            </a:lvl5pPr>
            <a:lvl6pPr marL="2514600" indent="-228600" eaLnBrk="0" fontAlgn="base" hangingPunct="0">
              <a:spcBef>
                <a:spcPct val="0"/>
              </a:spcBef>
              <a:spcAft>
                <a:spcPct val="0"/>
              </a:spcAft>
              <a:defRPr>
                <a:solidFill>
                  <a:schemeClr val="tx1"/>
                </a:solidFill>
                <a:latin typeface="Arial" panose="02080604020202020204" pitchFamily="34" charset="0"/>
              </a:defRPr>
            </a:lvl6pPr>
            <a:lvl7pPr marL="2971800" indent="-228600" eaLnBrk="0" fontAlgn="base" hangingPunct="0">
              <a:spcBef>
                <a:spcPct val="0"/>
              </a:spcBef>
              <a:spcAft>
                <a:spcPct val="0"/>
              </a:spcAft>
              <a:defRPr>
                <a:solidFill>
                  <a:schemeClr val="tx1"/>
                </a:solidFill>
                <a:latin typeface="Arial" panose="02080604020202020204" pitchFamily="34" charset="0"/>
              </a:defRPr>
            </a:lvl7pPr>
            <a:lvl8pPr marL="3429000" indent="-228600" eaLnBrk="0" fontAlgn="base" hangingPunct="0">
              <a:spcBef>
                <a:spcPct val="0"/>
              </a:spcBef>
              <a:spcAft>
                <a:spcPct val="0"/>
              </a:spcAft>
              <a:defRPr>
                <a:solidFill>
                  <a:schemeClr val="tx1"/>
                </a:solidFill>
                <a:latin typeface="Arial" panose="02080604020202020204" pitchFamily="34" charset="0"/>
              </a:defRPr>
            </a:lvl8pPr>
            <a:lvl9pPr marL="3886200" indent="-228600" eaLnBrk="0" fontAlgn="base" hangingPunct="0">
              <a:spcBef>
                <a:spcPct val="0"/>
              </a:spcBef>
              <a:spcAft>
                <a:spcPct val="0"/>
              </a:spcAft>
              <a:defRPr>
                <a:solidFill>
                  <a:schemeClr val="tx1"/>
                </a:solidFill>
                <a:latin typeface="Arial" panose="02080604020202020204" pitchFamily="34" charset="0"/>
              </a:defRPr>
            </a:lvl9pPr>
          </a:lstStyle>
          <a:p>
            <a:pPr defTabSz="1219200" eaLnBrk="1" hangingPunct="1">
              <a:lnSpc>
                <a:spcPct val="150000"/>
              </a:lnSpc>
              <a:spcBef>
                <a:spcPct val="50000"/>
              </a:spcBef>
            </a:pPr>
            <a:r>
              <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rPr>
              <a:t>拘留＋罚款＋经济赔偿</a:t>
            </a:r>
            <a:endParaRPr lang="zh-CN" altLang="en-US" dirty="0">
              <a:solidFill>
                <a:srgbClr val="000000"/>
              </a:solidFill>
              <a:latin typeface="微软雅黑" panose="020B0503020204020204" pitchFamily="34" charset="-122"/>
              <a:ea typeface="微软雅黑" panose="020B0503020204020204" pitchFamily="34" charset="-122"/>
              <a:sym typeface="Microsoft YaHei" panose="020B0503020204020204" pitchFamily="34" charset="-122"/>
            </a:endParaRPr>
          </a:p>
        </p:txBody>
      </p:sp>
      <p:pic>
        <p:nvPicPr>
          <p:cNvPr id="39" name="图片 38"/>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6553194" y="1085850"/>
            <a:ext cx="5029206" cy="502920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p:tgtEl>
                                          <p:spTgt spid="22"/>
                                        </p:tgtEl>
                                        <p:attrNameLst>
                                          <p:attrName>ppt_x</p:attrName>
                                        </p:attrNameLst>
                                      </p:cBhvr>
                                      <p:tavLst>
                                        <p:tav tm="0">
                                          <p:val>
                                            <p:strVal val="#ppt_x-#ppt_w*1.125000"/>
                                          </p:val>
                                        </p:tav>
                                        <p:tav tm="100000">
                                          <p:val>
                                            <p:strVal val="#ppt_x"/>
                                          </p:val>
                                        </p:tav>
                                      </p:tavLst>
                                    </p:anim>
                                    <p:animEffect transition="in" filter="wipe(right)">
                                      <p:cBhvr>
                                        <p:cTn id="19" dur="500"/>
                                        <p:tgtEl>
                                          <p:spTgt spid="22"/>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anim calcmode="lin" valueType="num">
                                      <p:cBhvr>
                                        <p:cTn id="24" dur="500" fill="hold"/>
                                        <p:tgtEl>
                                          <p:spTgt spid="29"/>
                                        </p:tgtEl>
                                        <p:attrNameLst>
                                          <p:attrName>ppt_x</p:attrName>
                                        </p:attrNameLst>
                                      </p:cBhvr>
                                      <p:tavLst>
                                        <p:tav tm="0">
                                          <p:val>
                                            <p:strVal val="#ppt_x"/>
                                          </p:val>
                                        </p:tav>
                                        <p:tav tm="100000">
                                          <p:val>
                                            <p:strVal val="#ppt_x"/>
                                          </p:val>
                                        </p:tav>
                                      </p:tavLst>
                                    </p:anim>
                                    <p:anim calcmode="lin" valueType="num">
                                      <p:cBhvr>
                                        <p:cTn id="25" dur="500" fill="hold"/>
                                        <p:tgtEl>
                                          <p:spTgt spid="2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12" presetClass="entr" presetSubtype="8"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p:tgtEl>
                                          <p:spTgt spid="30"/>
                                        </p:tgtEl>
                                        <p:attrNameLst>
                                          <p:attrName>ppt_x</p:attrName>
                                        </p:attrNameLst>
                                      </p:cBhvr>
                                      <p:tavLst>
                                        <p:tav tm="0">
                                          <p:val>
                                            <p:strVal val="#ppt_x-#ppt_w*1.125000"/>
                                          </p:val>
                                        </p:tav>
                                        <p:tav tm="100000">
                                          <p:val>
                                            <p:strVal val="#ppt_x"/>
                                          </p:val>
                                        </p:tav>
                                      </p:tavLst>
                                    </p:anim>
                                    <p:animEffect transition="in" filter="wipe(right)">
                                      <p:cBhvr>
                                        <p:cTn id="30" dur="500"/>
                                        <p:tgtEl>
                                          <p:spTgt spid="30"/>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anim calcmode="lin" valueType="num">
                                      <p:cBhvr>
                                        <p:cTn id="35" dur="500" fill="hold"/>
                                        <p:tgtEl>
                                          <p:spTgt spid="37"/>
                                        </p:tgtEl>
                                        <p:attrNameLst>
                                          <p:attrName>ppt_x</p:attrName>
                                        </p:attrNameLst>
                                      </p:cBhvr>
                                      <p:tavLst>
                                        <p:tav tm="0">
                                          <p:val>
                                            <p:strVal val="#ppt_x"/>
                                          </p:val>
                                        </p:tav>
                                        <p:tav tm="100000">
                                          <p:val>
                                            <p:strVal val="#ppt_x"/>
                                          </p:val>
                                        </p:tav>
                                      </p:tavLst>
                                    </p:anim>
                                    <p:anim calcmode="lin" valueType="num">
                                      <p:cBhvr>
                                        <p:cTn id="36" dur="500" fill="hold"/>
                                        <p:tgtEl>
                                          <p:spTgt spid="37"/>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6" fill="hold" nodeType="afterEffect">
                                  <p:stCondLst>
                                    <p:cond delay="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500" fill="hold"/>
                                        <p:tgtEl>
                                          <p:spTgt spid="39"/>
                                        </p:tgtEl>
                                        <p:attrNameLst>
                                          <p:attrName>ppt_x</p:attrName>
                                        </p:attrNameLst>
                                      </p:cBhvr>
                                      <p:tavLst>
                                        <p:tav tm="0">
                                          <p:val>
                                            <p:strVal val="1+#ppt_w/2"/>
                                          </p:val>
                                        </p:tav>
                                        <p:tav tm="100000">
                                          <p:val>
                                            <p:strVal val="#ppt_x"/>
                                          </p:val>
                                        </p:tav>
                                      </p:tavLst>
                                    </p:anim>
                                    <p:anim calcmode="lin" valueType="num">
                                      <p:cBhvr additive="base">
                                        <p:cTn id="4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998063" y="1736357"/>
            <a:ext cx="6444432" cy="722059"/>
            <a:chOff x="1733550" y="2667000"/>
            <a:chExt cx="2952750" cy="654050"/>
          </a:xfrm>
        </p:grpSpPr>
        <p:grpSp>
          <p:nvGrpSpPr>
            <p:cNvPr id="5" name="组合 4"/>
            <p:cNvGrpSpPr/>
            <p:nvPr/>
          </p:nvGrpSpPr>
          <p:grpSpPr>
            <a:xfrm>
              <a:off x="1733550" y="2667000"/>
              <a:ext cx="2952750" cy="654050"/>
              <a:chOff x="2247900" y="2667000"/>
              <a:chExt cx="2952750" cy="654050"/>
            </a:xfrm>
          </p:grpSpPr>
          <p:sp>
            <p:nvSpPr>
              <p:cNvPr id="7" name="矩形: 圆角 6"/>
              <p:cNvSpPr/>
              <p:nvPr/>
            </p:nvSpPr>
            <p:spPr>
              <a:xfrm>
                <a:off x="2247900" y="2781300"/>
                <a:ext cx="2952750" cy="438150"/>
              </a:xfrm>
              <a:prstGeom prst="roundRect">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dirty="0">
                  <a:solidFill>
                    <a:srgbClr val="FFFFFF"/>
                  </a:solidFill>
                  <a:latin typeface="Abadi" panose="020B0604020104020204" pitchFamily="34" charset="0"/>
                </a:endParaRPr>
              </a:p>
            </p:txBody>
          </p:sp>
          <p:sp>
            <p:nvSpPr>
              <p:cNvPr id="8" name="矩形 7"/>
              <p:cNvSpPr/>
              <p:nvPr/>
            </p:nvSpPr>
            <p:spPr>
              <a:xfrm>
                <a:off x="2554701" y="2667000"/>
                <a:ext cx="2405409" cy="654050"/>
              </a:xfrm>
              <a:prstGeom prst="rect">
                <a:avLst/>
              </a:prstGeom>
              <a:solidFill>
                <a:srgbClr val="FFFFFF"/>
              </a:solidFill>
              <a:ln>
                <a:noFill/>
              </a:ln>
              <a:effectLst>
                <a:outerShdw blurRad="762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a:endParaRPr lang="zh-CN" altLang="en-US" dirty="0">
                  <a:solidFill>
                    <a:srgbClr val="FFFFFF"/>
                  </a:solidFill>
                  <a:latin typeface="Abadi" panose="020B0604020104020204" pitchFamily="34" charset="0"/>
                </a:endParaRPr>
              </a:p>
            </p:txBody>
          </p:sp>
        </p:grpSp>
        <p:sp>
          <p:nvSpPr>
            <p:cNvPr id="6" name="矩形 5"/>
            <p:cNvSpPr/>
            <p:nvPr/>
          </p:nvSpPr>
          <p:spPr>
            <a:xfrm>
              <a:off x="2383121" y="2795880"/>
              <a:ext cx="1537964" cy="432633"/>
            </a:xfrm>
            <a:prstGeom prst="rect">
              <a:avLst/>
            </a:prstGeom>
          </p:spPr>
          <p:txBody>
            <a:bodyPr wrap="square">
              <a:spAutoFit/>
            </a:bodyPr>
            <a:lstStyle/>
            <a:p>
              <a:pPr algn="dist"/>
              <a:r>
                <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rPr>
                <a:t>一、民事法律责任</a:t>
              </a:r>
              <a:endParaRPr lang="zh-CN" altLang="en-US" sz="2400" b="1" dirty="0">
                <a:solidFill>
                  <a:srgbClr val="404040"/>
                </a:solidFill>
                <a:latin typeface="微软雅黑" panose="020B0503020204020204" pitchFamily="34" charset="-122"/>
                <a:ea typeface="微软雅黑" panose="020B0503020204020204" pitchFamily="34" charset="-122"/>
                <a:cs typeface="思源黑体 CN Normal" panose="020B0400000000000000" charset="-122"/>
                <a:sym typeface="+mn-ea"/>
              </a:endParaRPr>
            </a:p>
          </p:txBody>
        </p:sp>
      </p:grpSp>
      <p:grpSp>
        <p:nvGrpSpPr>
          <p:cNvPr id="9" name="组合 8"/>
          <p:cNvGrpSpPr/>
          <p:nvPr/>
        </p:nvGrpSpPr>
        <p:grpSpPr>
          <a:xfrm>
            <a:off x="982357" y="3212702"/>
            <a:ext cx="9450643" cy="638196"/>
            <a:chOff x="685800" y="1152504"/>
            <a:chExt cx="9450643" cy="638196"/>
          </a:xfrm>
        </p:grpSpPr>
        <p:sp>
          <p:nvSpPr>
            <p:cNvPr id="10" name="箭头: 虚尾 9"/>
            <p:cNvSpPr/>
            <p:nvPr/>
          </p:nvSpPr>
          <p:spPr>
            <a:xfrm>
              <a:off x="685800" y="1219200"/>
              <a:ext cx="933450" cy="571500"/>
            </a:xfrm>
            <a:prstGeom prst="stripedRightArrow">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11" name="矩形 10"/>
            <p:cNvSpPr/>
            <p:nvPr/>
          </p:nvSpPr>
          <p:spPr>
            <a:xfrm>
              <a:off x="1745117" y="1152504"/>
              <a:ext cx="8391326" cy="581057"/>
            </a:xfrm>
            <a:prstGeom prst="rect">
              <a:avLst/>
            </a:prstGeom>
          </p:spPr>
          <p:txBody>
            <a:bodyPr wrap="square">
              <a:spAutoFit/>
            </a:bodyPr>
            <a:lstStyle/>
            <a:p>
              <a:pPr lvl="0" defTabSz="914400">
                <a:lnSpc>
                  <a:spcPct val="150000"/>
                </a:lnSpc>
              </a:pPr>
              <a:r>
                <a:rPr lang="zh-CN" altLang="en-US" sz="2400" b="1" dirty="0">
                  <a:solidFill>
                    <a:srgbClr val="1C93EC"/>
                  </a:solidFill>
                  <a:latin typeface="微软雅黑" panose="020B0503020204020204" pitchFamily="34" charset="-122"/>
                  <a:ea typeface="微软雅黑" panose="020B0503020204020204" pitchFamily="34" charset="-122"/>
                </a:rPr>
                <a:t>一）校园内的侵权责任：</a:t>
              </a:r>
              <a:endParaRPr lang="zh-CN" altLang="en-US" sz="2400" b="1" dirty="0">
                <a:solidFill>
                  <a:srgbClr val="1C93EC"/>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2006973" y="3902157"/>
            <a:ext cx="1955427" cy="1670778"/>
          </a:xfrm>
          <a:prstGeom prst="rect">
            <a:avLst/>
          </a:prstGeom>
        </p:spPr>
        <p:txBody>
          <a:bodyPr wrap="square">
            <a:spAutoFit/>
          </a:bodyPr>
          <a:lstStyle/>
          <a:p>
            <a:pPr marL="285750" lvl="0" indent="-285750" defTabSz="914400">
              <a:lnSpc>
                <a:spcPct val="200000"/>
              </a:lnSpc>
              <a:buFont typeface="Wingdings" panose="05000000000000000000" pitchFamily="2" charset="2"/>
              <a:buChar char="p"/>
            </a:pPr>
            <a:r>
              <a:rPr lang="zh-CN" altLang="en-US" dirty="0">
                <a:solidFill>
                  <a:srgbClr val="404040"/>
                </a:solidFill>
                <a:latin typeface="微软雅黑" panose="020B0503020204020204" pitchFamily="34" charset="-122"/>
                <a:ea typeface="微软雅黑" panose="020B0503020204020204" pitchFamily="34" charset="-122"/>
              </a:rPr>
              <a:t>人身损害赔偿</a:t>
            </a:r>
            <a:endParaRPr lang="zh-CN" altLang="en-US" dirty="0">
              <a:solidFill>
                <a:srgbClr val="404040"/>
              </a:solidFill>
              <a:latin typeface="微软雅黑" panose="020B0503020204020204" pitchFamily="34" charset="-122"/>
              <a:ea typeface="微软雅黑" panose="020B0503020204020204" pitchFamily="34" charset="-122"/>
            </a:endParaRPr>
          </a:p>
          <a:p>
            <a:pPr marL="285750" lvl="0" indent="-285750" defTabSz="914400">
              <a:lnSpc>
                <a:spcPct val="200000"/>
              </a:lnSpc>
              <a:buFont typeface="Wingdings" panose="05000000000000000000" pitchFamily="2" charset="2"/>
              <a:buChar char="p"/>
            </a:pPr>
            <a:r>
              <a:rPr lang="zh-CN" altLang="en-US" dirty="0">
                <a:solidFill>
                  <a:srgbClr val="404040"/>
                </a:solidFill>
                <a:latin typeface="微软雅黑" panose="020B0503020204020204" pitchFamily="34" charset="-122"/>
                <a:ea typeface="微软雅黑" panose="020B0503020204020204" pitchFamily="34" charset="-122"/>
              </a:rPr>
              <a:t>财产损害赔偿</a:t>
            </a:r>
            <a:endParaRPr lang="zh-CN" altLang="en-US" dirty="0">
              <a:solidFill>
                <a:srgbClr val="404040"/>
              </a:solidFill>
              <a:latin typeface="微软雅黑" panose="020B0503020204020204" pitchFamily="34" charset="-122"/>
              <a:ea typeface="微软雅黑" panose="020B0503020204020204" pitchFamily="34" charset="-122"/>
            </a:endParaRPr>
          </a:p>
          <a:p>
            <a:pPr marL="285750" lvl="0" indent="-285750" defTabSz="914400">
              <a:lnSpc>
                <a:spcPct val="200000"/>
              </a:lnSpc>
              <a:buFont typeface="Wingdings" panose="05000000000000000000" pitchFamily="2" charset="2"/>
              <a:buChar char="p"/>
            </a:pPr>
            <a:endParaRPr lang="zh-CN" altLang="en-US" dirty="0">
              <a:solidFill>
                <a:srgbClr val="40404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6153150" y="3212702"/>
            <a:ext cx="9450643" cy="638196"/>
            <a:chOff x="685800" y="1152504"/>
            <a:chExt cx="9450643" cy="638196"/>
          </a:xfrm>
        </p:grpSpPr>
        <p:sp>
          <p:nvSpPr>
            <p:cNvPr id="26" name="箭头: 虚尾 25"/>
            <p:cNvSpPr/>
            <p:nvPr/>
          </p:nvSpPr>
          <p:spPr>
            <a:xfrm>
              <a:off x="685800" y="1219200"/>
              <a:ext cx="933450" cy="571500"/>
            </a:xfrm>
            <a:prstGeom prst="stripedRightArrow">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endParaRPr>
            </a:p>
          </p:txBody>
        </p:sp>
        <p:sp>
          <p:nvSpPr>
            <p:cNvPr id="27" name="矩形 26"/>
            <p:cNvSpPr/>
            <p:nvPr/>
          </p:nvSpPr>
          <p:spPr>
            <a:xfrm>
              <a:off x="1745117" y="1152504"/>
              <a:ext cx="8391326" cy="581057"/>
            </a:xfrm>
            <a:prstGeom prst="rect">
              <a:avLst/>
            </a:prstGeom>
          </p:spPr>
          <p:txBody>
            <a:bodyPr wrap="square">
              <a:spAutoFit/>
            </a:bodyPr>
            <a:lstStyle/>
            <a:p>
              <a:pPr lvl="0" defTabSz="914400">
                <a:lnSpc>
                  <a:spcPct val="150000"/>
                </a:lnSpc>
              </a:pPr>
              <a:r>
                <a:rPr lang="zh-CN" altLang="en-US" sz="2400" b="1" dirty="0">
                  <a:solidFill>
                    <a:srgbClr val="1C93EC"/>
                  </a:solidFill>
                  <a:latin typeface="微软雅黑" panose="020B0503020204020204" pitchFamily="34" charset="-122"/>
                  <a:ea typeface="微软雅黑" panose="020B0503020204020204" pitchFamily="34" charset="-122"/>
                </a:rPr>
                <a:t>（二）交通事故赔偿责任：</a:t>
              </a:r>
              <a:endParaRPr lang="zh-CN" altLang="en-US" sz="2400" b="1" dirty="0">
                <a:solidFill>
                  <a:srgbClr val="1C93EC"/>
                </a:solidFill>
                <a:latin typeface="微软雅黑" panose="020B0503020204020204" pitchFamily="34" charset="-122"/>
                <a:ea typeface="微软雅黑" panose="020B0503020204020204" pitchFamily="34" charset="-122"/>
              </a:endParaRPr>
            </a:p>
          </p:txBody>
        </p:sp>
      </p:grpSp>
      <p:pic>
        <p:nvPicPr>
          <p:cNvPr id="32" name="图片 31"/>
          <p:cNvPicPr>
            <a:picLocks noChangeAspect="true"/>
          </p:cNvPicPr>
          <p:nvPr/>
        </p:nvPicPr>
        <p:blipFill>
          <a:blip r:embed="rId1" cstate="print">
            <a:extLst>
              <a:ext uri="{28A0092B-C50C-407E-A947-70E740481C1C}">
                <a14:useLocalDpi xmlns:a14="http://schemas.microsoft.com/office/drawing/2010/main" val="false"/>
              </a:ext>
            </a:extLst>
          </a:blip>
          <a:srcRect/>
          <a:stretch>
            <a:fillRect/>
          </a:stretch>
        </p:blipFill>
        <p:spPr>
          <a:xfrm rot="18658762">
            <a:off x="7192743" y="4068669"/>
            <a:ext cx="3734421" cy="3734421"/>
          </a:xfrm>
          <a:custGeom>
            <a:avLst/>
            <a:gdLst>
              <a:gd name="connsiteX0" fmla="*/ 3734421 w 3734421"/>
              <a:gd name="connsiteY0" fmla="*/ 0 h 3734421"/>
              <a:gd name="connsiteX1" fmla="*/ 3734421 w 3734421"/>
              <a:gd name="connsiteY1" fmla="*/ 3734421 h 3734421"/>
              <a:gd name="connsiteX2" fmla="*/ 2267732 w 3734421"/>
              <a:gd name="connsiteY2" fmla="*/ 3734421 h 3734421"/>
              <a:gd name="connsiteX3" fmla="*/ 0 w 3734421"/>
              <a:gd name="connsiteY3" fmla="*/ 1123795 h 3734421"/>
              <a:gd name="connsiteX4" fmla="*/ 0 w 3734421"/>
              <a:gd name="connsiteY4" fmla="*/ 0 h 373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4421" h="3734421">
                <a:moveTo>
                  <a:pt x="3734421" y="0"/>
                </a:moveTo>
                <a:lnTo>
                  <a:pt x="3734421" y="3734421"/>
                </a:lnTo>
                <a:lnTo>
                  <a:pt x="2267732" y="3734421"/>
                </a:lnTo>
                <a:lnTo>
                  <a:pt x="0" y="1123795"/>
                </a:lnTo>
                <a:lnTo>
                  <a:pt x="0" y="0"/>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7"/>
          <p:cNvSpPr/>
          <p:nvPr/>
        </p:nvSpPr>
        <p:spPr>
          <a:xfrm>
            <a:off x="4498745" y="1064902"/>
            <a:ext cx="2699210" cy="512692"/>
          </a:xfrm>
          <a:prstGeom prst="rect">
            <a:avLst/>
          </a:prstGeom>
          <a:noFill/>
          <a:ln w="9525">
            <a:noFill/>
          </a:ln>
        </p:spPr>
        <p:txBody>
          <a:bodyPr anchor="ctr"/>
          <a:lstStyle/>
          <a:p>
            <a:pPr marL="285750" lvl="1" indent="-285750" algn="dist" defTabSz="1422400">
              <a:lnSpc>
                <a:spcPct val="90000"/>
              </a:lnSpc>
              <a:spcAft>
                <a:spcPct val="15000"/>
              </a:spcAft>
            </a:pPr>
            <a:r>
              <a:rPr lang="zh-CN" altLang="en-US" sz="2400" b="1" dirty="0">
                <a:solidFill>
                  <a:srgbClr val="404040"/>
                </a:solidFill>
                <a:latin typeface="微软雅黑" panose="020B0503020204020204" pitchFamily="34" charset="-122"/>
                <a:ea typeface="微软雅黑" panose="020B0503020204020204" pitchFamily="34" charset="-122"/>
                <a:sym typeface="思源黑体" panose="020B0500000000000000" pitchFamily="34" charset="-122"/>
              </a:rPr>
              <a:t>一、民事法律责任</a:t>
            </a:r>
            <a:endParaRPr lang="zh-CN" altLang="en-US" sz="2400" b="1" dirty="0">
              <a:solidFill>
                <a:srgbClr val="404040"/>
              </a:solidFill>
              <a:latin typeface="微软雅黑" panose="020B0503020204020204" pitchFamily="34" charset="-122"/>
              <a:ea typeface="微软雅黑" panose="020B0503020204020204" pitchFamily="34" charset="-122"/>
              <a:sym typeface="思源黑体" panose="020B0500000000000000" pitchFamily="34" charset="-122"/>
            </a:endParaRPr>
          </a:p>
        </p:txBody>
      </p:sp>
      <p:cxnSp>
        <p:nvCxnSpPr>
          <p:cNvPr id="10" name="直接连接符 9"/>
          <p:cNvCxnSpPr/>
          <p:nvPr/>
        </p:nvCxnSpPr>
        <p:spPr>
          <a:xfrm>
            <a:off x="3124200" y="1674654"/>
            <a:ext cx="5943600" cy="39846"/>
          </a:xfrm>
          <a:prstGeom prst="line">
            <a:avLst/>
          </a:prstGeom>
          <a:ln w="31750">
            <a:solidFill>
              <a:srgbClr val="1C93EC"/>
            </a:solidFill>
          </a:ln>
        </p:spPr>
        <p:style>
          <a:lnRef idx="1">
            <a:schemeClr val="accent1"/>
          </a:lnRef>
          <a:fillRef idx="0">
            <a:schemeClr val="accent1"/>
          </a:fillRef>
          <a:effectRef idx="0">
            <a:schemeClr val="accent1"/>
          </a:effectRef>
          <a:fontRef idx="minor">
            <a:schemeClr val="tx1"/>
          </a:fontRef>
        </p:style>
      </p:cxnSp>
      <p:grpSp>
        <p:nvGrpSpPr>
          <p:cNvPr id="11" name="PA-组合 1"/>
          <p:cNvGrpSpPr/>
          <p:nvPr>
            <p:custDataLst>
              <p:tags r:id="rId1"/>
            </p:custDataLst>
          </p:nvPr>
        </p:nvGrpSpPr>
        <p:grpSpPr>
          <a:xfrm>
            <a:off x="718966" y="1877765"/>
            <a:ext cx="10634833" cy="4027735"/>
            <a:chOff x="402778" y="2768815"/>
            <a:chExt cx="10634833" cy="3704401"/>
          </a:xfrm>
        </p:grpSpPr>
        <p:sp>
          <p:nvSpPr>
            <p:cNvPr id="12" name="PA-íşliḍè"/>
            <p:cNvSpPr/>
            <p:nvPr>
              <p:custDataLst>
                <p:tags r:id="rId2"/>
              </p:custDataLst>
            </p:nvPr>
          </p:nvSpPr>
          <p:spPr>
            <a:xfrm>
              <a:off x="402778" y="3136749"/>
              <a:ext cx="10634833" cy="3336467"/>
            </a:xfrm>
            <a:prstGeom prst="rect">
              <a:avLst/>
            </a:prstGeom>
            <a:solidFill>
              <a:schemeClr val="bg1">
                <a:lumMod val="8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3" name="PA-ïšḷidè"/>
            <p:cNvSpPr txBox="true"/>
            <p:nvPr>
              <p:custDataLst>
                <p:tags r:id="rId3"/>
              </p:custDataLst>
            </p:nvPr>
          </p:nvSpPr>
          <p:spPr>
            <a:xfrm>
              <a:off x="709957" y="3417138"/>
              <a:ext cx="10099055" cy="1230539"/>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Font typeface="Arial" panose="02080604020202020204" pitchFamily="34" charset="0"/>
                <a:buChar char="•"/>
              </a:pPr>
              <a:r>
                <a:rPr lang="zh-CN" altLang="en-US" sz="1800" dirty="0">
                  <a:solidFill>
                    <a:srgbClr val="000000"/>
                  </a:solidFill>
                  <a:latin typeface="微软雅黑" panose="020B0503020204020204" pitchFamily="34" charset="-122"/>
                  <a:ea typeface="微软雅黑" panose="020B0503020204020204" pitchFamily="34" charset="-122"/>
                </a:rPr>
                <a:t>某日，</a:t>
              </a:r>
              <a:r>
                <a:rPr lang="zh-CN" sz="1800" dirty="0">
                  <a:solidFill>
                    <a:srgbClr val="000000"/>
                  </a:solidFill>
                  <a:latin typeface="微软雅黑" panose="020B0503020204020204" pitchFamily="34" charset="-122"/>
                  <a:ea typeface="微软雅黑" panose="020B0503020204020204" pitchFamily="34" charset="-122"/>
                </a:rPr>
                <a:t>某中学初三某</a:t>
              </a:r>
              <a:r>
                <a:rPr lang="zh-CN" altLang="en-US" sz="1800" dirty="0">
                  <a:solidFill>
                    <a:srgbClr val="000000"/>
                  </a:solidFill>
                  <a:latin typeface="微软雅黑" panose="020B0503020204020204" pitchFamily="34" charset="-122"/>
                  <a:ea typeface="微软雅黑" panose="020B0503020204020204" pitchFamily="34" charset="-122"/>
                </a:rPr>
                <a:t>班上晚自习时纪律很差，老师在课后将全班同学留下，要求安静后再走。学生李某大声要求老师将纪律差的同学留下，其余的放走。学生王某叫李某别闹并上前打一耳光，双方因此扭打并同时摔倒。</a:t>
              </a:r>
              <a:endParaRPr lang="zh-CN" altLang="en-US" sz="1800" dirty="0">
                <a:solidFill>
                  <a:srgbClr val="000000"/>
                </a:solidFill>
                <a:latin typeface="微软雅黑" panose="020B0503020204020204" pitchFamily="34" charset="-122"/>
                <a:ea typeface="微软雅黑" panose="020B0503020204020204" pitchFamily="34" charset="-122"/>
              </a:endParaRPr>
            </a:p>
          </p:txBody>
        </p:sp>
        <p:sp>
          <p:nvSpPr>
            <p:cNvPr id="15" name="PA-ïşļiḍe"/>
            <p:cNvSpPr/>
            <p:nvPr>
              <p:custDataLst>
                <p:tags r:id="rId4"/>
              </p:custDataLst>
            </p:nvPr>
          </p:nvSpPr>
          <p:spPr>
            <a:xfrm>
              <a:off x="891426" y="2893546"/>
              <a:ext cx="4488336" cy="443461"/>
            </a:xfrm>
            <a:prstGeom prst="rect">
              <a:avLst/>
            </a:prstGeom>
            <a:solidFill>
              <a:srgbClr val="FEA43C"/>
            </a:solidFill>
            <a:ln w="57150"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3765"/>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7" name="PA-ïšḷidè"/>
            <p:cNvSpPr txBox="true"/>
            <p:nvPr>
              <p:custDataLst>
                <p:tags r:id="rId5"/>
              </p:custDataLst>
            </p:nvPr>
          </p:nvSpPr>
          <p:spPr>
            <a:xfrm>
              <a:off x="1115507" y="2768815"/>
              <a:ext cx="3902305" cy="517605"/>
            </a:xfrm>
            <a:prstGeom prst="rect">
              <a:avLst/>
            </a:prstGeom>
            <a:noFill/>
          </p:spPr>
          <p:txBody>
            <a:bodyPr wrap="square" rtlCol="0">
              <a:spAutoFit/>
            </a:bodyPr>
            <a:lstStyle>
              <a:defPPr>
                <a:defRPr lang="zh-CN"/>
              </a:defPPr>
              <a:lvl1pPr>
                <a:lnSpc>
                  <a:spcPts val="1500"/>
                </a:lnSpc>
                <a:defRPr sz="900"/>
              </a:lvl1pPr>
            </a:lstStyle>
            <a:p>
              <a:pPr algn="ctr">
                <a:lnSpc>
                  <a:spcPct val="200000"/>
                </a:lnSpc>
              </a:pPr>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校园内的侵权责任： 人身损害赔偿</a:t>
              </a:r>
              <a:endPar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PA-ïšḷidè"/>
            <p:cNvSpPr txBox="true"/>
            <p:nvPr>
              <p:custDataLst>
                <p:tags r:id="rId6"/>
              </p:custDataLst>
            </p:nvPr>
          </p:nvSpPr>
          <p:spPr>
            <a:xfrm>
              <a:off x="709957" y="4681994"/>
              <a:ext cx="10099055" cy="1230539"/>
            </a:xfrm>
            <a:prstGeom prst="rect">
              <a:avLst/>
            </a:prstGeom>
            <a:noFill/>
          </p:spPr>
          <p:txBody>
            <a:bodyPr wrap="square" rtlCol="0">
              <a:spAutoFit/>
            </a:bodyPr>
            <a:lstStyle>
              <a:defPPr>
                <a:defRPr lang="zh-CN"/>
              </a:defPPr>
              <a:lvl1pPr>
                <a:lnSpc>
                  <a:spcPts val="1500"/>
                </a:lnSpc>
                <a:defRPr sz="900"/>
              </a:lvl1pPr>
            </a:lstStyle>
            <a:p>
              <a:pPr marL="285750" indent="-285750">
                <a:lnSpc>
                  <a:spcPct val="150000"/>
                </a:lnSpc>
                <a:buFont typeface="Arial" panose="02080604020202020204" pitchFamily="34" charset="0"/>
                <a:buChar char="•"/>
              </a:pPr>
              <a:r>
                <a:rPr lang="zh-CN" altLang="en-US" sz="1800" dirty="0">
                  <a:solidFill>
                    <a:srgbClr val="000000"/>
                  </a:solidFill>
                  <a:latin typeface="微软雅黑" panose="020B0503020204020204" pitchFamily="34" charset="-122"/>
                  <a:ea typeface="微软雅黑" panose="020B0503020204020204" pitchFamily="34" charset="-122"/>
                </a:rPr>
                <a:t>李某摔倒时头部撞到墙上受伤，随即扶李某到校外一诊所就医，遵医嘱购药一盒。后老师安排同学陪李某回家，途中李某突然昏迷，被送往医院救治，共住院治疗</a:t>
              </a:r>
              <a:r>
                <a:rPr lang="en-US" altLang="zh-CN" sz="1800" dirty="0">
                  <a:solidFill>
                    <a:srgbClr val="000000"/>
                  </a:solidFill>
                  <a:latin typeface="微软雅黑" panose="020B0503020204020204" pitchFamily="34" charset="-122"/>
                  <a:ea typeface="微软雅黑" panose="020B0503020204020204" pitchFamily="34" charset="-122"/>
                </a:rPr>
                <a:t>29</a:t>
              </a:r>
              <a:r>
                <a:rPr lang="zh-CN" altLang="en-US" sz="1800" dirty="0">
                  <a:solidFill>
                    <a:srgbClr val="000000"/>
                  </a:solidFill>
                  <a:latin typeface="微软雅黑" panose="020B0503020204020204" pitchFamily="34" charset="-122"/>
                  <a:ea typeface="微软雅黑" panose="020B0503020204020204" pitchFamily="34" charset="-122"/>
                </a:rPr>
                <a:t>天，支付医药费</a:t>
              </a:r>
              <a:r>
                <a:rPr lang="en-US" altLang="zh-CN" sz="1800" dirty="0">
                  <a:solidFill>
                    <a:srgbClr val="000000"/>
                  </a:solidFill>
                  <a:latin typeface="微软雅黑" panose="020B0503020204020204" pitchFamily="34" charset="-122"/>
                  <a:ea typeface="微软雅黑" panose="020B0503020204020204" pitchFamily="34" charset="-122"/>
                </a:rPr>
                <a:t>37781</a:t>
              </a:r>
              <a:r>
                <a:rPr lang="zh-CN" altLang="en-US" sz="1800" dirty="0">
                  <a:solidFill>
                    <a:srgbClr val="000000"/>
                  </a:solidFill>
                  <a:latin typeface="微软雅黑" panose="020B0503020204020204" pitchFamily="34" charset="-122"/>
                  <a:ea typeface="微软雅黑" panose="020B0503020204020204" pitchFamily="34" charset="-122"/>
                </a:rPr>
                <a:t>元，护理费</a:t>
              </a:r>
              <a:r>
                <a:rPr lang="en-US" altLang="zh-CN" sz="1800" dirty="0">
                  <a:solidFill>
                    <a:srgbClr val="000000"/>
                  </a:solidFill>
                  <a:latin typeface="微软雅黑" panose="020B0503020204020204" pitchFamily="34" charset="-122"/>
                  <a:ea typeface="微软雅黑" panose="020B0503020204020204" pitchFamily="34" charset="-122"/>
                </a:rPr>
                <a:t>5600</a:t>
              </a:r>
              <a:r>
                <a:rPr lang="zh-CN" altLang="en-US" sz="1800" dirty="0">
                  <a:solidFill>
                    <a:srgbClr val="000000"/>
                  </a:solidFill>
                  <a:latin typeface="微软雅黑" panose="020B0503020204020204" pitchFamily="34" charset="-122"/>
                  <a:ea typeface="微软雅黑" panose="020B0503020204020204" pitchFamily="34" charset="-122"/>
                </a:rPr>
                <a:t>元，交通费</a:t>
              </a:r>
              <a:r>
                <a:rPr lang="en-US" altLang="zh-CN" sz="1800" dirty="0">
                  <a:solidFill>
                    <a:srgbClr val="000000"/>
                  </a:solidFill>
                  <a:latin typeface="微软雅黑" panose="020B0503020204020204" pitchFamily="34" charset="-122"/>
                  <a:ea typeface="微软雅黑" panose="020B0503020204020204" pitchFamily="34" charset="-122"/>
                </a:rPr>
                <a:t>1000</a:t>
              </a:r>
              <a:r>
                <a:rPr lang="zh-CN" altLang="en-US" sz="1800" dirty="0">
                  <a:solidFill>
                    <a:srgbClr val="000000"/>
                  </a:solidFill>
                  <a:latin typeface="微软雅黑" panose="020B0503020204020204" pitchFamily="34" charset="-122"/>
                  <a:ea typeface="微软雅黑" panose="020B0503020204020204" pitchFamily="34" charset="-122"/>
                </a:rPr>
                <a:t>元等。   </a:t>
              </a:r>
              <a:endParaRPr lang="zh-CN" altLang="en-US" sz="1800" dirty="0">
                <a:solidFill>
                  <a:srgbClr val="0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50447" y="1019482"/>
            <a:ext cx="10534650" cy="637252"/>
            <a:chOff x="571500" y="1409700"/>
            <a:chExt cx="10534650" cy="637252"/>
          </a:xfrm>
        </p:grpSpPr>
        <p:cxnSp>
          <p:nvCxnSpPr>
            <p:cNvPr id="3" name="直接箭头连接符 2"/>
            <p:cNvCxnSpPr/>
            <p:nvPr/>
          </p:nvCxnSpPr>
          <p:spPr>
            <a:xfrm>
              <a:off x="571500" y="1733550"/>
              <a:ext cx="10534650" cy="0"/>
            </a:xfrm>
            <a:prstGeom prst="straightConnector1">
              <a:avLst/>
            </a:prstGeom>
            <a:ln>
              <a:solidFill>
                <a:srgbClr val="7F7F7F"/>
              </a:solidFill>
              <a:tailEnd type="triangle"/>
            </a:ln>
          </p:spPr>
          <p:style>
            <a:lnRef idx="1">
              <a:schemeClr val="accent1"/>
            </a:lnRef>
            <a:fillRef idx="0">
              <a:schemeClr val="accent1"/>
            </a:fillRef>
            <a:effectRef idx="0">
              <a:schemeClr val="accent1"/>
            </a:effectRef>
            <a:fontRef idx="minor">
              <a:schemeClr val="tx1"/>
            </a:fontRef>
          </p:style>
        </p:cxnSp>
        <p:sp>
          <p:nvSpPr>
            <p:cNvPr id="4" name="箭头: 五边形 3"/>
            <p:cNvSpPr/>
            <p:nvPr/>
          </p:nvSpPr>
          <p:spPr>
            <a:xfrm>
              <a:off x="571500" y="1447799"/>
              <a:ext cx="1626053" cy="599153"/>
            </a:xfrm>
            <a:prstGeom prst="homePlate">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5" name="矩形 4"/>
            <p:cNvSpPr/>
            <p:nvPr/>
          </p:nvSpPr>
          <p:spPr>
            <a:xfrm>
              <a:off x="767795" y="1409700"/>
              <a:ext cx="1163058" cy="581057"/>
            </a:xfrm>
            <a:prstGeom prst="rect">
              <a:avLst/>
            </a:prstGeom>
          </p:spPr>
          <p:txBody>
            <a:bodyPr wrap="square">
              <a:spAutoFit/>
            </a:bodyPr>
            <a:lstStyle/>
            <a:p>
              <a:pPr lvl="0" defTabSz="914400">
                <a:lnSpc>
                  <a:spcPct val="150000"/>
                </a:lnSpc>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审判</a:t>
              </a: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998465" y="1924531"/>
            <a:ext cx="9688585" cy="922020"/>
            <a:chOff x="734838" y="2105199"/>
            <a:chExt cx="9688585" cy="922020"/>
          </a:xfrm>
        </p:grpSpPr>
        <p:sp>
          <p:nvSpPr>
            <p:cNvPr id="7" name="半闭框 6"/>
            <p:cNvSpPr/>
            <p:nvPr/>
          </p:nvSpPr>
          <p:spPr>
            <a:xfrm rot="2669863" flipH="true">
              <a:off x="734838" y="2214518"/>
              <a:ext cx="256386" cy="255458"/>
            </a:xfrm>
            <a:prstGeom prst="halfFrame">
              <a:avLst>
                <a:gd name="adj1" fmla="val 12542"/>
                <a:gd name="adj2" fmla="val 12542"/>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sp>
          <p:nvSpPr>
            <p:cNvPr id="8" name="矩形 7"/>
            <p:cNvSpPr/>
            <p:nvPr/>
          </p:nvSpPr>
          <p:spPr>
            <a:xfrm>
              <a:off x="1053243" y="2105199"/>
              <a:ext cx="9370180" cy="922020"/>
            </a:xfrm>
            <a:prstGeom prst="rect">
              <a:avLst/>
            </a:prstGeom>
          </p:spPr>
          <p:txBody>
            <a:bodyPr wrap="square">
              <a:spAutoFit/>
            </a:bodyPr>
            <a:lstStyle/>
            <a:p>
              <a:pPr lvl="0" defTabSz="914400">
                <a:lnSpc>
                  <a:spcPct val="150000"/>
                </a:lnSpc>
              </a:pPr>
              <a:r>
                <a:rPr lang="zh-CN" altLang="en-US" dirty="0">
                  <a:solidFill>
                    <a:srgbClr val="404040"/>
                  </a:solidFill>
                  <a:latin typeface="微软雅黑" panose="020B0503020204020204" pitchFamily="34" charset="-122"/>
                  <a:ea typeface="微软雅黑" panose="020B0503020204020204" pitchFamily="34" charset="-122"/>
                </a:rPr>
                <a:t>法院认为：被告王某故意伤害他人身体，直接造成了原告李某受伤致残，应当承担</a:t>
              </a:r>
              <a:r>
                <a:rPr lang="zh-CN" altLang="en-US" dirty="0">
                  <a:solidFill>
                    <a:srgbClr val="FEA43C"/>
                  </a:solidFill>
                  <a:latin typeface="微软雅黑" panose="020B0503020204020204" pitchFamily="34" charset="-122"/>
                  <a:ea typeface="微软雅黑" panose="020B0503020204020204" pitchFamily="34" charset="-122"/>
                </a:rPr>
                <a:t>主要责任。</a:t>
              </a:r>
              <a:endParaRPr lang="zh-CN" altLang="en-US" dirty="0">
                <a:solidFill>
                  <a:srgbClr val="FEA43C"/>
                </a:solidFill>
                <a:latin typeface="微软雅黑" panose="020B0503020204020204" pitchFamily="34" charset="-122"/>
                <a:ea typeface="微软雅黑" panose="020B0503020204020204" pitchFamily="34" charset="-122"/>
              </a:endParaRPr>
            </a:p>
            <a:p>
              <a:pPr lvl="0" defTabSz="914400">
                <a:lnSpc>
                  <a:spcPct val="150000"/>
                </a:lnSpc>
              </a:pPr>
              <a:endParaRPr lang="zh-CN" altLang="en-US" dirty="0">
                <a:solidFill>
                  <a:srgbClr val="40404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998465" y="2462512"/>
            <a:ext cx="9688585" cy="1337945"/>
            <a:chOff x="734838" y="2105199"/>
            <a:chExt cx="9688585" cy="1337945"/>
          </a:xfrm>
        </p:grpSpPr>
        <p:sp>
          <p:nvSpPr>
            <p:cNvPr id="12" name="半闭框 11"/>
            <p:cNvSpPr/>
            <p:nvPr/>
          </p:nvSpPr>
          <p:spPr>
            <a:xfrm rot="2669863" flipH="true">
              <a:off x="734838" y="2214518"/>
              <a:ext cx="256386" cy="255458"/>
            </a:xfrm>
            <a:prstGeom prst="halfFrame">
              <a:avLst>
                <a:gd name="adj1" fmla="val 12542"/>
                <a:gd name="adj2" fmla="val 12542"/>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sp>
          <p:nvSpPr>
            <p:cNvPr id="13" name="矩形 12"/>
            <p:cNvSpPr/>
            <p:nvPr/>
          </p:nvSpPr>
          <p:spPr>
            <a:xfrm>
              <a:off x="1053243" y="2105199"/>
              <a:ext cx="9370180" cy="1337945"/>
            </a:xfrm>
            <a:prstGeom prst="rect">
              <a:avLst/>
            </a:prstGeom>
          </p:spPr>
          <p:txBody>
            <a:bodyPr wrap="square">
              <a:spAutoFit/>
            </a:bodyPr>
            <a:lstStyle/>
            <a:p>
              <a:pPr lvl="0" defTabSz="914400">
                <a:lnSpc>
                  <a:spcPct val="150000"/>
                </a:lnSpc>
              </a:pPr>
              <a:r>
                <a:rPr lang="zh-CN" altLang="en-US" dirty="0">
                  <a:solidFill>
                    <a:srgbClr val="404040"/>
                  </a:solidFill>
                  <a:latin typeface="微软雅黑" panose="020B0503020204020204" pitchFamily="34" charset="-122"/>
                  <a:ea typeface="微软雅黑" panose="020B0503020204020204" pitchFamily="34" charset="-122"/>
                </a:rPr>
                <a:t>但是，校方对学生有管理教育之责，事发当时课堂教学秩序混乱，任课老师对学生的哄闹未能及时予以有效的管教，致使李、王二人在有老师在场的情况下由吵闹发展到打斗，学校对此有疏于管教的过失，应承担</a:t>
              </a:r>
              <a:r>
                <a:rPr lang="zh-CN" altLang="en-US" dirty="0">
                  <a:solidFill>
                    <a:srgbClr val="FEA43C"/>
                  </a:solidFill>
                  <a:latin typeface="微软雅黑" panose="020B0503020204020204" pitchFamily="34" charset="-122"/>
                  <a:ea typeface="微软雅黑" panose="020B0503020204020204" pitchFamily="34" charset="-122"/>
                </a:rPr>
                <a:t>相应责任。</a:t>
              </a:r>
              <a:endParaRPr lang="zh-CN" altLang="en-US" dirty="0">
                <a:solidFill>
                  <a:srgbClr val="FEA43C"/>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998465" y="3796991"/>
            <a:ext cx="9688585" cy="922020"/>
            <a:chOff x="734838" y="2105199"/>
            <a:chExt cx="9688585" cy="922020"/>
          </a:xfrm>
        </p:grpSpPr>
        <p:sp>
          <p:nvSpPr>
            <p:cNvPr id="15" name="半闭框 14"/>
            <p:cNvSpPr/>
            <p:nvPr/>
          </p:nvSpPr>
          <p:spPr>
            <a:xfrm rot="2669863" flipH="true">
              <a:off x="734838" y="2214518"/>
              <a:ext cx="256386" cy="255458"/>
            </a:xfrm>
            <a:prstGeom prst="halfFrame">
              <a:avLst>
                <a:gd name="adj1" fmla="val 12542"/>
                <a:gd name="adj2" fmla="val 12542"/>
              </a:avLst>
            </a:prstGeom>
            <a:solidFill>
              <a:srgbClr val="FEA4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0000"/>
                </a:solidFill>
              </a:endParaRPr>
            </a:p>
          </p:txBody>
        </p:sp>
        <p:sp>
          <p:nvSpPr>
            <p:cNvPr id="16" name="矩形 15"/>
            <p:cNvSpPr/>
            <p:nvPr/>
          </p:nvSpPr>
          <p:spPr>
            <a:xfrm>
              <a:off x="1053243" y="2105199"/>
              <a:ext cx="9370180" cy="922020"/>
            </a:xfrm>
            <a:prstGeom prst="rect">
              <a:avLst/>
            </a:prstGeom>
          </p:spPr>
          <p:txBody>
            <a:bodyPr wrap="square">
              <a:spAutoFit/>
            </a:bodyPr>
            <a:lstStyle/>
            <a:p>
              <a:pPr lvl="0" defTabSz="914400">
                <a:lnSpc>
                  <a:spcPct val="150000"/>
                </a:lnSpc>
              </a:pPr>
              <a:r>
                <a:rPr lang="zh-CN" altLang="en-US" dirty="0">
                  <a:solidFill>
                    <a:srgbClr val="404040"/>
                  </a:solidFill>
                  <a:latin typeface="微软雅黑" panose="020B0503020204020204" pitchFamily="34" charset="-122"/>
                  <a:ea typeface="微软雅黑" panose="020B0503020204020204" pitchFamily="34" charset="-122"/>
                </a:rPr>
                <a:t>李某在王某有挑衅行为时，未能报告老师进行处理，而同王某互相扭打，对损害结果的发生也有过错，应承担</a:t>
              </a:r>
              <a:r>
                <a:rPr lang="zh-CN" altLang="en-US" dirty="0">
                  <a:solidFill>
                    <a:srgbClr val="FEA43C"/>
                  </a:solidFill>
                  <a:latin typeface="微软雅黑" panose="020B0503020204020204" pitchFamily="34" charset="-122"/>
                  <a:ea typeface="微软雅黑" panose="020B0503020204020204" pitchFamily="34" charset="-122"/>
                </a:rPr>
                <a:t>一定责任。</a:t>
              </a:r>
              <a:endParaRPr lang="zh-CN" altLang="en-US" dirty="0">
                <a:solidFill>
                  <a:srgbClr val="FEA43C"/>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757282" y="4798556"/>
            <a:ext cx="10863218" cy="784257"/>
            <a:chOff x="4558622" y="2702281"/>
            <a:chExt cx="10863218" cy="784257"/>
          </a:xfrm>
        </p:grpSpPr>
        <p:sp>
          <p:nvSpPr>
            <p:cNvPr id="18" name="矩形 17"/>
            <p:cNvSpPr/>
            <p:nvPr/>
          </p:nvSpPr>
          <p:spPr>
            <a:xfrm>
              <a:off x="4558622" y="2702281"/>
              <a:ext cx="10863218" cy="764043"/>
            </a:xfrm>
            <a:prstGeom prst="rect">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true"/>
            <p:nvPr/>
          </p:nvSpPr>
          <p:spPr>
            <a:xfrm>
              <a:off x="4825323" y="2730888"/>
              <a:ext cx="10167645" cy="755650"/>
            </a:xfrm>
            <a:prstGeom prst="rect">
              <a:avLst/>
            </a:prstGeom>
            <a:noFill/>
          </p:spPr>
          <p:txBody>
            <a:bodyPr wrap="square" rtlCol="0" anchor="t">
              <a:spAutoFit/>
            </a:bodyPr>
            <a:lstStyle/>
            <a:p>
              <a:pPr algn="l">
                <a:lnSpc>
                  <a:spcPct val="120000"/>
                </a:lnSpc>
              </a:pPr>
              <a:r>
                <a:rPr lang="zh-CN" altLang="en-US" dirty="0">
                  <a:solidFill>
                    <a:schemeClr val="bg1"/>
                  </a:solidFill>
                  <a:uFillTx/>
                  <a:latin typeface="微软雅黑" panose="020B0503020204020204" pitchFamily="34" charset="-122"/>
                  <a:ea typeface="微软雅黑" panose="020B0503020204020204" pitchFamily="34" charset="-122"/>
                  <a:sym typeface="+mn-ea"/>
                </a:rPr>
                <a:t>据此判决：一、王某赔偿李某医药费、护理费、陪伴床位费、交通费、精神抚慰金等费用</a:t>
              </a:r>
              <a:r>
                <a:rPr lang="en-US" altLang="zh-CN" dirty="0">
                  <a:solidFill>
                    <a:schemeClr val="bg1"/>
                  </a:solidFill>
                  <a:uFillTx/>
                  <a:latin typeface="微软雅黑" panose="020B0503020204020204" pitchFamily="34" charset="-122"/>
                  <a:ea typeface="微软雅黑" panose="020B0503020204020204" pitchFamily="34" charset="-122"/>
                  <a:sym typeface="+mn-ea"/>
                </a:rPr>
                <a:t>45000</a:t>
              </a:r>
              <a:r>
                <a:rPr lang="zh-CN" altLang="en-US" dirty="0">
                  <a:solidFill>
                    <a:schemeClr val="bg1"/>
                  </a:solidFill>
                  <a:uFillTx/>
                  <a:latin typeface="微软雅黑" panose="020B0503020204020204" pitchFamily="34" charset="-122"/>
                  <a:ea typeface="微软雅黑" panose="020B0503020204020204" pitchFamily="34" charset="-122"/>
                  <a:sym typeface="+mn-ea"/>
                </a:rPr>
                <a:t>元。二、该中学赔偿李某医药费、护理费、陪伴床位费、交通费、精神抚慰金等费用</a:t>
              </a:r>
              <a:r>
                <a:rPr lang="en-US" altLang="zh-CN" dirty="0">
                  <a:solidFill>
                    <a:schemeClr val="bg1"/>
                  </a:solidFill>
                  <a:uFillTx/>
                  <a:latin typeface="微软雅黑" panose="020B0503020204020204" pitchFamily="34" charset="-122"/>
                  <a:ea typeface="微软雅黑" panose="020B0503020204020204" pitchFamily="34" charset="-122"/>
                  <a:sym typeface="+mn-ea"/>
                </a:rPr>
                <a:t>10000</a:t>
              </a:r>
              <a:r>
                <a:rPr lang="zh-CN" altLang="en-US" dirty="0">
                  <a:solidFill>
                    <a:schemeClr val="bg1"/>
                  </a:solidFill>
                  <a:uFillTx/>
                  <a:latin typeface="微软雅黑" panose="020B0503020204020204" pitchFamily="34" charset="-122"/>
                  <a:ea typeface="微软雅黑" panose="020B0503020204020204" pitchFamily="34" charset="-122"/>
                  <a:sym typeface="+mn-ea"/>
                </a:rPr>
                <a:t>元。</a:t>
              </a:r>
              <a:endParaRPr lang="zh-CN" altLang="en-US" dirty="0">
                <a:solidFill>
                  <a:schemeClr val="bg1"/>
                </a:solidFill>
                <a:uFillTx/>
                <a:latin typeface="微软雅黑" panose="020B0503020204020204" pitchFamily="34" charset="-122"/>
                <a:ea typeface="微软雅黑" panose="020B0503020204020204" pitchFamily="34" charset="-122"/>
                <a:sym typeface="+mn-ea"/>
              </a:endParaRPr>
            </a:p>
          </p:txBody>
        </p:sp>
      </p:grpSp>
      <p:grpSp>
        <p:nvGrpSpPr>
          <p:cNvPr id="20" name="组合 19"/>
          <p:cNvGrpSpPr/>
          <p:nvPr/>
        </p:nvGrpSpPr>
        <p:grpSpPr>
          <a:xfrm>
            <a:off x="757282" y="5671159"/>
            <a:ext cx="10863218" cy="501041"/>
            <a:chOff x="4558622" y="2702281"/>
            <a:chExt cx="10863218" cy="501041"/>
          </a:xfrm>
        </p:grpSpPr>
        <p:sp>
          <p:nvSpPr>
            <p:cNvPr id="21" name="矩形 20"/>
            <p:cNvSpPr/>
            <p:nvPr/>
          </p:nvSpPr>
          <p:spPr>
            <a:xfrm>
              <a:off x="4558622" y="2702281"/>
              <a:ext cx="10863218" cy="501041"/>
            </a:xfrm>
            <a:prstGeom prst="rect">
              <a:avLst/>
            </a:prstGeom>
            <a:solidFill>
              <a:srgbClr val="1C9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true"/>
            <p:nvPr/>
          </p:nvSpPr>
          <p:spPr>
            <a:xfrm>
              <a:off x="4825323" y="2730888"/>
              <a:ext cx="10167645" cy="396583"/>
            </a:xfrm>
            <a:prstGeom prst="rect">
              <a:avLst/>
            </a:prstGeom>
            <a:noFill/>
          </p:spPr>
          <p:txBody>
            <a:bodyPr wrap="square" rtlCol="0" anchor="t">
              <a:spAutoFit/>
            </a:bodyPr>
            <a:lstStyle/>
            <a:p>
              <a:pPr algn="l">
                <a:lnSpc>
                  <a:spcPct val="120000"/>
                </a:lnSpc>
              </a:pPr>
              <a:r>
                <a:rPr lang="zh-CN" altLang="en-US" dirty="0">
                  <a:solidFill>
                    <a:schemeClr val="bg1"/>
                  </a:solidFill>
                  <a:uFillTx/>
                  <a:latin typeface="微软雅黑" panose="020B0503020204020204" pitchFamily="34" charset="-122"/>
                  <a:ea typeface="微软雅黑" panose="020B0503020204020204" pitchFamily="34" charset="-122"/>
                  <a:sym typeface="+mn-ea"/>
                </a:rPr>
                <a:t>宣判后，原、被告均未上诉。</a:t>
              </a:r>
              <a:endParaRPr lang="zh-CN" altLang="en-US" dirty="0">
                <a:solidFill>
                  <a:schemeClr val="bg1"/>
                </a:solidFill>
                <a:uFillTx/>
                <a:latin typeface="微软雅黑" panose="020B0503020204020204" pitchFamily="34" charset="-122"/>
                <a:ea typeface="微软雅黑" panose="020B0503020204020204" pitchFamily="34" charset="-122"/>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ppt_x</p:attrName>
                                        </p:attrNameLst>
                                      </p:cBhvr>
                                      <p:tavLst>
                                        <p:tav tm="0">
                                          <p:val>
                                            <p:strVal val="#ppt_x-#ppt_w*1.125000"/>
                                          </p:val>
                                        </p:tav>
                                        <p:tav tm="100000">
                                          <p:val>
                                            <p:strVal val="#ppt_x"/>
                                          </p:val>
                                        </p:tav>
                                      </p:tavLst>
                                    </p:anim>
                                    <p:animEffect transition="in" filter="wipe(right)">
                                      <p:cBhvr>
                                        <p:cTn id="12" dur="500"/>
                                        <p:tgtEl>
                                          <p:spTgt spid="6"/>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p:tgtEl>
                                          <p:spTgt spid="14"/>
                                        </p:tgtEl>
                                        <p:attrNameLst>
                                          <p:attrName>ppt_x</p:attrName>
                                        </p:attrNameLst>
                                      </p:cBhvr>
                                      <p:tavLst>
                                        <p:tav tm="0">
                                          <p:val>
                                            <p:strVal val="#ppt_x-#ppt_w*1.125000"/>
                                          </p:val>
                                        </p:tav>
                                        <p:tav tm="100000">
                                          <p:val>
                                            <p:strVal val="#ppt_x"/>
                                          </p:val>
                                        </p:tav>
                                      </p:tavLst>
                                    </p:anim>
                                    <p:animEffect transition="in" filter="wipe(right)">
                                      <p:cBhvr>
                                        <p:cTn id="22" dur="500"/>
                                        <p:tgtEl>
                                          <p:spTgt spid="14"/>
                                        </p:tgtEl>
                                      </p:cBhvr>
                                    </p:animEffect>
                                  </p:childTnLst>
                                </p:cTn>
                              </p:par>
                            </p:childTnLst>
                          </p:cTn>
                        </p:par>
                        <p:par>
                          <p:cTn id="23" fill="hold">
                            <p:stCondLst>
                              <p:cond delay="2000"/>
                            </p:stCondLst>
                            <p:childTnLst>
                              <p:par>
                                <p:cTn id="24" presetID="16" presetClass="entr" presetSubtype="21" fill="hold"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par>
                          <p:cTn id="27" fill="hold">
                            <p:stCondLst>
                              <p:cond delay="2500"/>
                            </p:stCondLst>
                            <p:childTnLst>
                              <p:par>
                                <p:cTn id="28" presetID="16" presetClass="entr" presetSubtype="21"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true"/>
          <p:nvPr/>
        </p:nvSpPr>
        <p:spPr>
          <a:xfrm>
            <a:off x="4772561" y="1066165"/>
            <a:ext cx="2646878" cy="461665"/>
          </a:xfrm>
          <a:prstGeom prst="rect">
            <a:avLst/>
          </a:prstGeom>
          <a:noFill/>
        </p:spPr>
        <p:txBody>
          <a:bodyPr wrap="none" rtlCol="0" anchor="t">
            <a:spAutoFit/>
          </a:bodyPr>
          <a:lstStyle/>
          <a:p>
            <a:r>
              <a:rPr lang="zh-CN" altLang="en-US" sz="2400" b="1">
                <a:solidFill>
                  <a:srgbClr val="404040"/>
                </a:solidFill>
                <a:latin typeface="微软雅黑" panose="020B0503020204020204" pitchFamily="34" charset="-122"/>
                <a:ea typeface="微软雅黑" panose="020B0503020204020204" pitchFamily="34" charset="-122"/>
                <a:sym typeface="+mn-ea"/>
              </a:rPr>
              <a:t>一、民事法律责任</a:t>
            </a:r>
            <a:endParaRPr lang="zh-CN" altLang="en-US" sz="2400" b="1" dirty="0">
              <a:solidFill>
                <a:srgbClr val="404040"/>
              </a:solidFill>
              <a:latin typeface="微软雅黑" panose="020B0503020204020204" pitchFamily="34" charset="-122"/>
              <a:ea typeface="微软雅黑" panose="020B0503020204020204" pitchFamily="34" charset="-122"/>
              <a:sym typeface="+mn-ea"/>
            </a:endParaRPr>
          </a:p>
        </p:txBody>
      </p:sp>
      <p:grpSp>
        <p:nvGrpSpPr>
          <p:cNvPr id="6" name="组合 5"/>
          <p:cNvGrpSpPr/>
          <p:nvPr/>
        </p:nvGrpSpPr>
        <p:grpSpPr>
          <a:xfrm>
            <a:off x="6419849" y="2086817"/>
            <a:ext cx="4457700" cy="618283"/>
            <a:chOff x="1162049" y="2391617"/>
            <a:chExt cx="4457700" cy="618283"/>
          </a:xfrm>
        </p:grpSpPr>
        <p:sp>
          <p:nvSpPr>
            <p:cNvPr id="8" name="矩形 7"/>
            <p:cNvSpPr/>
            <p:nvPr/>
          </p:nvSpPr>
          <p:spPr>
            <a:xfrm flipH="true">
              <a:off x="1162049" y="2504601"/>
              <a:ext cx="107949" cy="505299"/>
            </a:xfrm>
            <a:prstGeom prst="rect">
              <a:avLst/>
            </a:prstGeom>
            <a:solidFill>
              <a:srgbClr val="1C93EC"/>
            </a:solidFill>
            <a:ln>
              <a:solidFill>
                <a:srgbClr val="1C93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p:nvSpPr>
          <p:spPr>
            <a:xfrm>
              <a:off x="1308097" y="2391617"/>
              <a:ext cx="4311652" cy="581057"/>
            </a:xfrm>
            <a:prstGeom prst="rect">
              <a:avLst/>
            </a:prstGeom>
          </p:spPr>
          <p:txBody>
            <a:bodyPr wrap="square">
              <a:spAutoFit/>
            </a:bodyPr>
            <a:lstStyle/>
            <a:p>
              <a:pPr>
                <a:lnSpc>
                  <a:spcPct val="150000"/>
                </a:lnSpc>
              </a:pPr>
              <a:r>
                <a:rPr lang="zh-CN" altLang="en-US" sz="2400" b="1" dirty="0">
                  <a:solidFill>
                    <a:srgbClr val="404040"/>
                  </a:solidFill>
                  <a:latin typeface="微软雅黑" panose="020B0503020204020204" pitchFamily="34" charset="-122"/>
                  <a:ea typeface="微软雅黑" panose="020B0503020204020204" pitchFamily="34" charset="-122"/>
                  <a:cs typeface="思源黑体 Light" panose="020B0300000000000000" charset="-122"/>
                  <a:sym typeface="Arial" panose="02080604020202020204" pitchFamily="34" charset="0"/>
                </a:rPr>
                <a:t>交通事故赔偿责任</a:t>
              </a:r>
              <a:endParaRPr lang="zh-CN" altLang="en-US" sz="2400" b="1" dirty="0">
                <a:solidFill>
                  <a:srgbClr val="404040"/>
                </a:solidFill>
                <a:latin typeface="微软雅黑" panose="020B0503020204020204" pitchFamily="34" charset="-122"/>
                <a:ea typeface="微软雅黑" panose="020B0503020204020204" pitchFamily="34" charset="-122"/>
                <a:cs typeface="思源黑体 Light" panose="020B0300000000000000" charset="-122"/>
                <a:sym typeface="Arial" panose="02080604020202020204" pitchFamily="34" charset="0"/>
              </a:endParaRPr>
            </a:p>
          </p:txBody>
        </p:sp>
      </p:grpSp>
      <p:sp>
        <p:nvSpPr>
          <p:cNvPr id="10" name="矩形 9"/>
          <p:cNvSpPr/>
          <p:nvPr/>
        </p:nvSpPr>
        <p:spPr>
          <a:xfrm>
            <a:off x="6549061" y="2780858"/>
            <a:ext cx="3718889" cy="2224776"/>
          </a:xfrm>
          <a:prstGeom prst="rect">
            <a:avLst/>
          </a:prstGeom>
        </p:spPr>
        <p:txBody>
          <a:bodyPr wrap="square">
            <a:spAutoFit/>
          </a:bodyPr>
          <a:lstStyle/>
          <a:p>
            <a:pPr algn="just">
              <a:lnSpc>
                <a:spcPct val="200000"/>
              </a:lnSpc>
              <a:defRPr/>
            </a:pPr>
            <a:r>
              <a:rPr lang="zh-CN" altLang="en-US" kern="100" dirty="0">
                <a:solidFill>
                  <a:srgbClr val="404040"/>
                </a:solidFill>
                <a:latin typeface="微软雅黑" panose="020B0503020204020204" pitchFamily="34" charset="-122"/>
                <a:ea typeface="微软雅黑" panose="020B0503020204020204" pitchFamily="34" charset="-122"/>
                <a:cs typeface="思源黑体 Light" panose="020B0300000000000000" charset="-122"/>
                <a:sym typeface="+mn-lt"/>
              </a:rPr>
              <a:t>“交通事故”</a:t>
            </a:r>
            <a:r>
              <a:rPr lang="en-US" altLang="zh-CN" kern="100" dirty="0">
                <a:solidFill>
                  <a:srgbClr val="404040"/>
                </a:solidFill>
                <a:latin typeface="微软雅黑" panose="020B0503020204020204" pitchFamily="34" charset="-122"/>
                <a:ea typeface="微软雅黑" panose="020B0503020204020204" pitchFamily="34" charset="-122"/>
                <a:cs typeface="思源黑体 Light" panose="020B0300000000000000" charset="-122"/>
                <a:sym typeface="+mn-lt"/>
              </a:rPr>
              <a:t>——</a:t>
            </a:r>
            <a:r>
              <a:rPr lang="zh-CN" altLang="en-US" kern="100" dirty="0">
                <a:solidFill>
                  <a:srgbClr val="404040"/>
                </a:solidFill>
                <a:latin typeface="微软雅黑" panose="020B0503020204020204" pitchFamily="34" charset="-122"/>
                <a:ea typeface="微软雅黑" panose="020B0503020204020204" pitchFamily="34" charset="-122"/>
                <a:cs typeface="思源黑体 Light" panose="020B0300000000000000" charset="-122"/>
                <a:sym typeface="+mn-lt"/>
              </a:rPr>
              <a:t>是指车辆（机动车和非机动车）在道路上因过错或者意外造成的人身伤亡或者财产损失的事件。</a:t>
            </a:r>
            <a:endParaRPr lang="zh-CN" altLang="en-US" kern="100" dirty="0">
              <a:solidFill>
                <a:srgbClr val="404040"/>
              </a:solidFill>
              <a:latin typeface="微软雅黑" panose="020B0503020204020204" pitchFamily="34" charset="-122"/>
              <a:ea typeface="微软雅黑" panose="020B0503020204020204" pitchFamily="34" charset="-122"/>
              <a:cs typeface="思源黑体 Light" panose="020B0300000000000000" charset="-122"/>
              <a:sym typeface="+mn-lt"/>
            </a:endParaRPr>
          </a:p>
        </p:txBody>
      </p:sp>
      <p:pic>
        <p:nvPicPr>
          <p:cNvPr id="12" name="图片 11"/>
          <p:cNvPicPr>
            <a:picLocks noChangeAspect="true"/>
          </p:cNvPicPr>
          <p:nvPr/>
        </p:nvPicPr>
        <p:blipFill>
          <a:blip r:embed="rId1" cstate="print">
            <a:extLst>
              <a:ext uri="{28A0092B-C50C-407E-A947-70E740481C1C}">
                <a14:useLocalDpi xmlns:a14="http://schemas.microsoft.com/office/drawing/2010/main" val="false"/>
              </a:ext>
            </a:extLst>
          </a:blip>
          <a:stretch>
            <a:fillRect/>
          </a:stretch>
        </p:blipFill>
        <p:spPr>
          <a:xfrm>
            <a:off x="914394" y="1390650"/>
            <a:ext cx="4857756" cy="48577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tags/tag1.xml><?xml version="1.0" encoding="utf-8"?>
<p:tagLst xmlns:p="http://schemas.openxmlformats.org/presentationml/2006/main">
  <p:tag name="PA" val="v5.2.11"/>
  <p:tag name="RESOURCELIBID_ANIM" val="46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5*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13.xml><?xml version="1.0" encoding="utf-8"?>
<p:tagLst xmlns:p="http://schemas.openxmlformats.org/presentationml/2006/main">
  <p:tag name="PA" val="v5.2.8"/>
</p:tagLst>
</file>

<file path=ppt/tags/tag2.xml><?xml version="1.0" encoding="utf-8"?>
<p:tagLst xmlns:p="http://schemas.openxmlformats.org/presentationml/2006/main">
  <p:tag name="PA" val="v5.2.11"/>
</p:tagLst>
</file>

<file path=ppt/tags/tag3.xml><?xml version="1.0" encoding="utf-8"?>
<p:tagLst xmlns:p="http://schemas.openxmlformats.org/presentationml/2006/main">
  <p:tag name="PA" val="v5.2.11"/>
</p:tagLst>
</file>

<file path=ppt/tags/tag4.xml><?xml version="1.0" encoding="utf-8"?>
<p:tagLst xmlns:p="http://schemas.openxmlformats.org/presentationml/2006/main">
  <p:tag name="PA" val="v5.2.11"/>
</p:tagLst>
</file>

<file path=ppt/tags/tag5.xml><?xml version="1.0" encoding="utf-8"?>
<p:tagLst xmlns:p="http://schemas.openxmlformats.org/presentationml/2006/main">
  <p:tag name="PA" val="v5.2.11"/>
</p:tagLst>
</file>

<file path=ppt/tags/tag6.xml><?xml version="1.0" encoding="utf-8"?>
<p:tagLst xmlns:p="http://schemas.openxmlformats.org/presentationml/2006/main">
  <p:tag name="PA" val="v5.2.1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5*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1"/>
  <p:tag name="KSO_WM_UNIT_ID" val="diagram20187567_5*m_h_i*1_1_1"/>
  <p:tag name="KSO_WM_TEMPLATE_CATEGORY" val="diagram"/>
  <p:tag name="KSO_WM_TEMPLATE_INDEX" val="20187567"/>
  <p:tag name="KSO_WM_UNIT_LAYERLEVEL" val="1_1_1"/>
  <p:tag name="KSO_WM_TAG_VERSION" val="1.0"/>
  <p:tag name="KSO_WM_BEAUTIFY_FLAG" val="#wm#"/>
  <p:tag name="KSO_WM_UNIT_FILL_FORE_SCHEMECOLOR_INDEX" val="16"/>
  <p:tag name="KSO_WM_UNIT_FILL_TYPE" val="1"/>
  <p:tag name="KSO_WM_UNIT_LINE_FORE_SCHEMECOLOR_INDEX" val="5"/>
  <p:tag name="KSO_WM_UNIT_LINE_FILL_TYPE" val="2"/>
  <p:tag name="KSO_WM_UNIT_TEXT_FILL_FORE_SCHEMECOLOR_INDEX" val="2"/>
  <p:tag name="KSO_WM_UNIT_TEXT_FILL_TYPE" val="1"/>
  <p:tag name="KSO_WM_UNIT_USESOURCEFORMAT_APPLY"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i"/>
  <p:tag name="KSO_WM_UNIT_INDEX" val="1_1"/>
  <p:tag name="KSO_WM_UNIT_ID" val="diagram20187567_5*m_i*1_1"/>
  <p:tag name="KSO_WM_TEMPLATE_CATEGORY" val="diagram"/>
  <p:tag name="KSO_WM_TEMPLATE_INDEX" val="20187567"/>
  <p:tag name="KSO_WM_UNIT_LAYERLEVEL" val="1_1"/>
  <p:tag name="KSO_WM_TAG_VERSION" val="1.0"/>
  <p:tag name="KSO_WM_BEAUTIFY_FLAG" val="#wm#"/>
  <p:tag name="KSO_WM_UNIT_LINE_FORE_SCHEMECOLOR_INDEX" val="14"/>
  <p:tag name="KSO_WM_UNIT_LINE_FILL_TYPE" val="2"/>
  <p:tag name="KSO_WM_UNIT_USESOURCEFORMAT_APPLY" val="1"/>
</p:tagLst>
</file>

<file path=ppt/theme/theme1.xml><?xml version="1.0" encoding="utf-8"?>
<a:theme xmlns:a="http://schemas.openxmlformats.org/drawingml/2006/main" name="觅知网">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false" compatLnSpc="true"/>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false" compatLnSpc="true"/>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1" i="0" u="none" strike="noStrike" cap="none" normalizeH="0" baseline="0" smtClean="0">
            <a:ln>
              <a:noFill/>
            </a:ln>
            <a:solidFill>
              <a:schemeClr val="tx1"/>
            </a:solidFill>
            <a:effectLst/>
            <a:latin typeface="Arial" panose="02080604020202020204" pitchFamily="34" charset="0"/>
            <a:ea typeface="宋体" pitchFamily="2" charset="-122"/>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3793</Words>
  <Application>WPS 演示</Application>
  <PresentationFormat>宽屏</PresentationFormat>
  <Paragraphs>304</Paragraphs>
  <Slides>31</Slides>
  <Notes>30</Notes>
  <HiddenSlides>0</HiddenSlides>
  <MMClips>1</MMClips>
  <ScaleCrop>false</ScaleCrop>
  <HeadingPairs>
    <vt:vector size="6" baseType="variant">
      <vt:variant>
        <vt:lpstr>已用的字体</vt:lpstr>
      </vt:variant>
      <vt:variant>
        <vt:i4>47</vt:i4>
      </vt:variant>
      <vt:variant>
        <vt:lpstr>主题</vt:lpstr>
      </vt:variant>
      <vt:variant>
        <vt:i4>1</vt:i4>
      </vt:variant>
      <vt:variant>
        <vt:lpstr>幻灯片标题</vt:lpstr>
      </vt:variant>
      <vt:variant>
        <vt:i4>31</vt:i4>
      </vt:variant>
    </vt:vector>
  </HeadingPairs>
  <TitlesOfParts>
    <vt:vector size="79" baseType="lpstr">
      <vt:lpstr>Arial</vt:lpstr>
      <vt:lpstr>宋体</vt:lpstr>
      <vt:lpstr>Wingdings</vt:lpstr>
      <vt:lpstr>DejaVu Sans</vt:lpstr>
      <vt:lpstr>方正书宋_GBK</vt:lpstr>
      <vt:lpstr>微软雅黑</vt:lpstr>
      <vt:lpstr>方正黑体_GBK</vt:lpstr>
      <vt:lpstr>Arial Black</vt:lpstr>
      <vt:lpstr>Standard Symbols PS</vt:lpstr>
      <vt:lpstr>阿里汉仪智能黑体</vt:lpstr>
      <vt:lpstr>思源黑体</vt:lpstr>
      <vt:lpstr>思源黑体</vt:lpstr>
      <vt:lpstr>Microsoft YaHei</vt:lpstr>
      <vt:lpstr>Abadi</vt:lpstr>
      <vt:lpstr>思源黑体 CN Normal</vt:lpstr>
      <vt:lpstr>思源黑体 Light</vt:lpstr>
      <vt:lpstr>阿里巴巴普惠体</vt:lpstr>
      <vt:lpstr>Tahoma</vt:lpstr>
      <vt:lpstr>站酷快乐体2016修订版</vt:lpstr>
      <vt:lpstr>思源黑体 CN Bold</vt:lpstr>
      <vt:lpstr>字魂58号-创中黑</vt:lpstr>
      <vt:lpstr>字魂105号-简雅黑</vt:lpstr>
      <vt:lpstr>思源黑体 CN Light</vt:lpstr>
      <vt:lpstr>思源宋体 CN Medium</vt:lpstr>
      <vt:lpstr>阿里巴巴普惠体 Medium</vt:lpstr>
      <vt:lpstr>宋体</vt:lpstr>
      <vt:lpstr>Arial Unicode MS</vt:lpstr>
      <vt:lpstr>Calibri</vt:lpstr>
      <vt:lpstr>华文仿宋</vt:lpstr>
      <vt:lpstr>方正仿宋_GBK</vt:lpstr>
      <vt:lpstr>Liberation Sans</vt:lpstr>
      <vt:lpstr>方正小标宋_GBK</vt:lpstr>
      <vt:lpstr>方正行楷_GBK</vt:lpstr>
      <vt:lpstr>CESI小标宋-GB18030</vt:lpstr>
      <vt:lpstr>CESI仿宋-GB18030</vt:lpstr>
      <vt:lpstr>方正小标宋简体</vt:lpstr>
      <vt:lpstr>方正细黑一_GBK</vt:lpstr>
      <vt:lpstr>汉仪行楷简</vt:lpstr>
      <vt:lpstr>CESI宋体-GB18030</vt:lpstr>
      <vt:lpstr>CESI楷体-GB13000</vt:lpstr>
      <vt:lpstr>Liberation Sans Narrow</vt:lpstr>
      <vt:lpstr>MathJax_Size1</vt:lpstr>
      <vt:lpstr>MathJax_Size2</vt:lpstr>
      <vt:lpstr>Nimbus Mono PS</vt:lpstr>
      <vt:lpstr>Noto Naskh Arabic</vt:lpstr>
      <vt:lpstr>Noto Sans Adlam</vt:lpstr>
      <vt:lpstr>Noto Sans Brahmi</vt:lpstr>
      <vt:lpstr>觅知网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user</cp:lastModifiedBy>
  <cp:revision>42</cp:revision>
  <dcterms:created xsi:type="dcterms:W3CDTF">2023-03-19T08:42:24Z</dcterms:created>
  <dcterms:modified xsi:type="dcterms:W3CDTF">2023-03-19T08:42:24Z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2052-11.8.2.10125</vt:lpwstr>
  </property>
</Properties>
</file>