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3"/>
    <p:sldId id="283" r:id="rId4"/>
    <p:sldId id="262" r:id="rId5"/>
    <p:sldId id="287" r:id="rId6"/>
    <p:sldId id="265" r:id="rId7"/>
    <p:sldId id="267" r:id="rId8"/>
    <p:sldId id="268" r:id="rId9"/>
    <p:sldId id="269" r:id="rId10"/>
    <p:sldId id="270" r:id="rId11"/>
    <p:sldId id="302" r:id="rId12"/>
    <p:sldId id="304" r:id="rId13"/>
    <p:sldId id="305" r:id="rId14"/>
    <p:sldId id="307" r:id="rId15"/>
    <p:sldId id="308" r:id="rId16"/>
    <p:sldId id="311" r:id="rId17"/>
    <p:sldId id="312" r:id="rId18"/>
  </p:sldIdLst>
  <p:sldSz cx="12192000" cy="6858000"/>
  <p:notesSz cx="7103745" cy="10234295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2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265302">
            <a:off x="1749751" y="711045"/>
            <a:ext cx="2888961" cy="2490484"/>
          </a:xfrm>
          <a:prstGeom prst="triangle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4957552">
            <a:off x="1641675" y="2307336"/>
            <a:ext cx="3873209" cy="3338974"/>
          </a:xfrm>
          <a:prstGeom prst="triangle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等腰三角形 8"/>
          <p:cNvSpPr/>
          <p:nvPr/>
        </p:nvSpPr>
        <p:spPr>
          <a:xfrm rot="19514503">
            <a:off x="322493" y="2456301"/>
            <a:ext cx="2483082" cy="2140588"/>
          </a:xfrm>
          <a:prstGeom prst="triangle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231903" y="2195909"/>
            <a:ext cx="6158167" cy="123309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231903" y="3602038"/>
            <a:ext cx="6158168" cy="61905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901512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149628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8400256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7650884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2588" y="4581128"/>
            <a:ext cx="432048" cy="43204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4581128"/>
            <a:ext cx="432048" cy="43204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1780" y="4581128"/>
            <a:ext cx="432048" cy="43204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1376" y="4581128"/>
            <a:ext cx="432048" cy="4320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t="50000"/>
          <a:stretch>
            <a:fillRect/>
          </a:stretch>
        </p:blipFill>
        <p:spPr>
          <a:xfrm>
            <a:off x="4193883" y="0"/>
            <a:ext cx="3804234" cy="187163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218740" y="3258394"/>
            <a:ext cx="7776863" cy="1133475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193883" y="139939"/>
            <a:ext cx="3796296" cy="1412905"/>
          </a:xfrm>
        </p:spPr>
        <p:txBody>
          <a:bodyPr anchor="ctr">
            <a:normAutofit/>
          </a:bodyPr>
          <a:lstStyle>
            <a:lvl1pPr marL="0" indent="0" algn="ctr">
              <a:buNone/>
              <a:defRPr sz="7200" b="1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等腰三角形 5"/>
          <p:cNvSpPr/>
          <p:nvPr/>
        </p:nvSpPr>
        <p:spPr>
          <a:xfrm rot="265302">
            <a:off x="1749751" y="711045"/>
            <a:ext cx="2888961" cy="2490484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rot="4957552">
            <a:off x="1641675" y="2307336"/>
            <a:ext cx="3873209" cy="3338974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等腰三角形 7"/>
          <p:cNvSpPr/>
          <p:nvPr/>
        </p:nvSpPr>
        <p:spPr>
          <a:xfrm rot="19514503">
            <a:off x="322495" y="2456300"/>
            <a:ext cx="2483080" cy="2140587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231902" y="1939457"/>
            <a:ext cx="6158167" cy="1492064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</p:nvPr>
        </p:nvSpPr>
        <p:spPr>
          <a:xfrm>
            <a:off x="5232400" y="3602038"/>
            <a:ext cx="6157913" cy="6191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6901512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149628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8400256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7650884" y="4492816"/>
            <a:ext cx="619050" cy="619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2588" y="4581128"/>
            <a:ext cx="432048" cy="43204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4581128"/>
            <a:ext cx="432048" cy="43204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1780" y="4581128"/>
            <a:ext cx="432048" cy="43204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1376" y="4581128"/>
            <a:ext cx="432048" cy="4320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6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5.xml"/><Relationship Id="rId1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16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17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18.xml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9.xml"/><Relationship Id="rId1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5320168" y="1776174"/>
            <a:ext cx="6158167" cy="1233091"/>
          </a:xfrm>
        </p:spPr>
        <p:txBody>
          <a:bodyPr>
            <a:normAutofit/>
          </a:bodyPr>
          <a:p>
            <a:pPr>
              <a:lnSpc>
                <a:spcPct val="120000"/>
              </a:lnSpc>
            </a:pPr>
            <a:r>
              <a:rPr lang="zh-CN" altLang="en-US"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srgbClr val="00B0F0">
                      <a:alpha val="32000"/>
                    </a:srgbClr>
                  </a:outerShdw>
                  <a:reflection blurRad="6350" stA="60000" endA="900" endPos="58000" dir="5400000" sy="-100000" algn="bl" rotWithShape="0"/>
                </a:effectLst>
                <a:sym typeface="+mn-lt"/>
              </a:rPr>
              <a:t>走进心理学</a:t>
            </a:r>
            <a:endParaRPr lang="zh-CN" altLang="en-US"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srgbClr val="00B0F0">
                    <a:alpha val="32000"/>
                  </a:srgbClr>
                </a:outerShdw>
                <a:reflection blurRad="6350" stA="60000" endA="900" endPos="58000" dir="5400000" sy="-100000" algn="bl" rotWithShape="0"/>
              </a:effectLst>
              <a:sym typeface="+mn-lt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85520" y="4969510"/>
            <a:ext cx="3973830" cy="619125"/>
          </a:xfrm>
        </p:spPr>
        <p:txBody>
          <a:bodyPr>
            <a:noAutofit/>
          </a:bodyPr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lt"/>
              </a:rPr>
              <a:t>贵州省强制戒毒康复医院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lt"/>
              </a:rPr>
              <a:t>李    坤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lt"/>
            </a:endParaRPr>
          </a:p>
        </p:txBody>
      </p:sp>
      <p:pic>
        <p:nvPicPr>
          <p:cNvPr id="2" name="图片 1" descr="tim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1235" y="4221480"/>
            <a:ext cx="5080000" cy="2578735"/>
          </a:xfrm>
          <a:prstGeom prst="rect">
            <a:avLst/>
          </a:prstGeom>
        </p:spPr>
      </p:pic>
      <p:pic>
        <p:nvPicPr>
          <p:cNvPr id="3" name="图片 2" descr="tim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235" y="563880"/>
            <a:ext cx="5842000" cy="365760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4806315" y="1939290"/>
            <a:ext cx="6583680" cy="1492250"/>
          </a:xfrm>
        </p:spPr>
        <p:txBody>
          <a:bodyPr>
            <a:normAutofit/>
          </a:bodyPr>
          <a:p>
            <a:r>
              <a:rPr lang="zh-CN" alt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给大家的建议</a:t>
            </a:r>
            <a:endParaRPr lang="zh-CN" altLang="en-US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3"/>
          </p:nvPr>
        </p:nvSpPr>
        <p:spPr/>
        <p:txBody>
          <a:bodyPr/>
          <a:p>
            <a:r>
              <a:rPr lang="en-US" altLang="zh-CN" sz="36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FOR    YOU</a:t>
            </a:r>
            <a:endParaRPr lang="en-US" altLang="zh-CN" sz="36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6" name="图片 15" descr="timgK72U6JSV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9370" y="4221480"/>
            <a:ext cx="3844290" cy="242697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学会和人愉快相处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乐于助人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标题 3"/>
          <p:cNvSpPr>
            <a:spLocks noGrp="1"/>
          </p:cNvSpPr>
          <p:nvPr/>
        </p:nvSpPr>
        <p:spPr>
          <a:xfrm>
            <a:off x="966788" y="492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80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给大家的建议</a:t>
            </a:r>
            <a:endParaRPr lang="zh-CN" altLang="en-US" sz="80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" name="图片 9" descr="timg681ID7EK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0105" y="2615565"/>
            <a:ext cx="4797425" cy="2735580"/>
          </a:xfrm>
          <a:prstGeom prst="rect">
            <a:avLst/>
          </a:prstGeom>
        </p:spPr>
      </p:pic>
      <p:pic>
        <p:nvPicPr>
          <p:cNvPr id="11" name="图片 10" descr="timgIBN9M0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615565"/>
            <a:ext cx="3709035" cy="277431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学会换位思考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sym typeface="+mn-ea"/>
              </a:rPr>
              <a:t>4</a:t>
            </a:r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sym typeface="+mn-ea"/>
              </a:rPr>
              <a:t>.</a:t>
            </a:r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sym typeface="+mn-ea"/>
              </a:rPr>
              <a:t>要有目标和追求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标题 3"/>
          <p:cNvSpPr>
            <a:spLocks noGrp="1"/>
          </p:cNvSpPr>
          <p:nvPr/>
        </p:nvSpPr>
        <p:spPr>
          <a:xfrm>
            <a:off x="966788" y="492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80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给大家的建议</a:t>
            </a:r>
            <a:endParaRPr lang="zh-CN" altLang="en-US" sz="80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8" name="图片 7" descr="timgV56O4UY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0105" y="2615565"/>
            <a:ext cx="4761230" cy="3277870"/>
          </a:xfrm>
          <a:prstGeom prst="rect">
            <a:avLst/>
          </a:prstGeom>
        </p:spPr>
      </p:pic>
      <p:pic>
        <p:nvPicPr>
          <p:cNvPr id="2" name="图片 1" descr="timg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575" y="2615565"/>
            <a:ext cx="4991100" cy="32778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5.</a:t>
            </a:r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懂得约束自己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r>
              <a:rPr lang="en-US" altLang="zh-CN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6.</a:t>
            </a:r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应对挫折，总结经验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标题 3"/>
          <p:cNvSpPr>
            <a:spLocks noGrp="1"/>
          </p:cNvSpPr>
          <p:nvPr/>
        </p:nvSpPr>
        <p:spPr>
          <a:xfrm>
            <a:off x="966788" y="492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80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给大家的建议</a:t>
            </a:r>
            <a:endParaRPr lang="zh-CN" altLang="en-US" sz="80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9" name="图片 8" descr="timg67A9XY2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2200" y="2615565"/>
            <a:ext cx="4317365" cy="2880995"/>
          </a:xfrm>
          <a:prstGeom prst="rect">
            <a:avLst/>
          </a:prstGeom>
        </p:spPr>
      </p:pic>
      <p:pic>
        <p:nvPicPr>
          <p:cNvPr id="2" name="图片 1" descr="timg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05" y="2615565"/>
            <a:ext cx="3990340" cy="290703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标题 8"/>
          <p:cNvSpPr>
            <a:spLocks noGrp="1"/>
          </p:cNvSpPr>
          <p:nvPr>
            <p:ph type="title" orient="vert"/>
          </p:nvPr>
        </p:nvSpPr>
        <p:spPr/>
        <p:txBody>
          <a:bodyPr/>
          <a:p>
            <a:r>
              <a:rPr lang="zh-CN" altLang="en-US" sz="6600">
                <a:solidFill>
                  <a:srgbClr val="FF0000"/>
                </a:solidFill>
              </a:rPr>
              <a:t>常怀感恩之心</a:t>
            </a:r>
            <a:endParaRPr lang="zh-CN" altLang="en-US" sz="660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67385" y="365125"/>
            <a:ext cx="732282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感激欺骗你的人，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                            </a:t>
            </a:r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因为是他增进了你的智慧；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感激鄙视你的人，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                            </a:t>
            </a:r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因为是他激发了你的自尊；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感激中伤你的人，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                            </a:t>
            </a:r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因为是他砥砺了你的人格；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感激鞭打你的人，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                            </a:t>
            </a:r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因为他激发了你的斗志；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感激遗弃你的人，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                            </a:t>
            </a:r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因为他教导了你该独立；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感激斥责你的人，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                            </a:t>
            </a:r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因为他提醒了你的缺点；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更要感激的是令你痛定思痛的人，</a:t>
            </a:r>
            <a:endParaRPr lang="zh-CN" altLang="en-US" sz="28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l"/>
            <a:r>
              <a:rPr lang="zh-CN" altLang="en-US" sz="2800"/>
              <a:t>                            </a:t>
            </a:r>
            <a:r>
              <a:rPr lang="zh-CN" altLang="en-US" sz="28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因为他证实了你的存在。</a:t>
            </a:r>
            <a:endParaRPr lang="zh-CN" altLang="en-US" sz="28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2" name="图片 11" descr="timg5MA4QOP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28280" y="958850"/>
            <a:ext cx="2357755" cy="40112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olidFill>
                  <a:srgbClr val="0070C0"/>
                </a:solidFill>
              </a:rPr>
              <a:t>学习心理学的一些感悟：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7215" y="1457960"/>
            <a:ext cx="10515600" cy="5095240"/>
          </a:xfrm>
        </p:spPr>
        <p:txBody>
          <a:bodyPr>
            <a:noAutofit/>
          </a:bodyPr>
          <a:p>
            <a:r>
              <a:rPr lang="en-US" altLang="zh-CN" sz="3200"/>
              <a:t>1.</a:t>
            </a:r>
            <a:r>
              <a:rPr lang="zh-CN" altLang="en-US" sz="3200"/>
              <a:t>保持平常心</a:t>
            </a:r>
            <a:endParaRPr lang="zh-CN" altLang="en-US" sz="3200"/>
          </a:p>
          <a:p>
            <a:endParaRPr lang="zh-CN" altLang="en-US" sz="3200"/>
          </a:p>
          <a:p>
            <a:r>
              <a:rPr lang="en-US" altLang="zh-CN" sz="3200"/>
              <a:t>2.</a:t>
            </a:r>
            <a:r>
              <a:rPr lang="zh-CN" altLang="en-US" sz="3200"/>
              <a:t>学会关注自己</a:t>
            </a:r>
            <a:endParaRPr lang="zh-CN" altLang="en-US" sz="3200"/>
          </a:p>
          <a:p>
            <a:endParaRPr lang="zh-CN" altLang="en-US" sz="3200"/>
          </a:p>
          <a:p>
            <a:r>
              <a:rPr lang="en-US" altLang="zh-CN" sz="3200"/>
              <a:t>3.</a:t>
            </a:r>
            <a:r>
              <a:rPr lang="zh-CN" altLang="en-US" sz="3200"/>
              <a:t>遇事努力但不强求</a:t>
            </a:r>
            <a:endParaRPr lang="zh-CN" altLang="en-US" sz="3200"/>
          </a:p>
          <a:p>
            <a:endParaRPr lang="zh-CN" altLang="en-US" sz="3200"/>
          </a:p>
          <a:p>
            <a:r>
              <a:rPr lang="en-US" altLang="zh-CN" sz="3200"/>
              <a:t>4.</a:t>
            </a:r>
            <a:r>
              <a:rPr lang="zh-CN" altLang="en-US" sz="3200"/>
              <a:t>在挫折过不去时使用阿</a:t>
            </a:r>
            <a:r>
              <a:rPr lang="en-US" altLang="zh-CN" sz="3200"/>
              <a:t>Q</a:t>
            </a:r>
            <a:r>
              <a:rPr lang="zh-CN" altLang="en-US" sz="3200"/>
              <a:t>精神</a:t>
            </a:r>
            <a:endParaRPr lang="zh-CN" altLang="en-US" sz="3200"/>
          </a:p>
          <a:p>
            <a:endParaRPr lang="zh-CN" altLang="en-US" sz="3200"/>
          </a:p>
          <a:p>
            <a:r>
              <a:rPr lang="en-US" altLang="zh-CN" sz="3200"/>
              <a:t>5.</a:t>
            </a:r>
            <a:r>
              <a:rPr lang="zh-CN" altLang="en-US" sz="3200"/>
              <a:t>懂得珍惜，知足常乐</a:t>
            </a:r>
            <a:endParaRPr lang="zh-CN" altLang="en-US" sz="320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/>
          <a:p>
            <a:pPr marL="0" indent="0">
              <a:buNone/>
            </a:pPr>
            <a:r>
              <a:rPr lang="zh-CN" altLang="en-US" sz="96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健康从心开始</a:t>
            </a:r>
            <a:endParaRPr lang="zh-CN" altLang="en-US" sz="96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  <a:p>
            <a:pPr marL="0" indent="0">
              <a:buNone/>
            </a:pPr>
            <a:endParaRPr lang="zh-CN" altLang="en-US" sz="96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  <a:p>
            <a:pPr marL="0" indent="0" algn="ctr">
              <a:buNone/>
            </a:pPr>
            <a:r>
              <a:rPr lang="zh-CN" altLang="en-US" sz="96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谢谢大家！</a:t>
            </a:r>
            <a:endParaRPr lang="zh-CN" altLang="en-US" sz="96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marL="0" indent="0">
              <a:buNone/>
            </a:pPr>
            <a:endParaRPr lang="zh-CN" altLang="en-US" sz="96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你真的了解心理学吗？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68120"/>
            <a:ext cx="5565775" cy="5144770"/>
          </a:xfrm>
        </p:spPr>
        <p:txBody>
          <a:bodyPr/>
          <a:p>
            <a:r>
              <a:rPr lang="zh-CN" altLang="en-US" sz="1800"/>
              <a:t>有人说心理学就是星座和占卜</a:t>
            </a:r>
            <a:endParaRPr lang="zh-CN" altLang="en-US" sz="1800"/>
          </a:p>
          <a:p>
            <a:endParaRPr lang="zh-CN" altLang="en-US" sz="1800"/>
          </a:p>
          <a:p>
            <a:r>
              <a:rPr lang="zh-CN" altLang="en-US" sz="1800"/>
              <a:t>有人说心理学能催眠</a:t>
            </a:r>
            <a:endParaRPr lang="zh-CN" altLang="en-US" sz="1800"/>
          </a:p>
          <a:p>
            <a:endParaRPr lang="zh-CN" altLang="en-US" sz="1800"/>
          </a:p>
          <a:p>
            <a:r>
              <a:rPr lang="zh-CN" altLang="en-US" sz="1800"/>
              <a:t>有人说心理学就是解梦</a:t>
            </a:r>
            <a:endParaRPr lang="zh-CN" altLang="en-US" sz="1800"/>
          </a:p>
          <a:p>
            <a:endParaRPr lang="zh-CN" altLang="en-US" sz="1800"/>
          </a:p>
          <a:p>
            <a:r>
              <a:rPr lang="zh-CN" altLang="en-US" sz="1800"/>
              <a:t>有人说学心理学的本来就很疯</a:t>
            </a:r>
            <a:endParaRPr lang="zh-CN" altLang="en-US" sz="1800"/>
          </a:p>
          <a:p>
            <a:endParaRPr lang="zh-CN" altLang="en-US" sz="1800"/>
          </a:p>
          <a:p>
            <a:r>
              <a:rPr lang="zh-CN" altLang="en-US" sz="1800"/>
              <a:t>有人说经历多了，没学过心理学也是心理学家</a:t>
            </a:r>
            <a:endParaRPr lang="zh-CN" altLang="en-US" sz="1800"/>
          </a:p>
          <a:p>
            <a:endParaRPr lang="zh-CN" altLang="en-US" sz="1800"/>
          </a:p>
          <a:p>
            <a:r>
              <a:rPr lang="zh-CN" altLang="en-US" sz="1800"/>
              <a:t>有人说心理学就是人生哲理和心灵鸡汤</a:t>
            </a:r>
            <a:endParaRPr lang="zh-CN" altLang="en-US" sz="1800"/>
          </a:p>
          <a:p>
            <a:endParaRPr lang="zh-CN" altLang="en-US" sz="1800"/>
          </a:p>
          <a:p>
            <a:r>
              <a:rPr lang="zh-CN" altLang="en-US" sz="1800"/>
              <a:t>有人说学了心理学无所不能</a:t>
            </a:r>
            <a:endParaRPr lang="zh-CN" altLang="en-US" sz="1800"/>
          </a:p>
        </p:txBody>
      </p:sp>
      <p:sp>
        <p:nvSpPr>
          <p:cNvPr id="4" name="文本框 3"/>
          <p:cNvSpPr txBox="1"/>
          <p:nvPr/>
        </p:nvSpPr>
        <p:spPr>
          <a:xfrm>
            <a:off x="3712210" y="2437130"/>
            <a:ext cx="749808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9600">
                <a:solidFill>
                  <a:srgbClr val="C00000"/>
                </a:solidFill>
              </a:rPr>
              <a:t>不懂心理学！</a:t>
            </a:r>
            <a:endParaRPr lang="zh-CN" altLang="en-US" sz="960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87695" y="319405"/>
            <a:ext cx="5782945" cy="57829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864360" y="1299845"/>
            <a:ext cx="1106170" cy="4663440"/>
          </a:xfrm>
          <a:prstGeom prst="rect">
            <a:avLst/>
          </a:prstGeom>
          <a:noFill/>
        </p:spPr>
        <p:txBody>
          <a:bodyPr vert="eaVert"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r>
              <a:rPr lang="zh-CN" altLang="en-US" sz="6000">
                <a:solidFill>
                  <a:schemeClr val="accent4"/>
                </a:solidFill>
                <a:effectLst/>
              </a:rPr>
              <a:t>什么是心理学</a:t>
            </a:r>
            <a:endParaRPr lang="zh-CN" altLang="en-US" sz="6000">
              <a:solidFill>
                <a:schemeClr val="accent4"/>
              </a:solidFill>
              <a:effectLst/>
            </a:endParaRPr>
          </a:p>
        </p:txBody>
      </p:sp>
    </p:spTree>
    <p:custDataLst>
      <p:tags r:id="rId2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18690" y="1208405"/>
            <a:ext cx="7776845" cy="4584700"/>
          </a:xfrm>
        </p:spPr>
        <p:txBody>
          <a:bodyPr>
            <a:normAutofit/>
          </a:bodyPr>
          <a:p>
            <a:pPr algn="l"/>
            <a:r>
              <a:rPr lang="en-US" altLang="zh-CN" sz="3600"/>
              <a:t>       </a:t>
            </a:r>
            <a:r>
              <a:rPr lang="zh-CN" altLang="en-US" sz="3600"/>
              <a:t>1879年生理学家冯特在德国莱比锡大学建立了世界上第一个心理实验室，用自然方法研究各种最基本的心理现象：感觉。</a:t>
            </a:r>
            <a:br>
              <a:rPr lang="zh-CN" altLang="en-US" sz="3600"/>
            </a:br>
            <a:r>
              <a:rPr lang="zh-CN" altLang="en-US" sz="3600"/>
              <a:t>       这一行动使心理学开始从哲学中脱离出来，成为一门独立的科学，它标志着科学心理学的诞生。</a:t>
            </a:r>
            <a:endParaRPr lang="zh-CN" altLang="en-US" sz="360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0000"/>
          </a:bodyPr>
          <a:p>
            <a:r>
              <a:rPr lang="zh-CN" altLang="en-US"/>
              <a:t>心理学的诞生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77215" y="358140"/>
            <a:ext cx="10515600" cy="3493135"/>
          </a:xfrm>
        </p:spPr>
        <p:txBody>
          <a:bodyPr>
            <a:noAutofit/>
          </a:bodyPr>
          <a:p>
            <a:r>
              <a:rPr lang="zh-CN" altLang="en-US" sz="3600"/>
              <a:t>心理学是研究人的心理现象及行为规律的科学，首先研究的是人的行为和心理，其次研究心理和行为的活动规律</a:t>
            </a:r>
            <a:endParaRPr lang="zh-CN" altLang="en-US" sz="3600"/>
          </a:p>
          <a:p>
            <a:r>
              <a:rPr lang="zh-CN" altLang="en-US" sz="3600"/>
              <a:t>心理学是一门以解释，预测和调控人的行为为目的，通过研究描述，分析人的行为，</a:t>
            </a:r>
            <a:endParaRPr lang="zh-CN" altLang="en-US" sz="3600"/>
          </a:p>
          <a:p>
            <a:pPr marL="0" indent="0">
              <a:buNone/>
            </a:pPr>
            <a:r>
              <a:rPr lang="zh-CN" altLang="en-US" sz="3600"/>
              <a:t>  揭示人的心理活动规律的科学。</a:t>
            </a:r>
            <a:endParaRPr lang="zh-CN" altLang="en-US" sz="3600"/>
          </a:p>
        </p:txBody>
      </p:sp>
      <p:sp>
        <p:nvSpPr>
          <p:cNvPr id="8" name="文本框 7"/>
          <p:cNvSpPr txBox="1"/>
          <p:nvPr/>
        </p:nvSpPr>
        <p:spPr>
          <a:xfrm rot="21060000">
            <a:off x="901065" y="4288790"/>
            <a:ext cx="565658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80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心理学是科学！</a:t>
            </a:r>
            <a:endParaRPr lang="zh-CN" altLang="en-US" sz="480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pic>
        <p:nvPicPr>
          <p:cNvPr id="10" name="图片 9" descr="timgTNRP19R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41845" y="2944495"/>
            <a:ext cx="4751070" cy="35185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/>
          </a:bodyPr>
          <a:p>
            <a:r>
              <a:rPr lang="zh-CN" altLang="en-US"/>
              <a:t>心理学构成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919095" y="1687830"/>
            <a:ext cx="1938020" cy="11036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父体：</a:t>
            </a:r>
            <a:endParaRPr lang="zh-CN" altLang="en-US"/>
          </a:p>
          <a:p>
            <a:pPr algn="ctr"/>
            <a:r>
              <a:rPr lang="zh-CN" altLang="en-US" sz="3200"/>
              <a:t>哲学</a:t>
            </a:r>
            <a:endParaRPr lang="zh-CN" altLang="en-US" sz="3200"/>
          </a:p>
        </p:txBody>
      </p:sp>
      <p:sp>
        <p:nvSpPr>
          <p:cNvPr id="6" name="矩形 5"/>
          <p:cNvSpPr/>
          <p:nvPr/>
        </p:nvSpPr>
        <p:spPr>
          <a:xfrm>
            <a:off x="7428865" y="1687830"/>
            <a:ext cx="1938020" cy="11036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母体：</a:t>
            </a:r>
            <a:endParaRPr lang="zh-CN" altLang="en-US"/>
          </a:p>
          <a:p>
            <a:pPr algn="ctr"/>
            <a:r>
              <a:rPr lang="zh-CN" altLang="en-US" sz="3200"/>
              <a:t>生理学</a:t>
            </a:r>
            <a:endParaRPr lang="zh-CN" altLang="en-US" sz="3200"/>
          </a:p>
        </p:txBody>
      </p:sp>
      <p:sp>
        <p:nvSpPr>
          <p:cNvPr id="9" name="矩形 8"/>
          <p:cNvSpPr/>
          <p:nvPr/>
        </p:nvSpPr>
        <p:spPr>
          <a:xfrm>
            <a:off x="5123180" y="3596005"/>
            <a:ext cx="1938020" cy="11036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心理学</a:t>
            </a:r>
            <a:endParaRPr lang="zh-CN" altLang="en-US" sz="3200"/>
          </a:p>
        </p:txBody>
      </p:sp>
      <p:cxnSp>
        <p:nvCxnSpPr>
          <p:cNvPr id="10" name="肘形连接符 9"/>
          <p:cNvCxnSpPr>
            <a:stCxn id="5" idx="2"/>
            <a:endCxn id="9" idx="0"/>
          </p:cNvCxnSpPr>
          <p:nvPr/>
        </p:nvCxnSpPr>
        <p:spPr>
          <a:xfrm rot="5400000" flipV="1">
            <a:off x="4587875" y="2091055"/>
            <a:ext cx="804545" cy="2204085"/>
          </a:xfrm>
          <a:prstGeom prst="bentConnector3">
            <a:avLst>
              <a:gd name="adj1" fmla="val 500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肘形连接符 11"/>
          <p:cNvCxnSpPr>
            <a:stCxn id="6" idx="2"/>
            <a:endCxn id="9" idx="0"/>
          </p:cNvCxnSpPr>
          <p:nvPr/>
        </p:nvCxnSpPr>
        <p:spPr>
          <a:xfrm rot="5400000">
            <a:off x="6842760" y="2040255"/>
            <a:ext cx="804545" cy="2305685"/>
          </a:xfrm>
          <a:prstGeom prst="bentConnector3">
            <a:avLst>
              <a:gd name="adj1" fmla="val 500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86995" y="2646680"/>
            <a:ext cx="1938020" cy="11036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社会科学</a:t>
            </a:r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192385" y="2640965"/>
            <a:ext cx="1938020" cy="11036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自然科学</a:t>
            </a:r>
            <a:endParaRPr lang="zh-CN" altLang="en-US"/>
          </a:p>
        </p:txBody>
      </p:sp>
      <p:cxnSp>
        <p:nvCxnSpPr>
          <p:cNvPr id="16" name="直接箭头连接符 15"/>
          <p:cNvCxnSpPr>
            <a:stCxn id="14" idx="3"/>
            <a:endCxn id="5" idx="1"/>
          </p:cNvCxnSpPr>
          <p:nvPr/>
        </p:nvCxnSpPr>
        <p:spPr>
          <a:xfrm flipV="1">
            <a:off x="2025015" y="2239645"/>
            <a:ext cx="894080" cy="95885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15" idx="1"/>
            <a:endCxn id="6" idx="3"/>
          </p:cNvCxnSpPr>
          <p:nvPr/>
        </p:nvCxnSpPr>
        <p:spPr>
          <a:xfrm flipH="1" flipV="1">
            <a:off x="9366885" y="2239645"/>
            <a:ext cx="825500" cy="9531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730500" y="5216525"/>
            <a:ext cx="72885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accent1">
                    <a:lumMod val="60000"/>
                    <a:lumOff val="40000"/>
                  </a:schemeClr>
                </a:solidFill>
              </a:rPr>
              <a:t>具有自然科学和社会科学的双重性质</a:t>
            </a:r>
            <a:endParaRPr lang="zh-CN" altLang="en-US" sz="32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 rot="20940000">
            <a:off x="246380" y="4124325"/>
            <a:ext cx="38690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720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中间学科</a:t>
            </a:r>
            <a:endParaRPr lang="zh-CN" altLang="en-US" sz="720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1" name="文本框 20"/>
          <p:cNvSpPr txBox="1"/>
          <p:nvPr/>
        </p:nvSpPr>
        <p:spPr>
          <a:xfrm rot="960000">
            <a:off x="7667625" y="3965575"/>
            <a:ext cx="39166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720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边缘学科</a:t>
            </a:r>
            <a:endParaRPr lang="zh-CN" altLang="en-US" sz="720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8" grpId="0"/>
      <p:bldP spid="19" grpId="0"/>
      <p:bldP spid="21" grpId="0"/>
      <p:bldP spid="9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4415155" y="3258185"/>
            <a:ext cx="7776845" cy="1133475"/>
          </a:xfrm>
        </p:spPr>
        <p:txBody>
          <a:bodyPr>
            <a:noAutofit/>
          </a:bodyPr>
          <a:p>
            <a:r>
              <a:rPr lang="zh-CN" altLang="en-US" sz="96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因为健康！</a:t>
            </a:r>
            <a:endParaRPr lang="zh-CN" altLang="en-US" sz="960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>
          <a:xfrm>
            <a:off x="299720" y="1019810"/>
            <a:ext cx="8020050" cy="130238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zh-CN" altLang="en-US" sz="72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+mn-ea"/>
              </a:rPr>
              <a:t>为什么要学心理学？</a:t>
            </a:r>
            <a:endParaRPr lang="zh-CN" altLang="en-US" sz="720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18690" y="1716405"/>
            <a:ext cx="7776845" cy="4139565"/>
          </a:xfrm>
        </p:spPr>
        <p:txBody>
          <a:bodyPr>
            <a:normAutofit fontScale="90000"/>
          </a:bodyPr>
          <a:p>
            <a:pPr algn="l"/>
            <a:r>
              <a:rPr lang="en-US" altLang="zh-CN" sz="4000"/>
              <a:t>        </a:t>
            </a:r>
            <a:r>
              <a:rPr lang="zh-CN" altLang="en-US" sz="4000"/>
              <a:t>世界卫生组织关于健康的定义："健康乃是一种在身体上、精神上的完满状态，以及良好的适应力，而不仅仅是没有疾病和衰弱的状态。"这就是人们所指的身心健康，也就是说，</a:t>
            </a:r>
            <a:r>
              <a:rPr lang="zh-CN" altLang="en-US" sz="4000">
                <a:solidFill>
                  <a:srgbClr val="FF0000"/>
                </a:solidFill>
              </a:rPr>
              <a:t>一个人在躯体健康、</a:t>
            </a:r>
            <a:r>
              <a:rPr lang="zh-CN" altLang="en-US" sz="4000" u="sng">
                <a:solidFill>
                  <a:srgbClr val="FF0000"/>
                </a:solidFill>
              </a:rPr>
              <a:t>心理健康</a:t>
            </a:r>
            <a:r>
              <a:rPr lang="zh-CN" altLang="en-US" sz="4000">
                <a:solidFill>
                  <a:srgbClr val="FF0000"/>
                </a:solidFill>
              </a:rPr>
              <a:t>、社会适应良好和道德健康四方面都健全，才是完全健康的人。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/>
          </a:bodyPr>
          <a:p>
            <a:r>
              <a:rPr lang="zh-CN" altLang="en-US"/>
              <a:t>健康的定义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01925"/>
          </a:xfrm>
        </p:spPr>
        <p:txBody>
          <a:bodyPr/>
          <a:p>
            <a:r>
              <a:rPr lang="zh-CN" altLang="en-US"/>
              <a:t>法国人文主义思想家蒙田有一句名言：生活乐趣的大小是随我们对生活的关心程度而定的。能够发掘出自己内心的快乐，你就幸福了。人们总是追求自己缺乏的东西，认为自己不幸福就去追求幸福。但是，幸福不是追求到的，而是靠自己的感知。</a:t>
            </a:r>
            <a:endParaRPr lang="zh-CN" altLang="en-US"/>
          </a:p>
          <a:p>
            <a:r>
              <a:rPr lang="zh-CN" altLang="en-US"/>
              <a:t>然而，并非所有人都可以在没有帮助的情况下发掘自己的快乐，这就是心理学、心理咨询师存在的意义。经过与咨询师的探讨之后，你会发现，所有的问题都可以通过自己的努力得到解决，生活也可以变得更美好。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247140" y="4897120"/>
            <a:ext cx="104952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solidFill>
                  <a:srgbClr val="FFC000"/>
                </a:solidFill>
              </a:rPr>
              <a:t>学心理学不是自己有心理问题，而是想让自己变更好；</a:t>
            </a:r>
            <a:endParaRPr lang="zh-CN" altLang="en-US" sz="2800">
              <a:solidFill>
                <a:srgbClr val="FFC000"/>
              </a:solidFill>
            </a:endParaRPr>
          </a:p>
          <a:p>
            <a:r>
              <a:rPr lang="zh-CN" altLang="en-US" sz="2800">
                <a:solidFill>
                  <a:srgbClr val="FFC000"/>
                </a:solidFill>
              </a:rPr>
              <a:t>找心理医生不是脑子有毛病，而是想让自己变更好。</a:t>
            </a:r>
            <a:endParaRPr lang="zh-CN" altLang="en-US" sz="2800">
              <a:solidFill>
                <a:srgbClr val="FFC000"/>
              </a:solidFill>
            </a:endParaRPr>
          </a:p>
          <a:p>
            <a:r>
              <a:rPr lang="zh-CN" altLang="en-US" sz="2800">
                <a:solidFill>
                  <a:srgbClr val="FFC000"/>
                </a:solidFill>
              </a:rPr>
              <a:t>正常人也有不同程度的心理问题，想要变得更好就去了解心理学。</a:t>
            </a:r>
            <a:endParaRPr lang="zh-CN" altLang="en-US" sz="280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 rot="20700000">
            <a:off x="3174365" y="2460625"/>
            <a:ext cx="5770245" cy="15684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perspectiveRelaxedModerately"/>
              <a:lightRig rig="threePt" dir="t"/>
            </a:scene3d>
          </a:bodyPr>
          <a:p>
            <a:pPr algn="ctr"/>
            <a:r>
              <a:rPr lang="zh-CN" altLang="zh-CN" sz="96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变得更好！</a:t>
            </a:r>
            <a:endParaRPr lang="zh-CN" altLang="zh-CN" sz="9600" b="1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1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83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83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22.xml><?xml version="1.0" encoding="utf-8"?>
<p:tagLst xmlns:p="http://schemas.openxmlformats.org/presentationml/2006/main">
  <p:tag name="KSO_WPP_MARK_KEY" val="08529091-9dbf-45b5-906e-24261bcfb7e7"/>
  <p:tag name="COMMONDATA" val="eyJoZGlkIjoiMjg2NzZiMjA0MjMwZjYwNzczMGE3YTkyY2M0M2UxYTgifQ=="/>
</p:tagLst>
</file>

<file path=ppt/tags/tag3.xml><?xml version="1.0" encoding="utf-8"?>
<p:tagLst xmlns:p="http://schemas.openxmlformats.org/presentationml/2006/main">
  <p:tag name="KSO_WM_TEMPLATE_CATEGORY" val="custom"/>
  <p:tag name="KSO_WM_TEMPLATE_INDEX" val="20184583"/>
  <p:tag name="KSO_WM_TAG_VERSION" val="1.0"/>
  <p:tag name="KSO_WM_BEAUTIFY_FLAG" val="#wm#"/>
  <p:tag name="KSO_WM_TEMPLATE_THUMBS_INDEX" val="1、6、12、14、4、5、13、20"/>
</p:tagLst>
</file>

<file path=ppt/tags/tag4.xml><?xml version="1.0" encoding="utf-8"?>
<p:tagLst xmlns:p="http://schemas.openxmlformats.org/presentationml/2006/main">
  <p:tag name="KSO_WM_TEMPLATE_CATEGORY" val="custom"/>
  <p:tag name="KSO_WM_TEMPLATE_INDEX" val="20184583"/>
  <p:tag name="KSO_WM_TAG_VERSION" val="1.0"/>
  <p:tag name="KSO_WM_UNIT_TYPE" val="a"/>
  <p:tag name="KSO_WM_UNIT_INDEX" val="1"/>
  <p:tag name="KSO_WM_UNIT_ID" val="custom20184583_1*a*1"/>
  <p:tag name="KSO_WM_UNIT_LAYERLEVEL" val="1"/>
  <p:tag name="KSO_WM_UNIT_VALUE" val="9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几何商务汇报通用"/>
</p:tagLst>
</file>

<file path=ppt/tags/tag5.xml><?xml version="1.0" encoding="utf-8"?>
<p:tagLst xmlns:p="http://schemas.openxmlformats.org/presentationml/2006/main">
  <p:tag name="KSO_WM_TEMPLATE_CATEGORY" val="custom"/>
  <p:tag name="KSO_WM_TEMPLATE_INDEX" val="20184583"/>
  <p:tag name="KSO_WM_TAG_VERSION" val="1.0"/>
  <p:tag name="KSO_WM_UNIT_TYPE" val="b"/>
  <p:tag name="KSO_WM_UNIT_INDEX" val="1"/>
  <p:tag name="KSO_WM_UNIT_ID" val="custom20184583_1*b*1"/>
  <p:tag name="KSO_WM_UNIT_LAYERLEVEL" val="1"/>
  <p:tag name="KSO_WM_UNIT_VALUE" val="26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适用于企业宣传、工作计划、计划总结、述职报告"/>
</p:tagLst>
</file>

<file path=ppt/tags/tag6.xml><?xml version="1.0" encoding="utf-8"?>
<p:tagLst xmlns:p="http://schemas.openxmlformats.org/presentationml/2006/main">
  <p:tag name="KSO_WM_TEMPLATE_CATEGORY" val="custom"/>
  <p:tag name="KSO_WM_TEMPLATE_INDEX" val="20184583"/>
  <p:tag name="KSO_WM_TAG_VERSION" val="1.0"/>
  <p:tag name="KSO_WM_SLIDE_ID" val="custom20184583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  <p:tag name="KSO_WM_TEMPLATE_THUMBS_INDEX" val="1、6、12、14、4、5、13、20、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83"/>
</p:tagLst>
</file>

<file path=ppt/theme/theme1.xml><?xml version="1.0" encoding="utf-8"?>
<a:theme xmlns:a="http://schemas.openxmlformats.org/drawingml/2006/main" name="1_Office 主题​​">
  <a:themeElements>
    <a:clrScheme name="自定义 384">
      <a:dk1>
        <a:srgbClr val="000000"/>
      </a:dk1>
      <a:lt1>
        <a:srgbClr val="FFFFFF"/>
      </a:lt1>
      <a:dk2>
        <a:srgbClr val="3A414B"/>
      </a:dk2>
      <a:lt2>
        <a:srgbClr val="F0F0F0"/>
      </a:lt2>
      <a:accent1>
        <a:srgbClr val="92278F"/>
      </a:accent1>
      <a:accent2>
        <a:srgbClr val="9A56D3"/>
      </a:accent2>
      <a:accent3>
        <a:srgbClr val="745CD8"/>
      </a:accent3>
      <a:accent4>
        <a:srgbClr val="665EB8"/>
      </a:accent4>
      <a:accent5>
        <a:srgbClr val="44A5ED"/>
      </a:accent5>
      <a:accent6>
        <a:srgbClr val="FFFFFF"/>
      </a:accent6>
      <a:hlink>
        <a:srgbClr val="92278F"/>
      </a:hlink>
      <a:folHlink>
        <a:srgbClr val="BFBFBF"/>
      </a:folHlink>
    </a:clrScheme>
    <a:fontScheme name="0hh3ad1b">
      <a:majorFont>
        <a:latin typeface="Arial"/>
        <a:ea typeface="SimHei"/>
        <a:cs typeface=""/>
      </a:majorFont>
      <a:minorFont>
        <a:latin typeface="Arial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1357</Words>
  <Application>WPS 演示</Application>
  <PresentationFormat>宽屏</PresentationFormat>
  <Paragraphs>128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1_Office 主题​​</vt:lpstr>
      <vt:lpstr>走进心理学</vt:lpstr>
      <vt:lpstr>你真的了解心理学吗？</vt:lpstr>
      <vt:lpstr>PowerPoint 演示文稿</vt:lpstr>
      <vt:lpstr>       1879年生理学家冯特在德国莱比锡大学建立了世界上第一个心理实验室，用自然方法研究各种最基本的心理现象：感觉。        这一行动使心理学开始从哲学中脱离出来，成为一门独立的科学，它标志着科学心理学的诞生。</vt:lpstr>
      <vt:lpstr>PowerPoint 演示文稿</vt:lpstr>
      <vt:lpstr>PowerPoint 演示文稿</vt:lpstr>
      <vt:lpstr>因为健康！</vt:lpstr>
      <vt:lpstr>        世界卫生组织关于健康的定义："健康乃是一种在身体上、精神上的完满状态，以及良好的适应力，而不仅仅是没有疾病和衰弱的状态。"这就是人们所指的身心健康，也就是说，一个人在躯体健康、心理健康、社会适应良好和道德健康四方面都健全，才是完全健康的人。</vt:lpstr>
      <vt:lpstr>PowerPoint 演示文稿</vt:lpstr>
      <vt:lpstr>给大家的建议</vt:lpstr>
      <vt:lpstr>PowerPoint 演示文稿</vt:lpstr>
      <vt:lpstr>PowerPoint 演示文稿</vt:lpstr>
      <vt:lpstr>PowerPoint 演示文稿</vt:lpstr>
      <vt:lpstr>常怀感恩之心</vt:lpstr>
      <vt:lpstr>学习心理学的一些感悟：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蔡金享</cp:lastModifiedBy>
  <cp:revision>22</cp:revision>
  <dcterms:created xsi:type="dcterms:W3CDTF">2018-10-04T12:05:00Z</dcterms:created>
  <dcterms:modified xsi:type="dcterms:W3CDTF">2023-03-31T07:11:47Z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EB0B821C42D74AD19C0136B8A428C729</vt:lpwstr>
  </property>
</Properties>
</file>