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369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8" Type="http://schemas.openxmlformats.org/officeDocument/2006/relationships/tags" Target="../tags/tag88.xml"/><Relationship Id="rId27" Type="http://schemas.openxmlformats.org/officeDocument/2006/relationships/tags" Target="../tags/tag87.xml"/><Relationship Id="rId26" Type="http://schemas.openxmlformats.org/officeDocument/2006/relationships/tags" Target="../tags/tag86.xml"/><Relationship Id="rId25" Type="http://schemas.openxmlformats.org/officeDocument/2006/relationships/tags" Target="../tags/tag85.xml"/><Relationship Id="rId24" Type="http://schemas.openxmlformats.org/officeDocument/2006/relationships/tags" Target="../tags/tag84.xml"/><Relationship Id="rId23" Type="http://schemas.openxmlformats.org/officeDocument/2006/relationships/tags" Target="../tags/tag83.xml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tags" Target="../tags/tag63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image" Target="../media/image3.jpe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../media/image1.png"/><Relationship Id="rId3" Type="http://schemas.openxmlformats.org/officeDocument/2006/relationships/tags" Target="../tags/tag135.xml"/><Relationship Id="rId25" Type="http://schemas.openxmlformats.org/officeDocument/2006/relationships/tags" Target="../tags/tag156.xml"/><Relationship Id="rId24" Type="http://schemas.openxmlformats.org/officeDocument/2006/relationships/tags" Target="../tags/tag155.xml"/><Relationship Id="rId23" Type="http://schemas.openxmlformats.org/officeDocument/2006/relationships/tags" Target="../tags/tag154.xml"/><Relationship Id="rId22" Type="http://schemas.openxmlformats.org/officeDocument/2006/relationships/tags" Target="../tags/tag153.xml"/><Relationship Id="rId21" Type="http://schemas.openxmlformats.org/officeDocument/2006/relationships/tags" Target="../tags/tag152.xml"/><Relationship Id="rId20" Type="http://schemas.openxmlformats.org/officeDocument/2006/relationships/tags" Target="../tags/tag151.xml"/><Relationship Id="rId2" Type="http://schemas.openxmlformats.org/officeDocument/2006/relationships/tags" Target="../tags/tag134.xml"/><Relationship Id="rId19" Type="http://schemas.openxmlformats.org/officeDocument/2006/relationships/tags" Target="../tags/tag150.xml"/><Relationship Id="rId18" Type="http://schemas.openxmlformats.org/officeDocument/2006/relationships/tags" Target="../tags/tag149.xml"/><Relationship Id="rId17" Type="http://schemas.openxmlformats.org/officeDocument/2006/relationships/tags" Target="../tags/tag148.xml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sp>
        <p:nvSpPr>
          <p:cNvPr id="57" name="文本占位符-汇报人"/>
          <p:cNvSpPr>
            <a:spLocks noGrp="1"/>
          </p:cNvSpPr>
          <p:nvPr userDrawn="1">
            <p:ph type="body" sz="quarter" idx="13" hasCustomPrompt="1"/>
            <p:custDataLst>
              <p:tags r:id="rId5"/>
            </p:custDataLst>
          </p:nvPr>
        </p:nvSpPr>
        <p:spPr>
          <a:xfrm>
            <a:off x="673100" y="4997851"/>
            <a:ext cx="2077494" cy="4535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r>
              <a:rPr lang="zh-CN" altLang="en-US">
                <a:sym typeface="+mn-ea"/>
              </a:rPr>
              <a:t>占位符</a:t>
            </a:r>
            <a:endParaRPr lang="zh-CN" altLang="en-US" dirty="0"/>
          </a:p>
        </p:txBody>
      </p:sp>
      <p:cxnSp>
        <p:nvCxnSpPr>
          <p:cNvPr id="87" name="直接连接符 86"/>
          <p:cNvCxnSpPr/>
          <p:nvPr userDrawn="1">
            <p:custDataLst>
              <p:tags r:id="rId6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7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8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 标题"/>
          <p:cNvSpPr>
            <a:spLocks noGrp="1"/>
          </p:cNvSpPr>
          <p:nvPr userDrawn="1">
            <p:ph type="ctrTitle"/>
            <p:custDataLst>
              <p:tags r:id="rId9"/>
            </p:custDataLst>
          </p:nvPr>
        </p:nvSpPr>
        <p:spPr>
          <a:xfrm>
            <a:off x="695325" y="1652270"/>
            <a:ext cx="6338570" cy="19685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60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10" name="直接连接符 9"/>
          <p:cNvCxnSpPr/>
          <p:nvPr>
            <p:custDataLst>
              <p:tags r:id="rId10"/>
            </p:custDataLst>
          </p:nvPr>
        </p:nvCxnSpPr>
        <p:spPr>
          <a:xfrm flipH="1">
            <a:off x="4740297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 flipH="1">
            <a:off x="4774076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2"/>
            </p:custDataLst>
          </p:nvPr>
        </p:nvCxnSpPr>
        <p:spPr>
          <a:xfrm flipH="1">
            <a:off x="4807854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3"/>
            </p:custDataLst>
          </p:nvPr>
        </p:nvCxnSpPr>
        <p:spPr>
          <a:xfrm flipH="1">
            <a:off x="4841633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4"/>
            </p:custDataLst>
          </p:nvPr>
        </p:nvCxnSpPr>
        <p:spPr>
          <a:xfrm flipH="1">
            <a:off x="4875411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5"/>
            </p:custDataLst>
          </p:nvPr>
        </p:nvCxnSpPr>
        <p:spPr>
          <a:xfrm flipH="1">
            <a:off x="4909190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6"/>
            </p:custDataLst>
          </p:nvPr>
        </p:nvCxnSpPr>
        <p:spPr>
          <a:xfrm flipH="1">
            <a:off x="4942968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7"/>
            </p:custDataLst>
          </p:nvPr>
        </p:nvCxnSpPr>
        <p:spPr>
          <a:xfrm flipH="1">
            <a:off x="4976747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8"/>
            </p:custDataLst>
          </p:nvPr>
        </p:nvCxnSpPr>
        <p:spPr>
          <a:xfrm flipH="1">
            <a:off x="5010525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9"/>
            </p:custDataLst>
          </p:nvPr>
        </p:nvCxnSpPr>
        <p:spPr>
          <a:xfrm flipH="1">
            <a:off x="5044304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20"/>
            </p:custDataLst>
          </p:nvPr>
        </p:nvCxnSpPr>
        <p:spPr>
          <a:xfrm flipH="1">
            <a:off x="5078082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1"/>
            </p:custDataLst>
          </p:nvPr>
        </p:nvCxnSpPr>
        <p:spPr>
          <a:xfrm flipH="1">
            <a:off x="5111861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22"/>
            </p:custDataLst>
          </p:nvPr>
        </p:nvCxnSpPr>
        <p:spPr>
          <a:xfrm flipH="1">
            <a:off x="5145639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23"/>
            </p:custDataLst>
          </p:nvPr>
        </p:nvCxnSpPr>
        <p:spPr>
          <a:xfrm flipH="1">
            <a:off x="5179418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24"/>
            </p:custDataLst>
          </p:nvPr>
        </p:nvCxnSpPr>
        <p:spPr>
          <a:xfrm flipH="1">
            <a:off x="5213196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25"/>
            </p:custDataLst>
          </p:nvPr>
        </p:nvCxnSpPr>
        <p:spPr>
          <a:xfrm>
            <a:off x="673100" y="4510141"/>
            <a:ext cx="40005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4"/>
            <p:custDataLst>
              <p:tags r:id="rId26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28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6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背景图案&#10;&#10;低可信度描述已自动生成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2"/>
          <a:stretch>
            <a:fillRect/>
          </a:stretch>
        </p:blipFill>
        <p:spPr>
          <a:xfrm flipH="1">
            <a:off x="0" y="776716"/>
            <a:ext cx="4237464" cy="608128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4" name="节编号"/>
          <p:cNvSpPr>
            <a:spLocks noGrp="1"/>
          </p:cNvSpPr>
          <p:nvPr userDrawn="1">
            <p:ph type="body" sz="quarter" idx="13" hasCustomPrompt="1"/>
            <p:custDataLst>
              <p:tags r:id="rId5"/>
            </p:custDataLst>
          </p:nvPr>
        </p:nvSpPr>
        <p:spPr>
          <a:xfrm>
            <a:off x="5452314" y="1687843"/>
            <a:ext cx="6066586" cy="124714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7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 userDrawn="1">
            <p:ph type="ctrTitle"/>
            <p:custDataLst>
              <p:tags r:id="rId6"/>
            </p:custDataLst>
          </p:nvPr>
        </p:nvSpPr>
        <p:spPr>
          <a:xfrm>
            <a:off x="5451475" y="3046730"/>
            <a:ext cx="6067425" cy="17964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0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9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6"/>
          <p:cNvSpPr>
            <a:spLocks noGrp="1"/>
          </p:cNvSpPr>
          <p:nvPr>
            <p:ph type="dt" sz="half" idx="19"/>
            <p:custDataLst>
              <p:tags r:id="rId10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20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1"/>
            <p:custDataLst>
              <p:tags r:id="rId12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sp>
        <p:nvSpPr>
          <p:cNvPr id="57" name="文本占位符-汇报人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73100" y="4997851"/>
            <a:ext cx="2077494" cy="4535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r>
              <a:rPr lang="zh-CN" altLang="en-US">
                <a:sym typeface="+mn-ea"/>
              </a:rPr>
              <a:t>占位符</a:t>
            </a:r>
            <a:endParaRPr lang="zh-CN" altLang="en-US" dirty="0"/>
          </a:p>
        </p:txBody>
      </p:sp>
      <p:cxnSp>
        <p:nvCxnSpPr>
          <p:cNvPr id="87" name="直接连接符 86"/>
          <p:cNvCxnSpPr/>
          <p:nvPr userDrawn="1">
            <p:custDataLst>
              <p:tags r:id="rId6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7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8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 标题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695325" y="1652270"/>
            <a:ext cx="6338570" cy="19691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zh-CN" altLang="en-US" sz="6000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10"/>
            </p:custDataLst>
          </p:nvPr>
        </p:nvCxnSpPr>
        <p:spPr>
          <a:xfrm flipH="1">
            <a:off x="4740297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>
            <p:custDataLst>
              <p:tags r:id="rId11"/>
            </p:custDataLst>
          </p:nvPr>
        </p:nvCxnSpPr>
        <p:spPr>
          <a:xfrm flipH="1">
            <a:off x="4774076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12"/>
            </p:custDataLst>
          </p:nvPr>
        </p:nvCxnSpPr>
        <p:spPr>
          <a:xfrm flipH="1">
            <a:off x="4807854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3"/>
            </p:custDataLst>
          </p:nvPr>
        </p:nvCxnSpPr>
        <p:spPr>
          <a:xfrm flipH="1">
            <a:off x="4841633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4"/>
            </p:custDataLst>
          </p:nvPr>
        </p:nvCxnSpPr>
        <p:spPr>
          <a:xfrm flipH="1">
            <a:off x="4875411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5"/>
            </p:custDataLst>
          </p:nvPr>
        </p:nvCxnSpPr>
        <p:spPr>
          <a:xfrm flipH="1">
            <a:off x="4909190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6"/>
            </p:custDataLst>
          </p:nvPr>
        </p:nvCxnSpPr>
        <p:spPr>
          <a:xfrm flipH="1">
            <a:off x="4942968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7"/>
            </p:custDataLst>
          </p:nvPr>
        </p:nvCxnSpPr>
        <p:spPr>
          <a:xfrm flipH="1">
            <a:off x="4976747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8"/>
            </p:custDataLst>
          </p:nvPr>
        </p:nvCxnSpPr>
        <p:spPr>
          <a:xfrm flipH="1">
            <a:off x="5010525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19"/>
            </p:custDataLst>
          </p:nvPr>
        </p:nvCxnSpPr>
        <p:spPr>
          <a:xfrm flipH="1">
            <a:off x="5044304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 flipH="1">
            <a:off x="5078082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21"/>
            </p:custDataLst>
          </p:nvPr>
        </p:nvCxnSpPr>
        <p:spPr>
          <a:xfrm flipH="1">
            <a:off x="5111861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2"/>
            </p:custDataLst>
          </p:nvPr>
        </p:nvCxnSpPr>
        <p:spPr>
          <a:xfrm flipH="1">
            <a:off x="5145639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23"/>
            </p:custDataLst>
          </p:nvPr>
        </p:nvCxnSpPr>
        <p:spPr>
          <a:xfrm flipH="1">
            <a:off x="5179418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 flipH="1">
            <a:off x="5213196" y="4453845"/>
            <a:ext cx="56394" cy="563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25"/>
            </p:custDataLst>
          </p:nvPr>
        </p:nvCxnSpPr>
        <p:spPr>
          <a:xfrm>
            <a:off x="673100" y="4510141"/>
            <a:ext cx="40005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5" Type="http://schemas.openxmlformats.org/officeDocument/2006/relationships/theme" Target="../theme/theme2.xml"/><Relationship Id="rId34" Type="http://schemas.openxmlformats.org/officeDocument/2006/relationships/tags" Target="../tags/tag179.xml"/><Relationship Id="rId33" Type="http://schemas.openxmlformats.org/officeDocument/2006/relationships/tags" Target="../tags/tag178.xml"/><Relationship Id="rId32" Type="http://schemas.openxmlformats.org/officeDocument/2006/relationships/tags" Target="../tags/tag177.xml"/><Relationship Id="rId31" Type="http://schemas.openxmlformats.org/officeDocument/2006/relationships/tags" Target="../tags/tag176.xml"/><Relationship Id="rId30" Type="http://schemas.openxmlformats.org/officeDocument/2006/relationships/tags" Target="../tags/tag175.xml"/><Relationship Id="rId3" Type="http://schemas.openxmlformats.org/officeDocument/2006/relationships/slideLayout" Target="../slideLayouts/slideLayout14.xml"/><Relationship Id="rId29" Type="http://schemas.openxmlformats.org/officeDocument/2006/relationships/tags" Target="../tags/tag174.xml"/><Relationship Id="rId28" Type="http://schemas.openxmlformats.org/officeDocument/2006/relationships/tags" Target="../tags/tag173.xml"/><Relationship Id="rId27" Type="http://schemas.openxmlformats.org/officeDocument/2006/relationships/tags" Target="../tags/tag172.xml"/><Relationship Id="rId26" Type="http://schemas.openxmlformats.org/officeDocument/2006/relationships/tags" Target="../tags/tag171.xml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 flipH="1">
            <a:off x="11029455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4"/>
            </p:custDataLst>
          </p:nvPr>
        </p:nvCxnSpPr>
        <p:spPr>
          <a:xfrm flipH="1">
            <a:off x="11063234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5"/>
            </p:custDataLst>
          </p:nvPr>
        </p:nvCxnSpPr>
        <p:spPr>
          <a:xfrm flipH="1">
            <a:off x="11097012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6"/>
            </p:custDataLst>
          </p:nvPr>
        </p:nvCxnSpPr>
        <p:spPr>
          <a:xfrm flipH="1">
            <a:off x="11130791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7"/>
            </p:custDataLst>
          </p:nvPr>
        </p:nvCxnSpPr>
        <p:spPr>
          <a:xfrm flipH="1">
            <a:off x="11164569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8"/>
            </p:custDataLst>
          </p:nvPr>
        </p:nvCxnSpPr>
        <p:spPr>
          <a:xfrm flipH="1">
            <a:off x="11198348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9"/>
            </p:custDataLst>
          </p:nvPr>
        </p:nvCxnSpPr>
        <p:spPr>
          <a:xfrm flipH="1">
            <a:off x="11232126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0"/>
            </p:custDataLst>
          </p:nvPr>
        </p:nvCxnSpPr>
        <p:spPr>
          <a:xfrm flipH="1">
            <a:off x="11265905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1"/>
            </p:custDataLst>
          </p:nvPr>
        </p:nvCxnSpPr>
        <p:spPr>
          <a:xfrm flipH="1">
            <a:off x="11299683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22"/>
            </p:custDataLst>
          </p:nvPr>
        </p:nvCxnSpPr>
        <p:spPr>
          <a:xfrm flipH="1">
            <a:off x="11333462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3"/>
            </p:custDataLst>
          </p:nvPr>
        </p:nvCxnSpPr>
        <p:spPr>
          <a:xfrm flipH="1">
            <a:off x="11367240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24"/>
            </p:custDataLst>
          </p:nvPr>
        </p:nvCxnSpPr>
        <p:spPr>
          <a:xfrm flipH="1">
            <a:off x="11401019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25"/>
            </p:custDataLst>
          </p:nvPr>
        </p:nvCxnSpPr>
        <p:spPr>
          <a:xfrm flipH="1">
            <a:off x="11434797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26"/>
            </p:custDataLst>
          </p:nvPr>
        </p:nvCxnSpPr>
        <p:spPr>
          <a:xfrm flipH="1">
            <a:off x="11468576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27"/>
            </p:custDataLst>
          </p:nvPr>
        </p:nvCxnSpPr>
        <p:spPr>
          <a:xfrm flipH="1">
            <a:off x="11502354" y="6661709"/>
            <a:ext cx="56394" cy="56394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28"/>
            </p:custDataLst>
          </p:nvPr>
        </p:nvCxnSpPr>
        <p:spPr>
          <a:xfrm>
            <a:off x="666750" y="6718005"/>
            <a:ext cx="1029601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29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30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2.xml"/><Relationship Id="rId3" Type="http://schemas.openxmlformats.org/officeDocument/2006/relationships/image" Target="../media/image4.png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83.xml"/><Relationship Id="rId14" Type="http://schemas.openxmlformats.org/officeDocument/2006/relationships/tags" Target="../tags/tag282.xml"/><Relationship Id="rId13" Type="http://schemas.openxmlformats.org/officeDocument/2006/relationships/tags" Target="../tags/tag281.xml"/><Relationship Id="rId12" Type="http://schemas.openxmlformats.org/officeDocument/2006/relationships/tags" Target="../tags/tag280.xml"/><Relationship Id="rId11" Type="http://schemas.openxmlformats.org/officeDocument/2006/relationships/tags" Target="../tags/tag279.xml"/><Relationship Id="rId10" Type="http://schemas.openxmlformats.org/officeDocument/2006/relationships/tags" Target="../tags/tag278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image" Target="../media/image17.jpeg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97.xml"/><Relationship Id="rId13" Type="http://schemas.openxmlformats.org/officeDocument/2006/relationships/image" Target="../media/image19.jpeg"/><Relationship Id="rId12" Type="http://schemas.openxmlformats.org/officeDocument/2006/relationships/tags" Target="../tags/tag296.xml"/><Relationship Id="rId11" Type="http://schemas.openxmlformats.org/officeDocument/2006/relationships/image" Target="../media/image18.jpeg"/><Relationship Id="rId10" Type="http://schemas.openxmlformats.org/officeDocument/2006/relationships/tags" Target="../tags/tag295.xml"/><Relationship Id="rId1" Type="http://schemas.openxmlformats.org/officeDocument/2006/relationships/tags" Target="../tags/tag28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image" Target="../media/image20.jpeg"/><Relationship Id="rId2" Type="http://schemas.openxmlformats.org/officeDocument/2006/relationships/tags" Target="../tags/tag299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image" Target="../media/image21.jpeg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23.xml"/><Relationship Id="rId16" Type="http://schemas.openxmlformats.org/officeDocument/2006/relationships/image" Target="../media/image23.jpeg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image" Target="../media/image22.jpeg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tags" Target="../tags/tag31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37.xml"/><Relationship Id="rId11" Type="http://schemas.openxmlformats.org/officeDocument/2006/relationships/image" Target="../media/image24.jpeg"/><Relationship Id="rId10" Type="http://schemas.openxmlformats.org/officeDocument/2006/relationships/tags" Target="../tags/tag336.xml"/><Relationship Id="rId1" Type="http://schemas.openxmlformats.org/officeDocument/2006/relationships/tags" Target="../tags/tag32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348.xml"/><Relationship Id="rId13" Type="http://schemas.openxmlformats.org/officeDocument/2006/relationships/image" Target="../media/image27.jpeg"/><Relationship Id="rId12" Type="http://schemas.openxmlformats.org/officeDocument/2006/relationships/image" Target="../media/image26.jpeg"/><Relationship Id="rId11" Type="http://schemas.openxmlformats.org/officeDocument/2006/relationships/image" Target="../media/image25.jpeg"/><Relationship Id="rId10" Type="http://schemas.openxmlformats.org/officeDocument/2006/relationships/tags" Target="../tags/tag347.xml"/><Relationship Id="rId1" Type="http://schemas.openxmlformats.org/officeDocument/2006/relationships/tags" Target="../tags/tag33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8" Type="http://schemas.openxmlformats.org/officeDocument/2006/relationships/slideLayout" Target="../slideLayouts/slideLayout14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image" Target="../media/image28.jpeg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image" Target="../media/image29.jpeg"/><Relationship Id="rId12" Type="http://schemas.openxmlformats.org/officeDocument/2006/relationships/tags" Target="../tags/tag363.xml"/><Relationship Id="rId11" Type="http://schemas.openxmlformats.org/officeDocument/2006/relationships/tags" Target="../tags/tag362.xml"/><Relationship Id="rId10" Type="http://schemas.openxmlformats.org/officeDocument/2006/relationships/tags" Target="../tags/tag361.xml"/><Relationship Id="rId1" Type="http://schemas.openxmlformats.org/officeDocument/2006/relationships/tags" Target="../tags/tag35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68.xml"/><Relationship Id="rId2" Type="http://schemas.openxmlformats.org/officeDocument/2006/relationships/image" Target="../media/image30.jpeg"/><Relationship Id="rId1" Type="http://schemas.openxmlformats.org/officeDocument/2006/relationships/tags" Target="../tags/tag36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image" Target="../media/image6.jpeg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image" Target="../media/image5.jpeg"/><Relationship Id="rId3" Type="http://schemas.openxmlformats.org/officeDocument/2006/relationships/tags" Target="../tags/tag205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19.xml"/><Relationship Id="rId2" Type="http://schemas.openxmlformats.org/officeDocument/2006/relationships/tags" Target="../tags/tag204.xml"/><Relationship Id="rId19" Type="http://schemas.openxmlformats.org/officeDocument/2006/relationships/tags" Target="../tags/tag218.xml"/><Relationship Id="rId18" Type="http://schemas.openxmlformats.org/officeDocument/2006/relationships/tags" Target="../tags/tag217.xml"/><Relationship Id="rId17" Type="http://schemas.openxmlformats.org/officeDocument/2006/relationships/tags" Target="../tags/tag216.xml"/><Relationship Id="rId16" Type="http://schemas.openxmlformats.org/officeDocument/2006/relationships/image" Target="../media/image7.jpeg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image" Target="../media/image8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image" Target="../media/image11.jpeg"/><Relationship Id="rId6" Type="http://schemas.openxmlformats.org/officeDocument/2006/relationships/tags" Target="../tags/tag233.xml"/><Relationship Id="rId5" Type="http://schemas.openxmlformats.org/officeDocument/2006/relationships/image" Target="../media/image10.jpeg"/><Relationship Id="rId4" Type="http://schemas.openxmlformats.org/officeDocument/2006/relationships/tags" Target="../tags/tag232.xml"/><Relationship Id="rId3" Type="http://schemas.openxmlformats.org/officeDocument/2006/relationships/image" Target="../media/image9.jpeg"/><Relationship Id="rId2" Type="http://schemas.openxmlformats.org/officeDocument/2006/relationships/tags" Target="../tags/tag231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3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image" Target="../media/image12.jpeg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55.xml"/><Relationship Id="rId1" Type="http://schemas.openxmlformats.org/officeDocument/2006/relationships/tags" Target="../tags/tag24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69.xml"/><Relationship Id="rId16" Type="http://schemas.openxmlformats.org/officeDocument/2006/relationships/tags" Target="../tags/tag268.xml"/><Relationship Id="rId15" Type="http://schemas.openxmlformats.org/officeDocument/2006/relationships/tags" Target="../tags/tag267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926465" y="4849495"/>
            <a:ext cx="2138680" cy="770255"/>
          </a:xfrm>
        </p:spPr>
        <p:txBody>
          <a:bodyPr>
            <a:normAutofit/>
          </a:bodyPr>
          <a:lstStyle/>
          <a:p>
            <a:r>
              <a:rPr lang="zh-CN" altLang="en-US" sz="2000"/>
              <a:t>宣讲人：陈杨东</a:t>
            </a:r>
            <a:endParaRPr lang="zh-CN" altLang="en-US" sz="2000"/>
          </a:p>
        </p:txBody>
      </p:sp>
      <p:sp>
        <p:nvSpPr>
          <p:cNvPr id="10" name="标题 9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59890" y="802005"/>
            <a:ext cx="6338570" cy="1968500"/>
          </a:xfrm>
        </p:spPr>
        <p:txBody>
          <a:bodyPr>
            <a:normAutofit/>
          </a:bodyPr>
          <a:lstStyle/>
          <a:p>
            <a:r>
              <a:rPr lang="zh-CN" altLang="en-US"/>
              <a:t>青少年生命教育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59840" y="282575"/>
            <a:ext cx="3840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400" b="1">
                <a:solidFill>
                  <a:schemeClr val="tx1"/>
                </a:solidFill>
                <a:sym typeface="+mn-ea"/>
              </a:rPr>
              <a:t>贵州省第二强制隔离戒毒所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2865"/>
            <a:ext cx="900430" cy="900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iew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79069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 anchorCtr="0">
            <a:normAutofit/>
          </a:bodyPr>
          <a:lstStyle/>
          <a:p>
            <a:r>
              <a:rPr lang="zh-CN" altLang="en-US" sz="3400" dirty="0">
                <a:solidFill>
                  <a:schemeClr val="tx1"/>
                </a:solidFill>
              </a:rPr>
              <a:t>生命教育的意义</a:t>
            </a:r>
            <a:endParaRPr lang="zh-CN" altLang="en-US" sz="3400" dirty="0">
              <a:solidFill>
                <a:schemeClr val="tx1"/>
              </a:solidFill>
            </a:endParaRPr>
          </a:p>
        </p:txBody>
      </p:sp>
      <p:sp>
        <p:nvSpPr>
          <p:cNvPr id="5" name="Rectangle 14_#color-804&amp;11266"/>
          <p:cNvSpPr/>
          <p:nvPr>
            <p:custDataLst>
              <p:tags r:id="rId3"/>
            </p:custDataLst>
          </p:nvPr>
        </p:nvSpPr>
        <p:spPr>
          <a:xfrm>
            <a:off x="697116" y="2179320"/>
            <a:ext cx="3348000" cy="3374136"/>
          </a:xfrm>
          <a:prstGeom prst="roundRect">
            <a:avLst>
              <a:gd name="adj" fmla="val 9483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" name="Rectangle 14_#color-804&amp;11267"/>
          <p:cNvSpPr/>
          <p:nvPr>
            <p:custDataLst>
              <p:tags r:id="rId4"/>
            </p:custDataLst>
          </p:nvPr>
        </p:nvSpPr>
        <p:spPr>
          <a:xfrm>
            <a:off x="8148206" y="2188210"/>
            <a:ext cx="3348000" cy="3355848"/>
          </a:xfrm>
          <a:prstGeom prst="roundRect">
            <a:avLst>
              <a:gd name="adj" fmla="val 9483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3" name="Rectangle 14_#color_$accent1_$accent2-804&amp;11259"/>
          <p:cNvSpPr/>
          <p:nvPr>
            <p:custDataLst>
              <p:tags r:id="rId5"/>
            </p:custDataLst>
          </p:nvPr>
        </p:nvSpPr>
        <p:spPr>
          <a:xfrm>
            <a:off x="4422661" y="1950085"/>
            <a:ext cx="3347720" cy="3831590"/>
          </a:xfrm>
          <a:prstGeom prst="roundRect">
            <a:avLst>
              <a:gd name="adj" fmla="val 948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1206433" scaled="0"/>
          </a:gradFill>
          <a:ln w="3175" cap="flat" cmpd="sng" algn="ctr">
            <a:solidFill>
              <a:schemeClr val="accent1">
                <a:lumMod val="75000"/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0" dist="101600" dir="5399998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14" name="Rectangle 41749_#color_$accent1_$accent2-804&amp;11269"/>
          <p:cNvSpPr/>
          <p:nvPr>
            <p:custDataLst>
              <p:tags r:id="rId6"/>
            </p:custDataLst>
          </p:nvPr>
        </p:nvSpPr>
        <p:spPr>
          <a:xfrm>
            <a:off x="8625091" y="2988310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p>
            <a:pPr algn="ctr"/>
            <a:r>
              <a:rPr lang="zh-CN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发展生命</a:t>
            </a:r>
            <a:endParaRPr lang="zh-CN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Rectangle 41748_#color_$accent1_$accent2-804&amp;11268"/>
          <p:cNvSpPr/>
          <p:nvPr>
            <p:custDataLst>
              <p:tags r:id="rId7"/>
            </p:custDataLst>
          </p:nvPr>
        </p:nvSpPr>
        <p:spPr>
          <a:xfrm>
            <a:off x="1174001" y="2988945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p>
            <a:pPr algn="ctr"/>
            <a:r>
              <a:rPr lang="zh-CN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认识生命</a:t>
            </a:r>
            <a:endParaRPr lang="zh-CN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2125866" y="2383790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9577591" y="2383790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400" b="1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8494281" y="3881755"/>
            <a:ext cx="2656703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生命教育鼓励青少年积极面对生活中的挑战，不断探索和发展自己的潜能，实现生命的价值。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1042556" y="3881755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生命教育帮助青少年理解生命的意义和价值，培养他们对生命的尊重和敬畏。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5851411" y="2383790"/>
            <a:ext cx="490220" cy="45021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4768101" y="3881755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生命教育引导青少年珍惜生命，关注自身的身心健康，避免做出危害生命的行为。</a:t>
            </a:r>
            <a:endParaRPr lang="zh-CN" altLang="en-US" sz="1400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Rectangle 41747_#color-804&amp;11260"/>
          <p:cNvSpPr/>
          <p:nvPr>
            <p:custDataLst>
              <p:tags r:id="rId14"/>
            </p:custDataLst>
          </p:nvPr>
        </p:nvSpPr>
        <p:spPr>
          <a:xfrm>
            <a:off x="4898911" y="2988310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solidFill>
            <a:schemeClr val="lt1"/>
          </a:solidFill>
        </p:spPr>
        <p:txBody>
          <a:bodyPr wrap="square" lIns="32400" tIns="108000" rIns="551688" bIns="0">
            <a:noAutofit/>
          </a:bodyPr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珍惜生命</a:t>
            </a:r>
            <a:endParaRPr lang="zh-CN" altLang="zh-CN" sz="2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03</a:t>
            </a: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生命教育的家庭与社会支持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家庭教育的角色</a:t>
            </a:r>
            <a:endParaRPr lang="zh-CN" altLang="en-US" dirty="0"/>
          </a:p>
        </p:txBody>
      </p:sp>
      <p:sp>
        <p:nvSpPr>
          <p:cNvPr id="6" name="矩形: 圆角 2"/>
          <p:cNvSpPr/>
          <p:nvPr>
            <p:custDataLst>
              <p:tags r:id="rId2"/>
            </p:custDataLst>
          </p:nvPr>
        </p:nvSpPr>
        <p:spPr>
          <a:xfrm>
            <a:off x="692367" y="34712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家长是孩子的第一任老师，他们的言行举止对孩子的成长有着深远的影响。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: 圆角 4"/>
          <p:cNvSpPr/>
          <p:nvPr>
            <p:custDataLst>
              <p:tags r:id="rId3"/>
            </p:custDataLst>
          </p:nvPr>
        </p:nvSpPr>
        <p:spPr>
          <a:xfrm>
            <a:off x="692367" y="3112467"/>
            <a:ext cx="1542802" cy="5397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家长榜样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: 圆角 6"/>
          <p:cNvSpPr/>
          <p:nvPr>
            <p:custDataLst>
              <p:tags r:id="rId4"/>
            </p:custDataLst>
          </p:nvPr>
        </p:nvSpPr>
        <p:spPr>
          <a:xfrm>
            <a:off x="4301000" y="34712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家庭氛围对孩子的心理健康和情感发展有着重要的影响，良好的家庭氛围有助于孩子形成积极的人生观和价值观。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: 圆角 8"/>
          <p:cNvSpPr/>
          <p:nvPr>
            <p:custDataLst>
              <p:tags r:id="rId5"/>
            </p:custDataLst>
          </p:nvPr>
        </p:nvSpPr>
        <p:spPr>
          <a:xfrm>
            <a:off x="4301000" y="3112467"/>
            <a:ext cx="1542802" cy="5397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家庭氛围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8" name="图片 17" descr="/data/temp/0ad7d048-1396-11ef-b636-f6e0082dcc54.jpg@base@tag=imgScale&amp;m=1&amp;w=550&amp;h=550&amp;q=950ad7d048-1396-11ef-b636-f6e0082dcc5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6667" r="16667"/>
          <a:stretch>
            <a:fillRect/>
          </a:stretch>
        </p:blipFill>
        <p:spPr>
          <a:xfrm>
            <a:off x="5925297" y="17377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" name="矩形: 圆角 7"/>
          <p:cNvSpPr/>
          <p:nvPr>
            <p:custDataLst>
              <p:tags r:id="rId8"/>
            </p:custDataLst>
          </p:nvPr>
        </p:nvSpPr>
        <p:spPr>
          <a:xfrm>
            <a:off x="7892487" y="34712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家长需要掌握正确的家庭教育方法，如尊重、理解、鼓励等，以帮助孩子健康成长。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矩形: 圆角 9"/>
          <p:cNvSpPr/>
          <p:nvPr>
            <p:custDataLst>
              <p:tags r:id="rId9"/>
            </p:custDataLst>
          </p:nvPr>
        </p:nvSpPr>
        <p:spPr>
          <a:xfrm>
            <a:off x="7892487" y="3112467"/>
            <a:ext cx="1542802" cy="5397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家庭教育方法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2" name="图片 21" descr="/data/temp/0ad7d0a8-1396-11ef-b636-f6e0082dcc54.jpg@base@tag=imgScale&amp;m=1&amp;w=550&amp;h=550&amp;q=950ad7d0a8-1396-11ef-b636-f6e0082dcc5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16667" r="16667"/>
          <a:stretch>
            <a:fillRect/>
          </a:stretch>
        </p:blipFill>
        <p:spPr>
          <a:xfrm>
            <a:off x="9516785" y="17377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图片 22" descr="/data/temp/0ad7cfcc-1396-11ef-b636-f6e0082dcc54.jpg@base@tag=imgScale&amp;m=1&amp;w=550&amp;h=550&amp;q=950ad7cfcc-1396-11ef-b636-f6e0082dcc54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 l="14286" r="14286"/>
          <a:stretch>
            <a:fillRect/>
          </a:stretch>
        </p:blipFill>
        <p:spPr>
          <a:xfrm>
            <a:off x="2316664" y="17377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25" y="360000"/>
            <a:ext cx="6465329" cy="720000"/>
          </a:xfrm>
        </p:spPr>
        <p:txBody>
          <a:bodyPr lIns="0" tIns="0" rIns="0" bIns="0" anchor="b" anchorCtr="0"/>
          <a:lstStyle/>
          <a:p>
            <a:pPr algn="l"/>
            <a:r>
              <a:rPr lang="zh-CN" altLang="en-US" dirty="0"/>
              <a:t>社会资源的整合</a:t>
            </a:r>
            <a:endParaRPr lang="zh-CN" altLang="en-US" dirty="0"/>
          </a:p>
        </p:txBody>
      </p:sp>
      <p:pic>
        <p:nvPicPr>
          <p:cNvPr id="9" name="http://photo-static-api.fotomore.com/creative/vcg/veer/400/new/VCG41N531480994.jpg?uid=386&amp;timestamp=1685070879&amp;sign=638fe59e20d56783b78d4e80af2eb419" descr="/data/temp/0ade49e1-1396-11ef-b636-f6e0082dcc54.jpg@base@tag=imgScale&amp;m=1&amp;w=1309&amp;h=1904&amp;q=950ade49e1-1396-11ef-b636-f6e0082dcc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9478" r="1772"/>
          <a:stretch>
            <a:fillRect/>
          </a:stretch>
        </p:blipFill>
        <p:spPr>
          <a:xfrm>
            <a:off x="7502167" y="0"/>
            <a:ext cx="471487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5" h="10800">
                <a:moveTo>
                  <a:pt x="2" y="5375"/>
                </a:moveTo>
                <a:cubicBezTo>
                  <a:pt x="-52" y="3149"/>
                  <a:pt x="1257" y="1045"/>
                  <a:pt x="2815" y="0"/>
                </a:cubicBezTo>
                <a:lnTo>
                  <a:pt x="7425" y="0"/>
                </a:lnTo>
                <a:lnTo>
                  <a:pt x="7425" y="10800"/>
                </a:lnTo>
                <a:lnTo>
                  <a:pt x="2888" y="10800"/>
                </a:lnTo>
                <a:cubicBezTo>
                  <a:pt x="1119" y="9677"/>
                  <a:pt x="-33" y="7429"/>
                  <a:pt x="2" y="537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626694" y="2085859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社区可以提供各种活动，如健康讲座、心理咨询等，帮助青少年了解生命、尊重生命。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626694" y="1713116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社区资源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695154" y="1734071"/>
            <a:ext cx="668668" cy="668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627329" y="3723515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学校可以开设生命教育课程，组织生命教育活动，让学生在课堂内外都能接受生命教育。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627329" y="3350772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学校资源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696424" y="3371727"/>
            <a:ext cx="668668" cy="668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1627329" y="5361171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家长可以通过阅读相关书籍、参加培训等方式，提高自身的生命教育水平，为孩子提供更好的家庭教育。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1627329" y="4988428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家庭资源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2"/>
            </p:custDataLst>
          </p:nvPr>
        </p:nvSpPr>
        <p:spPr>
          <a:xfrm>
            <a:off x="696424" y="5009383"/>
            <a:ext cx="668668" cy="668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舆论氛围的营造</a:t>
            </a:r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"/>
            </p:custDataLst>
          </p:nvPr>
        </p:nvSpPr>
        <p:spPr>
          <a:xfrm>
            <a:off x="8075006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3695" tIns="250532" rIns="349250" bIns="82198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在学校开展生命教育课程，让青少年在课堂中学习生命教育的知识和技能。</a:t>
            </a: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任意多边形: 形状 31"/>
          <p:cNvSpPr/>
          <p:nvPr>
            <p:custDataLst>
              <p:tags r:id="rId3"/>
            </p:custDataLst>
          </p:nvPr>
        </p:nvSpPr>
        <p:spPr>
          <a:xfrm>
            <a:off x="4386282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90" tIns="241642" rIns="351156" bIns="83087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组织社区活动，如讲座、研讨会等，让家长和青少年了解生命教育的意义和方法。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1" name="任意多边形: 形状 30"/>
          <p:cNvSpPr/>
          <p:nvPr>
            <p:custDataLst>
              <p:tags r:id="rId4"/>
            </p:custDataLst>
          </p:nvPr>
        </p:nvSpPr>
        <p:spPr>
          <a:xfrm>
            <a:off x="695653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50" tIns="232752" rIns="351195" bIns="83976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通过电视、广播、网络等媒体，宣传生命教育的重要性，提高公众对生命教育的认识和重视。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" name="“_#color-824&amp;2665"/>
          <p:cNvSpPr/>
          <p:nvPr>
            <p:custDataLst>
              <p:tags r:id="rId5"/>
            </p:custDataLst>
          </p:nvPr>
        </p:nvSpPr>
        <p:spPr>
          <a:xfrm>
            <a:off x="3466641" y="3524536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pic>
        <p:nvPicPr>
          <p:cNvPr id="4" name="图片 3" descr="/data/temp/0bcbfa2e-1396-11ef-b25b-367b36c2fa75.jpg@base@tag=imgScale&amp;m=1&amp;w=271&amp;h=271&amp;q=950bcbfa2e-1396-11ef-b25b-367b36c2fa7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6708" r="16708"/>
          <a:stretch>
            <a:fillRect/>
          </a:stretch>
        </p:blipFill>
        <p:spPr>
          <a:xfrm>
            <a:off x="897618" y="4548334"/>
            <a:ext cx="978071" cy="978071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2067492" y="4663925"/>
            <a:ext cx="2048233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媒体宣传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“_#color-824&amp;2668"/>
          <p:cNvSpPr/>
          <p:nvPr>
            <p:custDataLst>
              <p:tags r:id="rId9"/>
            </p:custDataLst>
          </p:nvPr>
        </p:nvSpPr>
        <p:spPr>
          <a:xfrm>
            <a:off x="7157271" y="3533427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737798" y="4663925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社区活动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0" name="图片 9" descr="/data/temp/0bcbfb2b-1396-11ef-b25b-367b36c2fa75.jpg@base@tag=imgScale&amp;m=1&amp;w=271&amp;h=271&amp;q=950bcbfb2b-1396-11ef-b25b-367b36c2fa7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6708" r="16708"/>
          <a:stretch>
            <a:fillRect/>
          </a:stretch>
        </p:blipFill>
        <p:spPr>
          <a:xfrm>
            <a:off x="4591423" y="4548969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“_#color-824&amp;2668"/>
          <p:cNvSpPr/>
          <p:nvPr>
            <p:custDataLst>
              <p:tags r:id="rId13"/>
            </p:custDataLst>
          </p:nvPr>
        </p:nvSpPr>
        <p:spPr>
          <a:xfrm>
            <a:off x="10847900" y="3542319"/>
            <a:ext cx="358838" cy="308029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4"/>
            </p:custDataLst>
          </p:nvPr>
        </p:nvSpPr>
        <p:spPr>
          <a:xfrm>
            <a:off x="9428427" y="4663925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学校教育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3" name="图片 12" descr="/data/temp/0bcbfb54-1396-11ef-b25b-367b36c2fa75.jpg@base@tag=imgScale&amp;m=1&amp;w=271&amp;h=271&amp;q=950bcbfb54-1396-11ef-b25b-367b36c2fa7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16708" r="16708"/>
          <a:stretch>
            <a:fillRect/>
          </a:stretch>
        </p:blipFill>
        <p:spPr>
          <a:xfrm>
            <a:off x="8284593" y="4548969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04</a:t>
            </a: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生命教育的挑战与应对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面临的挑战</a:t>
            </a:r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2"/>
            </p:custDataLst>
          </p:nvPr>
        </p:nvSpPr>
        <p:spPr>
          <a:xfrm>
            <a:off x="1001711" y="3014741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0" name="圆角矩形 35"/>
          <p:cNvSpPr/>
          <p:nvPr>
            <p:custDataLst>
              <p:tags r:id="rId3"/>
            </p:custDataLst>
          </p:nvPr>
        </p:nvSpPr>
        <p:spPr>
          <a:xfrm>
            <a:off x="636586" y="3320176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心理健康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1001711" y="1358661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5"/>
            </p:custDataLst>
          </p:nvPr>
        </p:nvSpPr>
        <p:spPr>
          <a:xfrm>
            <a:off x="636586" y="1664731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社会压力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2970212" y="1425336"/>
            <a:ext cx="4512039" cy="11987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青少年面临着学业、社交等多方面的压力，需要学会如何应对和调节。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2970212" y="3014106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青少年的心理健康问题日益突出，需要加强心理健康教育和辅导。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8"/>
            </p:custDataLst>
          </p:nvPr>
        </p:nvSpPr>
        <p:spPr>
          <a:xfrm>
            <a:off x="1001711" y="4670187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8" name="圆角矩形 35"/>
          <p:cNvSpPr/>
          <p:nvPr>
            <p:custDataLst>
              <p:tags r:id="rId9"/>
            </p:custDataLst>
          </p:nvPr>
        </p:nvSpPr>
        <p:spPr>
          <a:xfrm>
            <a:off x="636586" y="4976257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生命教育课程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2970212" y="4669552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生命教育课程在许多学校尚未得到足够的重视和普及，需要加强推广和实施。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11"/>
          <a:stretch>
            <a:fillRect/>
          </a:stretch>
        </p:blipFill>
        <p:spPr>
          <a:xfrm>
            <a:off x="8331835" y="1205230"/>
            <a:ext cx="3420745" cy="4332605"/>
          </a:xfrm>
          <a:prstGeom prst="round2Diag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>
            <a:noAutofit/>
          </a:bodyPr>
          <a:lstStyle/>
          <a:p>
            <a:r>
              <a:rPr lang="zh-CN" altLang="en-US" dirty="0">
                <a:sym typeface="+mn-ea"/>
              </a:rPr>
              <a:t>应对策略</a:t>
            </a:r>
            <a:endParaRPr lang="zh-CN" altLang="en-US" dirty="0">
              <a:sym typeface="+mn-ea"/>
            </a:endParaRPr>
          </a:p>
        </p:txBody>
      </p:sp>
      <p:sp>
        <p:nvSpPr>
          <p:cNvPr id="5" name="矩形: 圆角 3"/>
          <p:cNvSpPr/>
          <p:nvPr>
            <p:custDataLst>
              <p:tags r:id="rId2"/>
            </p:custDataLst>
          </p:nvPr>
        </p:nvSpPr>
        <p:spPr>
          <a:xfrm>
            <a:off x="8623300" y="2910336"/>
            <a:ext cx="2872920" cy="213706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: 圆角 1"/>
          <p:cNvSpPr/>
          <p:nvPr>
            <p:custDataLst>
              <p:tags r:id="rId3"/>
            </p:custDataLst>
          </p:nvPr>
        </p:nvSpPr>
        <p:spPr>
          <a:xfrm>
            <a:off x="4659630" y="2910336"/>
            <a:ext cx="2872920" cy="213706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: 圆角 2"/>
          <p:cNvSpPr/>
          <p:nvPr>
            <p:custDataLst>
              <p:tags r:id="rId4"/>
            </p:custDataLst>
          </p:nvPr>
        </p:nvSpPr>
        <p:spPr>
          <a:xfrm>
            <a:off x="695960" y="2910336"/>
            <a:ext cx="2872920" cy="213706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782320" y="5203956"/>
            <a:ext cx="2700000" cy="128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家长应积极参与孩子的生命教育，通过家庭活动、亲子沟通等方式，引导孩子正确认识生命、尊重生命。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1002030" y="4062861"/>
            <a:ext cx="2260599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FFFFFF"/>
                </a:solidFill>
                <a:latin typeface="+mn-ea"/>
                <a:cs typeface="+mn-ea"/>
              </a:rPr>
              <a:t>加强家庭教育</a:t>
            </a:r>
            <a:endParaRPr kumimoji="1" lang="zh-CN" altLang="en-US" sz="20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4745990" y="5203956"/>
            <a:ext cx="2700000" cy="128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学校应与家长密切合作，共同开展生命教育课程，提高孩子的生命意识，培养他们的责任感和使命感。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4965700" y="4062861"/>
            <a:ext cx="2260599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>
                <a:solidFill>
                  <a:srgbClr val="FFFFFF"/>
                </a:solidFill>
                <a:latin typeface="+mn-ea"/>
                <a:cs typeface="+mn-ea"/>
              </a:rPr>
              <a:t>学校教育与家庭教育相结合</a:t>
            </a:r>
            <a:endParaRPr kumimoji="1" lang="zh-CN" altLang="en-US" sz="20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8709660" y="5203956"/>
            <a:ext cx="2700000" cy="1279656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政府、社会组织等应提供更多的生命教育资源和活动，如生命教育讲座、生命体验活动等，为孩子提供更多的学习机会。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8929370" y="4062861"/>
            <a:ext cx="2260600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>
                <a:solidFill>
                  <a:srgbClr val="FFFFFF"/>
                </a:solidFill>
                <a:latin typeface="+mn-ea"/>
                <a:cs typeface="+mn-ea"/>
              </a:rPr>
              <a:t>社会支持</a:t>
            </a:r>
            <a:endParaRPr kumimoji="1" lang="zh-CN" altLang="en-US" sz="20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112" name="图片 111"/>
          <p:cNvPicPr/>
          <p:nvPr/>
        </p:nvPicPr>
        <p:blipFill>
          <a:blip r:embed="rId11"/>
          <a:stretch>
            <a:fillRect/>
          </a:stretch>
        </p:blipFill>
        <p:spPr>
          <a:xfrm>
            <a:off x="8303260" y="1242695"/>
            <a:ext cx="2948305" cy="242316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12"/>
          <a:stretch>
            <a:fillRect/>
          </a:stretch>
        </p:blipFill>
        <p:spPr>
          <a:xfrm>
            <a:off x="261620" y="1335405"/>
            <a:ext cx="2903855" cy="233045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13"/>
          <a:stretch>
            <a:fillRect/>
          </a:stretch>
        </p:blipFill>
        <p:spPr>
          <a:xfrm>
            <a:off x="4284980" y="1334770"/>
            <a:ext cx="2887980" cy="2255520"/>
          </a:xfrm>
          <a:prstGeom prst="roundRect">
            <a:avLst/>
          </a:prstGeom>
          <a:noFill/>
          <a:ln w="9525">
            <a:noFill/>
          </a:ln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05</a:t>
            </a: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青少年如何珍爱自己的生命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98805" y="1257300"/>
            <a:ext cx="10892155" cy="4920615"/>
          </a:xfrm>
        </p:spPr>
        <p:txBody>
          <a:bodyPr>
            <a:normAutofit/>
          </a:bodyPr>
          <a:p>
            <a:r>
              <a:rPr lang="zh-CN" altLang="en-US"/>
              <a:t>永不放弃生的希望</a:t>
            </a:r>
            <a:endParaRPr lang="zh-CN" altLang="en-US"/>
          </a:p>
          <a:p>
            <a:pPr lvl="1"/>
            <a:r>
              <a:rPr lang="zh-CN" altLang="en-US"/>
              <a:t>在面对困难和挫折时，保持积极乐观的态度、迎难而上。</a:t>
            </a:r>
            <a:endParaRPr lang="zh-CN" altLang="en-US"/>
          </a:p>
          <a:p>
            <a:r>
              <a:rPr lang="zh-CN" altLang="en-US"/>
              <a:t>肯定和尊重自己的生命</a:t>
            </a:r>
            <a:endParaRPr lang="zh-CN" altLang="en-US"/>
          </a:p>
          <a:p>
            <a:pPr lvl="1"/>
            <a:r>
              <a:rPr lang="zh-CN" altLang="en-US"/>
              <a:t>积极实现人生意义，从身边的小事做起，同时善待他人。</a:t>
            </a:r>
            <a:endParaRPr lang="zh-CN" altLang="en-US"/>
          </a:p>
          <a:p>
            <a:r>
              <a:rPr lang="zh-CN" altLang="en-US"/>
              <a:t>延伸生命的价值</a:t>
            </a:r>
            <a:endParaRPr lang="zh-CN" altLang="en-US"/>
          </a:p>
          <a:p>
            <a:pPr lvl="1"/>
            <a:r>
              <a:rPr lang="zh-CN" altLang="en-US"/>
              <a:t>生命的价值在于对社会的贡献，不仅在于长短，要为此不懈努力。</a:t>
            </a:r>
            <a:endParaRPr lang="zh-CN" altLang="en-US"/>
          </a:p>
          <a:p>
            <a:pPr marL="228600" lvl="1" indent="-228600" algn="l">
              <a:spcBef>
                <a:spcPts val="1000"/>
              </a:spcBef>
              <a:buClrTx/>
              <a:buSzTx/>
            </a:pPr>
            <a:r>
              <a:rPr lang="zh-CN" altLang="en-US" sz="2400">
                <a:solidFill>
                  <a:schemeClr val="tx2"/>
                </a:solidFill>
              </a:rPr>
              <a:t>保持平常心</a:t>
            </a:r>
            <a:endParaRPr lang="zh-CN" altLang="en-US" sz="2400">
              <a:solidFill>
                <a:schemeClr val="tx2"/>
              </a:solidFill>
            </a:endParaRPr>
          </a:p>
          <a:p>
            <a:pPr lvl="1"/>
            <a:r>
              <a:rPr lang="zh-CN" altLang="en-US"/>
              <a:t>适时调整心态，平静面对生活，善待其他生命。</a:t>
            </a:r>
            <a:endParaRPr lang="zh-CN" altLang="en-US"/>
          </a:p>
          <a:p>
            <a:pPr marL="228600" lvl="1" indent="-228600" algn="l">
              <a:spcBef>
                <a:spcPts val="1000"/>
              </a:spcBef>
              <a:buClrTx/>
              <a:buSzTx/>
            </a:pPr>
            <a:r>
              <a:rPr lang="zh-CN" altLang="en-US" sz="2400">
                <a:solidFill>
                  <a:schemeClr val="tx2"/>
                </a:solidFill>
              </a:rPr>
              <a:t> 积极锻炼身体</a:t>
            </a:r>
            <a:endParaRPr lang="zh-CN" altLang="en-US" sz="2400">
              <a:solidFill>
                <a:schemeClr val="tx2"/>
              </a:solidFill>
            </a:endParaRPr>
          </a:p>
          <a:p>
            <a:pPr lvl="1"/>
            <a:r>
              <a:rPr lang="zh-CN" altLang="en-US"/>
              <a:t>保持身心健康，生病时及时就医，与疾病作斗争。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青少年珍爱自己的生命可以通过以下几个方面来实现：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9" name="标题"/>
          <p:cNvSpPr txBox="1"/>
          <p:nvPr>
            <p:custDataLst>
              <p:tags r:id="rId2"/>
            </p:custDataLst>
          </p:nvPr>
        </p:nvSpPr>
        <p:spPr>
          <a:xfrm>
            <a:off x="4550719" y="2337342"/>
            <a:ext cx="4520136" cy="3167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生命教育的紧迫性</a:t>
            </a:r>
            <a:endParaRPr lang="zh-CN" altLang="en-US" sz="18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>
            <p:custDataLst>
              <p:tags r:id="rId3"/>
            </p:custDataLst>
          </p:nvPr>
        </p:nvCxnSpPr>
        <p:spPr>
          <a:xfrm>
            <a:off x="4584688" y="2722945"/>
            <a:ext cx="501730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"/>
          <p:cNvSpPr txBox="1"/>
          <p:nvPr>
            <p:custDataLst>
              <p:tags r:id="rId4"/>
            </p:custDataLst>
          </p:nvPr>
        </p:nvSpPr>
        <p:spPr>
          <a:xfrm>
            <a:off x="8928007" y="2062120"/>
            <a:ext cx="923833" cy="6264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>
                <a:solidFill>
                  <a:schemeClr val="accent1">
                    <a:lumMod val="50000"/>
                  </a:schemeClr>
                </a:solidFill>
              </a:rPr>
              <a:t>01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标题"/>
          <p:cNvSpPr txBox="1"/>
          <p:nvPr>
            <p:custDataLst>
              <p:tags r:id="rId5"/>
            </p:custDataLst>
          </p:nvPr>
        </p:nvSpPr>
        <p:spPr>
          <a:xfrm>
            <a:off x="4550719" y="3223946"/>
            <a:ext cx="4520136" cy="33639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生命教育的内涵与目标</a:t>
            </a:r>
            <a:endParaRPr lang="zh-CN" altLang="en-US" sz="18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>
            <p:custDataLst>
              <p:tags r:id="rId6"/>
            </p:custDataLst>
          </p:nvPr>
        </p:nvCxnSpPr>
        <p:spPr>
          <a:xfrm>
            <a:off x="4584688" y="3633439"/>
            <a:ext cx="501730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标题"/>
          <p:cNvSpPr txBox="1"/>
          <p:nvPr>
            <p:custDataLst>
              <p:tags r:id="rId7"/>
            </p:custDataLst>
          </p:nvPr>
        </p:nvSpPr>
        <p:spPr>
          <a:xfrm>
            <a:off x="8928007" y="2931673"/>
            <a:ext cx="923833" cy="66521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>
                <a:solidFill>
                  <a:schemeClr val="accent1">
                    <a:lumMod val="50000"/>
                  </a:schemeClr>
                </a:solidFill>
              </a:rPr>
              <a:t>02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标题"/>
          <p:cNvSpPr txBox="1"/>
          <p:nvPr>
            <p:custDataLst>
              <p:tags r:id="rId8"/>
            </p:custDataLst>
          </p:nvPr>
        </p:nvSpPr>
        <p:spPr>
          <a:xfrm>
            <a:off x="4550719" y="4110554"/>
            <a:ext cx="4520136" cy="3167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生命教育的家庭与社会支持</a:t>
            </a:r>
            <a:endParaRPr lang="zh-CN" altLang="en-US" sz="18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1" name="直接连接符 60"/>
          <p:cNvCxnSpPr/>
          <p:nvPr>
            <p:custDataLst>
              <p:tags r:id="rId9"/>
            </p:custDataLst>
          </p:nvPr>
        </p:nvCxnSpPr>
        <p:spPr>
          <a:xfrm>
            <a:off x="4584688" y="4496157"/>
            <a:ext cx="501730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标题"/>
          <p:cNvSpPr txBox="1"/>
          <p:nvPr>
            <p:custDataLst>
              <p:tags r:id="rId10"/>
            </p:custDataLst>
          </p:nvPr>
        </p:nvSpPr>
        <p:spPr>
          <a:xfrm>
            <a:off x="8928007" y="3835332"/>
            <a:ext cx="923833" cy="6264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>
                <a:solidFill>
                  <a:schemeClr val="accent1">
                    <a:lumMod val="50000"/>
                  </a:schemeClr>
                </a:solidFill>
              </a:rPr>
              <a:t>03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标题"/>
          <p:cNvSpPr txBox="1"/>
          <p:nvPr>
            <p:custDataLst>
              <p:tags r:id="rId11"/>
            </p:custDataLst>
          </p:nvPr>
        </p:nvSpPr>
        <p:spPr>
          <a:xfrm>
            <a:off x="4550719" y="4973272"/>
            <a:ext cx="4520136" cy="3167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生命教育的挑战与应对</a:t>
            </a:r>
            <a:endParaRPr lang="zh-CN" altLang="en-US" sz="18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6" name="直接连接符 65"/>
          <p:cNvCxnSpPr/>
          <p:nvPr>
            <p:custDataLst>
              <p:tags r:id="rId12"/>
            </p:custDataLst>
          </p:nvPr>
        </p:nvCxnSpPr>
        <p:spPr>
          <a:xfrm>
            <a:off x="4584688" y="5358875"/>
            <a:ext cx="501730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标题"/>
          <p:cNvSpPr txBox="1"/>
          <p:nvPr>
            <p:custDataLst>
              <p:tags r:id="rId13"/>
            </p:custDataLst>
          </p:nvPr>
        </p:nvSpPr>
        <p:spPr>
          <a:xfrm>
            <a:off x="8928007" y="4698050"/>
            <a:ext cx="923833" cy="6264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>
                <a:solidFill>
                  <a:schemeClr val="accent1">
                    <a:lumMod val="50000"/>
                  </a:schemeClr>
                </a:solidFill>
              </a:rPr>
              <a:t>04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标题"/>
          <p:cNvSpPr txBox="1"/>
          <p:nvPr>
            <p:custDataLst>
              <p:tags r:id="rId14"/>
            </p:custDataLst>
          </p:nvPr>
        </p:nvSpPr>
        <p:spPr>
          <a:xfrm>
            <a:off x="4550719" y="5835988"/>
            <a:ext cx="4520136" cy="3167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青少年如何珍爱自己的生命</a:t>
            </a:r>
            <a:endParaRPr lang="zh-CN" altLang="en-US" sz="18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15"/>
            </p:custDataLst>
          </p:nvPr>
        </p:nvCxnSpPr>
        <p:spPr>
          <a:xfrm>
            <a:off x="4584688" y="6221591"/>
            <a:ext cx="501730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"/>
          <p:cNvSpPr txBox="1"/>
          <p:nvPr>
            <p:custDataLst>
              <p:tags r:id="rId16"/>
            </p:custDataLst>
          </p:nvPr>
        </p:nvSpPr>
        <p:spPr>
          <a:xfrm>
            <a:off x="8928007" y="5560766"/>
            <a:ext cx="923833" cy="6264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zh-CN" altLang="en-US" sz="6600" b="1" dirty="0">
                <a:gradFill flip="none" rotWithShape="1">
                  <a:gsLst>
                    <a:gs pos="49400">
                      <a:srgbClr val="FF7A5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3500000" scaled="1"/>
                  <a:tileRect/>
                </a:gra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>
                <a:solidFill>
                  <a:schemeClr val="accent1">
                    <a:lumMod val="50000"/>
                  </a:schemeClr>
                </a:solidFill>
              </a:rPr>
              <a:t>05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dirty="0"/>
              <a:t>美好愿景</a:t>
            </a:r>
            <a:endParaRPr lang="zh-CN" altLang="en-US" dirty="0"/>
          </a:p>
        </p:txBody>
      </p:sp>
      <p:sp>
        <p:nvSpPr>
          <p:cNvPr id="9" name="圆角矩形 106"/>
          <p:cNvSpPr/>
          <p:nvPr>
            <p:custDataLst>
              <p:tags r:id="rId2"/>
            </p:custDataLst>
          </p:nvPr>
        </p:nvSpPr>
        <p:spPr>
          <a:xfrm>
            <a:off x="759244" y="2647921"/>
            <a:ext cx="4969687" cy="3271195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50000"/>
                  <a:lumOff val="50000"/>
                  <a:alpha val="10000"/>
                </a:schemeClr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395814" y="4323607"/>
            <a:ext cx="3696047" cy="143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生命教育成为教育常态，助力青少年健康成长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395814" y="3645701"/>
            <a:ext cx="3695411" cy="53418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1"/>
                </a:solidFill>
                <a:latin typeface="+mn-ea"/>
                <a:cs typeface="+mn-ea"/>
              </a:rPr>
              <a:t>生命教育普及</a:t>
            </a:r>
            <a:endParaRPr lang="zh-CN" altLang="en-US" sz="28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5" name="圆角矩形 106"/>
          <p:cNvSpPr/>
          <p:nvPr>
            <p:custDataLst>
              <p:tags r:id="rId5"/>
            </p:custDataLst>
          </p:nvPr>
        </p:nvSpPr>
        <p:spPr>
          <a:xfrm>
            <a:off x="6463570" y="2647921"/>
            <a:ext cx="4969687" cy="3271195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50000"/>
                  <a:lumOff val="50000"/>
                  <a:alpha val="10000"/>
                </a:schemeClr>
              </a:solidFill>
            </a:endParaRPr>
          </a:p>
        </p:txBody>
      </p:sp>
      <p:pic>
        <p:nvPicPr>
          <p:cNvPr id="39" name="图片 38" descr="/data/temp/0cf8800a-1396-11ef-bf46-8af0a9c5b951.jpg@base@tag=imgScale&amp;m=1&amp;w=534&amp;h=534&amp;q=950cf8800a-1396-11ef-bf46-8af0a9c5b9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6667" r="16667"/>
          <a:stretch>
            <a:fillRect/>
          </a:stretch>
        </p:blipFill>
        <p:spPr>
          <a:xfrm>
            <a:off x="2221892" y="1416118"/>
            <a:ext cx="1926448" cy="1926448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7258487" y="4323607"/>
            <a:ext cx="3696047" cy="143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青少年生命意识普遍增强，珍惜生命，积极生活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7258487" y="3645701"/>
            <a:ext cx="3695411" cy="53418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1"/>
                </a:solidFill>
                <a:latin typeface="+mn-ea"/>
                <a:cs typeface="+mn-ea"/>
              </a:rPr>
              <a:t>生命意识提升</a:t>
            </a:r>
            <a:endParaRPr lang="zh-CN" altLang="en-US" sz="28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40" name="圆角矩形 25"/>
          <p:cNvSpPr/>
          <p:nvPr>
            <p:custDataLst>
              <p:tags r:id="rId10"/>
            </p:custDataLst>
          </p:nvPr>
        </p:nvSpPr>
        <p:spPr>
          <a:xfrm>
            <a:off x="2976745" y="3134411"/>
            <a:ext cx="416529" cy="4165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lt1"/>
            </a:solidFill>
          </a:ln>
          <a:effectLst>
            <a:outerShdw blurRad="127000" dist="63500" dir="2700000" algn="tl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41" name="任意多边形 26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 rot="8100000">
            <a:off x="3056873" y="3233616"/>
            <a:ext cx="257150" cy="1524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42" name="图片 41" descr="/data/temp/0cf884e5-1396-11ef-bf46-8af0a9c5b951.jpg@base@tag=imgScale&amp;m=1&amp;w=534&amp;h=534&amp;q=950cf884e5-1396-11ef-bf46-8af0a9c5b9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r="33354"/>
          <a:stretch>
            <a:fillRect/>
          </a:stretch>
        </p:blipFill>
        <p:spPr>
          <a:xfrm>
            <a:off x="7926854" y="1441555"/>
            <a:ext cx="1925862" cy="1926448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3" name="圆角矩形 27"/>
          <p:cNvSpPr/>
          <p:nvPr>
            <p:custDataLst>
              <p:tags r:id="rId14"/>
            </p:custDataLst>
          </p:nvPr>
        </p:nvSpPr>
        <p:spPr>
          <a:xfrm>
            <a:off x="8681707" y="3134411"/>
            <a:ext cx="416029" cy="4165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lt1"/>
            </a:solidFill>
          </a:ln>
          <a:effectLst>
            <a:outerShdw blurRad="127000" dist="63500" dir="2700000" algn="tl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44" name="任意多边形 28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 rot="8100000">
            <a:off x="8761199" y="3233616"/>
            <a:ext cx="257150" cy="1524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56285" y="1108710"/>
            <a:ext cx="6338570" cy="1969135"/>
          </a:xfrm>
        </p:spPr>
        <p:txBody>
          <a:bodyPr>
            <a:normAutofit/>
          </a:bodyPr>
          <a:lstStyle/>
          <a:p>
            <a:r>
              <a:rPr lang="zh-CN" altLang="en-US" dirty="0"/>
              <a:t>感谢聆听</a:t>
            </a:r>
            <a:endParaRPr lang="zh-CN" altLang="en-US" dirty="0"/>
          </a:p>
        </p:txBody>
      </p:sp>
      <p:pic>
        <p:nvPicPr>
          <p:cNvPr id="117" name="图片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756285" y="3856990"/>
            <a:ext cx="5445760" cy="24974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生命教育的紧迫性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当前社会背景</a:t>
            </a:r>
            <a:endParaRPr lang="zh-CN" altLang="en-US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95960" y="1918018"/>
            <a:ext cx="3599046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/data/temp/0a557c6b-1396-11ef-bf46-8af0a9c5b951.jpg@base@tag=imgScale&amp;m=1&amp;w=484&amp;h=995&amp;q=950a557c6b-1396-11ef-bf46-8af0a9c5b95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3553" r="13553"/>
          <a:stretch>
            <a:fillRect/>
          </a:stretch>
        </p:blipFill>
        <p:spPr>
          <a:xfrm>
            <a:off x="695960" y="1918018"/>
            <a:ext cx="174504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295140" y="1918018"/>
            <a:ext cx="3599046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/data/temp/0a5583f5-1396-11ef-bf46-8af0a9c5b951.jpg@base@tag=imgScale&amp;m=1&amp;w=484&amp;h=995&amp;q=950a5583f5-1396-11ef-bf46-8af0a9c5b95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3493" r="13493"/>
          <a:stretch>
            <a:fillRect/>
          </a:stretch>
        </p:blipFill>
        <p:spPr>
          <a:xfrm>
            <a:off x="429514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27146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 dirty="0">
                <a:solidFill>
                  <a:srgbClr val="262626"/>
                </a:solidFill>
                <a:latin typeface="+mn-ea"/>
                <a:cs typeface="+mn-ea"/>
              </a:rPr>
              <a:t>近年来，青少年心理健康问题日益突出，如焦虑、抑郁等，这些问题与生命教育的缺失密切相关。</a:t>
            </a:r>
            <a:endParaRPr lang="zh-CN" altLang="en-US" sz="12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27146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solidFill>
                  <a:schemeClr val="accent1"/>
                </a:solidFill>
                <a:latin typeface="+mn-ea"/>
                <a:cs typeface="+mn-ea"/>
              </a:rPr>
              <a:t>青少年心理健康问题</a:t>
            </a:r>
            <a:endParaRPr lang="zh-CN" altLang="en-US" sz="2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2718435" y="2199958"/>
            <a:ext cx="28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631507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 dirty="0">
                <a:solidFill>
                  <a:srgbClr val="262626"/>
                </a:solidFill>
                <a:latin typeface="+mn-ea"/>
                <a:cs typeface="+mn-ea"/>
              </a:rPr>
              <a:t>近年来，青少年自杀事件频发，这反映出生命教育在青少年群体中的缺失和迫切需要。</a:t>
            </a:r>
            <a:endParaRPr lang="zh-CN" altLang="en-US" sz="12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631507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青少年自杀事件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6318885" y="2199958"/>
            <a:ext cx="28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7896860" y="1918018"/>
            <a:ext cx="3599046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 descr="/data/temp/0a558db3-1396-11ef-bf46-8af0a9c5b951.jpg@base@tag=imgScale&amp;m=1&amp;w=484&amp;h=995&amp;q=950a558db3-1396-11ef-bf46-8af0a9c5b95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9198" r="25934"/>
          <a:stretch>
            <a:fillRect/>
          </a:stretch>
        </p:blipFill>
        <p:spPr>
          <a:xfrm>
            <a:off x="789686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99155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 dirty="0">
                <a:solidFill>
                  <a:srgbClr val="262626"/>
                </a:solidFill>
                <a:latin typeface="+mn-ea"/>
                <a:cs typeface="+mn-ea"/>
              </a:rPr>
              <a:t>随着社会竞争压力的增大，青少年面临着学业、就业等多方面的压力，生命教育可以帮助他们更好地应对这些压力。</a:t>
            </a:r>
            <a:endParaRPr lang="zh-CN" altLang="en-US" sz="12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99155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社会竞争压力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9"/>
            </p:custDataLst>
          </p:nvPr>
        </p:nvSpPr>
        <p:spPr>
          <a:xfrm>
            <a:off x="9919335" y="2199958"/>
            <a:ext cx="28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09719c8c-1396-11ef-a526-8eb494f622ae.jpg@base@tag=imgScale&amp;m=1&amp;w=3384&amp;h=952&amp;q=9509719c8c-1396-11ef-a526-8eb494f622a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3333" b="24509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24485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zh-CN"/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青少年面临的问题</a:t>
            </a:r>
            <a:endParaRPr lang="zh-CN" altLang="en-US" dirty="0"/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487488" y="4873624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青少年面临着学业压力、人际关系困扰等心理问题，需要得到及时的关注和解决。</a:t>
            </a:r>
            <a:endParaRPr lang="zh-CN" altLang="en-US" sz="1400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487488" y="4413884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心理健康问题</a:t>
            </a:r>
            <a:endParaRPr lang="zh-CN" altLang="en-US" sz="2000" b="1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8313738" y="4873624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青少年面临着肥胖、近视等身体健康问题，需要加强体育锻炼和健康饮食。</a:t>
            </a:r>
            <a:endParaRPr lang="zh-CN" altLang="en-US" sz="14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8313738" y="4413884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身体健康问题</a:t>
            </a:r>
            <a:endParaRPr lang="zh-CN" altLang="en-US" sz="2000" b="1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00613" y="4873624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随着互联网的普及，青少年容易受到网络暴力、网络诈骗等网络安全问题的威胁。</a:t>
            </a:r>
            <a:endParaRPr lang="zh-CN" altLang="en-US" sz="14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00613" y="4413884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网络安全问题</a:t>
            </a:r>
            <a:endParaRPr lang="zh-CN" altLang="en-US" sz="2000" b="1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lIns="0" tIns="0" rIns="0" bIns="0">
            <a:noAutofit/>
          </a:bodyPr>
          <a:lstStyle/>
          <a:p>
            <a:r>
              <a:rPr lang="zh-CN" altLang="en-US" sz="3600" dirty="0">
                <a:solidFill>
                  <a:schemeClr val="tx1"/>
                </a:solidFill>
              </a:rPr>
              <a:t>生命教育的重要性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2" name="图片 1" descr="/data/temp/0a0621ad-1396-11ef-bf46-8af0a9c5b951.jpg@base@tag=imgScale&amp;m=1&amp;w=1057&amp;h=689&amp;q=950a0621ad-1396-11ef-bf46-8af0a9c5b9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218" b="1218"/>
          <a:stretch>
            <a:fillRect/>
          </a:stretch>
        </p:blipFill>
        <p:spPr>
          <a:xfrm>
            <a:off x="4191108" y="1767600"/>
            <a:ext cx="3809671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 descr="/data/temp/0a0621de-1396-11ef-bf46-8af0a9c5b951.jpg@base@tag=imgScale&amp;m=1&amp;w=1115&amp;h=689&amp;q=950a0621de-1396-11ef-bf46-8af0a9c5b95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495" r="495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 descr="/data/temp/0a062293-1396-11ef-bf46-8af0a9c5b951.jpg@base@tag=imgScale&amp;m=1&amp;w=920&amp;h=688&amp;q=950a062293-1396-11ef-bf46-8af0a9c5b9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4390" t="2180" b="12791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引导青少年认识生命价值，珍惜生命</a:t>
            </a:r>
            <a:endParaRPr lang="zh-CN" altLang="en-US" sz="160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5"/>
                </a:solidFill>
                <a:latin typeface="+mn-ea"/>
              </a:rPr>
              <a:t>培养生命意识</a:t>
            </a:r>
            <a:endParaRPr lang="zh-CN" altLang="en-US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帮助青少年建立积极健康的生活态度</a:t>
            </a:r>
            <a:endParaRPr lang="zh-CN" altLang="en-US" sz="160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5"/>
                </a:solidFill>
                <a:latin typeface="+mn-ea"/>
              </a:rPr>
              <a:t>促进健康成长</a:t>
            </a:r>
            <a:endParaRPr lang="zh-CN" altLang="en-US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0" name="椭圆 9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latin typeface="+mn-ea"/>
              </a:rPr>
              <a:t>02</a:t>
            </a:r>
            <a:endParaRPr lang="zh-CN" alt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latin typeface="+mn-ea"/>
              </a:rPr>
              <a:t>01</a:t>
            </a:r>
            <a:endParaRPr lang="zh-CN" alt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培养青少年的责任感、同理心和创造力</a:t>
            </a:r>
            <a:endParaRPr lang="zh-CN" altLang="en-US" sz="160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5"/>
                </a:solidFill>
                <a:latin typeface="+mn-ea"/>
              </a:rPr>
              <a:t>提升综合素质</a:t>
            </a:r>
            <a:endParaRPr lang="zh-CN" altLang="en-US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椭圆 17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latin typeface="+mn-ea"/>
              </a:rPr>
              <a:t>03</a:t>
            </a:r>
            <a:endParaRPr lang="zh-CN" alt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19395" y="2531110"/>
            <a:ext cx="6067425" cy="1796415"/>
          </a:xfrm>
        </p:spPr>
        <p:txBody>
          <a:bodyPr/>
          <a:lstStyle/>
          <a:p>
            <a:r>
              <a:rPr lang="zh-CN" altLang="en-US" sz="4400"/>
              <a:t>生命教育的内涵与目标</a:t>
            </a:r>
            <a:endParaRPr lang="zh-CN" altLang="en-US" sz="4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14"/>
          <p:cNvSpPr/>
          <p:nvPr>
            <p:custDataLst>
              <p:tags r:id="rId1"/>
            </p:custDataLst>
          </p:nvPr>
        </p:nvSpPr>
        <p:spPr>
          <a:xfrm flipH="1" flipV="1">
            <a:off x="2199562" y="2970666"/>
            <a:ext cx="3409950" cy="2887345"/>
          </a:xfrm>
          <a:custGeom>
            <a:avLst/>
            <a:gdLst>
              <a:gd name="connsiteX0" fmla="*/ 1 w 570"/>
              <a:gd name="connsiteY0" fmla="*/ 476 h 476"/>
              <a:gd name="connsiteX1" fmla="*/ 0 w 570"/>
              <a:gd name="connsiteY1" fmla="*/ 0 h 476"/>
              <a:gd name="connsiteX2" fmla="*/ 570 w 570"/>
              <a:gd name="connsiteY2" fmla="*/ 476 h 476"/>
              <a:gd name="connsiteX3" fmla="*/ 1 w 570"/>
              <a:gd name="connsiteY3" fmla="*/ 476 h 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" h="4547">
                <a:moveTo>
                  <a:pt x="579" y="0"/>
                </a:moveTo>
                <a:lnTo>
                  <a:pt x="1030" y="362"/>
                </a:lnTo>
                <a:lnTo>
                  <a:pt x="5026" y="362"/>
                </a:lnTo>
                <a:cubicBezTo>
                  <a:pt x="5185" y="362"/>
                  <a:pt x="5317" y="471"/>
                  <a:pt x="5354" y="618"/>
                </a:cubicBezTo>
                <a:lnTo>
                  <a:pt x="5355" y="624"/>
                </a:lnTo>
                <a:lnTo>
                  <a:pt x="5359" y="638"/>
                </a:lnTo>
                <a:cubicBezTo>
                  <a:pt x="5366" y="666"/>
                  <a:pt x="5370" y="695"/>
                  <a:pt x="5370" y="726"/>
                </a:cubicBezTo>
                <a:lnTo>
                  <a:pt x="5370" y="4198"/>
                </a:lnTo>
                <a:cubicBezTo>
                  <a:pt x="5370" y="4391"/>
                  <a:pt x="5214" y="4547"/>
                  <a:pt x="5021" y="4547"/>
                </a:cubicBezTo>
                <a:lnTo>
                  <a:pt x="349" y="4547"/>
                </a:lnTo>
                <a:cubicBezTo>
                  <a:pt x="258" y="4547"/>
                  <a:pt x="176" y="4513"/>
                  <a:pt x="114" y="4456"/>
                </a:cubicBezTo>
                <a:lnTo>
                  <a:pt x="114" y="4456"/>
                </a:lnTo>
                <a:lnTo>
                  <a:pt x="111" y="4453"/>
                </a:lnTo>
                <a:cubicBezTo>
                  <a:pt x="43" y="4392"/>
                  <a:pt x="0" y="4302"/>
                  <a:pt x="0" y="4203"/>
                </a:cubicBezTo>
                <a:lnTo>
                  <a:pt x="0" y="4198"/>
                </a:lnTo>
                <a:lnTo>
                  <a:pt x="0" y="726"/>
                </a:lnTo>
                <a:lnTo>
                  <a:pt x="0" y="700"/>
                </a:lnTo>
                <a:cubicBezTo>
                  <a:pt x="0" y="513"/>
                  <a:pt x="151" y="362"/>
                  <a:pt x="338" y="362"/>
                </a:cubicBezTo>
                <a:lnTo>
                  <a:pt x="580" y="362"/>
                </a:lnTo>
                <a:lnTo>
                  <a:pt x="579" y="0"/>
                </a:lnTo>
                <a:close/>
              </a:path>
            </a:pathLst>
          </a:custGeom>
          <a:gradFill>
            <a:gsLst>
              <a:gs pos="80000">
                <a:schemeClr val="accent1">
                  <a:alpha val="60000"/>
                </a:schemeClr>
              </a:gs>
              <a:gs pos="0">
                <a:schemeClr val="accent1">
                  <a:lumMod val="60000"/>
                  <a:lumOff val="40000"/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 15"/>
          <p:cNvSpPr/>
          <p:nvPr>
            <p:custDataLst>
              <p:tags r:id="rId2"/>
            </p:custDataLst>
          </p:nvPr>
        </p:nvSpPr>
        <p:spPr>
          <a:xfrm>
            <a:off x="704137" y="1826396"/>
            <a:ext cx="4646295" cy="3843064"/>
          </a:xfrm>
          <a:custGeom>
            <a:avLst/>
            <a:gdLst>
              <a:gd name="adj" fmla="val 869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17" h="6052">
                <a:moveTo>
                  <a:pt x="489" y="0"/>
                </a:moveTo>
                <a:lnTo>
                  <a:pt x="6828" y="0"/>
                </a:lnTo>
                <a:cubicBezTo>
                  <a:pt x="7098" y="0"/>
                  <a:pt x="7317" y="219"/>
                  <a:pt x="7317" y="489"/>
                </a:cubicBezTo>
                <a:lnTo>
                  <a:pt x="7317" y="5134"/>
                </a:lnTo>
                <a:cubicBezTo>
                  <a:pt x="7317" y="5404"/>
                  <a:pt x="7098" y="5623"/>
                  <a:pt x="6828" y="5623"/>
                </a:cubicBezTo>
                <a:lnTo>
                  <a:pt x="1234" y="5623"/>
                </a:lnTo>
                <a:lnTo>
                  <a:pt x="699" y="6052"/>
                </a:lnTo>
                <a:lnTo>
                  <a:pt x="700" y="5623"/>
                </a:lnTo>
                <a:lnTo>
                  <a:pt x="489" y="5623"/>
                </a:lnTo>
                <a:cubicBezTo>
                  <a:pt x="219" y="5623"/>
                  <a:pt x="0" y="5404"/>
                  <a:pt x="0" y="5134"/>
                </a:cubicBezTo>
                <a:lnTo>
                  <a:pt x="0" y="489"/>
                </a:lnTo>
                <a:cubicBezTo>
                  <a:pt x="0" y="219"/>
                  <a:pt x="219" y="0"/>
                  <a:pt x="489" y="0"/>
                </a:cubicBezTo>
                <a:close/>
              </a:path>
            </a:pathLst>
          </a:custGeom>
          <a:gradFill>
            <a:gsLst>
              <a:gs pos="65000">
                <a:schemeClr val="accent1"/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" name="图片 13" descr="/data/temp/09250ec8-1396-11ef-aecd-9e5ad26b81b3.jpg@base@tag=imgScale&amp;m=1&amp;w=1209&amp;h=909&amp;q=9509250ec8-1396-11ef-aecd-9e5ad26b81b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5667" r="5667"/>
          <a:stretch>
            <a:fillRect/>
          </a:stretch>
        </p:blipFill>
        <p:spPr>
          <a:xfrm>
            <a:off x="838200" y="1971302"/>
            <a:ext cx="4356100" cy="3274060"/>
          </a:xfrm>
          <a:prstGeom prst="roundRect">
            <a:avLst>
              <a:gd name="adj" fmla="val 6291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r>
              <a:rPr lang="zh-CN" altLang="en-US"/>
              <a:t>生命教育的定义</a:t>
            </a:r>
            <a:endParaRPr lang="zh-CN" altLang="en-US"/>
          </a:p>
        </p:txBody>
      </p:sp>
      <p:sp>
        <p:nvSpPr>
          <p:cNvPr id="2" name="圆角矩形 13"/>
          <p:cNvSpPr/>
          <p:nvPr>
            <p:custDataLst>
              <p:tags r:id="rId6"/>
            </p:custDataLst>
          </p:nvPr>
        </p:nvSpPr>
        <p:spPr>
          <a:xfrm>
            <a:off x="6227983" y="1659941"/>
            <a:ext cx="1826529" cy="527358"/>
          </a:xfrm>
          <a:prstGeom prst="roundRect">
            <a:avLst>
              <a:gd name="adj" fmla="val 1204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生命教育的内涵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6227348" y="2256830"/>
            <a:ext cx="5246180" cy="14984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生命教育旨在帮助青少年理解生命的意义和价值，培养他们尊重生命、珍惜生命的态度。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圆角矩形 24"/>
          <p:cNvSpPr/>
          <p:nvPr>
            <p:custDataLst>
              <p:tags r:id="rId8"/>
            </p:custDataLst>
          </p:nvPr>
        </p:nvSpPr>
        <p:spPr>
          <a:xfrm>
            <a:off x="6227983" y="4173862"/>
            <a:ext cx="1826529" cy="529191"/>
          </a:xfrm>
          <a:prstGeom prst="roundRect">
            <a:avLst>
              <a:gd name="adj" fmla="val 1199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生命教育的目标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6227983" y="4770116"/>
            <a:ext cx="5246180" cy="14984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生命教育的目标是帮助青少年树立正确的人生观、价值观，培养他们积极乐观的生活态度和健康的心理素质。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9098915" y="1120775"/>
            <a:ext cx="2414270" cy="254063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3231515" y="1120140"/>
            <a:ext cx="2538095" cy="24409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6319520" y="1119505"/>
            <a:ext cx="2376170" cy="265557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69265" y="2117301"/>
            <a:ext cx="2309495" cy="2947248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dirty="0"/>
              <a:t>生命教育的目标</a:t>
            </a:r>
            <a:endParaRPr lang="zh-CN" altLang="en-US" dirty="0"/>
          </a:p>
        </p:txBody>
      </p:sp>
      <p:sp>
        <p:nvSpPr>
          <p:cNvPr id="5" name="Rectangle 41757_#color-886&amp;3357"/>
          <p:cNvSpPr/>
          <p:nvPr>
            <p:custDataLst>
              <p:tags r:id="rId5"/>
            </p:custDataLst>
          </p:nvPr>
        </p:nvSpPr>
        <p:spPr>
          <a:xfrm>
            <a:off x="3566617" y="3053455"/>
            <a:ext cx="2429267" cy="2944910"/>
          </a:xfrm>
          <a:prstGeom prst="roundRect">
            <a:avLst>
              <a:gd name="adj" fmla="val 9316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793344" y="3336705"/>
            <a:ext cx="1982750" cy="4617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3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793979" y="4467800"/>
            <a:ext cx="1982750" cy="13578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通过教育，让青少年认识到生命的宝贵和独特性，培养他们对生命的尊重和敬畏。</a:t>
            </a:r>
            <a:endParaRPr lang="zh-CN" altLang="en-US" sz="1400" dirty="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3793979" y="3850493"/>
            <a:ext cx="1982750" cy="541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</a:rPr>
              <a:t>培养尊重生命的态度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Rectangle 41757_#color-886&amp;3357"/>
          <p:cNvSpPr/>
          <p:nvPr>
            <p:custDataLst>
              <p:tags r:id="rId9"/>
            </p:custDataLst>
          </p:nvPr>
        </p:nvSpPr>
        <p:spPr>
          <a:xfrm>
            <a:off x="6491204" y="3053455"/>
            <a:ext cx="2429267" cy="2944910"/>
          </a:xfrm>
          <a:prstGeom prst="roundRect">
            <a:avLst>
              <a:gd name="adj" fmla="val 9316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6714121" y="3336705"/>
            <a:ext cx="1981479" cy="4617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3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6714121" y="4467800"/>
            <a:ext cx="1981479" cy="13578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通过教育，让青少年了解如何保护自己的生命安全，避免意外伤害和危险。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Rectangle 41757_#color-886&amp;3357"/>
          <p:cNvSpPr/>
          <p:nvPr>
            <p:custDataLst>
              <p:tags r:id="rId12"/>
            </p:custDataLst>
          </p:nvPr>
        </p:nvSpPr>
        <p:spPr>
          <a:xfrm>
            <a:off x="9408170" y="3075684"/>
            <a:ext cx="2429267" cy="2922682"/>
          </a:xfrm>
          <a:prstGeom prst="roundRect">
            <a:avLst>
              <a:gd name="adj" fmla="val 9316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9641883" y="3336070"/>
            <a:ext cx="1982512" cy="4617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3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9653315" y="4490028"/>
            <a:ext cx="1982750" cy="13336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通过教育，让青少年树立积极的人生观，珍惜生命，热爱生活，追求幸福。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9653315" y="3872721"/>
            <a:ext cx="1982512" cy="541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</a:rPr>
              <a:t>培养积极的人生观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6"/>
            </p:custDataLst>
          </p:nvPr>
        </p:nvSpPr>
        <p:spPr>
          <a:xfrm>
            <a:off x="6714121" y="3850493"/>
            <a:ext cx="1981479" cy="541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</a:rPr>
              <a:t>提高自我保护能力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TYPE" val="e"/>
  <p:tag name="KSO_WM_UNIT_INDEX" val="1"/>
  <p:tag name="KSO_WM_UNIT_VALUE" val="7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14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20"/>
  <p:tag name="KSO_WM_UNIT_TYPE" val="f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7"/>
  <p:tag name="KSO_WM_UNIT_TYPE" val="a"/>
  <p:tag name="KSO_WM_UNIT_INDEX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3.0"/>
  <p:tag name="KSO_WM_BEAUTIFY_FLAG" val="#wm#"/>
  <p:tag name="KSO_WM_UNIT_TYPE" val="i"/>
  <p:tag name="KSO_WM_UNIT_INDEX" val="1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3.0"/>
  <p:tag name="KSO_WM_BEAUTIFY_FLAG" val="#wm#"/>
  <p:tag name="KSO_WM_UNIT_TYPE" val="i"/>
  <p:tag name="KSO_WM_UNIT_INDEX" val="14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3.0"/>
  <p:tag name="KSO_WM_BEAUTIFY_FLAG" val="#wm#"/>
  <p:tag name="KSO_WM_UNIT_TYPE" val="i"/>
  <p:tag name="KSO_WM_UNIT_INDEX" val="15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3.0"/>
  <p:tag name="KSO_WM_BEAUTIFY_FLAG" val="#wm#"/>
  <p:tag name="KSO_WM_UNIT_TYPE" val="i"/>
  <p:tag name="KSO_WM_UNIT_INDEX" val="17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3.0"/>
  <p:tag name="KSO_WM_BEAUTIFY_FLAG" val="#wm#"/>
  <p:tag name="KSO_WM_UNIT_TYPE" val="i"/>
  <p:tag name="KSO_WM_UNIT_INDEX" val="18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3.0"/>
  <p:tag name="KSO_WM_BEAUTIFY_FLAG" val="#wm#"/>
  <p:tag name="KSO_WM_UNIT_TYPE" val="i"/>
  <p:tag name="KSO_WM_UNIT_INDEX" val="19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3.0"/>
  <p:tag name="KSO_WM_BEAUTIFY_FLAG" val="#wm#"/>
  <p:tag name="KSO_WM_UNIT_TYPE" val="i"/>
  <p:tag name="KSO_WM_UNIT_INDEX" val="20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3.0"/>
  <p:tag name="KSO_WM_BEAUTIFY_FLAG" val="#wm#"/>
  <p:tag name="KSO_WM_UNIT_TYPE" val="i"/>
  <p:tag name="KSO_WM_UNIT_INDEX" val="2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3.0"/>
  <p:tag name="KSO_WM_BEAUTIFY_FLAG" val="#wm#"/>
  <p:tag name="KSO_WM_UNIT_TYPE" val="i"/>
  <p:tag name="KSO_WM_UNIT_INDEX" val="2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3.0"/>
  <p:tag name="KSO_WM_BEAUTIFY_FLAG" val="#wm#"/>
  <p:tag name="KSO_WM_UNIT_TYPE" val="i"/>
  <p:tag name="KSO_WM_UNIT_INDEX" val="23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2"/>
  <p:tag name="KSO_WM_UNIT_LAYERLEVEL" val="1"/>
  <p:tag name="KSO_WM_TAG_VERSION" val="3.0"/>
  <p:tag name="KSO_WM_BEAUTIFY_FLAG" val="#wm#"/>
  <p:tag name="KSO_WM_UNIT_TYPE" val="i"/>
  <p:tag name="KSO_WM_UNIT_INDEX" val="1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4"/>
  <p:tag name="KSO_WM_UNIT_LAYERLEVEL" val="1"/>
  <p:tag name="KSO_WM_TAG_VERSION" val="3.0"/>
  <p:tag name="KSO_WM_BEAUTIFY_FLAG" val="#wm#"/>
  <p:tag name="KSO_WM_UNIT_TYPE" val="i"/>
  <p:tag name="KSO_WM_UNIT_INDEX" val="14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5"/>
  <p:tag name="KSO_WM_UNIT_LAYERLEVEL" val="1"/>
  <p:tag name="KSO_WM_TAG_VERSION" val="3.0"/>
  <p:tag name="KSO_WM_BEAUTIFY_FLAG" val="#wm#"/>
  <p:tag name="KSO_WM_UNIT_TYPE" val="i"/>
  <p:tag name="KSO_WM_UNIT_INDEX" val="15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7"/>
  <p:tag name="KSO_WM_UNIT_LAYERLEVEL" val="1"/>
  <p:tag name="KSO_WM_TAG_VERSION" val="3.0"/>
  <p:tag name="KSO_WM_BEAUTIFY_FLAG" val="#wm#"/>
  <p:tag name="KSO_WM_UNIT_TYPE" val="i"/>
  <p:tag name="KSO_WM_UNIT_INDEX" val="17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1523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20231523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523"/>
  <p:tag name="KSO_WM_TEMPLATE_THUMBS_INDEX" val="1、9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SUBTYPE" val="b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31523_1*f*2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PRESET_TEXT" val="汇报人：WPS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523_1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PRESET_TEXT" val="单击此处添加文档标题内容"/>
</p:tagLst>
</file>

<file path=ppt/tags/tag182.xml><?xml version="1.0" encoding="utf-8"?>
<p:tagLst xmlns:p="http://schemas.openxmlformats.org/presentationml/2006/main">
  <p:tag name="KSO_WM_SLIDE_ID" val="custom20231523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523"/>
  <p:tag name="KSO_WM_SLIDE_LAYOUT" val="a_f"/>
  <p:tag name="KSO_WM_SLIDE_LAYOUT_CNT" val="1_1"/>
  <p:tag name="KSO_WM_TEMPLATE_THUMBS_INDEX" val="1、9"/>
</p:tagLst>
</file>

<file path=ppt/tags/tag183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523_5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DIAGRAM_GROUP_CODE" val="l1-1"/>
  <p:tag name="KSO_WM_UNIT_PRESET_TEXT" val="目录"/>
  <p:tag name="KSO_WM_UNIT_TEXT_FILL_FORE_SCHEMECOLOR_INDEX" val="5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1523_5*l_h_a*1_1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FILL_FORE_SCHEMECOLOR_INDEX" val="5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5*l_h_i*1_1_2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custom20231523_5*l_h_i*1_1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1523_5*l_h_a*1_2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FILL_FORE_SCHEMECOLOR_INDEX" val="5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5*l_h_i*1_2_2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custom20231523_5*l_h_i*1_2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1523_5*l_h_a*1_3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FILL_FORE_SCHEMECOLOR_INDEX" val="5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5*l_h_i*1_3_2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custom20231523_5*l_h_i*1_3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1523_5*l_h_a*1_4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FILL_FORE_SCHEMECOLOR_INDEX" val="5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5*l_h_i*1_4_2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1"/>
  <p:tag name="KSO_WM_UNIT_ID" val="custom20231523_5*l_h_i*1_4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custom20231523_5*l_h_a*1_5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FILL_FORE_SCHEMECOLOR_INDEX" val="5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5*l_h_i*1_5_2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1"/>
  <p:tag name="KSO_WM_UNIT_ID" val="custom20231523_5*l_h_i*1_5_1"/>
  <p:tag name="KSO_WM_TEMPLATE_CATEGORY" val="custom"/>
  <p:tag name="KSO_WM_TEMPLATE_INDEX" val="20231523"/>
  <p:tag name="KSO_WM_UNIT_LAYERLEVEL" val="1_1_1"/>
  <p:tag name="KSO_WM_TAG_VERSION" val="3.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7.51739501953125,&quot;width&quot;:417.41110229492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TEXT_FILL_FORE_SCHEMECOLOR_INDEX" val="5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SLIDE_ID" val="custom20231523_5"/>
  <p:tag name="KSO_WM_TEMPLATE_SUBCATEGORY" val="29"/>
  <p:tag name="KSO_WM_TEMPLATE_MASTER_TYPE" val="0"/>
  <p:tag name="KSO_WM_TEMPLATE_COLOR_TYPE" val="0"/>
  <p:tag name="KSO_WM_SLIDE_ITEM_CNT" val="5"/>
  <p:tag name="KSO_WM_SLIDE_INDEX" val="5"/>
  <p:tag name="KSO_WM_TAG_VERSION" val="3.0"/>
  <p:tag name="KSO_WM_BEAUTIFY_FLAG" val="#wm#"/>
  <p:tag name="KSO_WM_TEMPLATE_CATEGORY" val="custom"/>
  <p:tag name="KSO_WM_TEMPLATE_INDEX" val="20231523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23_7*e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TYPE" val="e"/>
  <p:tag name="KSO_WM_UNIT_INDEX" val="1"/>
  <p:tag name="KSO_WM_UNIT_NOCLEAR" val="0"/>
  <p:tag name="KSO_WM_UNIT_PRESET_TEXT" val="0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7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6"/>
  <p:tag name="KSO_WM_UNIT_TYPE" val="a"/>
  <p:tag name="KSO_WM_UNIT_INDEX" val="1"/>
  <p:tag name="KSO_WM_UNIT_PRESET_TEXT" val="单击此处&#10;添加章节标题"/>
</p:tagLst>
</file>

<file path=ppt/tags/tag202.xml><?xml version="1.0" encoding="utf-8"?>
<p:tagLst xmlns:p="http://schemas.openxmlformats.org/presentationml/2006/main">
  <p:tag name="KSO_WM_SLIDE_ID" val="custom2023152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523"/>
  <p:tag name="KSO_WM_SLIDE_LAYOUT" val="a_e"/>
  <p:tag name="KSO_WM_SLIDE_LAYOUT_CNT" val="1_1"/>
  <p:tag name="KSO_WM_SLIDE_TYPE" val="sectionTitle"/>
  <p:tag name="KSO_WM_SLIDE_SUBTYPE" val="picTxt"/>
</p:tagLst>
</file>

<file path=ppt/tags/tag2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28_1*a*1"/>
  <p:tag name="KSO_WM_TEMPLATE_CATEGORY" val="diagram"/>
  <p:tag name="KSO_WM_TEMPLATE_INDEX" val="20233128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28_2*l_h_f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28_2*l_h_a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28_2*l_h_f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28_2*l_h_a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28_2*l_h_f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2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28_2*l_h_a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SLIDE_ID" val="diagram20233128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1523"/>
  <p:tag name="KSO_WM_SLIDE_TYPE" val="text"/>
  <p:tag name="KSO_WM_SLIDE_SUBTYPE" val="diag"/>
  <p:tag name="KSO_WM_SLIDE_SIZE" val="850.4*282.359"/>
  <p:tag name="KSO_WM_SLIDE_POSITION" val="54.8*150.99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2484_1*d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84_1*i*1"/>
  <p:tag name="KSO_WM_TEMPLATE_CATEGORY" val="custom"/>
  <p:tag name="KSO_WM_TEMPLATE_INDEX" val="20232484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84_1*a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单击此处添加标题"/>
</p:tagLst>
</file>

<file path=ppt/tags/tag2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6_3*l_h_f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你的项正文，请尽量言简意赅的阐述观点，单击此处输入你的项正文。"/>
  <p:tag name="KSO_WM_UNIT_USESOURCEFORMAT_APPLY" val="0"/>
</p:tagLst>
</file>

<file path=ppt/tags/tag2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6_3*l_h_a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添加项标题"/>
  <p:tag name="KSO_WM_UNIT_USESOURCEFORMAT_APPLY" val="0"/>
</p:tagLst>
</file>

<file path=ppt/tags/tag2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6_3*l_h_f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你的项正文，请尽量言简意赅的阐述观点，单击此处输入你的项正文。"/>
  <p:tag name="KSO_WM_UNIT_USESOURCEFORMAT_APPLY" val="0"/>
</p:tagLst>
</file>

<file path=ppt/tags/tag22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6_3*l_h_a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添加项标题"/>
  <p:tag name="KSO_WM_UNIT_USESOURCEFORMAT_APPLY" val="0"/>
</p:tagLst>
</file>

<file path=ppt/tags/tag22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6_3*l_h_f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你的项正文，请尽量言简意赅的阐述观点，单击此处输入你的项正文。"/>
  <p:tag name="KSO_WM_UNIT_USESOURCEFORMAT_APPLY" val="0"/>
</p:tagLst>
</file>

<file path=ppt/tags/tag2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6_3*l_h_a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添加项标题"/>
  <p:tag name="KSO_WM_UNIT_USESOURCEFORMAT_APPLY" val="0"/>
</p:tagLst>
</file>

<file path=ppt/tags/tag229.xml><?xml version="1.0" encoding="utf-8"?>
<p:tagLst xmlns:p="http://schemas.openxmlformats.org/presentationml/2006/main">
  <p:tag name="KSO_WM_SLIDE_ID" val="custom20232484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1523"/>
  <p:tag name="KSO_WM_SLIDE_TYPE" val="text"/>
  <p:tag name="KSO_WM_SLIDE_SUBTYPE" val="picTxt"/>
  <p:tag name="KSO_WM_SLIDE_SIZE" val="745.9*95.95"/>
  <p:tag name="KSO_WM_SLIDE_POSITION" val="117.125*383.72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4460_1*a*1"/>
  <p:tag name="KSO_WM_TEMPLATE_CATEGORY" val="custom"/>
  <p:tag name="KSO_WM_TEMPLATE_INDEX" val="20234460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4459_1*l_h_d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3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4459_1*l_h_d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3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4459_1*l_h_d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34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SUBTYPE" val="a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59_1*l_h_f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单击添加文本的具体内容简明阐述您的观点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35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4459_1*l_h_a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36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SUBTYPE" val="a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459_1*l_h_f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单击添加文本的具体内容简明阐述您的观点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37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4459_1*l_h_a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38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4459_1*l_h_i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02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9"/>
  <p:tag name="KSO_WM_UNIT_USESOURCEFORMAT_APPLY" val="0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459_1*l_h_i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01"/>
  <p:tag name="KSO_WM_UNIT_TEXT_FILL_FORE_SCHEMECOLOR_INDEX" val="1"/>
  <p:tag name="KSO_WM_UNIT_TEXT_FILL_TYPE" val="1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9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SUBTYPE" val="a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4459_1*l_h_f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单击添加文本的具体内容简明阐述您的观点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1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4459_1*l_h_a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2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4459_1*l_h_i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03"/>
  <p:tag name="KSO_WM_UNIT_TEXT_FILL_FORE_SCHEMECOLOR_INDEX" val="1"/>
  <p:tag name="KSO_WM_UNIT_TEXT_FILL_TYPE" val="1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9"/>
  <p:tag name="KSO_WM_UNIT_USESOURCEFORMAT_APPLY" val="0"/>
</p:tagLst>
</file>

<file path=ppt/tags/tag243.xml><?xml version="1.0" encoding="utf-8"?>
<p:tagLst xmlns:p="http://schemas.openxmlformats.org/presentationml/2006/main">
  <p:tag name="KSO_WM_SLIDE_ID" val="custom2023446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523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23_7*e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TYPE" val="e"/>
  <p:tag name="KSO_WM_UNIT_INDEX" val="1"/>
  <p:tag name="KSO_WM_UNIT_NOCLEAR" val="0"/>
  <p:tag name="KSO_WM_UNIT_PRESET_TEXT" val="0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7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6"/>
  <p:tag name="KSO_WM_UNIT_TYPE" val="a"/>
  <p:tag name="KSO_WM_UNIT_INDEX" val="1"/>
  <p:tag name="KSO_WM_UNIT_PRESET_TEXT" val="单击此处&#10;添加章节标题"/>
</p:tagLst>
</file>

<file path=ppt/tags/tag246.xml><?xml version="1.0" encoding="utf-8"?>
<p:tagLst xmlns:p="http://schemas.openxmlformats.org/presentationml/2006/main">
  <p:tag name="KSO_WM_SLIDE_ID" val="custom2023152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523"/>
  <p:tag name="KSO_WM_SLIDE_LAYOUT" val="a_e"/>
  <p:tag name="KSO_WM_SLIDE_LAYOUT_CNT" val="1_1"/>
  <p:tag name="KSO_WM_SLIDE_TYPE" val="sectionTitle"/>
  <p:tag name="KSO_WM_SLIDE_SUBTYPE" val="picTxt"/>
</p:tagLst>
</file>

<file path=ppt/tags/tag2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04_1*i*1"/>
  <p:tag name="KSO_WM_TEMPLATE_CATEGORY" val="custom"/>
  <p:tag name="KSO_WM_TEMPLATE_INDEX" val="20232404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04_1*i*2"/>
  <p:tag name="KSO_WM_TEMPLATE_CATEGORY" val="custom"/>
  <p:tag name="KSO_WM_TEMPLATE_INDEX" val="20232404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9.xml><?xml version="1.0" encoding="utf-8"?>
<p:tagLst xmlns:p="http://schemas.openxmlformats.org/presentationml/2006/main">
  <p:tag name="KSO_WM_UNIT_VALUE" val="909*12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04_1*d*1"/>
  <p:tag name="KSO_WM_TEMPLATE_CATEGORY" val="custom"/>
  <p:tag name="KSO_WM_TEMPLATE_INDEX" val="20232404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TEMPLATE_INDEX" val="20232404"/>
  <p:tag name="KSO_WM_UNIT_ID" val="custom20232404_1*a*1"/>
  <p:tag name="KSO_WM_UNIT_PRESET_TEXT" val="单击此处添加标题"/>
</p:tagLst>
</file>

<file path=ppt/tags/tag25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267_1*l_h_a*1_1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7274169921875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267_1*l_h_f*1_1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7274169921875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简明扼要地阐述您的观点"/>
  <p:tag name="KSO_WM_UNIT_TEXT_FILL_FORE_SCHEMECOLOR_INDEX" val="1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267_1*l_h_a*1_2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7274169921875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267_1*l_h_f*1_2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7274169921875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简明扼要地阐述您的观点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411.611*333.516"/>
  <p:tag name="KSO_WM_SLIDE_POSITION" val="491.108*160.132"/>
  <p:tag name="KSO_WM_SLIDE_SUBTYPE" val="picTxt"/>
  <p:tag name="KSO_WM_DIAGRAM_GROUP_CODE" val="l1-1"/>
  <p:tag name="KSO_WM_SLIDE_DIAGTYPE" val="l"/>
  <p:tag name="KSO_WM_SLIDE_LAYOUT_NAME" val="仅标题"/>
  <p:tag name="KSO_WM_TEMPLATE_INDEX" val="20231523"/>
  <p:tag name="KSO_WM_TEMPLATE_SUBCATEGORY" val="0"/>
  <p:tag name="KSO_WM_SLIDE_INDEX" val="1"/>
  <p:tag name="KSO_WM_TAG_VERSION" val="3.0"/>
  <p:tag name="KSO_WM_SLIDE_ID" val="custom20232404_1"/>
  <p:tag name="KSO_WM_SLIDE_ITEM_CNT" val="3"/>
</p:tagLst>
</file>

<file path=ppt/tags/tag2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2481"/>
  <p:tag name="KSO_WM_UNIT_ID" val="custom20232481_1*a*1"/>
  <p:tag name="KSO_WM_UNIT_PRESET_TEXT" val="单击此处&#10;添加标题"/>
  <p:tag name="KSO_WM_UNIT_TEXT_FILL_FORE_SCHEMECOLOR_INDEX" val="5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65_2*l_h_i*1_1_2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1965_2*l_h_i*1_1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01"/>
  <p:tag name="KSO_WM_UNIT_USESOURCEFORMAT_APPLY" val="0"/>
</p:tagLst>
</file>

<file path=ppt/tags/tag2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65_2*l_h_f*1_1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项正文，文字是您思想的提炼，请尽量言简意赅的阐述您的观点，单击此处输入正文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65_2*l_h_a*1_1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USESOURCEFORMAT_APPLY" val="0"/>
</p:tagLst>
</file>

<file path=ppt/tags/tag26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5_2*l_h_i*1_2_2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1965_2*l_h_i*1_2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02"/>
  <p:tag name="KSO_WM_UNIT_USESOURCEFORMAT_APPLY" val="0"/>
</p:tagLst>
</file>

<file path=ppt/tags/tag26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65_2*l_h_f*1_2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项正文，文字是您思想的提炼，请尽量言简意赅的阐述您的观点，单击此处输入正文"/>
  <p:tag name="KSO_WM_UNIT_USESOURCEFORMAT_APPLY" val="0"/>
</p:tagLst>
</file>

<file path=ppt/tags/tag2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65_2*l_h_i*1_3_2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1965_2*l_h_i*1_3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03"/>
  <p:tag name="KSO_WM_UNIT_USESOURCEFORMAT_APPLY" val="0"/>
</p:tagLst>
</file>

<file path=ppt/tags/tag2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965_2*l_h_f*1_3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项正文，文字是您思想的提炼，请尽量言简意赅的阐述您的观点，单击此处输入正文"/>
  <p:tag name="KSO_WM_UNIT_USESOURCEFORMAT_APPLY" val="0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965_2*l_h_a*1_3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USESOURCEFORMAT_APPLY" val="0"/>
</p:tagLst>
</file>

<file path=ppt/tags/tag2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65_2*l_h_a*1_2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left&quot;:254.78228346456694,&quot;top&quot;:85.00842254398376,&quot;width&quot;:677.29937007874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USESOURCEFORMAT_APPLY" val="0"/>
</p:tagLst>
</file>

<file path=ppt/tags/tag26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674.81*387.403"/>
  <p:tag name="KSO_WM_SLIDE_POSITION" val="256*85.0084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1523"/>
  <p:tag name="KSO_WM_TEMPLATE_SUBCATEGORY" val="0"/>
  <p:tag name="KSO_WM_SLIDE_INDEX" val="1"/>
  <p:tag name="KSO_WM_TAG_VERSION" val="3.0"/>
  <p:tag name="KSO_WM_SLIDE_ID" val="custom20232481_1"/>
  <p:tag name="KSO_WM_SLIDE_ITEM_CN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a*1"/>
  <p:tag name="KSO_WM_TEMPLATE_CATEGORY" val="diagram"/>
  <p:tag name="KSO_WM_TEMPLATE_INDEX" val="20232468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6"/>
  <p:tag name="KSO_WM_DIAGRAM_GROUP_CODE" val="l1-1"/>
  <p:tag name="KSO_WM_UNIT_TYPE" val="a"/>
  <p:tag name="KSO_WM_UNIT_INDEX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-0.25,&quot;colorType&quot;:1,&quot;foreColorIndex&quot;:5,&quot;transparency&quot;:0.800000011920929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LINE_FILL_TYPE" val="2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USESOURCEFORMAT_APPLY" val="0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USESOURCEFORMAT_APPLY" val="0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USESOURCEFORMAT_APPLY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3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1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2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83.xml><?xml version="1.0" encoding="utf-8"?>
<p:tagLst xmlns:p="http://schemas.openxmlformats.org/presentationml/2006/main">
  <p:tag name="KSO_WM_SPECIAL_SOURCE" val="bdnull"/>
  <p:tag name="KSO_WM_SLIDE_ID" val="diagram202324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1523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52*301.7"/>
  <p:tag name="KSO_WM_SLIDE_POSITION" val="54.89*153.55"/>
</p:tagLst>
</file>

<file path=ppt/tags/tag28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23_7*e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TYPE" val="e"/>
  <p:tag name="KSO_WM_UNIT_INDEX" val="1"/>
  <p:tag name="KSO_WM_UNIT_NOCLEAR" val="0"/>
  <p:tag name="KSO_WM_UNIT_PRESET_TEXT" val="0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7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6"/>
  <p:tag name="KSO_WM_UNIT_TYPE" val="a"/>
  <p:tag name="KSO_WM_UNIT_INDEX" val="1"/>
  <p:tag name="KSO_WM_UNIT_PRESET_TEXT" val="单击此处&#10;添加章节标题"/>
</p:tagLst>
</file>

<file path=ppt/tags/tag286.xml><?xml version="1.0" encoding="utf-8"?>
<p:tagLst xmlns:p="http://schemas.openxmlformats.org/presentationml/2006/main">
  <p:tag name="KSO_WM_SLIDE_ID" val="custom2023152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523"/>
  <p:tag name="KSO_WM_SLIDE_LAYOUT" val="a_e"/>
  <p:tag name="KSO_WM_SLIDE_LAYOUT_CNT" val="1_1"/>
  <p:tag name="KSO_WM_SLIDE_TYPE" val="sectionTitle"/>
  <p:tag name="KSO_WM_SLIDE_SUBTYPE" val="picTxt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44_3*a*1"/>
  <p:tag name="KSO_WM_TEMPLATE_CATEGORY" val="diagram"/>
  <p:tag name="KSO_WM_TEMPLATE_INDEX" val="20233144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VALUE" val="55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VALUE" val="55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97.xml><?xml version="1.0" encoding="utf-8"?>
<p:tagLst xmlns:p="http://schemas.openxmlformats.org/presentationml/2006/main">
  <p:tag name="KSO_WM_SLIDE_ID" val="diagram2023314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1523"/>
  <p:tag name="KSO_WM_SLIDE_TYPE" val="text"/>
  <p:tag name="KSO_WM_SLIDE_SUBTYPE" val="diag"/>
  <p:tag name="KSO_WM_SLIDE_SIZE" val="850.267*388.25"/>
  <p:tag name="KSO_WM_SLIDE_POSITION" val="54.75*10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804"/>
  <p:tag name="KSO_WM_UNIT_ID" val="custom20231804_1*a*1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299.xml><?xml version="1.0" encoding="utf-8"?>
<p:tagLst xmlns:p="http://schemas.openxmlformats.org/presentationml/2006/main">
  <p:tag name="KSO_WM_UNIT_VALUE" val="1904*13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804_1*d*1"/>
  <p:tag name="KSO_WM_TEMPLATE_CATEGORY" val="custom"/>
  <p:tag name="KSO_WM_TEMPLATE_INDEX" val="20231804"/>
  <p:tag name="KSO_WM_UNIT_LAYERLEVEL" val="1"/>
  <p:tag name="KSO_WM_TAG_VERSION" val="3.0"/>
  <p:tag name="KSO_WM_BEAUTIFY_FLAG" val="#wm#"/>
  <p:tag name="KSO_WM_DIAGRAM_GROUP_CODE" val="l1-1"/>
  <p:tag name="KSO_WM_UNIT_LINE_FORE_SCHEMECOLOR_INDEX" val="13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59_2*l_h_f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59_2*l_h_a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diagram20231759_2*l_h_i*1_1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59_2*l_h_f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59_2*l_h_a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diagram20231759_2*l_h_i*1_2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59_2*l_h_f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59_2*l_h_a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diagram20231759_2*l_h_i*1_3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75*136.5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523"/>
  <p:tag name="KSO_WM_TEMPLATE_SUBCATEGORY" val="0"/>
  <p:tag name="KSO_WM_SLIDE_INDEX" val="1"/>
  <p:tag name="KSO_WM_TAG_VERSION" val="3.0"/>
  <p:tag name="KSO_WM_SLIDE_ID" val="custom20231804_1"/>
  <p:tag name="KSO_WM_SLIDE_ITEM_CNT" val="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2474_1*a*1"/>
  <p:tag name="KSO_WM_TEMPLATE_CATEGORY" val="diagram"/>
  <p:tag name="KSO_WM_TEMPLATE_INDEX" val="20232474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4_2*l_h_f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文本具体内容，简明扼要地阐述您的观点，根据需要可酌情增减文字"/>
  <p:tag name="KSO_WM_UNIT_FILL_TYPE" val="3"/>
  <p:tag name="KSO_WM_UNIT_USESOURCEFORMAT_APPLY" val="0"/>
</p:tagLst>
</file>

<file path=ppt/tags/tag31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4_2*l_h_f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文本具体内容，简明扼要地阐述您的观点，根据需要可酌情增减文字"/>
  <p:tag name="KSO_WM_UNIT_FILL_TYPE" val="3"/>
  <p:tag name="KSO_WM_UNIT_USESOURCEFORMAT_APPLY" val="0"/>
</p:tagLst>
</file>

<file path=ppt/tags/tag31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4_2*l_h_f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文本具体内容，简明扼要地阐述您的观点，根据需要可酌情增减文字"/>
  <p:tag name="KSO_WM_UNIT_FILL_TYPE" val="3"/>
  <p:tag name="KSO_WM_UNIT_USESOURCEFORMAT_APPLY" val="0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74_2*l_h_i*1_1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15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2474_2*l_h_d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4_2*l_h_a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74_2*l_h_i*1_2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4_2*l_h_a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319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2474_2*l_h_d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2474_2*l_h_i*1_3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4_2*l_h_a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322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2474_2*l_h_d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323.xml><?xml version="1.0" encoding="utf-8"?>
<p:tagLst xmlns:p="http://schemas.openxmlformats.org/presentationml/2006/main">
  <p:tag name="KSO_WM_SLIDE_ID" val="diagram2023247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66.91*286.45"/>
  <p:tag name="KSO_WM_SLIDE_POSITION" val="96.545*148.7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1523"/>
  <p:tag name="KSO_WM_SLIDE_LAYOUT" val="a_l"/>
  <p:tag name="KSO_WM_SLIDE_LAYOUT_CNT" val="1_1"/>
</p:tagLst>
</file>

<file path=ppt/tags/tag32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23_7*e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TYPE" val="e"/>
  <p:tag name="KSO_WM_UNIT_INDEX" val="1"/>
  <p:tag name="KSO_WM_UNIT_NOCLEAR" val="0"/>
  <p:tag name="KSO_WM_UNIT_PRESET_TEXT" val="04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7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6"/>
  <p:tag name="KSO_WM_UNIT_TYPE" val="a"/>
  <p:tag name="KSO_WM_UNIT_INDEX" val="1"/>
  <p:tag name="KSO_WM_UNIT_PRESET_TEXT" val="单击此处&#10;添加章节标题"/>
</p:tagLst>
</file>

<file path=ppt/tags/tag326.xml><?xml version="1.0" encoding="utf-8"?>
<p:tagLst xmlns:p="http://schemas.openxmlformats.org/presentationml/2006/main">
  <p:tag name="KSO_WM_SLIDE_ID" val="custom2023152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523"/>
  <p:tag name="KSO_WM_SLIDE_LAYOUT" val="a_e"/>
  <p:tag name="KSO_WM_SLIDE_LAYOUT_CNT" val="1_1"/>
  <p:tag name="KSO_WM_SLIDE_TYPE" val="sectionTitle"/>
  <p:tag name="KSO_WM_SLIDE_SUBTYPE" val="picTxt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3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29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2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31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332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2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333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2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3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35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336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78_2*l_h_f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33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523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3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35_2*a*1"/>
  <p:tag name="KSO_WM_TEMPLATE_CATEGORY" val="diagram"/>
  <p:tag name="KSO_WM_TEMPLATE_INDEX" val="20233335"/>
  <p:tag name="KSO_WM_UNIT_LAYERLEVEL" val="1"/>
  <p:tag name="KSO_WM_TAG_VERSION" val="3.0"/>
  <p:tag name="KSO_WM_BEAUTIFY_FLAG" val="#wm#"/>
  <p:tag name="KSO_WM_DIAGRAM_GROUP_CODE" val="l1-1"/>
  <p:tag name="KSO_WM_UNIT_VALUE" val="30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3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2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1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5_2*l_h_f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5_2*l_h_a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3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5_2*l_h_f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5_2*l_h_a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34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5_2*l_h_f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5_2*l_h_a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348.xml><?xml version="1.0" encoding="utf-8"?>
<p:tagLst xmlns:p="http://schemas.openxmlformats.org/presentationml/2006/main">
  <p:tag name="KSO_WM_SLIDE_ID" val="diagram20233335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1523"/>
  <p:tag name="KSO_WM_SLIDE_TYPE" val="text"/>
  <p:tag name="KSO_WM_SLIDE_SUBTYPE" val="diag"/>
  <p:tag name="KSO_WM_SLIDE_SIZE" val="850.4*372.585"/>
  <p:tag name="KSO_WM_SLIDE_POSITION" val="54.8*138.06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4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23_7*e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TYPE" val="e"/>
  <p:tag name="KSO_WM_UNIT_INDEX" val="1"/>
  <p:tag name="KSO_WM_UNIT_NOCLEAR" val="0"/>
  <p:tag name="KSO_WM_UNIT_PRESET_TEXT" val="05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23_7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6"/>
  <p:tag name="KSO_WM_UNIT_TYPE" val="a"/>
  <p:tag name="KSO_WM_UNIT_INDEX" val="1"/>
  <p:tag name="KSO_WM_UNIT_PRESET_TEXT" val="单击此处&#10;添加章节标题"/>
</p:tagLst>
</file>

<file path=ppt/tags/tag351.xml><?xml version="1.0" encoding="utf-8"?>
<p:tagLst xmlns:p="http://schemas.openxmlformats.org/presentationml/2006/main">
  <p:tag name="KSO_WM_SLIDE_ID" val="custom2023152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523"/>
  <p:tag name="KSO_WM_SLIDE_LAYOUT" val="a_e"/>
  <p:tag name="KSO_WM_SLIDE_LAYOUT_CNT" val="1_1"/>
  <p:tag name="KSO_WM_SLIDE_TYPE" val="sectionTitle"/>
  <p:tag name="KSO_WM_SLIDE_SUBTYPE" val="picTxt"/>
</p:tagLst>
</file>

<file path=ppt/tags/tag352.xml><?xml version="1.0" encoding="utf-8"?>
<p:tagLst xmlns:p="http://schemas.openxmlformats.org/presentationml/2006/main">
  <p:tag name="KSO_WM_TEMPLATE_CATEGORY" val="custom"/>
  <p:tag name="KSO_WM_TEMPLATE_INDEX" val="20231523"/>
</p:tagLst>
</file>

<file path=ppt/tags/tag3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905_1*a*1"/>
  <p:tag name="KSO_WM_TEMPLATE_CATEGORY" val="custom"/>
  <p:tag name="KSO_WM_TEMPLATE_INDEX" val="2023190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1*l_h_i*1_1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  <p:tag name="KSO_WM_UNIT_USESOURCEFORMAT_APPLY" val="0"/>
</p:tagLst>
</file>

<file path=ppt/tags/tag35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14_1*l_h_f*1_1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项正文，文字是您思想的提炼，请尽量言简意赅的阐述观点。"/>
  <p:tag name="KSO_WM_UNIT_USESOURCEFORMAT_APPLY" val="0"/>
</p:tagLst>
</file>

<file path=ppt/tags/tag3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14_1*l_h_a*1_1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0"/>
</p:tagLst>
</file>

<file path=ppt/tags/tag35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1*l_h_i*1_2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  <p:tag name="KSO_WM_UNIT_USESOURCEFORMAT_APPLY" val="0"/>
</p:tagLst>
</file>

<file path=ppt/tags/tag3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14_1*l_h_d*1_1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d"/>
  <p:tag name="KSO_WM_UNIT_INDEX" val="1_1_1"/>
  <p:tag name="KSO_WM_UNIT_VALUE" val="534*534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3"/>
  <p:tag name="KSO_WM_UNIT_LINE_FILL_TYPE" val="2"/>
  <p:tag name="KSO_WM_UNIT_USESOURCEFORMAT_APPLY" val="0"/>
</p:tagLst>
</file>

<file path=ppt/tags/tag3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14_1*l_h_f*1_2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项正文，文字是您思想的提炼，请尽量言简意赅的阐述观点。"/>
  <p:tag name="KSO_WM_UNIT_USESOURCEFORMAT_APPLY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14_1*l_h_a*1_2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0"/>
</p:tagLst>
</file>

<file path=ppt/tags/tag361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1*l_h_i*1_1_2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  <p:tag name="KSO_WM_UNIT_USESOURCEFORMAT_APPLY" val="0"/>
</p:tagLst>
</file>

<file path=ppt/tags/tag362.xml><?xml version="1.0" encoding="utf-8"?>
<p:tagLst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1*l_h_i*1_1_3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USESOURCEFORMAT_APPLY" val="0"/>
</p:tagLst>
</file>

<file path=ppt/tags/tag3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14_1*l_h_d*1_2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d"/>
  <p:tag name="KSO_WM_UNIT_INDEX" val="1_2_1"/>
  <p:tag name="KSO_WM_UNIT_VALUE" val="534*534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3"/>
  <p:tag name="KSO_WM_UNIT_LINE_FILL_TYPE" val="2"/>
  <p:tag name="KSO_WM_UNIT_USESOURCEFORMAT_APPLY" val="0"/>
</p:tagLst>
</file>

<file path=ppt/tags/tag364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1*l_h_i*1_2_2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  <p:tag name="KSO_WM_UNIT_USESOURCEFORMAT_APPLY" val="0"/>
</p:tagLst>
</file>

<file path=ppt/tags/tag365.xml><?xml version="1.0" encoding="utf-8"?>
<p:tagLst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1*l_h_i*1_2_3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MAX_ITEMCNT" val="6"/>
  <p:tag name="KSO_WM_DIAGRAM_MIN_ITEMCNT" val="2"/>
  <p:tag name="KSO_WM_DIAGRAM_VIRTUALLY_FRAME" val="{&quot;height&quot;:387.8111877441406,&quot;width&quot;:840.43402099609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USESOURCEFORMAT_APPLY" val="0"/>
</p:tagLst>
</file>

<file path=ppt/tags/tag366.xml><?xml version="1.0" encoding="utf-8"?>
<p:tagLst xmlns:p="http://schemas.openxmlformats.org/presentationml/2006/main">
  <p:tag name="KSO_WM_SLIDE_ID" val="custom2023190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905"/>
  <p:tag name="KSO_WM_SLIDE_TYPE" val="text"/>
  <p:tag name="KSO_WM_SLIDE_SUBTYPE" val="diag"/>
  <p:tag name="KSO_WM_SLIDE_SIZE" val="839.328*357.763"/>
  <p:tag name="KSO_WM_SLIDE_POSITION" val="60.3362*109.90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523_9*a*1"/>
  <p:tag name="KSO_WM_TEMPLATE_CATEGORY" val="custom"/>
  <p:tag name="KSO_WM_TEMPLATE_INDEX" val="20231523"/>
  <p:tag name="KSO_WM_UNIT_LAYERLEVEL" val="1"/>
  <p:tag name="KSO_WM_TAG_VERSION" val="3.0"/>
  <p:tag name="KSO_WM_BEAUTIFY_FLAG" val="#wm#"/>
  <p:tag name="KSO_WM_UNIT_PRESET_TEXT" val="感谢指正"/>
</p:tagLst>
</file>

<file path=ppt/tags/tag368.xml><?xml version="1.0" encoding="utf-8"?>
<p:tagLst xmlns:p="http://schemas.openxmlformats.org/presentationml/2006/main">
  <p:tag name="KSO_WM_SLIDE_ID" val="custom20231523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1905"/>
  <p:tag name="KSO_WM_SLIDE_LAYOUT" val="a_f"/>
  <p:tag name="KSO_WM_SLIDE_LAYOUT_CNT" val="1_1"/>
  <p:tag name="KSO_WM_SLIDE_TYPE" val="endPage"/>
  <p:tag name="KSO_WM_SLIDE_SUBTYPE" val="pureTxt"/>
</p:tagLst>
</file>

<file path=ppt/tags/tag369.xml><?xml version="1.0" encoding="utf-8"?>
<p:tagLst xmlns:p="http://schemas.openxmlformats.org/presentationml/2006/main">
  <p:tag name="commondata" val="eyJoZGlkIjoiZDk4MWQ1MDcxZGU1ZDBjNGFmZjkxZjQxZDU1MDQxYmUifQ=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20"/>
  <p:tag name="KSO_WM_UNIT_TYPE" val="f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1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3.0"/>
  <p:tag name="KSO_WM_BEAUTIFY_FLAG" val="#wm#"/>
  <p:tag name="KSO_WM_UNIT_TYPE" val="i"/>
  <p:tag name="KSO_WM_UNIT_INDEX" val="1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3.0"/>
  <p:tag name="KSO_WM_BEAUTIFY_FLAG" val="#wm#"/>
  <p:tag name="KSO_WM_UNIT_TYPE" val="i"/>
  <p:tag name="KSO_WM_UNIT_INDEX" val="14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3.0"/>
  <p:tag name="KSO_WM_BEAUTIFY_FLAG" val="#wm#"/>
  <p:tag name="KSO_WM_UNIT_TYPE" val="i"/>
  <p:tag name="KSO_WM_UNIT_INDEX" val="15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3.0"/>
  <p:tag name="KSO_WM_BEAUTIFY_FLAG" val="#wm#"/>
  <p:tag name="KSO_WM_UNIT_TYPE" val="i"/>
  <p:tag name="KSO_WM_UNIT_INDEX" val="1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3.0"/>
  <p:tag name="KSO_WM_BEAUTIFY_FLAG" val="#wm#"/>
  <p:tag name="KSO_WM_UNIT_TYPE" val="i"/>
  <p:tag name="KSO_WM_UNIT_INDEX" val="18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3.0"/>
  <p:tag name="KSO_WM_BEAUTIFY_FLAG" val="#wm#"/>
  <p:tag name="KSO_WM_UNIT_TYPE" val="i"/>
  <p:tag name="KSO_WM_UNIT_INDEX" val="1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3.0"/>
  <p:tag name="KSO_WM_BEAUTIFY_FLAG" val="#wm#"/>
  <p:tag name="KSO_WM_UNIT_TYPE" val="i"/>
  <p:tag name="KSO_WM_UNIT_INDEX" val="20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3.0"/>
  <p:tag name="KSO_WM_BEAUTIFY_FLAG" val="#wm#"/>
  <p:tag name="KSO_WM_UNIT_TYPE" val="i"/>
  <p:tag name="KSO_WM_UNIT_INDEX" val="2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3.0"/>
  <p:tag name="KSO_WM_BEAUTIFY_FLAG" val="#wm#"/>
  <p:tag name="KSO_WM_UNIT_TYPE" val="i"/>
  <p:tag name="KSO_WM_UNIT_INDEX" val="2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3.0"/>
  <p:tag name="KSO_WM_BEAUTIFY_FLAG" val="#wm#"/>
  <p:tag name="KSO_WM_UNIT_TYPE" val="i"/>
  <p:tag name="KSO_WM_UNIT_INDEX" val="23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橙色简约风">
      <a:dk1>
        <a:sysClr val="windowText" lastClr="000000"/>
      </a:dk1>
      <a:lt1>
        <a:sysClr val="window" lastClr="FFFFFF"/>
      </a:lt1>
      <a:dk2>
        <a:srgbClr val="180F02"/>
      </a:dk2>
      <a:lt2>
        <a:srgbClr val="FDF3E9"/>
      </a:lt2>
      <a:accent1>
        <a:srgbClr val="FF5824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1853</Words>
  <Application>WPS 演示</Application>
  <PresentationFormat>宽屏</PresentationFormat>
  <Paragraphs>247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微软雅黑 Light</vt:lpstr>
      <vt:lpstr>WPS</vt:lpstr>
      <vt:lpstr>Office 主题​​</vt:lpstr>
      <vt:lpstr>青少年生命教育</vt:lpstr>
      <vt:lpstr>目录</vt:lpstr>
      <vt:lpstr>生命教育的紧迫性</vt:lpstr>
      <vt:lpstr>当前社会背景</vt:lpstr>
      <vt:lpstr>PowerPoint 演示文稿</vt:lpstr>
      <vt:lpstr>生命教育的重要性</vt:lpstr>
      <vt:lpstr>生命教育的内涵与目标</vt:lpstr>
      <vt:lpstr>生命教育的定义</vt:lpstr>
      <vt:lpstr>生命教育的目标</vt:lpstr>
      <vt:lpstr>生命教育的意义</vt:lpstr>
      <vt:lpstr>生命教育的家庭与社会支持</vt:lpstr>
      <vt:lpstr>家庭教育的角色</vt:lpstr>
      <vt:lpstr>社会资源的整合</vt:lpstr>
      <vt:lpstr>舆论氛围的营造</vt:lpstr>
      <vt:lpstr>生命教育的挑战与应对</vt:lpstr>
      <vt:lpstr>面临的挑战</vt:lpstr>
      <vt:lpstr>应对策略</vt:lpstr>
      <vt:lpstr>青少年如何珍爱自己的生命</vt:lpstr>
      <vt:lpstr>青少年珍爱自己的生命可以通过以下几个方面来实现：</vt:lpstr>
      <vt:lpstr>美好愿景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8237476420</cp:lastModifiedBy>
  <cp:revision>155</cp:revision>
  <dcterms:created xsi:type="dcterms:W3CDTF">2019-06-19T02:08:00Z</dcterms:created>
  <dcterms:modified xsi:type="dcterms:W3CDTF">2024-05-16T15:35:38Z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E3FF18DD25A1422E987B84B20F527AE7_11</vt:lpwstr>
  </property>
</Properties>
</file>