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70" r:id="rId6"/>
    <p:sldId id="268" r:id="rId7"/>
    <p:sldId id="261" r:id="rId8"/>
    <p:sldId id="260" r:id="rId9"/>
    <p:sldId id="281" r:id="rId10"/>
    <p:sldId id="282" r:id="rId11"/>
    <p:sldId id="283" r:id="rId12"/>
    <p:sldId id="284" r:id="rId13"/>
    <p:sldId id="271" r:id="rId14"/>
    <p:sldId id="285" r:id="rId15"/>
    <p:sldId id="262" r:id="rId16"/>
    <p:sldId id="274" r:id="rId17"/>
    <p:sldId id="273" r:id="rId18"/>
    <p:sldId id="263" r:id="rId19"/>
    <p:sldId id="266" r:id="rId20"/>
    <p:sldId id="275" r:id="rId21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blipFill rotWithShape="0">
          <a:blip r:embed="rId2"/>
          <a:stretch>
            <a:fillRect b="-69"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2050" name="图片 2049" descr="1副本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标题 2050"/>
          <p:cNvSpPr>
            <a:spLocks noGrp="1"/>
          </p:cNvSpPr>
          <p:nvPr>
            <p:ph type="ctrTitle"/>
          </p:nvPr>
        </p:nvSpPr>
        <p:spPr>
          <a:xfrm>
            <a:off x="2268538" y="3286125"/>
            <a:ext cx="6477000" cy="10382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/>
            </a:lvl1pPr>
          </a:lstStyle>
          <a:p>
            <a:pPr lvl="0"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052" name="副标题 2051"/>
          <p:cNvSpPr>
            <a:spLocks noGrp="1"/>
          </p:cNvSpPr>
          <p:nvPr>
            <p:ph type="subTitle" idx="1"/>
          </p:nvPr>
        </p:nvSpPr>
        <p:spPr>
          <a:xfrm>
            <a:off x="2268538" y="4365625"/>
            <a:ext cx="6400800" cy="7667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r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2053" name="日期占位符 205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2054" name="页脚占位符 2053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2055" name="灯片编号占位符 2054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4.jpeg"/><Relationship Id="rId12" Type="http://schemas.openxmlformats.org/officeDocument/2006/relationships/image" Target="../media/image3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 b="-69"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1026" name="图片 1025" descr="1-1副本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标题 102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8" name="文本占位符 1027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9" name="日期占位符 1028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页脚占位符 1029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1" name="灯片编号占位符 1030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sldNum="0" hdr="0" ftr="0" dt="0"/>
  <p:txStyles>
    <p:titleStyle>
      <a:lvl1pPr marL="0" lvl="0" indent="0" algn="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标题 3073"/>
          <p:cNvSpPr>
            <a:spLocks noGrp="1"/>
          </p:cNvSpPr>
          <p:nvPr>
            <p:ph type="ctrTitle"/>
          </p:nvPr>
        </p:nvSpPr>
        <p:spPr>
          <a:xfrm>
            <a:off x="2433638" y="1367790"/>
            <a:ext cx="6477000" cy="1038225"/>
          </a:xfrm>
        </p:spPr>
        <p:txBody>
          <a:bodyPr anchor="ctr"/>
          <a:p>
            <a:pPr algn="ctr" defTabSz="914400">
              <a:buClrTx/>
              <a:buSzPct val="100000"/>
              <a:buNone/>
            </a:pPr>
            <a:r>
              <a:rPr lang="zh-CN" altLang="zh-CN" sz="6000" kern="1200" baseline="0">
                <a:latin typeface="+mj-lt"/>
                <a:ea typeface="宋体" panose="02010600030101010101" pitchFamily="2" charset="-122"/>
                <a:cs typeface="+mj-cs"/>
              </a:rPr>
              <a:t>认识自己</a:t>
            </a:r>
            <a:endParaRPr lang="zh-CN" altLang="zh-CN" sz="6000" kern="1200" baseline="0">
              <a:latin typeface="+mj-lt"/>
              <a:ea typeface="宋体" panose="02010600030101010101" pitchFamily="2" charset="-122"/>
              <a:cs typeface="+mj-cs"/>
            </a:endParaRPr>
          </a:p>
        </p:txBody>
      </p:sp>
      <p:sp>
        <p:nvSpPr>
          <p:cNvPr id="3074" name="副标题 3074"/>
          <p:cNvSpPr>
            <a:spLocks noGrp="1"/>
          </p:cNvSpPr>
          <p:nvPr>
            <p:ph type="subTitle" idx="1"/>
          </p:nvPr>
        </p:nvSpPr>
        <p:spPr/>
        <p:txBody>
          <a:bodyPr anchor="t"/>
          <a:p>
            <a:pPr defTabSz="914400">
              <a:buClrTx/>
              <a:buSzPct val="100000"/>
            </a:pPr>
            <a:r>
              <a:rPr lang="zh-CN" altLang="zh-CN" sz="3200" kern="1200" baseline="0">
                <a:latin typeface="+mn-lt"/>
                <a:ea typeface="宋体" panose="02010600030101010101" pitchFamily="2" charset="-122"/>
                <a:cs typeface="+mn-cs"/>
              </a:rPr>
              <a:t>贵州省女子强制隔离戒毒所</a:t>
            </a:r>
            <a:endParaRPr lang="zh-CN" altLang="zh-CN" sz="3200" kern="1200" baseline="0">
              <a:latin typeface="+mn-lt"/>
              <a:ea typeface="宋体" panose="02010600030101010101" pitchFamily="2" charset="-122"/>
              <a:cs typeface="+mn-cs"/>
            </a:endParaRPr>
          </a:p>
          <a:p>
            <a:pPr defTabSz="914400">
              <a:buClrTx/>
              <a:buSzPct val="100000"/>
            </a:pPr>
            <a:r>
              <a:rPr lang="zh-CN" altLang="zh-CN" sz="3200" kern="1200" baseline="0">
                <a:latin typeface="+mn-lt"/>
                <a:ea typeface="宋体" panose="02010600030101010101" pitchFamily="2" charset="-122"/>
                <a:cs typeface="+mn-cs"/>
              </a:rPr>
              <a:t>心理矫治中心    陶艳</a:t>
            </a:r>
            <a:endParaRPr lang="zh-CN" altLang="zh-CN" sz="3200" kern="1200" baseline="0"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价值拍卖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现在我们每一个人的手里有</a:t>
            </a:r>
            <a:r>
              <a:rPr lang="en-US" altLang="zh-CN"/>
              <a:t>5000</a:t>
            </a:r>
            <a:r>
              <a:rPr lang="zh-CN" altLang="en-US"/>
              <a:t>元，这是我们这一生的时间和精力折合而成。不可以给别人借钱也不可以专卖商品，每个拍卖品底价</a:t>
            </a:r>
            <a:r>
              <a:rPr lang="en-US" altLang="zh-CN"/>
              <a:t>500</a:t>
            </a:r>
            <a:r>
              <a:rPr lang="zh-CN" altLang="en-US"/>
              <a:t>，每次加价必须是</a:t>
            </a:r>
            <a:r>
              <a:rPr lang="en-US" altLang="zh-CN"/>
              <a:t>100</a:t>
            </a:r>
            <a:r>
              <a:rPr lang="zh-CN" altLang="en-US"/>
              <a:t>的整数倍，价高者得，拍下的商品成交后概不退还。</a:t>
            </a:r>
            <a:endParaRPr lang="zh-CN" altLang="en-US"/>
          </a:p>
          <a:p>
            <a:r>
              <a:rPr lang="zh-CN" altLang="en-US"/>
              <a:t>拍卖项目：聪明、道德、知心朋友、幸福家庭、健康活到</a:t>
            </a:r>
            <a:r>
              <a:rPr lang="en-US" altLang="zh-CN"/>
              <a:t>100</a:t>
            </a:r>
            <a:r>
              <a:rPr lang="zh-CN" altLang="en-US"/>
              <a:t>岁、环游世界尽情享乐、财富、被每一个人喜欢、成为领导人物的机会、成为某领域专家的机会、自主选择的机会等等。</a:t>
            </a:r>
            <a:endParaRPr lang="zh-CN" altLang="en-US"/>
          </a:p>
          <a:p>
            <a:r>
              <a:rPr lang="zh-CN" altLang="en-US"/>
              <a:t>想一想，你准备拍什么？如何用好手里的筹码？</a:t>
            </a:r>
            <a:endParaRPr lang="zh-CN" altLang="en-US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每一个人的精力都是有限的，我们的每一个选择都会相应的付出时间和精力。在拍卖时所做出的选择，就代表了我们的价值观。你的选择是什么？</a:t>
            </a:r>
            <a:endParaRPr lang="zh-CN" altLang="en-US"/>
          </a:p>
          <a:p>
            <a:r>
              <a:rPr lang="zh-CN" altLang="en-US"/>
              <a:t>把你渴望拍卖的价值排序写在自画像上。</a:t>
            </a:r>
            <a:endParaRPr lang="zh-CN" altLang="en-US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标题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/>
              <a:t>我的人格</a:t>
            </a:r>
            <a:endParaRPr lang="zh-CN" altLang="en-US"/>
          </a:p>
        </p:txBody>
      </p:sp>
      <p:sp>
        <p:nvSpPr>
          <p:cNvPr id="11266" name="内容占位符 2"/>
          <p:cNvSpPr>
            <a:spLocks noGrp="1"/>
          </p:cNvSpPr>
          <p:nvPr>
            <p:ph idx="1"/>
          </p:nvPr>
        </p:nvSpPr>
        <p:spPr/>
        <p:txBody>
          <a:bodyPr anchor="t"/>
          <a:p>
            <a:r>
              <a:rPr lang="zh-CN" altLang="en-US"/>
              <a:t>人格理论：性格倾向、激发个人行为的内在动力。</a:t>
            </a:r>
            <a:endParaRPr lang="zh-CN" altLang="en-US"/>
          </a:p>
          <a:p>
            <a:r>
              <a:rPr lang="zh-CN" altLang="en-US"/>
              <a:t>我有些什么潜在人格呢？（意象：草地上的动物）</a:t>
            </a:r>
            <a:endParaRPr lang="zh-CN" altLang="en-US"/>
          </a:p>
          <a:p>
            <a:r>
              <a:rPr lang="zh-CN" altLang="en-US"/>
              <a:t>引导语：请想象你来到一片草地，今天你要在这里举办一个特殊的聚会，来参加聚会的是各种各样的动物，你放松下来，闭上眼睛，它们就会出现。这些动物，可能你认识，也可能不认识，可能你喜欢也可能不喜欢，这些都没有关系，这只是想象中的聚会。你仔细看看，都是些什么动物？长什么样子？</a:t>
            </a:r>
            <a:r>
              <a:rPr lang="en-US" altLang="zh-CN"/>
              <a:t>……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我看到了哪些动物？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请将意象中看到的动物按序写在自画像下方。</a:t>
            </a:r>
            <a:endParaRPr lang="zh-CN" altLang="en-US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标题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/>
              <a:t>我想成为什么样的自己？</a:t>
            </a:r>
            <a:endParaRPr lang="zh-CN" altLang="en-US"/>
          </a:p>
        </p:txBody>
      </p:sp>
      <p:sp>
        <p:nvSpPr>
          <p:cNvPr id="12290" name="内容占位符 4"/>
          <p:cNvSpPr>
            <a:spLocks noGrp="1"/>
          </p:cNvSpPr>
          <p:nvPr>
            <p:ph idx="1"/>
          </p:nvPr>
        </p:nvSpPr>
        <p:spPr/>
        <p:txBody>
          <a:bodyPr anchor="t"/>
          <a:p>
            <a:r>
              <a:rPr lang="zh-CN" altLang="en-US"/>
              <a:t>现在，可以再介绍一下自己吗？（每一次介绍、讲述，都是一次认识、整合）</a:t>
            </a:r>
            <a:endParaRPr lang="zh-CN" altLang="en-US"/>
          </a:p>
          <a:p>
            <a:r>
              <a:rPr lang="zh-CN" altLang="en-US"/>
              <a:t>理想中的自己是什么样子？看看自己的自画像，和理想自己的有差距吗？怎么成为理想的自己呢？</a:t>
            </a:r>
            <a:endParaRPr lang="zh-CN" altLang="en-US"/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标题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/>
              <a:t>认识自己的重要性</a:t>
            </a:r>
            <a:endParaRPr lang="zh-CN" altLang="en-US"/>
          </a:p>
        </p:txBody>
      </p:sp>
      <p:sp>
        <p:nvSpPr>
          <p:cNvPr id="13314" name="内容占位符 2"/>
          <p:cNvSpPr>
            <a:spLocks noGrp="1"/>
          </p:cNvSpPr>
          <p:nvPr>
            <p:ph idx="1"/>
          </p:nvPr>
        </p:nvSpPr>
        <p:spPr/>
        <p:txBody>
          <a:bodyPr anchor="t"/>
          <a:p>
            <a:r>
              <a:rPr lang="zh-CN" altLang="en-US">
                <a:sym typeface="+mn-ea"/>
              </a:rPr>
              <a:t>胜人者有力，自胜者强。我们最大的敌人是自己，一路走来，磕磕绊绊，跌跌撞撞，我们从懵懂变得成熟，学会了坚强、勇敢，这是我们战胜了过去的自己，收获了经验。战胜自己的缺点、劣势，会获得成长。没有战胜时呢？我们或许会迷茫、会痛苦，为什么呢？通则不痛，通则不痛。</a:t>
            </a:r>
            <a:endParaRPr lang="zh-CN" altLang="en-US"/>
          </a:p>
          <a:p>
            <a:r>
              <a:rPr lang="zh-CN" altLang="en-US"/>
              <a:t>认识自己是一个永恒的主题，这个过程是痛苦的，是不断的辩证的过程，但却是必须的，是心理健康的重要基石。认识自己有利于我们明已之长，知己之短，促进人际交往，明心见性，订立符合自己的目标，促进自我发展。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内容占位符 2"/>
          <p:cNvSpPr>
            <a:spLocks noGrp="1"/>
          </p:cNvSpPr>
          <p:nvPr>
            <p:ph idx="1"/>
          </p:nvPr>
        </p:nvSpPr>
        <p:spPr/>
        <p:txBody>
          <a:bodyPr anchor="t"/>
          <a:p>
            <a:r>
              <a:rPr lang="zh-CN" altLang="en-US"/>
              <a:t>和理想的自己有差距也不必焦虑、难过，我们每一个人都有优缺点，有擅长和不擅长。万物皆有裂缝，那是阳光照进的地方。人人皆有不足，那是成长的方向。</a:t>
            </a:r>
            <a:endParaRPr lang="zh-CN" altLang="en-US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内容占位符 2"/>
          <p:cNvSpPr>
            <a:spLocks noGrp="1"/>
          </p:cNvSpPr>
          <p:nvPr>
            <p:ph idx="1"/>
          </p:nvPr>
        </p:nvSpPr>
        <p:spPr/>
        <p:txBody>
          <a:bodyPr anchor="t"/>
          <a:p>
            <a:r>
              <a:rPr lang="zh-CN" altLang="en-US"/>
              <a:t>怎么变成理想的我？</a:t>
            </a:r>
            <a:endParaRPr lang="zh-CN" altLang="en-US"/>
          </a:p>
          <a:p>
            <a:r>
              <a:rPr lang="zh-CN" altLang="en-US"/>
              <a:t>战胜自己。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内容占位符 2"/>
          <p:cNvSpPr>
            <a:spLocks noGrp="1"/>
          </p:cNvSpPr>
          <p:nvPr>
            <p:ph idx="1"/>
          </p:nvPr>
        </p:nvSpPr>
        <p:spPr/>
        <p:txBody>
          <a:bodyPr anchor="t"/>
          <a:p>
            <a:r>
              <a:rPr lang="zh-CN" altLang="en-US"/>
              <a:t>怎样做快乐的自己？</a:t>
            </a:r>
            <a:endParaRPr lang="zh-CN" altLang="en-US"/>
          </a:p>
          <a:p>
            <a:r>
              <a:rPr lang="zh-CN" altLang="en-US"/>
              <a:t>改变我们能改变的，接受不能改变的。</a:t>
            </a:r>
            <a:endParaRPr lang="zh-CN" altLang="en-US"/>
          </a:p>
          <a:p>
            <a:r>
              <a:rPr lang="zh-CN" altLang="en-US">
                <a:sym typeface="黑体" panose="02010609060101010101" charset="-122"/>
              </a:rPr>
              <a:t>与自己和解，悦纳自己。</a:t>
            </a:r>
            <a:endParaRPr lang="zh-CN" altLang="en-US"/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内容占位符 2"/>
          <p:cNvSpPr>
            <a:spLocks noGrp="1"/>
          </p:cNvSpPr>
          <p:nvPr>
            <p:ph idx="1"/>
          </p:nvPr>
        </p:nvSpPr>
        <p:spPr/>
        <p:txBody>
          <a:bodyPr anchor="t"/>
          <a:p>
            <a:pPr marL="0" indent="0">
              <a:buNone/>
            </a:pPr>
            <a:r>
              <a:rPr lang="zh-CN" altLang="en-US" sz="7200"/>
              <a:t>感谢聆听！</a:t>
            </a:r>
            <a:endParaRPr lang="zh-CN" altLang="en-US" sz="720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r"/>
            <a:r>
              <a:rPr lang="zh-CN" altLang="en-US"/>
              <a:t>我是谁？</a:t>
            </a:r>
            <a:endParaRPr lang="zh-CN" altLang="en-US"/>
          </a:p>
        </p:txBody>
      </p:sp>
      <p:sp>
        <p:nvSpPr>
          <p:cNvPr id="4097" name="内容占位符 2"/>
          <p:cNvSpPr>
            <a:spLocks noGrp="1"/>
          </p:cNvSpPr>
          <p:nvPr>
            <p:ph idx="1"/>
          </p:nvPr>
        </p:nvSpPr>
        <p:spPr/>
        <p:txBody>
          <a:bodyPr anchor="t"/>
          <a:p>
            <a:endParaRPr lang="zh-CN" altLang="en-US"/>
          </a:p>
          <a:p>
            <a:r>
              <a:rPr lang="zh-CN" altLang="en-US"/>
              <a:t>我是谁？从哪来？到哪去？</a:t>
            </a:r>
            <a:endParaRPr lang="zh-CN" altLang="en-US"/>
          </a:p>
          <a:p>
            <a:r>
              <a:rPr lang="zh-CN" altLang="en-US"/>
              <a:t>你对自己的了解程度有多深？</a:t>
            </a:r>
            <a:endParaRPr lang="zh-CN" altLang="en-US"/>
          </a:p>
          <a:p>
            <a:r>
              <a:rPr lang="zh-CN" altLang="en-US"/>
              <a:t>认识自己重要吗？为什么？</a:t>
            </a:r>
            <a:endParaRPr lang="zh-CN" altLang="en-US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我是谁？</a:t>
            </a:r>
            <a:endParaRPr lang="zh-CN" altLang="en-US"/>
          </a:p>
        </p:txBody>
      </p:sp>
      <p:sp>
        <p:nvSpPr>
          <p:cNvPr id="5121" name="内容占位符 2"/>
          <p:cNvSpPr>
            <a:spLocks noGrp="1"/>
          </p:cNvSpPr>
          <p:nvPr>
            <p:ph idx="1"/>
          </p:nvPr>
        </p:nvSpPr>
        <p:spPr/>
        <p:txBody>
          <a:bodyPr anchor="t"/>
          <a:p>
            <a:r>
              <a:rPr lang="zh-CN" altLang="en-US"/>
              <a:t>知人者智，自知者明。胜人者有力，自胜者强。知足者富，强行者有志，不失其所者久，死而不亡者寿。</a:t>
            </a:r>
            <a:endParaRPr lang="zh-CN" altLang="en-US"/>
          </a:p>
          <a:p>
            <a:r>
              <a:rPr lang="zh-CN" altLang="en-US"/>
              <a:t>《道德经》第三十三章，明：聪明。</a:t>
            </a:r>
            <a:endParaRPr lang="zh-CN" altLang="en-US"/>
          </a:p>
          <a:p>
            <a:r>
              <a:rPr lang="zh-CN" altLang="en-US"/>
              <a:t>释义：能了解别人的人被认为是有智慧的，能够自我认识的人才是真正的聪明。能战胜别人有能力，能战胜自己的才是强者。知足的人才是富有，坚持力行、努力不懈是有志，不离失本分的人能长久，身体虽死但</a:t>
            </a:r>
            <a:r>
              <a:rPr lang="en-US" altLang="zh-CN"/>
              <a:t>“</a:t>
            </a:r>
            <a:r>
              <a:rPr lang="zh-CN" altLang="en-US"/>
              <a:t>道</a:t>
            </a:r>
            <a:r>
              <a:rPr lang="en-US" altLang="zh-CN"/>
              <a:t>”</a:t>
            </a:r>
            <a:r>
              <a:rPr lang="zh-CN" altLang="en-US"/>
              <a:t>不亡的才是真正的长寿。</a:t>
            </a:r>
            <a:endParaRPr lang="zh-CN" altLang="en-US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标题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/>
              <a:t>我们的意识</a:t>
            </a:r>
            <a:endParaRPr lang="zh-CN" altLang="en-US"/>
          </a:p>
        </p:txBody>
      </p:sp>
      <p:sp>
        <p:nvSpPr>
          <p:cNvPr id="7170" name="内容占位符 2"/>
          <p:cNvSpPr>
            <a:spLocks noGrp="1"/>
          </p:cNvSpPr>
          <p:nvPr>
            <p:ph idx="1"/>
          </p:nvPr>
        </p:nvSpPr>
        <p:spPr/>
        <p:txBody>
          <a:bodyPr anchor="t"/>
          <a:p>
            <a:r>
              <a:rPr lang="zh-CN" altLang="en-US"/>
              <a:t>意识、前意识、潜意识</a:t>
            </a:r>
            <a:endParaRPr lang="zh-CN" altLang="en-US"/>
          </a:p>
          <a:p>
            <a:r>
              <a:rPr lang="zh-CN" altLang="en-US" b="1">
                <a:latin typeface="新宋体" panose="02010609030101010101" charset="-122"/>
                <a:ea typeface="新宋体" panose="02010609030101010101" charset="-122"/>
              </a:rPr>
              <a:t>意识</a:t>
            </a:r>
            <a:r>
              <a:rPr lang="zh-CN" altLang="en-US">
                <a:latin typeface="新宋体" panose="02010609030101010101" charset="-122"/>
                <a:ea typeface="新宋体" panose="02010609030101010101" charset="-122"/>
              </a:rPr>
              <a:t>：我们能够感知到的思考过程和知觉；</a:t>
            </a:r>
            <a:endParaRPr lang="zh-CN" altLang="en-US">
              <a:latin typeface="新宋体" panose="02010609030101010101" charset="-122"/>
              <a:ea typeface="新宋体" panose="02010609030101010101" charset="-122"/>
            </a:endParaRPr>
          </a:p>
          <a:p>
            <a:r>
              <a:rPr lang="zh-CN" altLang="en-US" b="1">
                <a:latin typeface="新宋体" panose="02010609030101010101" charset="-122"/>
                <a:ea typeface="新宋体" panose="02010609030101010101" charset="-122"/>
              </a:rPr>
              <a:t>前意识</a:t>
            </a:r>
            <a:r>
              <a:rPr lang="zh-CN" altLang="en-US">
                <a:latin typeface="新宋体" panose="02010609030101010101" charset="-122"/>
                <a:ea typeface="新宋体" panose="02010609030101010101" charset="-122"/>
              </a:rPr>
              <a:t>：我们没有意识到但可以随时访问的记忆；</a:t>
            </a:r>
            <a:endParaRPr lang="zh-CN" altLang="en-US">
              <a:latin typeface="新宋体" panose="02010609030101010101" charset="-122"/>
              <a:ea typeface="新宋体" panose="02010609030101010101" charset="-122"/>
            </a:endParaRPr>
          </a:p>
          <a:p>
            <a:r>
              <a:rPr lang="zh-CN" altLang="en-US" b="1">
                <a:latin typeface="新宋体" panose="02010609030101010101" charset="-122"/>
                <a:ea typeface="新宋体" panose="02010609030101010101" charset="-122"/>
              </a:rPr>
              <a:t>潜意识</a:t>
            </a:r>
            <a:r>
              <a:rPr lang="zh-CN" altLang="en-US">
                <a:latin typeface="新宋体" panose="02010609030101010101" charset="-122"/>
                <a:ea typeface="新宋体" panose="02010609030101010101" charset="-122"/>
              </a:rPr>
              <a:t>：我们不能直接访问或感知的心理过程，比如：习惯等。它往往最具有影响力。</a:t>
            </a:r>
            <a:endParaRPr lang="zh-CN" altLang="en-US">
              <a:latin typeface="新宋体" panose="02010609030101010101" charset="-122"/>
              <a:ea typeface="新宋体" panose="02010609030101010101" charset="-122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标题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>
                <a:sym typeface="+mn-ea"/>
              </a:rPr>
              <a:t>意识层面的自己</a:t>
            </a:r>
            <a:endParaRPr lang="zh-CN" altLang="en-US"/>
          </a:p>
        </p:txBody>
      </p:sp>
      <p:sp>
        <p:nvSpPr>
          <p:cNvPr id="8194" name="内容占位符 2"/>
          <p:cNvSpPr>
            <a:spLocks noGrp="1"/>
          </p:cNvSpPr>
          <p:nvPr>
            <p:ph idx="1"/>
          </p:nvPr>
        </p:nvSpPr>
        <p:spPr/>
        <p:txBody>
          <a:bodyPr anchor="t"/>
          <a:p>
            <a:r>
              <a:rPr lang="zh-CN" altLang="en-US"/>
              <a:t>在你心中，你是什么样子？</a:t>
            </a:r>
            <a:endParaRPr lang="zh-CN" altLang="en-US"/>
          </a:p>
          <a:p>
            <a:r>
              <a:rPr lang="zh-CN" altLang="en-US"/>
              <a:t>动笔画一画自己的自画像吧。</a:t>
            </a:r>
            <a:endParaRPr lang="zh-CN" altLang="en-US"/>
          </a:p>
          <a:p>
            <a:r>
              <a:rPr lang="zh-CN" altLang="en-US"/>
              <a:t>看看笔下的自己，感觉怎么样？</a:t>
            </a: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3886200" y="3651885"/>
            <a:ext cx="4484370" cy="156845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isometricRightUp">
                <a:rot lat="1200000" lon="18600000" rev="0"/>
              </a:camera>
              <a:lightRig rig="flat" dir="t">
                <a:rot lat="0" lon="0" rev="600000"/>
              </a:lightRig>
            </a:scene3d>
            <a:sp3d extrusionH="215900"/>
          </a:bodyPr>
          <a:p>
            <a:pPr algn="ctr"/>
            <a:r>
              <a:rPr lang="zh-CN" altLang="en-US" sz="9600" b="1">
                <a:blipFill>
                  <a:blip r:embed="rId1"/>
                  <a:stretch>
                    <a:fillRect/>
                  </a:stretch>
                </a:blipFill>
                <a:effectLst>
                  <a:glow rad="228600">
                    <a:srgbClr val="A5A5A5">
                      <a:satMod val="175000"/>
                      <a:alpha val="40000"/>
                    </a:srgbClr>
                  </a:glow>
                  <a:outerShdw blurRad="50800" dir="5400000" algn="ctr" rotWithShape="0">
                    <a:srgbClr val="000000">
                      <a:alpha val="43000"/>
                    </a:srgbClr>
                  </a:outerShdw>
                </a:effectLst>
              </a:rPr>
              <a:t>画一画</a:t>
            </a:r>
            <a:endParaRPr lang="zh-CN" altLang="en-US" sz="9600" b="1">
              <a:blipFill>
                <a:blip r:embed="rId1"/>
                <a:stretch>
                  <a:fillRect/>
                </a:stretch>
              </a:blipFill>
              <a:effectLst>
                <a:glow rad="228600">
                  <a:srgbClr val="A5A5A5">
                    <a:satMod val="175000"/>
                    <a:alpha val="40000"/>
                  </a:srgbClr>
                </a:glow>
                <a:outerShdw blurRad="50800" dir="5400000" algn="ctr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内容占位符 2"/>
          <p:cNvSpPr>
            <a:spLocks noGrp="1"/>
          </p:cNvSpPr>
          <p:nvPr>
            <p:ph idx="1"/>
          </p:nvPr>
        </p:nvSpPr>
        <p:spPr>
          <a:xfrm>
            <a:off x="457200" y="1913255"/>
            <a:ext cx="8229600" cy="4525963"/>
          </a:xfrm>
        </p:spPr>
        <p:txBody>
          <a:bodyPr anchor="t"/>
          <a:p>
            <a:r>
              <a:rPr lang="zh-CN" altLang="en-US"/>
              <a:t>你能立刻说出自己的优缺点吗？你能分别用三个词评价自己的优缺点吗？</a:t>
            </a:r>
            <a:endParaRPr lang="zh-CN" altLang="en-US"/>
          </a:p>
          <a:p>
            <a:r>
              <a:rPr lang="zh-CN" altLang="en-US"/>
              <a:t>请认真思考后，分别写在自画像的两边。</a:t>
            </a:r>
            <a:endParaRPr lang="zh-CN" altLang="en-US"/>
          </a:p>
          <a:p>
            <a:r>
              <a:rPr lang="zh-CN" altLang="en-US"/>
              <a:t>可以给大家介绍一下你的自画像吗？</a:t>
            </a:r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5725160" y="3639820"/>
            <a:ext cx="2961640" cy="279971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perspectiveLeft"/>
              <a:lightRig rig="balanced" dir="t">
                <a:rot lat="0" lon="0" rev="0"/>
              </a:lightRig>
            </a:scene3d>
            <a:sp3d extrusionH="273050" contourW="31750" prstMaterial="plastic">
              <a:extrusionClr>
                <a:srgbClr val="E8BF9A"/>
              </a:extrusionClr>
              <a:contourClr>
                <a:srgbClr val="EFD1B6"/>
              </a:contourClr>
            </a:sp3d>
          </a:bodyPr>
          <a:p>
            <a:pPr algn="ctr"/>
            <a:r>
              <a:rPr lang="zh-CN" altLang="en-US" sz="8800" b="1">
                <a:ln w="25400" cmpd="sng">
                  <a:solidFill>
                    <a:srgbClr val="A38A6E"/>
                  </a:solidFill>
                  <a:prstDash val="solid"/>
                </a:ln>
                <a:blipFill>
                  <a:blip r:embed="rId1">
                    <a:alphaModFix amt="80000"/>
                  </a:blip>
                  <a:tile tx="0" ty="0" sx="47000" sy="49000" flip="none" algn="b"/>
                </a:blip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写一写</a:t>
            </a:r>
            <a:endParaRPr lang="zh-CN" altLang="en-US" sz="8800" b="1">
              <a:ln w="25400" cmpd="sng">
                <a:solidFill>
                  <a:srgbClr val="A38A6E"/>
                </a:solidFill>
                <a:prstDash val="solid"/>
              </a:ln>
              <a:blipFill>
                <a:blip r:embed="rId1">
                  <a:alphaModFix amt="80000"/>
                </a:blip>
                <a:tile tx="0" ty="0" sx="47000" sy="49000" flip="none" algn="b"/>
              </a:blip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标题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/>
              <a:t>认识自己</a:t>
            </a:r>
            <a:endParaRPr lang="zh-CN" altLang="en-US"/>
          </a:p>
        </p:txBody>
      </p:sp>
      <p:sp>
        <p:nvSpPr>
          <p:cNvPr id="6146" name="内容占位符 2"/>
          <p:cNvSpPr>
            <a:spLocks noGrp="1"/>
          </p:cNvSpPr>
          <p:nvPr>
            <p:ph idx="1"/>
          </p:nvPr>
        </p:nvSpPr>
        <p:spPr/>
        <p:txBody>
          <a:bodyPr anchor="t"/>
          <a:p>
            <a:r>
              <a:rPr lang="zh-CN" altLang="en-US"/>
              <a:t>自己——我。</a:t>
            </a:r>
            <a:endParaRPr lang="zh-CN" altLang="en-US"/>
          </a:p>
          <a:p>
            <a:r>
              <a:rPr lang="zh-CN" altLang="en-US"/>
              <a:t>心理学上：</a:t>
            </a:r>
            <a:endParaRPr lang="zh-CN" altLang="en-US"/>
          </a:p>
          <a:p>
            <a:r>
              <a:rPr lang="zh-CN" altLang="en-US"/>
              <a:t>本我——欲望的我：人最原始的、满足本能冲动的欲望。（遵循享乐原则）</a:t>
            </a:r>
            <a:endParaRPr lang="zh-CN" altLang="en-US"/>
          </a:p>
          <a:p>
            <a:r>
              <a:rPr lang="zh-CN" altLang="en-US"/>
              <a:t>自我——现实的我（调节本我与超我的矛盾，是自己意识的存在和觉醒。（遵循现实原则）</a:t>
            </a:r>
            <a:endParaRPr lang="zh-CN" altLang="en-US"/>
          </a:p>
          <a:p>
            <a:r>
              <a:rPr lang="zh-CN" altLang="en-US"/>
              <a:t>超我——道德的我：人格结构中的管制者、最高层，是社会规范、伦理道德、价值观内化而成。（遵循道德原则）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举例分析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动画片：汤姆与杰瑞</a:t>
            </a:r>
            <a:endParaRPr lang="zh-CN" altLang="en-US"/>
          </a:p>
          <a:p>
            <a:r>
              <a:rPr lang="zh-CN" altLang="en-US"/>
              <a:t>汤姆猫抓住了杰瑞，这是它的头上出现了恶魔汤姆和天使汤姆。</a:t>
            </a:r>
            <a:endParaRPr lang="zh-CN" altLang="en-US"/>
          </a:p>
          <a:p>
            <a:r>
              <a:rPr lang="zh-CN" altLang="en-US"/>
              <a:t>恶魔汤姆：磨刀霍霍，吃吃吃，吃掉它，想吃。（原始本能，本我）</a:t>
            </a:r>
            <a:endParaRPr lang="zh-CN" altLang="en-US"/>
          </a:p>
          <a:p>
            <a:r>
              <a:rPr lang="zh-CN" altLang="en-US"/>
              <a:t>天使汤姆：它多么幼小、可爱，多么可怜，放开他吧。（道德约束，超我）</a:t>
            </a:r>
            <a:endParaRPr lang="zh-CN" altLang="en-US"/>
          </a:p>
          <a:p>
            <a:r>
              <a:rPr lang="zh-CN" altLang="en-US"/>
              <a:t>现实汤姆：吃还是不吃，看恶魔汤姆和天使汤姆谁更占据上风，根据实际情况做出选择。（现实选择，自我）</a:t>
            </a:r>
            <a:endParaRPr lang="zh-CN" altLang="en-US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想一想：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仔细感受一下：</a:t>
            </a:r>
            <a:endParaRPr lang="zh-CN" altLang="en-US"/>
          </a:p>
          <a:p>
            <a:r>
              <a:rPr lang="zh-CN" altLang="en-US"/>
              <a:t>你所做的每一个决定，内心是否有这些冲突但被你忽略了？</a:t>
            </a:r>
            <a:endParaRPr lang="zh-CN" altLang="en-US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蓝调晶格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7B7E5"/>
      </a:accent6>
      <a:hlink>
        <a:srgbClr val="3333CC"/>
      </a:hlink>
      <a:folHlink>
        <a:srgbClr val="AF67FF"/>
      </a:folHlink>
    </a:clrScheme>
    <a:fontScheme name="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1725</Words>
  <Application>WPS 演示</Application>
  <PresentationFormat/>
  <Paragraphs>104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8" baseType="lpstr">
      <vt:lpstr>Arial</vt:lpstr>
      <vt:lpstr>宋体</vt:lpstr>
      <vt:lpstr>Wingdings</vt:lpstr>
      <vt:lpstr>新宋体</vt:lpstr>
      <vt:lpstr>黑体</vt:lpstr>
      <vt:lpstr>微软雅黑</vt:lpstr>
      <vt:lpstr>Arial Unicode MS</vt:lpstr>
      <vt:lpstr>Calibri</vt:lpstr>
      <vt:lpstr>蓝调晶格</vt:lpstr>
      <vt:lpstr>认识自己</vt:lpstr>
      <vt:lpstr>PowerPoint 演示文稿</vt:lpstr>
      <vt:lpstr>PowerPoint 演示文稿</vt:lpstr>
      <vt:lpstr>一、认识自己</vt:lpstr>
      <vt:lpstr>一、认识自己</vt:lpstr>
      <vt:lpstr>二、评价自己</vt:lpstr>
      <vt:lpstr>一、认识自己</vt:lpstr>
      <vt:lpstr>PowerPoint 演示文稿</vt:lpstr>
      <vt:lpstr>PowerPoint 演示文稿</vt:lpstr>
      <vt:lpstr>PowerPoint 演示文稿</vt:lpstr>
      <vt:lpstr>PowerPoint 演示文稿</vt:lpstr>
      <vt:lpstr>二、评价自己</vt:lpstr>
      <vt:lpstr>PowerPoint 演示文稿</vt:lpstr>
      <vt:lpstr>二、评价自己 </vt:lpstr>
      <vt:lpstr>三、认识自己的重要性</vt:lpstr>
      <vt:lpstr>三、认识自己的重要性</vt:lpstr>
      <vt:lpstr>四、与自己和解</vt:lpstr>
      <vt:lpstr>四、与自己和解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第三季度心理健康讲座 ——认识自己</dc:title>
  <dc:creator>jzzx</dc:creator>
  <cp:lastModifiedBy>jzzx</cp:lastModifiedBy>
  <cp:revision>10</cp:revision>
  <dcterms:created xsi:type="dcterms:W3CDTF">2023-09-04T07:01:00Z</dcterms:created>
  <dcterms:modified xsi:type="dcterms:W3CDTF">2024-01-12T03:09:26Z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