
<file path=[Content_Types].xml><?xml version="1.0" encoding="utf-8"?>
<Types xmlns="http://schemas.openxmlformats.org/package/2006/content-types">
  <Default Extension="jpeg" ContentType="image/jpe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353" r:id="rId3"/>
    <p:sldId id="263" r:id="rId4"/>
    <p:sldId id="338" r:id="rId5"/>
    <p:sldId id="339" r:id="rId6"/>
    <p:sldId id="342" r:id="rId7"/>
    <p:sldId id="343" r:id="rId8"/>
    <p:sldId id="265" r:id="rId9"/>
    <p:sldId id="340" r:id="rId10"/>
    <p:sldId id="269" r:id="rId11"/>
    <p:sldId id="341" r:id="rId12"/>
    <p:sldId id="369" r:id="rId13"/>
    <p:sldId id="368" r:id="rId14"/>
    <p:sldId id="268" r:id="rId15"/>
    <p:sldId id="277" r:id="rId16"/>
    <p:sldId id="305" r:id="rId17"/>
    <p:sldId id="336" r:id="rId18"/>
    <p:sldId id="285" r:id="rId19"/>
  </p:sldIdLst>
  <p:sldSz cx="12192000" cy="6858000"/>
  <p:notesSz cx="6858000" cy="9144000"/>
  <p:embeddedFontLst>
    <p:embeddedFont>
      <p:font typeface="金山云技术体" charset="-122"/>
      <p:regular r:id="rId25"/>
    </p:embeddedFont>
    <p:embeddedFont>
      <p:font typeface="汉仪润圆-65简" panose="00020600040101010101" pitchFamily="18" charset="-122"/>
      <p:regular r:id="rId26"/>
    </p:embeddedFont>
    <p:embeddedFont>
      <p:font typeface="仿宋" panose="02010609060101010101" charset="-122"/>
      <p:regular r:id="rId27"/>
    </p:embeddedFont>
    <p:embeddedFont>
      <p:font typeface="Calibri" panose="020F0502020204030204" pitchFamily="34" charset="0"/>
      <p:regular r:id="rId28"/>
      <p:bold r:id="rId29"/>
      <p:italic r:id="rId30"/>
      <p:boldItalic r:id="rId31"/>
    </p:embeddedFont>
    <p:embeddedFont>
      <p:font typeface="方正仿宋_GBK" panose="03000509000000000000" charset="-122"/>
      <p:regular r:id="rId32"/>
    </p:embeddedFont>
    <p:embeddedFont>
      <p:font typeface="汉仪力量黑简" panose="00020600040101010101" charset="-122"/>
      <p:regular r:id="rId33"/>
    </p:embeddedFont>
    <p:embeddedFont>
      <p:font typeface="微软雅黑" panose="020B0503020204020204"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6EA"/>
    <a:srgbClr val="F0FEFF"/>
    <a:srgbClr val="EFCCAF"/>
    <a:srgbClr val="F2D4BC"/>
    <a:srgbClr val="C8D09D"/>
    <a:srgbClr val="75A27F"/>
    <a:srgbClr val="E6AD7E"/>
    <a:srgbClr val="7E819A"/>
    <a:srgbClr val="80839C"/>
    <a:srgbClr val="346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0"/>
        <p:guide pos="3839"/>
        <p:guide pos="438"/>
        <p:guide pos="7232"/>
        <p:guide orient="horz" pos="3928"/>
        <p:guide orient="horz" pos="552"/>
        <p:guide orient="horz" pos="844"/>
      </p:guideLst>
    </p:cSldViewPr>
  </p:slideViewPr>
  <p:notesTextViewPr>
    <p:cViewPr>
      <p:scale>
        <a:sx n="1" d="1"/>
        <a:sy n="1" d="1"/>
      </p:scale>
      <p:origin x="0" y="0"/>
    </p:cViewPr>
  </p:notesTextViewPr>
  <p:sorterViewPr>
    <p:cViewPr>
      <p:scale>
        <a:sx n="200" d="100"/>
        <a:sy n="200" d="100"/>
      </p:scale>
      <p:origin x="0" y="-7434"/>
    </p:cViewPr>
  </p:sorterViewPr>
  <p:notesViewPr>
    <p:cSldViewPr snapToGrid="0" showGuides="1">
      <p:cViewPr varScale="1">
        <p:scale>
          <a:sx n="88" d="100"/>
          <a:sy n="88" d="100"/>
        </p:scale>
        <p:origin x="38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font" Target="fonts/font10.fntdata"/><Relationship Id="rId33" Type="http://schemas.openxmlformats.org/officeDocument/2006/relationships/font" Target="fonts/font9.fntdata"/><Relationship Id="rId32" Type="http://schemas.openxmlformats.org/officeDocument/2006/relationships/font" Target="fonts/font8.fntdata"/><Relationship Id="rId31" Type="http://schemas.openxmlformats.org/officeDocument/2006/relationships/font" Target="fonts/font7.fntdata"/><Relationship Id="rId30" Type="http://schemas.openxmlformats.org/officeDocument/2006/relationships/font" Target="fonts/font6.fntdata"/><Relationship Id="rId3" Type="http://schemas.openxmlformats.org/officeDocument/2006/relationships/slide" Target="slides/slide1.xml"/><Relationship Id="rId29" Type="http://schemas.openxmlformats.org/officeDocument/2006/relationships/font" Target="fonts/font5.fntdata"/><Relationship Id="rId28" Type="http://schemas.openxmlformats.org/officeDocument/2006/relationships/font" Target="fonts/font4.fntdata"/><Relationship Id="rId27" Type="http://schemas.openxmlformats.org/officeDocument/2006/relationships/font" Target="fonts/font3.fntdata"/><Relationship Id="rId26" Type="http://schemas.openxmlformats.org/officeDocument/2006/relationships/font" Target="fonts/font2.fntdata"/><Relationship Id="rId25" Type="http://schemas.openxmlformats.org/officeDocument/2006/relationships/font" Target="fonts/font1.fntdata"/><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EA647-F983-4BDD-BB08-D4D37D5FD6D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A5910-920B-4C9A-AB10-19E0612BCB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 Id="rId3" Type="http://schemas.openxmlformats.org/officeDocument/2006/relationships/image" Target="../media/image1.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背景3">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rot="5400000">
            <a:off x="2667000" y="-2667000"/>
            <a:ext cx="6858000" cy="12192000"/>
          </a:xfrm>
          <a:prstGeom prst="rect">
            <a:avLst/>
          </a:prstGeom>
        </p:spPr>
      </p:pic>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背景1">
    <p:spTree>
      <p:nvGrpSpPr>
        <p:cNvPr id="1" name=""/>
        <p:cNvGrpSpPr/>
        <p:nvPr/>
      </p:nvGrpSpPr>
      <p:grpSpPr>
        <a:xfrm>
          <a:off x="0" y="0"/>
          <a:ext cx="0" cy="0"/>
          <a:chOff x="0" y="0"/>
          <a:chExt cx="0" cy="0"/>
        </a:xfrm>
      </p:grpSpPr>
      <p:sp>
        <p:nvSpPr>
          <p:cNvPr id="5" name="稻壳儿花儿小姐矩形 4"/>
          <p:cNvSpPr/>
          <p:nvPr userDrawn="1"/>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rot="5400000">
            <a:off x="2945026" y="-1977853"/>
            <a:ext cx="6301948" cy="1080135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背景2">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stretch>
            <a:fillRect/>
          </a:stretch>
        </p:blipFill>
        <p:spPr>
          <a:xfrm rot="5400000">
            <a:off x="2667000" y="-2667000"/>
            <a:ext cx="6858000" cy="12192000"/>
          </a:xfrm>
          <a:prstGeom prst="rect">
            <a:avLst/>
          </a:prstGeom>
        </p:spPr>
      </p:pic>
      <p:sp>
        <p:nvSpPr>
          <p:cNvPr id="2" name="日期占位符 1"/>
          <p:cNvSpPr>
            <a:spLocks noGrp="1"/>
          </p:cNvSpPr>
          <p:nvPr>
            <p:ph type="dt" sz="half" idx="10"/>
          </p:nvPr>
        </p:nvSpPr>
        <p:spPr/>
        <p:txBody>
          <a:bodyPr/>
          <a:lstStyle/>
          <a:p>
            <a:fld id="{AE277DCF-C454-4DE1-BFB6-41213D3671B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BCF756-00CF-4010-8094-E4263401487D}" type="slidenum">
              <a:rPr lang="zh-CN" altLang="en-US" smtClean="0"/>
            </a:fld>
            <a:endParaRPr lang="zh-CN" altLang="en-US"/>
          </a:p>
        </p:txBody>
      </p:sp>
      <p:pic>
        <p:nvPicPr>
          <p:cNvPr id="10" name="图片 9"/>
          <p:cNvPicPr>
            <a:picLocks noChangeAspect="1"/>
          </p:cNvPicPr>
          <p:nvPr userDrawn="1"/>
        </p:nvPicPr>
        <p:blipFill>
          <a:blip r:embed="rId3"/>
          <a:stretch>
            <a:fillRect/>
          </a:stretch>
        </p:blipFill>
        <p:spPr>
          <a:xfrm>
            <a:off x="10769600" y="0"/>
            <a:ext cx="1422400" cy="2679700"/>
          </a:xfrm>
          <a:prstGeom prst="rect">
            <a:avLst/>
          </a:prstGeom>
        </p:spPr>
      </p:pic>
      <p:pic>
        <p:nvPicPr>
          <p:cNvPr id="11" name="图片 10"/>
          <p:cNvPicPr>
            <a:picLocks noChangeAspect="1"/>
          </p:cNvPicPr>
          <p:nvPr userDrawn="1"/>
        </p:nvPicPr>
        <p:blipFill>
          <a:blip r:embed="rId4"/>
          <a:stretch>
            <a:fillRect/>
          </a:stretch>
        </p:blipFill>
        <p:spPr>
          <a:xfrm>
            <a:off x="0" y="0"/>
            <a:ext cx="1955800" cy="6235700"/>
          </a:xfrm>
          <a:prstGeom prst="rect">
            <a:avLst/>
          </a:prstGeom>
        </p:spPr>
      </p:pic>
      <p:pic>
        <p:nvPicPr>
          <p:cNvPr id="12" name="图片 11"/>
          <p:cNvPicPr>
            <a:picLocks noChangeAspect="1"/>
          </p:cNvPicPr>
          <p:nvPr userDrawn="1"/>
        </p:nvPicPr>
        <p:blipFill>
          <a:blip r:embed="rId5"/>
          <a:stretch>
            <a:fillRect/>
          </a:stretch>
        </p:blipFill>
        <p:spPr>
          <a:xfrm>
            <a:off x="0" y="2679700"/>
            <a:ext cx="3360563" cy="4178300"/>
          </a:xfrm>
          <a:prstGeom prst="rect">
            <a:avLst/>
          </a:prstGeom>
        </p:spPr>
      </p:pic>
      <p:pic>
        <p:nvPicPr>
          <p:cNvPr id="13" name="图片 12"/>
          <p:cNvPicPr>
            <a:picLocks noChangeAspect="1"/>
          </p:cNvPicPr>
          <p:nvPr userDrawn="1"/>
        </p:nvPicPr>
        <p:blipFill>
          <a:blip r:embed="rId6"/>
          <a:stretch>
            <a:fillRect/>
          </a:stretch>
        </p:blipFill>
        <p:spPr>
          <a:xfrm>
            <a:off x="9774693" y="2961640"/>
            <a:ext cx="2417307" cy="3896360"/>
          </a:xfrm>
          <a:prstGeom prst="rect">
            <a:avLst/>
          </a:prstGeom>
        </p:spPr>
      </p:pic>
      <p:grpSp>
        <p:nvGrpSpPr>
          <p:cNvPr id="14" name="组合 13"/>
          <p:cNvGrpSpPr/>
          <p:nvPr userDrawn="1"/>
        </p:nvGrpSpPr>
        <p:grpSpPr>
          <a:xfrm>
            <a:off x="162153" y="177800"/>
            <a:ext cx="11842294" cy="6498820"/>
            <a:chOff x="266699" y="266700"/>
            <a:chExt cx="11681179" cy="6337300"/>
          </a:xfrm>
        </p:grpSpPr>
        <p:sp>
          <p:nvSpPr>
            <p:cNvPr id="15" name="稻壳儿花儿小姐Rectangle 4"/>
            <p:cNvSpPr/>
            <p:nvPr/>
          </p:nvSpPr>
          <p:spPr>
            <a:xfrm>
              <a:off x="266699" y="266700"/>
              <a:ext cx="11681179" cy="6337300"/>
            </a:xfrm>
            <a:prstGeom prst="roundRect">
              <a:avLst>
                <a:gd name="adj" fmla="val 3547"/>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稻壳儿花儿小姐矩形 3"/>
            <p:cNvSpPr/>
            <p:nvPr/>
          </p:nvSpPr>
          <p:spPr>
            <a:xfrm>
              <a:off x="368300" y="381000"/>
              <a:ext cx="11442700" cy="6108699"/>
            </a:xfrm>
            <a:prstGeom prst="roundRect">
              <a:avLst>
                <a:gd name="adj" fmla="val 1873"/>
              </a:avLst>
            </a:prstGeom>
            <a:noFill/>
            <a:ln w="19050" cap="rnd">
              <a:solidFill>
                <a:srgbClr val="E6AD7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华文新魏" panose="02010800040101010101" pitchFamily="2" charset="-122"/>
                <a:sym typeface="Arial" panose="020B0604020202020204" pitchFamily="34" charset="0"/>
              </a:endParaRPr>
            </a:p>
          </p:txBody>
        </p:sp>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77DCF-C454-4DE1-BFB6-41213D3671B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F756-00CF-4010-8094-E4263401487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4.tiff"/><Relationship Id="rId4" Type="http://schemas.openxmlformats.org/officeDocument/2006/relationships/image" Target="../media/image3.tiff"/><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4.tiff"/><Relationship Id="rId4" Type="http://schemas.openxmlformats.org/officeDocument/2006/relationships/image" Target="../media/image3.tiff"/><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4.tiff"/><Relationship Id="rId4" Type="http://schemas.openxmlformats.org/officeDocument/2006/relationships/image" Target="../media/image3.tiff"/><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4.tiff"/><Relationship Id="rId4" Type="http://schemas.openxmlformats.org/officeDocument/2006/relationships/image" Target="../media/image3.tiff"/><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4.tiff"/><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a:t>
            </a:r>
            <a:r>
              <a:rPr lang="zh-CN" altLang="en-US">
                <a:sym typeface="Arial" panose="020B0604020202020204" pitchFamily="34" charset="0"/>
              </a:rPr>
              <a:t>发生对方是否</a:t>
            </a:r>
            <a:r>
              <a:rPr lang="en-US" altLang="zh-CN">
                <a:sym typeface="Arial" panose="020B0604020202020204" pitchFamily="34" charset="0"/>
              </a:rPr>
              <a:t>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28" name="稻壳儿花儿小姐文本框 27"/>
          <p:cNvSpPr txBox="1"/>
          <p:nvPr/>
        </p:nvSpPr>
        <p:spPr>
          <a:xfrm>
            <a:off x="2312670" y="1727200"/>
            <a:ext cx="7731125" cy="1014730"/>
          </a:xfrm>
          <a:prstGeom prst="rect">
            <a:avLst/>
          </a:prstGeom>
          <a:noFill/>
        </p:spPr>
        <p:txBody>
          <a:bodyPr wrap="square" rtlCol="0">
            <a:spAutoFit/>
          </a:bodyPr>
          <a:lstStyle/>
          <a:p>
            <a:pPr algn="dist"/>
            <a:r>
              <a:rPr lang="zh-CN" altLang="en-US" sz="6000" dirty="0" smtClean="0">
                <a:solidFill>
                  <a:srgbClr val="7E819A"/>
                </a:solidFill>
                <a:latin typeface="金山云技术体" charset="-122"/>
                <a:ea typeface="金山云技术体" charset="-122"/>
              </a:rPr>
              <a:t>青少年心理健康</a:t>
            </a:r>
            <a:r>
              <a:rPr lang="zh-CN" altLang="en-US" sz="6000" b="1" dirty="0" smtClean="0">
                <a:solidFill>
                  <a:srgbClr val="7E819A"/>
                </a:solidFill>
                <a:latin typeface="金山云技术体" charset="-122"/>
                <a:ea typeface="金山云技术体" charset="-122"/>
              </a:rPr>
              <a:t>浅谈</a:t>
            </a:r>
            <a:endParaRPr lang="zh-CN" altLang="en-US" sz="6000" b="1" dirty="0" smtClean="0">
              <a:solidFill>
                <a:srgbClr val="7E819A"/>
              </a:solidFill>
              <a:latin typeface="金山云技术体" charset="-122"/>
              <a:ea typeface="金山云技术体" charset="-122"/>
            </a:endParaRPr>
          </a:p>
        </p:txBody>
      </p:sp>
      <p:sp>
        <p:nvSpPr>
          <p:cNvPr id="2" name="文本框 1"/>
          <p:cNvSpPr txBox="1"/>
          <p:nvPr/>
        </p:nvSpPr>
        <p:spPr>
          <a:xfrm>
            <a:off x="5892800" y="3150235"/>
            <a:ext cx="3900170" cy="368300"/>
          </a:xfrm>
          <a:prstGeom prst="rect">
            <a:avLst/>
          </a:prstGeom>
          <a:noFill/>
        </p:spPr>
        <p:txBody>
          <a:bodyPr wrap="square" rtlCol="0">
            <a:spAutoFit/>
          </a:bodyPr>
          <a:p>
            <a:r>
              <a:rPr lang="zh-CN" altLang="en-US" dirty="0" smtClean="0">
                <a:solidFill>
                  <a:srgbClr val="7E819A"/>
                </a:solidFill>
                <a:latin typeface="金山云技术体" charset="-122"/>
                <a:ea typeface="金山云技术体" charset="-122"/>
              </a:rPr>
              <a:t>贵州省第二强制隔离戒毒所：兰孝谦</a:t>
            </a:r>
            <a:endParaRPr lang="zh-CN" altLang="en-US" dirty="0" smtClean="0">
              <a:solidFill>
                <a:srgbClr val="7E819A"/>
              </a:solidFill>
              <a:latin typeface="金山云技术体" charset="-122"/>
              <a:ea typeface="金山云技术体"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14" name="稻壳儿花儿小姐文本框 13"/>
          <p:cNvSpPr txBox="1"/>
          <p:nvPr/>
        </p:nvSpPr>
        <p:spPr>
          <a:xfrm>
            <a:off x="2363470" y="1040765"/>
            <a:ext cx="7585710" cy="953135"/>
          </a:xfrm>
          <a:prstGeom prst="rect">
            <a:avLst/>
          </a:prstGeom>
          <a:noFill/>
        </p:spPr>
        <p:txBody>
          <a:bodyPr wrap="square" rtlCol="0">
            <a:spAutoFit/>
          </a:bodyPr>
          <a:lstStyle/>
          <a:p>
            <a:pPr marL="457200" indent="-457200" algn="l">
              <a:buFont typeface="Wingdings" panose="05000000000000000000" pitchFamily="2" charset="2"/>
              <a:buChar char="l"/>
            </a:pPr>
            <a:r>
              <a:rPr lang="zh-CN" altLang="zh-CN" sz="2800" b="1" dirty="0">
                <a:solidFill>
                  <a:schemeClr val="tx1">
                    <a:lumMod val="75000"/>
                    <a:lumOff val="25000"/>
                  </a:schemeClr>
                </a:solidFill>
                <a:latin typeface="方正楷体_GB2312" panose="02000000000000000000" charset="-122"/>
                <a:ea typeface="方正楷体_GB2312" panose="02000000000000000000" charset="-122"/>
              </a:rPr>
              <a:t>个人原因：</a:t>
            </a:r>
            <a:r>
              <a:rPr lang="zh-CN" altLang="zh-CN" sz="24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性格敏感脆弱、</a:t>
            </a:r>
            <a:r>
              <a:rPr lang="en-US" altLang="zh-CN" sz="24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a:t>
            </a:r>
            <a:r>
              <a:rPr lang="zh-CN" altLang="en-US" sz="24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三观</a:t>
            </a:r>
            <a:r>
              <a:rPr lang="en-US" altLang="zh-CN" sz="24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a:t>
            </a:r>
            <a:r>
              <a:rPr lang="zh-CN" altLang="en-US" sz="24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、缺乏正确的自我认知</a:t>
            </a:r>
            <a:r>
              <a:rPr lang="zh-CN" altLang="en-US" sz="28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a:t>
            </a:r>
            <a:endParaRPr lang="zh-CN" altLang="en-US" sz="2800" dirty="0">
              <a:solidFill>
                <a:schemeClr val="tx1">
                  <a:lumMod val="75000"/>
                  <a:lumOff val="25000"/>
                </a:schemeClr>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endParaRPr>
          </a:p>
        </p:txBody>
      </p:sp>
      <p:sp>
        <p:nvSpPr>
          <p:cNvPr id="15" name="稻壳儿花儿小姐文本框 14"/>
          <p:cNvSpPr txBox="1"/>
          <p:nvPr/>
        </p:nvSpPr>
        <p:spPr>
          <a:xfrm>
            <a:off x="2363470" y="3593465"/>
            <a:ext cx="7245350" cy="891540"/>
          </a:xfrm>
          <a:prstGeom prst="rect">
            <a:avLst/>
          </a:prstGeom>
          <a:noFill/>
        </p:spPr>
        <p:txBody>
          <a:bodyPr wrap="square" rtlCol="0">
            <a:spAutoFit/>
          </a:bodyPr>
          <a:lstStyle/>
          <a:p>
            <a:pPr marL="457200" indent="-457200" algn="l">
              <a:buFont typeface="Wingdings" panose="05000000000000000000" pitchFamily="2" charset="2"/>
              <a:buChar char="l"/>
            </a:pPr>
            <a:r>
              <a:rPr lang="zh-CN" altLang="en-US" sz="2800" b="1" dirty="0">
                <a:solidFill>
                  <a:schemeClr val="tx1">
                    <a:lumMod val="75000"/>
                    <a:lumOff val="25000"/>
                  </a:schemeClr>
                </a:solidFill>
                <a:latin typeface="方正楷体_GB2312" panose="02000000000000000000" charset="-122"/>
                <a:ea typeface="方正楷体_GB2312" panose="02000000000000000000" charset="-122"/>
                <a:sym typeface="+mn-ea"/>
              </a:rPr>
              <a:t>家庭原因：</a:t>
            </a:r>
            <a:r>
              <a:rPr lang="zh-CN" altLang="en-US" sz="2400" dirty="0">
                <a:solidFill>
                  <a:schemeClr val="tx1">
                    <a:lumMod val="75000"/>
                    <a:lumOff val="25000"/>
                  </a:schemeClr>
                </a:solidFill>
                <a:latin typeface="方正仿宋_GB2312" panose="02000000000000000000" charset="-122"/>
                <a:ea typeface="方正仿宋_GB2312" panose="02000000000000000000" charset="-122"/>
                <a:sym typeface="+mn-ea"/>
              </a:rPr>
              <a:t>父母的高期望、父母关系、养育观念、贫困等；</a:t>
            </a:r>
            <a:endParaRPr lang="zh-CN" altLang="zh-CN" sz="2400" dirty="0">
              <a:solidFill>
                <a:schemeClr val="tx1">
                  <a:lumMod val="75000"/>
                  <a:lumOff val="25000"/>
                </a:schemeClr>
              </a:solidFill>
              <a:latin typeface="方正仿宋_GB2312" panose="02000000000000000000" charset="-122"/>
              <a:ea typeface="方正仿宋_GB2312" panose="02000000000000000000" charset="-122"/>
              <a:sym typeface="方正仿宋_GB2312" panose="02000000000000000000" charset="-122"/>
            </a:endParaRPr>
          </a:p>
        </p:txBody>
      </p:sp>
      <p:sp>
        <p:nvSpPr>
          <p:cNvPr id="16" name="稻壳儿花儿小姐文本框 15"/>
          <p:cNvSpPr txBox="1"/>
          <p:nvPr/>
        </p:nvSpPr>
        <p:spPr>
          <a:xfrm>
            <a:off x="2362835" y="2317115"/>
            <a:ext cx="7230110" cy="891540"/>
          </a:xfrm>
          <a:prstGeom prst="rect">
            <a:avLst/>
          </a:prstGeom>
          <a:noFill/>
        </p:spPr>
        <p:txBody>
          <a:bodyPr wrap="square" rtlCol="0">
            <a:spAutoFit/>
          </a:bodyPr>
          <a:lstStyle/>
          <a:p>
            <a:pPr marL="457200" indent="-457200" algn="l">
              <a:buFont typeface="Wingdings" panose="05000000000000000000" pitchFamily="2" charset="2"/>
              <a:buChar char="l"/>
            </a:pPr>
            <a:r>
              <a:rPr lang="zh-CN" altLang="en-US" sz="2800" b="1" dirty="0">
                <a:solidFill>
                  <a:schemeClr val="tx1">
                    <a:lumMod val="75000"/>
                    <a:lumOff val="25000"/>
                  </a:schemeClr>
                </a:solidFill>
                <a:latin typeface="方正楷体_GB2312" panose="02000000000000000000" charset="-122"/>
                <a:ea typeface="方正楷体_GB2312" panose="02000000000000000000" charset="-122"/>
                <a:sym typeface="+mn-ea"/>
              </a:rPr>
              <a:t>学校原因：</a:t>
            </a:r>
            <a:r>
              <a:rPr lang="zh-CN" altLang="en-US" sz="2400" dirty="0">
                <a:solidFill>
                  <a:schemeClr val="tx1">
                    <a:lumMod val="75000"/>
                    <a:lumOff val="25000"/>
                  </a:schemeClr>
                </a:solidFill>
                <a:latin typeface="方正仿宋_GB2312" panose="02000000000000000000" charset="-122"/>
                <a:ea typeface="方正仿宋_GB2312" panose="02000000000000000000" charset="-122"/>
                <a:sym typeface="+mn-ea"/>
              </a:rPr>
              <a:t>学业压力、师生关系、同学关系、校园霸凌等；</a:t>
            </a:r>
            <a:endParaRPr lang="zh-CN" altLang="en-US" sz="2400" dirty="0">
              <a:solidFill>
                <a:schemeClr val="tx1">
                  <a:lumMod val="75000"/>
                  <a:lumOff val="25000"/>
                </a:schemeClr>
              </a:solidFill>
              <a:latin typeface="方正仿宋_GB2312" panose="02000000000000000000" charset="-122"/>
              <a:ea typeface="方正仿宋_GB2312" panose="02000000000000000000" charset="-122"/>
              <a:sym typeface="+mn-ea"/>
            </a:endParaRPr>
          </a:p>
        </p:txBody>
      </p:sp>
      <p:sp>
        <p:nvSpPr>
          <p:cNvPr id="17" name="稻壳儿花儿小姐文本框 16"/>
          <p:cNvSpPr txBox="1"/>
          <p:nvPr/>
        </p:nvSpPr>
        <p:spPr>
          <a:xfrm>
            <a:off x="2363470" y="4832350"/>
            <a:ext cx="7229475" cy="521970"/>
          </a:xfrm>
          <a:prstGeom prst="rect">
            <a:avLst/>
          </a:prstGeom>
          <a:noFill/>
        </p:spPr>
        <p:txBody>
          <a:bodyPr wrap="square" rtlCol="0">
            <a:spAutoFit/>
          </a:bodyPr>
          <a:lstStyle/>
          <a:p>
            <a:pPr marL="457200" indent="-457200" algn="l">
              <a:buFont typeface="Wingdings" panose="05000000000000000000" pitchFamily="2" charset="2"/>
              <a:buChar char="l"/>
            </a:pPr>
            <a:r>
              <a:rPr lang="zh-CN" altLang="en-US" sz="2800" b="1" dirty="0">
                <a:solidFill>
                  <a:schemeClr val="tx1">
                    <a:lumMod val="75000"/>
                    <a:lumOff val="25000"/>
                  </a:schemeClr>
                </a:solidFill>
                <a:latin typeface="方正楷体_GB2312" panose="02000000000000000000" charset="-122"/>
                <a:ea typeface="方正楷体_GB2312" panose="02000000000000000000" charset="-122"/>
              </a:rPr>
              <a:t>社会原因：</a:t>
            </a:r>
            <a:r>
              <a:rPr lang="zh-CN" altLang="en-US" sz="2400" dirty="0">
                <a:solidFill>
                  <a:schemeClr val="tx1">
                    <a:lumMod val="75000"/>
                    <a:lumOff val="25000"/>
                  </a:schemeClr>
                </a:solidFill>
                <a:latin typeface="方正楷体_GB2312" panose="02000000000000000000" charset="-122"/>
                <a:ea typeface="方正楷体_GB2312" panose="02000000000000000000" charset="-122"/>
              </a:rPr>
              <a:t>社会竞争、文化传播等；</a:t>
            </a:r>
            <a:endParaRPr lang="zh-CN" altLang="en-US" sz="2400" dirty="0">
              <a:solidFill>
                <a:schemeClr val="tx1">
                  <a:lumMod val="75000"/>
                  <a:lumOff val="25000"/>
                </a:schemeClr>
              </a:solidFill>
              <a:latin typeface="方正楷体_GB2312" panose="02000000000000000000" charset="-122"/>
              <a:ea typeface="方正楷体_GB2312" panose="02000000000000000000"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custDataLst>
              <p:tags r:id="rId1"/>
            </p:custDataLst>
          </p:nvPr>
        </p:nvSpPr>
        <p:spPr>
          <a:xfrm>
            <a:off x="1254772" y="66540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方正仿宋_GBK" panose="03000509000000000000" charset="-122"/>
                <a:ea typeface="方正仿宋_GBK" panose="03000509000000000000" charset="-122"/>
                <a:sym typeface="方正仿宋_GBK" panose="03000509000000000000" charset="-122"/>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en-US" altLang="zh-CN" dirty="0">
              <a:latin typeface="方正仿宋_GBK" panose="03000509000000000000" charset="-122"/>
              <a:ea typeface="方正仿宋_GBK" panose="03000509000000000000" charset="-122"/>
              <a:sym typeface="方正仿宋_GBK" panose="03000509000000000000" charset="-122"/>
            </a:endParaRPr>
          </a:p>
        </p:txBody>
      </p:sp>
      <p:pic>
        <p:nvPicPr>
          <p:cNvPr id="6" name="图片 5"/>
          <p:cNvPicPr>
            <a:picLocks noChangeAspect="1"/>
          </p:cNvPicPr>
          <p:nvPr/>
        </p:nvPicPr>
        <p:blipFill>
          <a:blip r:embed="rId2"/>
          <a:stretch>
            <a:fillRect/>
          </a:stretch>
        </p:blipFill>
        <p:spPr>
          <a:xfrm>
            <a:off x="10769600" y="0"/>
            <a:ext cx="1422400" cy="2679700"/>
          </a:xfrm>
          <a:prstGeom prst="rect">
            <a:avLst/>
          </a:prstGeom>
        </p:spPr>
      </p:pic>
      <p:pic>
        <p:nvPicPr>
          <p:cNvPr id="7" name="图片 6"/>
          <p:cNvPicPr>
            <a:picLocks noChangeAspect="1"/>
          </p:cNvPicPr>
          <p:nvPr/>
        </p:nvPicPr>
        <p:blipFill>
          <a:blip r:embed="rId3"/>
          <a:stretch>
            <a:fillRect/>
          </a:stretch>
        </p:blipFill>
        <p:spPr>
          <a:xfrm>
            <a:off x="0" y="0"/>
            <a:ext cx="1955800" cy="6235700"/>
          </a:xfrm>
          <a:prstGeom prst="rect">
            <a:avLst/>
          </a:prstGeom>
        </p:spPr>
      </p:pic>
      <p:pic>
        <p:nvPicPr>
          <p:cNvPr id="8" name="图片 7"/>
          <p:cNvPicPr>
            <a:picLocks noChangeAspect="1"/>
          </p:cNvPicPr>
          <p:nvPr/>
        </p:nvPicPr>
        <p:blipFill>
          <a:blip r:embed="rId4"/>
          <a:stretch>
            <a:fillRect/>
          </a:stretch>
        </p:blipFill>
        <p:spPr>
          <a:xfrm>
            <a:off x="0" y="2679700"/>
            <a:ext cx="3360563" cy="4178300"/>
          </a:xfrm>
          <a:prstGeom prst="rect">
            <a:avLst/>
          </a:prstGeom>
        </p:spPr>
      </p:pic>
      <p:pic>
        <p:nvPicPr>
          <p:cNvPr id="9" name="图片 8"/>
          <p:cNvPicPr>
            <a:picLocks noChangeAspect="1"/>
          </p:cNvPicPr>
          <p:nvPr/>
        </p:nvPicPr>
        <p:blipFill>
          <a:blip r:embed="rId5"/>
          <a:stretch>
            <a:fillRect/>
          </a:stretch>
        </p:blipFill>
        <p:spPr>
          <a:xfrm>
            <a:off x="9774693" y="2961640"/>
            <a:ext cx="2417307" cy="3896360"/>
          </a:xfrm>
          <a:prstGeom prst="rect">
            <a:avLst/>
          </a:prstGeom>
        </p:spPr>
      </p:pic>
      <p:sp>
        <p:nvSpPr>
          <p:cNvPr id="17" name="稻壳儿花儿小姐文本框 16"/>
          <p:cNvSpPr txBox="1"/>
          <p:nvPr/>
        </p:nvSpPr>
        <p:spPr>
          <a:xfrm>
            <a:off x="2139315" y="1562735"/>
            <a:ext cx="1316990"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tx1">
                    <a:lumMod val="75000"/>
                    <a:lumOff val="25000"/>
                  </a:schemeClr>
                </a:solidFill>
                <a:latin typeface="金山云技术体" charset="-122"/>
                <a:ea typeface="金山云技术体" charset="-122"/>
              </a:rPr>
              <a:t>提问：</a:t>
            </a:r>
            <a:endParaRPr lang="zh-CN" altLang="en-US" sz="2800" dirty="0">
              <a:solidFill>
                <a:schemeClr val="tx1">
                  <a:lumMod val="75000"/>
                  <a:lumOff val="25000"/>
                </a:schemeClr>
              </a:solidFill>
              <a:latin typeface="金山云技术体" charset="-122"/>
              <a:ea typeface="金山云技术体" charset="-122"/>
            </a:endParaRPr>
          </a:p>
        </p:txBody>
      </p:sp>
      <p:sp>
        <p:nvSpPr>
          <p:cNvPr id="2" name="文本框 1"/>
          <p:cNvSpPr txBox="1"/>
          <p:nvPr/>
        </p:nvSpPr>
        <p:spPr>
          <a:xfrm>
            <a:off x="3399790" y="3073400"/>
            <a:ext cx="6335395" cy="583565"/>
          </a:xfrm>
          <a:prstGeom prst="rect">
            <a:avLst/>
          </a:prstGeom>
          <a:noFill/>
        </p:spPr>
        <p:txBody>
          <a:bodyPr wrap="square" rtlCol="0">
            <a:spAutoFit/>
          </a:bodyPr>
          <a:p>
            <a:r>
              <a:rPr lang="zh-CN" altLang="en-US" sz="3200">
                <a:latin typeface="仿宋" panose="02010609060101010101" charset="-122"/>
                <a:ea typeface="仿宋" panose="02010609060101010101" charset="-122"/>
              </a:rPr>
              <a:t>孩子已经出现了心理问题了怎么办</a:t>
            </a:r>
            <a:r>
              <a:rPr lang="zh-CN" altLang="en-US" sz="3200">
                <a:latin typeface="方正楷体_GB2312" panose="02000000000000000000" charset="-122"/>
                <a:ea typeface="方正楷体_GB2312" panose="02000000000000000000" charset="-122"/>
              </a:rPr>
              <a:t>？</a:t>
            </a:r>
            <a:endParaRPr lang="zh-CN" altLang="en-US" sz="3200">
              <a:latin typeface="方正楷体_GB2312" panose="02000000000000000000" charset="-122"/>
              <a:ea typeface="方正楷体_GB2312" panose="02000000000000000000"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custDataLst>
              <p:tags r:id="rId1"/>
            </p:custDataLst>
          </p:nvPr>
        </p:nvSpPr>
        <p:spPr>
          <a:xfrm>
            <a:off x="1187462" y="655878"/>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方正仿宋_GBK" panose="03000509000000000000" charset="-122"/>
                <a:ea typeface="方正仿宋_GBK" panose="03000509000000000000" charset="-122"/>
                <a:sym typeface="方正仿宋_GBK" panose="03000509000000000000" charset="-122"/>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en-US" altLang="zh-CN" dirty="0">
              <a:latin typeface="方正仿宋_GBK" panose="03000509000000000000" charset="-122"/>
              <a:ea typeface="方正仿宋_GBK" panose="03000509000000000000" charset="-122"/>
              <a:sym typeface="方正仿宋_GBK" panose="03000509000000000000" charset="-122"/>
            </a:endParaRPr>
          </a:p>
        </p:txBody>
      </p:sp>
      <p:pic>
        <p:nvPicPr>
          <p:cNvPr id="6" name="图片 5"/>
          <p:cNvPicPr>
            <a:picLocks noChangeAspect="1"/>
          </p:cNvPicPr>
          <p:nvPr/>
        </p:nvPicPr>
        <p:blipFill>
          <a:blip r:embed="rId2"/>
          <a:stretch>
            <a:fillRect/>
          </a:stretch>
        </p:blipFill>
        <p:spPr>
          <a:xfrm>
            <a:off x="10769600" y="0"/>
            <a:ext cx="1422400" cy="2679700"/>
          </a:xfrm>
          <a:prstGeom prst="rect">
            <a:avLst/>
          </a:prstGeom>
        </p:spPr>
      </p:pic>
      <p:pic>
        <p:nvPicPr>
          <p:cNvPr id="7" name="图片 6"/>
          <p:cNvPicPr>
            <a:picLocks noChangeAspect="1"/>
          </p:cNvPicPr>
          <p:nvPr/>
        </p:nvPicPr>
        <p:blipFill>
          <a:blip r:embed="rId3"/>
          <a:stretch>
            <a:fillRect/>
          </a:stretch>
        </p:blipFill>
        <p:spPr>
          <a:xfrm>
            <a:off x="0" y="0"/>
            <a:ext cx="1955800" cy="6235700"/>
          </a:xfrm>
          <a:prstGeom prst="rect">
            <a:avLst/>
          </a:prstGeom>
        </p:spPr>
      </p:pic>
      <p:pic>
        <p:nvPicPr>
          <p:cNvPr id="8" name="图片 7"/>
          <p:cNvPicPr>
            <a:picLocks noChangeAspect="1"/>
          </p:cNvPicPr>
          <p:nvPr/>
        </p:nvPicPr>
        <p:blipFill>
          <a:blip r:embed="rId4"/>
          <a:stretch>
            <a:fillRect/>
          </a:stretch>
        </p:blipFill>
        <p:spPr>
          <a:xfrm>
            <a:off x="0" y="2679700"/>
            <a:ext cx="3360563" cy="4178300"/>
          </a:xfrm>
          <a:prstGeom prst="rect">
            <a:avLst/>
          </a:prstGeom>
        </p:spPr>
      </p:pic>
      <p:pic>
        <p:nvPicPr>
          <p:cNvPr id="9" name="图片 8"/>
          <p:cNvPicPr>
            <a:picLocks noChangeAspect="1"/>
          </p:cNvPicPr>
          <p:nvPr/>
        </p:nvPicPr>
        <p:blipFill>
          <a:blip r:embed="rId5"/>
          <a:stretch>
            <a:fillRect/>
          </a:stretch>
        </p:blipFill>
        <p:spPr>
          <a:xfrm>
            <a:off x="9774693" y="2961640"/>
            <a:ext cx="2417307" cy="3896360"/>
          </a:xfrm>
          <a:prstGeom prst="rect">
            <a:avLst/>
          </a:prstGeom>
        </p:spPr>
      </p:pic>
      <p:sp>
        <p:nvSpPr>
          <p:cNvPr id="17" name="稻壳儿花儿小姐文本框 16"/>
          <p:cNvSpPr txBox="1"/>
          <p:nvPr/>
        </p:nvSpPr>
        <p:spPr>
          <a:xfrm>
            <a:off x="2033905" y="1078865"/>
            <a:ext cx="2179955"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tx1">
                    <a:lumMod val="75000"/>
                    <a:lumOff val="25000"/>
                  </a:schemeClr>
                </a:solidFill>
                <a:latin typeface="金山云技术体" charset="-122"/>
                <a:ea typeface="金山云技术体" charset="-122"/>
              </a:rPr>
              <a:t>几点建议：</a:t>
            </a:r>
            <a:endParaRPr lang="zh-CN" altLang="en-US" sz="2800" dirty="0">
              <a:solidFill>
                <a:schemeClr val="tx1">
                  <a:lumMod val="75000"/>
                  <a:lumOff val="25000"/>
                </a:schemeClr>
              </a:solidFill>
              <a:latin typeface="金山云技术体" charset="-122"/>
              <a:ea typeface="金山云技术体" charset="-122"/>
            </a:endParaRPr>
          </a:p>
        </p:txBody>
      </p:sp>
      <p:sp>
        <p:nvSpPr>
          <p:cNvPr id="3" name="文本框 2" descr="7b0a20202020227461726765744d6f64756c65223a202270726f636573734f6e6c696e65466f6e7473220a7d0a"/>
          <p:cNvSpPr txBox="1"/>
          <p:nvPr/>
        </p:nvSpPr>
        <p:spPr>
          <a:xfrm>
            <a:off x="3210560" y="1790065"/>
            <a:ext cx="3375025" cy="460375"/>
          </a:xfrm>
          <a:prstGeom prst="rect">
            <a:avLst/>
          </a:prstGeom>
          <a:noFill/>
        </p:spPr>
        <p:txBody>
          <a:bodyPr wrap="square" rtlCol="0">
            <a:spAutoFit/>
          </a:bodyPr>
          <a:p>
            <a:r>
              <a:rPr lang="zh-CN" altLang="en-US" sz="2400">
                <a:latin typeface="仿宋" panose="02010609060101010101" charset="-122"/>
                <a:ea typeface="仿宋" panose="02010609060101010101" charset="-122"/>
                <a:sym typeface="方正仿宋_GB2312" panose="02000000000000000000" charset="-122"/>
              </a:rPr>
              <a:t>一、早发现、早关注</a:t>
            </a:r>
            <a:endParaRPr lang="zh-CN" altLang="en-US" sz="2400">
              <a:latin typeface="仿宋" panose="02010609060101010101" charset="-122"/>
              <a:ea typeface="仿宋" panose="02010609060101010101" charset="-122"/>
              <a:sym typeface="方正仿宋_GB2312" panose="02000000000000000000" charset="-122"/>
            </a:endParaRPr>
          </a:p>
        </p:txBody>
      </p:sp>
      <p:sp>
        <p:nvSpPr>
          <p:cNvPr id="4" name="文本框 3"/>
          <p:cNvSpPr txBox="1"/>
          <p:nvPr/>
        </p:nvSpPr>
        <p:spPr>
          <a:xfrm>
            <a:off x="3210560" y="2804160"/>
            <a:ext cx="2923540" cy="460375"/>
          </a:xfrm>
          <a:prstGeom prst="rect">
            <a:avLst/>
          </a:prstGeom>
          <a:noFill/>
        </p:spPr>
        <p:txBody>
          <a:bodyPr wrap="square" rtlCol="0">
            <a:spAutoFit/>
          </a:bodyPr>
          <a:p>
            <a:r>
              <a:rPr lang="zh-CN" altLang="en-US" sz="2400">
                <a:latin typeface="仿宋" panose="02010609060101010101" charset="-122"/>
                <a:ea typeface="仿宋" panose="02010609060101010101" charset="-122"/>
              </a:rPr>
              <a:t>二、不回避问题</a:t>
            </a:r>
            <a:endParaRPr lang="zh-CN" altLang="en-US" sz="2400">
              <a:latin typeface="仿宋" panose="02010609060101010101" charset="-122"/>
              <a:ea typeface="仿宋" panose="02010609060101010101" charset="-122"/>
            </a:endParaRPr>
          </a:p>
        </p:txBody>
      </p:sp>
      <p:sp>
        <p:nvSpPr>
          <p:cNvPr id="5" name="文本框 4"/>
          <p:cNvSpPr txBox="1"/>
          <p:nvPr/>
        </p:nvSpPr>
        <p:spPr>
          <a:xfrm>
            <a:off x="3210560" y="3746500"/>
            <a:ext cx="5179060" cy="460375"/>
          </a:xfrm>
          <a:prstGeom prst="rect">
            <a:avLst/>
          </a:prstGeom>
          <a:noFill/>
        </p:spPr>
        <p:txBody>
          <a:bodyPr wrap="square" rtlCol="0">
            <a:spAutoFit/>
          </a:bodyPr>
          <a:p>
            <a:r>
              <a:rPr lang="zh-CN" altLang="en-US" sz="2400">
                <a:latin typeface="仿宋" panose="02010609060101010101" charset="-122"/>
                <a:ea typeface="仿宋" panose="02010609060101010101" charset="-122"/>
              </a:rPr>
              <a:t>三、切记给孩子增加额外的心理负担</a:t>
            </a:r>
            <a:endParaRPr lang="zh-CN" altLang="en-US" sz="2400">
              <a:latin typeface="仿宋" panose="02010609060101010101" charset="-122"/>
              <a:ea typeface="仿宋" panose="02010609060101010101" charset="-122"/>
            </a:endParaRPr>
          </a:p>
        </p:txBody>
      </p:sp>
      <p:sp>
        <p:nvSpPr>
          <p:cNvPr id="10" name="文本框 9"/>
          <p:cNvSpPr txBox="1"/>
          <p:nvPr/>
        </p:nvSpPr>
        <p:spPr>
          <a:xfrm>
            <a:off x="3210560" y="4688840"/>
            <a:ext cx="3881120" cy="460375"/>
          </a:xfrm>
          <a:prstGeom prst="rect">
            <a:avLst/>
          </a:prstGeom>
          <a:noFill/>
        </p:spPr>
        <p:txBody>
          <a:bodyPr wrap="square" rtlCol="0">
            <a:spAutoFit/>
          </a:bodyPr>
          <a:p>
            <a:r>
              <a:rPr lang="zh-CN" altLang="en-US" sz="2400">
                <a:latin typeface="仿宋" panose="02010609060101010101" charset="-122"/>
                <a:ea typeface="仿宋" panose="02010609060101010101" charset="-122"/>
              </a:rPr>
              <a:t>四、向专业机构寻求帮助</a:t>
            </a:r>
            <a:endParaRPr lang="zh-CN" altLang="en-US" sz="2400">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18" name="稻壳儿花儿小姐"/>
          <p:cNvSpPr txBox="1"/>
          <p:nvPr/>
        </p:nvSpPr>
        <p:spPr>
          <a:xfrm>
            <a:off x="3455670" y="2312035"/>
            <a:ext cx="5957570" cy="2085340"/>
          </a:xfrm>
          <a:prstGeom prst="rect">
            <a:avLst/>
          </a:prstGeom>
          <a:noFill/>
        </p:spPr>
        <p:txBody>
          <a:bodyPr wrap="square" rtlCol="0" anchor="ctr">
            <a:spAutoFit/>
          </a:bodyPr>
          <a:lstStyle>
            <a:defPPr>
              <a:defRPr lang="zh-CN"/>
            </a:defPPr>
            <a:lvl1pPr marR="0" lvl="0" indent="0" algn="dist" fontAlgn="auto">
              <a:lnSpc>
                <a:spcPct val="120000"/>
              </a:lnSpc>
              <a:spcBef>
                <a:spcPts val="0"/>
              </a:spcBef>
              <a:spcAft>
                <a:spcPts val="0"/>
              </a:spcAft>
              <a:buClrTx/>
              <a:buSzTx/>
              <a:buFontTx/>
              <a:buNone/>
              <a:defRPr kumimoji="0" sz="3600" b="0" i="0" u="none" strike="noStrike" kern="0" cap="none" spc="300" normalizeH="0" baseline="0">
                <a:ln>
                  <a:noFill/>
                </a:ln>
                <a:solidFill>
                  <a:srgbClr val="484B5C"/>
                </a:solidFill>
                <a:effectLst/>
                <a:uLnTx/>
                <a:uFillTx/>
                <a:latin typeface="汉仪润圆-65简" panose="00020600040101010101" pitchFamily="18" charset="-122"/>
                <a:ea typeface="汉仪润圆-65简" panose="00020600040101010101" pitchFamily="18" charset="-122"/>
                <a:cs typeface="+mn-ea"/>
              </a:defRPr>
            </a:lvl1pPr>
          </a:lstStyle>
          <a:p>
            <a:r>
              <a:rPr lang="zh-CN" altLang="en-US" sz="5400" b="1" dirty="0">
                <a:latin typeface="金山云技术体" charset="-122"/>
                <a:ea typeface="金山云技术体" charset="-122"/>
                <a:sym typeface="Calibri" panose="020F0502020204030204" pitchFamily="34" charset="0"/>
              </a:rPr>
              <a:t>预防青少年心理问题的几点措施</a:t>
            </a:r>
            <a:endParaRPr lang="zh-CN" altLang="en-US" sz="5400" b="1" dirty="0">
              <a:latin typeface="金山云技术体" charset="-122"/>
              <a:ea typeface="金山云技术体"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花儿小姐矩形 1"/>
          <p:cNvSpPr/>
          <p:nvPr/>
        </p:nvSpPr>
        <p:spPr>
          <a:xfrm>
            <a:off x="695325" y="431800"/>
            <a:ext cx="4864735" cy="460375"/>
          </a:xfrm>
          <a:prstGeom prst="rect">
            <a:avLst/>
          </a:prstGeom>
          <a:noFill/>
          <a:effectLst>
            <a:innerShdw blurRad="63500" dist="50800" dir="13500000">
              <a:prstClr val="black">
                <a:alpha val="50000"/>
              </a:prstClr>
            </a:innerShdw>
          </a:effectLst>
        </p:spPr>
        <p:txBody>
          <a:bodyPr wrap="square" rtlCol="0">
            <a:spAutoFit/>
          </a:bodyPr>
          <a:lstStyle/>
          <a:p>
            <a:pPr marL="342900" indent="-342900" algn="dist">
              <a:buFont typeface="Wingdings" panose="05000000000000000000" pitchFamily="2" charset="2"/>
              <a:buChar char="l"/>
            </a:pPr>
            <a:r>
              <a:rPr lang="zh-CN" altLang="en-US" sz="2400" b="1" dirty="0">
                <a:latin typeface="金山云技术体" charset="-122"/>
                <a:ea typeface="金山云技术体" charset="-122"/>
                <a:sym typeface="Calibri" panose="020F0502020204030204" pitchFamily="34" charset="0"/>
              </a:rPr>
              <a:t>预防青少年心理问题的几点措施</a:t>
            </a:r>
            <a:endParaRPr lang="zh-CN" altLang="en-US" sz="2400" spc="200" dirty="0">
              <a:ln w="6350">
                <a:noFill/>
              </a:ln>
              <a:solidFill>
                <a:schemeClr val="tx1">
                  <a:lumMod val="75000"/>
                  <a:lumOff val="25000"/>
                </a:schemeClr>
              </a:solidFill>
              <a:latin typeface="汉仪润圆-65简" panose="00020600040101010101" pitchFamily="18" charset="-122"/>
              <a:ea typeface="汉仪润圆-65简" panose="00020600040101010101" pitchFamily="18" charset="-122"/>
              <a:cs typeface="+mn-ea"/>
            </a:endParaRPr>
          </a:p>
        </p:txBody>
      </p:sp>
      <p:sp>
        <p:nvSpPr>
          <p:cNvPr id="3" name="稻壳儿花儿小姐文本框 2"/>
          <p:cNvSpPr txBox="1"/>
          <p:nvPr/>
        </p:nvSpPr>
        <p:spPr>
          <a:xfrm>
            <a:off x="949430" y="3948207"/>
            <a:ext cx="6984913" cy="1198880"/>
          </a:xfrm>
          <a:prstGeom prst="rect">
            <a:avLst/>
          </a:prstGeom>
          <a:noFill/>
        </p:spPr>
        <p:txBody>
          <a:bodyPr wrap="square">
            <a:spAutoFit/>
            <a:scene3d>
              <a:camera prst="orthographicFront"/>
              <a:lightRig rig="threePt" dir="t"/>
            </a:scene3d>
            <a:sp3d contourW="12700"/>
          </a:bodyPr>
          <a:lstStyle>
            <a:defPPr>
              <a:defRPr lang="zh-CN"/>
            </a:defPPr>
            <a:lvl1pPr indent="0" defTabSz="457200">
              <a:lnSpc>
                <a:spcPct val="150000"/>
              </a:lnSpc>
              <a:buFont typeface="Wingdings" panose="05000000000000000000" pitchFamily="2" charset="2"/>
              <a:buNone/>
              <a:defRPr spc="200">
                <a:solidFill>
                  <a:schemeClr val="tx1">
                    <a:lumMod val="75000"/>
                    <a:lumOff val="25000"/>
                  </a:schemeClr>
                </a:solidFill>
                <a:latin typeface="+mn-ea"/>
                <a:cs typeface="+mn-ea"/>
              </a:defRPr>
            </a:lvl1pPr>
          </a:lstStyle>
          <a:p>
            <a:r>
              <a:rPr lang="zh-CN" altLang="zh-CN" sz="1600" dirty="0"/>
              <a:t>家长要保持良好心态，提高自身修养，减轻自身对孩子的教育焦虑，打破</a:t>
            </a:r>
            <a:r>
              <a:rPr lang="en-US" altLang="zh-CN" sz="1600" dirty="0"/>
              <a:t>“</a:t>
            </a:r>
            <a:r>
              <a:rPr lang="zh-CN" altLang="en-US" sz="1600" dirty="0"/>
              <a:t>唯分数论</a:t>
            </a:r>
            <a:r>
              <a:rPr lang="en-US" altLang="zh-CN" sz="1600" dirty="0"/>
              <a:t>”</a:t>
            </a:r>
            <a:r>
              <a:rPr lang="zh-CN" altLang="en-US" sz="1600" dirty="0"/>
              <a:t>的认识，更多的关注孩子的心理健康状况，</a:t>
            </a:r>
            <a:r>
              <a:rPr lang="zh-CN" altLang="zh-CN" sz="1600" dirty="0"/>
              <a:t>培养孩子多方面的兴趣爱好，与孩子建立良好的亲子关系。</a:t>
            </a:r>
            <a:endParaRPr lang="zh-CN" altLang="zh-CN" sz="1600" dirty="0"/>
          </a:p>
        </p:txBody>
      </p:sp>
      <p:sp>
        <p:nvSpPr>
          <p:cNvPr id="20" name="稻壳儿花儿小姐文本框 19"/>
          <p:cNvSpPr txBox="1"/>
          <p:nvPr/>
        </p:nvSpPr>
        <p:spPr>
          <a:xfrm>
            <a:off x="615187" y="1641846"/>
            <a:ext cx="3493251" cy="553085"/>
          </a:xfrm>
          <a:prstGeom prst="rect">
            <a:avLst/>
          </a:prstGeom>
          <a:noFill/>
        </p:spPr>
        <p:txBody>
          <a:bodyPr wrap="square">
            <a:spAutoFit/>
            <a:scene3d>
              <a:camera prst="orthographicFront"/>
              <a:lightRig rig="threePt" dir="t"/>
            </a:scene3d>
            <a:sp3d contourW="12700"/>
          </a:bodyPr>
          <a:lstStyle>
            <a:defPPr>
              <a:defRPr lang="zh-CN"/>
            </a:defPPr>
            <a:lvl1pPr defTabSz="457200">
              <a:lnSpc>
                <a:spcPct val="150000"/>
              </a:lnSpc>
              <a:buFont typeface="Wingdings" panose="05000000000000000000" pitchFamily="2" charset="2"/>
              <a:buNone/>
              <a:defRPr sz="1400" spc="200">
                <a:solidFill>
                  <a:schemeClr val="tx1">
                    <a:lumMod val="75000"/>
                    <a:lumOff val="25000"/>
                  </a:schemeClr>
                </a:solidFill>
                <a:latin typeface="+mn-ea"/>
                <a:cs typeface="+mn-ea"/>
              </a:defRPr>
            </a:lvl1pPr>
          </a:lstStyle>
          <a:p>
            <a:pPr marL="342900" indent="-342900">
              <a:buFont typeface="Wingdings" panose="05000000000000000000" pitchFamily="2" charset="2"/>
              <a:buChar char="n"/>
            </a:pPr>
            <a:r>
              <a:rPr lang="zh-CN" altLang="en-US" sz="2000" dirty="0"/>
              <a:t>个人方面</a:t>
            </a:r>
            <a:endParaRPr lang="zh-CN" altLang="en-US" sz="2000" dirty="0"/>
          </a:p>
        </p:txBody>
      </p:sp>
      <p:sp>
        <p:nvSpPr>
          <p:cNvPr id="21" name="稻壳儿花儿小姐文本框 20"/>
          <p:cNvSpPr txBox="1"/>
          <p:nvPr/>
        </p:nvSpPr>
        <p:spPr>
          <a:xfrm>
            <a:off x="615187" y="3231518"/>
            <a:ext cx="3493251" cy="553085"/>
          </a:xfrm>
          <a:prstGeom prst="rect">
            <a:avLst/>
          </a:prstGeom>
          <a:noFill/>
        </p:spPr>
        <p:txBody>
          <a:bodyPr wrap="square">
            <a:spAutoFit/>
            <a:scene3d>
              <a:camera prst="orthographicFront"/>
              <a:lightRig rig="threePt" dir="t"/>
            </a:scene3d>
            <a:sp3d contourW="12700"/>
          </a:bodyPr>
          <a:lstStyle>
            <a:defPPr>
              <a:defRPr lang="zh-CN"/>
            </a:defPPr>
            <a:lvl1pPr defTabSz="457200">
              <a:lnSpc>
                <a:spcPct val="150000"/>
              </a:lnSpc>
              <a:buFont typeface="Wingdings" panose="05000000000000000000" pitchFamily="2" charset="2"/>
              <a:buNone/>
              <a:defRPr sz="1400" spc="200">
                <a:solidFill>
                  <a:schemeClr val="tx1">
                    <a:lumMod val="75000"/>
                    <a:lumOff val="25000"/>
                  </a:schemeClr>
                </a:solidFill>
                <a:latin typeface="+mn-ea"/>
                <a:cs typeface="+mn-ea"/>
              </a:defRPr>
            </a:lvl1pPr>
          </a:lstStyle>
          <a:p>
            <a:pPr marL="342900" indent="-342900">
              <a:buFont typeface="Wingdings" panose="05000000000000000000" pitchFamily="2" charset="2"/>
              <a:buChar char="n"/>
            </a:pPr>
            <a:r>
              <a:rPr lang="zh-CN" altLang="en-US" sz="2000" dirty="0"/>
              <a:t>家庭方面</a:t>
            </a:r>
            <a:endParaRPr lang="zh-CN" altLang="en-US" sz="2000" dirty="0"/>
          </a:p>
        </p:txBody>
      </p:sp>
      <p:sp>
        <p:nvSpPr>
          <p:cNvPr id="9" name="稻壳儿花儿小姐（重新填充自己的图片）"/>
          <p:cNvSpPr/>
          <p:nvPr/>
        </p:nvSpPr>
        <p:spPr>
          <a:xfrm>
            <a:off x="8262551" y="1741163"/>
            <a:ext cx="3031525" cy="281476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07110" y="2281555"/>
            <a:ext cx="6814820" cy="583565"/>
          </a:xfrm>
          <a:prstGeom prst="rect">
            <a:avLst/>
          </a:prstGeom>
          <a:noFill/>
        </p:spPr>
        <p:txBody>
          <a:bodyPr wrap="square" rtlCol="0">
            <a:spAutoFit/>
          </a:bodyPr>
          <a:p>
            <a:r>
              <a:rPr lang="zh-CN" altLang="zh-CN" sz="1600" spc="200" dirty="0">
                <a:solidFill>
                  <a:schemeClr val="tx1">
                    <a:lumMod val="75000"/>
                    <a:lumOff val="25000"/>
                  </a:schemeClr>
                </a:solidFill>
                <a:latin typeface="+mn-ea"/>
                <a:cs typeface="+mn-ea"/>
              </a:rPr>
              <a:t>树立正确的人生观、价值观、世界观，提升自我认知、自我管理和抗压受挫的能力</a:t>
            </a:r>
            <a:endParaRPr lang="zh-CN" altLang="zh-CN" sz="1600" spc="200" dirty="0">
              <a:solidFill>
                <a:schemeClr val="tx1">
                  <a:lumMod val="75000"/>
                  <a:lumOff val="25000"/>
                </a:schemeClr>
              </a:solidFill>
              <a:latin typeface="+mn-ea"/>
              <a:cs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花儿小姐矩形 1"/>
          <p:cNvSpPr/>
          <p:nvPr/>
        </p:nvSpPr>
        <p:spPr>
          <a:xfrm>
            <a:off x="695325" y="431800"/>
            <a:ext cx="4864735" cy="460375"/>
          </a:xfrm>
          <a:prstGeom prst="rect">
            <a:avLst/>
          </a:prstGeom>
          <a:noFill/>
          <a:effectLst>
            <a:innerShdw blurRad="63500" dist="50800" dir="13500000">
              <a:prstClr val="black">
                <a:alpha val="50000"/>
              </a:prstClr>
            </a:innerShdw>
          </a:effectLst>
        </p:spPr>
        <p:txBody>
          <a:bodyPr wrap="square" rtlCol="0">
            <a:spAutoFit/>
          </a:bodyPr>
          <a:lstStyle/>
          <a:p>
            <a:pPr marL="342900" indent="-342900" algn="dist">
              <a:buFont typeface="Wingdings" panose="05000000000000000000" pitchFamily="2" charset="2"/>
              <a:buChar char="l"/>
            </a:pPr>
            <a:r>
              <a:rPr lang="zh-CN" altLang="en-US" sz="2400" b="1" dirty="0">
                <a:latin typeface="金山云技术体" charset="-122"/>
                <a:ea typeface="金山云技术体" charset="-122"/>
                <a:sym typeface="Calibri" panose="020F0502020204030204" pitchFamily="34" charset="0"/>
              </a:rPr>
              <a:t>预防青少年心理问题的几点措施</a:t>
            </a:r>
            <a:endParaRPr lang="zh-CN" altLang="en-US" sz="2400" spc="200" dirty="0">
              <a:ln w="6350">
                <a:noFill/>
              </a:ln>
              <a:solidFill>
                <a:schemeClr val="tx1">
                  <a:lumMod val="75000"/>
                  <a:lumOff val="25000"/>
                </a:schemeClr>
              </a:solidFill>
              <a:latin typeface="汉仪润圆-65简" panose="00020600040101010101" pitchFamily="18" charset="-122"/>
              <a:ea typeface="汉仪润圆-65简" panose="00020600040101010101" pitchFamily="18" charset="-122"/>
              <a:cs typeface="+mn-ea"/>
            </a:endParaRPr>
          </a:p>
        </p:txBody>
      </p:sp>
      <p:sp>
        <p:nvSpPr>
          <p:cNvPr id="3" name="稻壳儿花儿小姐文本框 2"/>
          <p:cNvSpPr txBox="1"/>
          <p:nvPr/>
        </p:nvSpPr>
        <p:spPr>
          <a:xfrm>
            <a:off x="939905" y="3784377"/>
            <a:ext cx="6984913" cy="829945"/>
          </a:xfrm>
          <a:prstGeom prst="rect">
            <a:avLst/>
          </a:prstGeom>
          <a:noFill/>
        </p:spPr>
        <p:txBody>
          <a:bodyPr wrap="square">
            <a:spAutoFit/>
            <a:scene3d>
              <a:camera prst="orthographicFront"/>
              <a:lightRig rig="threePt" dir="t"/>
            </a:scene3d>
            <a:sp3d contourW="12700"/>
          </a:bodyPr>
          <a:lstStyle>
            <a:defPPr>
              <a:defRPr lang="zh-CN"/>
            </a:defPPr>
            <a:lvl1pPr indent="0" defTabSz="457200">
              <a:lnSpc>
                <a:spcPct val="150000"/>
              </a:lnSpc>
              <a:buFont typeface="Wingdings" panose="05000000000000000000" pitchFamily="2" charset="2"/>
              <a:buNone/>
              <a:defRPr spc="200">
                <a:solidFill>
                  <a:schemeClr val="tx1">
                    <a:lumMod val="75000"/>
                    <a:lumOff val="25000"/>
                  </a:schemeClr>
                </a:solidFill>
                <a:latin typeface="+mn-ea"/>
                <a:cs typeface="+mn-ea"/>
              </a:defRPr>
            </a:lvl1pPr>
          </a:lstStyle>
          <a:p>
            <a:r>
              <a:rPr lang="zh-CN" altLang="zh-CN" sz="1600" dirty="0"/>
              <a:t>加强心理健康教育的宣传，提高公众对心理健康的重视程度，开通免费心理咨询热线，提供心理咨询服务</a:t>
            </a:r>
            <a:endParaRPr lang="zh-CN" altLang="zh-CN" sz="1600" dirty="0"/>
          </a:p>
        </p:txBody>
      </p:sp>
      <p:sp>
        <p:nvSpPr>
          <p:cNvPr id="20" name="稻壳儿花儿小姐文本框 19"/>
          <p:cNvSpPr txBox="1"/>
          <p:nvPr/>
        </p:nvSpPr>
        <p:spPr>
          <a:xfrm>
            <a:off x="615187" y="1641846"/>
            <a:ext cx="3493251" cy="553085"/>
          </a:xfrm>
          <a:prstGeom prst="rect">
            <a:avLst/>
          </a:prstGeom>
          <a:noFill/>
        </p:spPr>
        <p:txBody>
          <a:bodyPr wrap="square">
            <a:spAutoFit/>
            <a:scene3d>
              <a:camera prst="orthographicFront"/>
              <a:lightRig rig="threePt" dir="t"/>
            </a:scene3d>
            <a:sp3d contourW="12700"/>
          </a:bodyPr>
          <a:lstStyle>
            <a:defPPr>
              <a:defRPr lang="zh-CN"/>
            </a:defPPr>
            <a:lvl1pPr defTabSz="457200">
              <a:lnSpc>
                <a:spcPct val="150000"/>
              </a:lnSpc>
              <a:buFont typeface="Wingdings" panose="05000000000000000000" pitchFamily="2" charset="2"/>
              <a:buNone/>
              <a:defRPr sz="1400" spc="200">
                <a:solidFill>
                  <a:schemeClr val="tx1">
                    <a:lumMod val="75000"/>
                    <a:lumOff val="25000"/>
                  </a:schemeClr>
                </a:solidFill>
                <a:latin typeface="+mn-ea"/>
                <a:cs typeface="+mn-ea"/>
              </a:defRPr>
            </a:lvl1pPr>
          </a:lstStyle>
          <a:p>
            <a:pPr marL="342900" indent="-342900">
              <a:buFont typeface="Wingdings" panose="05000000000000000000" pitchFamily="2" charset="2"/>
              <a:buChar char="n"/>
            </a:pPr>
            <a:r>
              <a:rPr lang="zh-CN" altLang="en-US" sz="2000" dirty="0"/>
              <a:t>学校方面</a:t>
            </a:r>
            <a:endParaRPr lang="zh-CN" altLang="en-US" sz="2000" dirty="0"/>
          </a:p>
        </p:txBody>
      </p:sp>
      <p:sp>
        <p:nvSpPr>
          <p:cNvPr id="21" name="稻壳儿花儿小姐文本框 20"/>
          <p:cNvSpPr txBox="1"/>
          <p:nvPr/>
        </p:nvSpPr>
        <p:spPr>
          <a:xfrm>
            <a:off x="615187" y="3231518"/>
            <a:ext cx="3493251" cy="553085"/>
          </a:xfrm>
          <a:prstGeom prst="rect">
            <a:avLst/>
          </a:prstGeom>
          <a:noFill/>
        </p:spPr>
        <p:txBody>
          <a:bodyPr wrap="square">
            <a:spAutoFit/>
            <a:scene3d>
              <a:camera prst="orthographicFront"/>
              <a:lightRig rig="threePt" dir="t"/>
            </a:scene3d>
            <a:sp3d contourW="12700"/>
          </a:bodyPr>
          <a:lstStyle>
            <a:defPPr>
              <a:defRPr lang="zh-CN"/>
            </a:defPPr>
            <a:lvl1pPr defTabSz="457200">
              <a:lnSpc>
                <a:spcPct val="150000"/>
              </a:lnSpc>
              <a:buFont typeface="Wingdings" panose="05000000000000000000" pitchFamily="2" charset="2"/>
              <a:buNone/>
              <a:defRPr sz="1400" spc="200">
                <a:solidFill>
                  <a:schemeClr val="tx1">
                    <a:lumMod val="75000"/>
                    <a:lumOff val="25000"/>
                  </a:schemeClr>
                </a:solidFill>
                <a:latin typeface="+mn-ea"/>
                <a:cs typeface="+mn-ea"/>
              </a:defRPr>
            </a:lvl1pPr>
          </a:lstStyle>
          <a:p>
            <a:pPr marL="342900" indent="-342900">
              <a:buFont typeface="Wingdings" panose="05000000000000000000" pitchFamily="2" charset="2"/>
              <a:buChar char="n"/>
            </a:pPr>
            <a:r>
              <a:rPr lang="zh-CN" altLang="en-US" sz="2000" dirty="0"/>
              <a:t>社会方面</a:t>
            </a:r>
            <a:endParaRPr lang="zh-CN" altLang="en-US" sz="2000" dirty="0"/>
          </a:p>
        </p:txBody>
      </p:sp>
      <p:sp>
        <p:nvSpPr>
          <p:cNvPr id="9" name="稻壳儿花儿小姐（重新填充自己的图片）"/>
          <p:cNvSpPr/>
          <p:nvPr/>
        </p:nvSpPr>
        <p:spPr>
          <a:xfrm>
            <a:off x="8262551" y="1741163"/>
            <a:ext cx="3031525" cy="281476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007110" y="2281555"/>
            <a:ext cx="6593840" cy="829945"/>
          </a:xfrm>
          <a:prstGeom prst="rect">
            <a:avLst/>
          </a:prstGeom>
          <a:noFill/>
        </p:spPr>
        <p:txBody>
          <a:bodyPr wrap="square" rtlCol="0">
            <a:spAutoFit/>
          </a:bodyPr>
          <a:p>
            <a:r>
              <a:rPr lang="zh-CN" altLang="zh-CN" sz="1600" spc="200" dirty="0">
                <a:solidFill>
                  <a:schemeClr val="tx1">
                    <a:lumMod val="75000"/>
                    <a:lumOff val="25000"/>
                  </a:schemeClr>
                </a:solidFill>
                <a:latin typeface="+mn-ea"/>
                <a:cs typeface="+mn-ea"/>
              </a:rPr>
              <a:t>开展更多的心理健康讲座，普及心理健康知识；加强老师与学生、老师与家长间的沟通，即时发现学生存在的心理问题，做好教育引导。</a:t>
            </a:r>
            <a:endParaRPr lang="zh-CN" altLang="zh-CN" sz="1600" spc="200" dirty="0">
              <a:solidFill>
                <a:schemeClr val="tx1">
                  <a:lumMod val="75000"/>
                  <a:lumOff val="25000"/>
                </a:schemeClr>
              </a:solidFill>
              <a:latin typeface="+mn-ea"/>
              <a:cs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427492" y="1024178"/>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28" name="稻壳儿花儿小姐文本框 27"/>
          <p:cNvSpPr txBox="1"/>
          <p:nvPr/>
        </p:nvSpPr>
        <p:spPr>
          <a:xfrm>
            <a:off x="2305685" y="1860550"/>
            <a:ext cx="7580630" cy="4030980"/>
          </a:xfrm>
          <a:prstGeom prst="rect">
            <a:avLst/>
          </a:prstGeom>
          <a:noFill/>
        </p:spPr>
        <p:txBody>
          <a:bodyPr wrap="square" rtlCol="0">
            <a:noAutofit/>
          </a:bodyPr>
          <a:lstStyle/>
          <a:p>
            <a:pPr algn="just">
              <a:lnSpc>
                <a:spcPct val="130000"/>
              </a:lnSpc>
            </a:pPr>
            <a:r>
              <a:rPr lang="en-US" altLang="zh-CN" sz="2000" dirty="0">
                <a:solidFill>
                  <a:srgbClr val="7E819A"/>
                </a:solidFill>
                <a:latin typeface="汉仪润圆-65简" panose="00020600040101010101" pitchFamily="18" charset="-122"/>
                <a:ea typeface="汉仪润圆-65简" panose="00020600040101010101" pitchFamily="18" charset="-122"/>
              </a:rPr>
              <a:t>     </a:t>
            </a:r>
            <a:r>
              <a:rPr lang="zh-CN" altLang="en-US" sz="2000" dirty="0">
                <a:solidFill>
                  <a:schemeClr val="tx1"/>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rPr>
              <a:t>其实青少年心理健康在我看来，最重要的是来自家庭的教育与引导，没有谁比父母更爱孩子，更希望他们健康成长，父母的言传身教的作用要常常胜过学校教育、社会教育。有人说，孩子是父母的一面镜子，父母的焦虑、忧郁、暴躁等负面情绪，会一一在孩子身上留下痕迹，时间久了，便在心中留下深深的烙印，影响他们一辈子。但如果父母给孩子留下的是慈祥、是包容、是爱，正面的情绪必将是孩子一生的祝福！希望在做的每一个人都能笑口常开，做一个情绪稳定的父母！</a:t>
            </a:r>
            <a:endParaRPr lang="zh-CN" altLang="en-US" sz="2000" dirty="0">
              <a:solidFill>
                <a:schemeClr val="tx1"/>
              </a:solidFill>
              <a:latin typeface="方正仿宋_GB2312" panose="02000000000000000000" charset="-122"/>
              <a:ea typeface="方正仿宋_GB2312" panose="02000000000000000000" charset="-122"/>
              <a:cs typeface="方正仿宋_GB2312" panose="02000000000000000000" charset="-122"/>
              <a:sym typeface="方正仿宋_GB2312" panose="02000000000000000000" charset="-122"/>
            </a:endParaRPr>
          </a:p>
        </p:txBody>
      </p:sp>
      <p:sp>
        <p:nvSpPr>
          <p:cNvPr id="2" name="文本框 1" descr="7b0a20202020227461726765744d6f64756c65223a202270726f636573734f6e6c696e65466f6e7473220a7d0a"/>
          <p:cNvSpPr txBox="1"/>
          <p:nvPr/>
        </p:nvSpPr>
        <p:spPr>
          <a:xfrm>
            <a:off x="2305685" y="1276985"/>
            <a:ext cx="1918970" cy="583565"/>
          </a:xfrm>
          <a:prstGeom prst="rect">
            <a:avLst/>
          </a:prstGeom>
          <a:noFill/>
        </p:spPr>
        <p:txBody>
          <a:bodyPr wrap="square" rtlCol="0">
            <a:spAutoFit/>
          </a:bodyPr>
          <a:p>
            <a:r>
              <a:rPr lang="zh-CN" altLang="en-US" sz="3200">
                <a:latin typeface="方正楷体_GB2312" panose="02000000000000000000" charset="-122"/>
                <a:ea typeface="方正楷体_GB2312" panose="02000000000000000000" charset="-122"/>
                <a:sym typeface="汉仪力量黑简" panose="00020600040101010101" charset="-122"/>
              </a:rPr>
              <a:t>一点感悟</a:t>
            </a:r>
            <a:r>
              <a:rPr lang="zh-CN" altLang="en-US" sz="3200"/>
              <a:t>：</a:t>
            </a:r>
            <a:endParaRPr lang="zh-CN" altLang="en-US" sz="3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28" name="稻壳儿花儿小姐文本框 27"/>
          <p:cNvSpPr txBox="1"/>
          <p:nvPr/>
        </p:nvSpPr>
        <p:spPr>
          <a:xfrm>
            <a:off x="2828558" y="2531488"/>
            <a:ext cx="6535644" cy="1446550"/>
          </a:xfrm>
          <a:prstGeom prst="rect">
            <a:avLst/>
          </a:prstGeom>
          <a:noFill/>
        </p:spPr>
        <p:txBody>
          <a:bodyPr wrap="square" rtlCol="0">
            <a:spAutoFit/>
          </a:bodyPr>
          <a:lstStyle/>
          <a:p>
            <a:pPr algn="dist"/>
            <a:r>
              <a:rPr lang="zh-CN" altLang="en-US" sz="8800" dirty="0" smtClean="0">
                <a:solidFill>
                  <a:srgbClr val="7E819A"/>
                </a:solidFill>
                <a:latin typeface="汉仪润圆-65简" panose="00020600040101010101" pitchFamily="18" charset="-122"/>
                <a:ea typeface="汉仪润圆-65简" panose="00020600040101010101" pitchFamily="18" charset="-122"/>
              </a:rPr>
              <a:t>谢谢聆听</a:t>
            </a:r>
            <a:endParaRPr lang="zh-CN" altLang="en-US" sz="8800" dirty="0">
              <a:solidFill>
                <a:srgbClr val="7E819A"/>
              </a:solidFill>
              <a:latin typeface="汉仪润圆-65简" panose="00020600040101010101" pitchFamily="18" charset="-122"/>
              <a:ea typeface="汉仪润圆-65简" panose="00020600040101010101" pitchFamily="18" charset="-122"/>
            </a:endParaRPr>
          </a:p>
        </p:txBody>
      </p:sp>
      <p:sp>
        <p:nvSpPr>
          <p:cNvPr id="15" name="稻壳儿花儿小姐"/>
          <p:cNvSpPr txBox="1"/>
          <p:nvPr/>
        </p:nvSpPr>
        <p:spPr>
          <a:xfrm>
            <a:off x="1910519" y="3632511"/>
            <a:ext cx="8369689" cy="1077168"/>
          </a:xfrm>
          <a:prstGeom prst="rect">
            <a:avLst/>
          </a:prstGeom>
          <a:noFill/>
        </p:spPr>
        <p:txBody>
          <a:bodyPr wrap="square" rtlCol="0">
            <a:noAutofit/>
          </a:bodyPr>
          <a:lstStyle/>
          <a:p>
            <a:pPr algn="ctr" eaLnBrk="0">
              <a:lnSpc>
                <a:spcPct val="130000"/>
              </a:lnSpc>
              <a:defRPr/>
            </a:pPr>
            <a:endParaRPr lang="en-US" altLang="zh-CN" sz="2800" kern="0" spc="200" dirty="0" smtClean="0">
              <a:solidFill>
                <a:srgbClr val="C00000"/>
              </a:solidFill>
              <a:latin typeface="汉仪润圆-65简" panose="00020600040101010101" pitchFamily="18" charset="-122"/>
              <a:ea typeface="汉仪润圆-65简" panose="00020600040101010101" pitchFamily="18"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35087" y="953058"/>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28" name="稻壳儿花儿小姐文本框 27"/>
          <p:cNvSpPr txBox="1"/>
          <p:nvPr/>
        </p:nvSpPr>
        <p:spPr>
          <a:xfrm>
            <a:off x="3892890" y="1855865"/>
            <a:ext cx="4366600" cy="923330"/>
          </a:xfrm>
          <a:prstGeom prst="rect">
            <a:avLst/>
          </a:prstGeom>
          <a:noFill/>
        </p:spPr>
        <p:txBody>
          <a:bodyPr wrap="square" rtlCol="0">
            <a:spAutoFit/>
          </a:bodyPr>
          <a:lstStyle/>
          <a:p>
            <a:pPr algn="dist"/>
            <a:r>
              <a:rPr lang="en-US" altLang="zh-CN" sz="5400" dirty="0" smtClean="0">
                <a:solidFill>
                  <a:srgbClr val="7E819A"/>
                </a:solidFill>
                <a:latin typeface="汉仪润圆-65简" panose="00020600040101010101" pitchFamily="18" charset="-122"/>
                <a:ea typeface="汉仪润圆-65简" panose="00020600040101010101" pitchFamily="18" charset="-122"/>
              </a:rPr>
              <a:t>CONTENTS</a:t>
            </a:r>
            <a:endParaRPr lang="zh-CN" altLang="en-US" sz="5400" dirty="0">
              <a:solidFill>
                <a:srgbClr val="7E819A"/>
              </a:solidFill>
              <a:latin typeface="汉仪润圆-65简" panose="00020600040101010101" pitchFamily="18" charset="-122"/>
              <a:ea typeface="汉仪润圆-65简" panose="00020600040101010101" pitchFamily="18" charset="-122"/>
            </a:endParaRPr>
          </a:p>
        </p:txBody>
      </p:sp>
      <p:sp>
        <p:nvSpPr>
          <p:cNvPr id="14" name="稻壳儿花儿小姐文本框 13"/>
          <p:cNvSpPr txBox="1"/>
          <p:nvPr/>
        </p:nvSpPr>
        <p:spPr>
          <a:xfrm>
            <a:off x="2276453" y="3088141"/>
            <a:ext cx="3123853" cy="521970"/>
          </a:xfrm>
          <a:prstGeom prst="rect">
            <a:avLst/>
          </a:prstGeom>
          <a:noFill/>
        </p:spPr>
        <p:txBody>
          <a:bodyPr wrap="square" rtlCol="0">
            <a:spAutoFit/>
          </a:bodyPr>
          <a:lstStyle/>
          <a:p>
            <a:pPr marL="457200" indent="-457200" algn="dist">
              <a:buFont typeface="Wingdings" panose="05000000000000000000" pitchFamily="2" charset="2"/>
              <a:buChar char="l"/>
            </a:pPr>
            <a:r>
              <a:rPr lang="zh-CN" altLang="zh-CN" sz="2800" dirty="0">
                <a:solidFill>
                  <a:schemeClr val="tx1">
                    <a:lumMod val="75000"/>
                    <a:lumOff val="25000"/>
                  </a:schemeClr>
                </a:solidFill>
                <a:latin typeface="方正楷体_GB2312" panose="02000000000000000000" charset="-122"/>
                <a:ea typeface="方正楷体_GB2312" panose="02000000000000000000" charset="-122"/>
              </a:rPr>
              <a:t>案例</a:t>
            </a:r>
            <a:endParaRPr lang="zh-CN" altLang="zh-CN" sz="2800" dirty="0">
              <a:solidFill>
                <a:schemeClr val="tx1">
                  <a:lumMod val="75000"/>
                  <a:lumOff val="25000"/>
                </a:schemeClr>
              </a:solidFill>
              <a:latin typeface="方正楷体_GB2312" panose="02000000000000000000" charset="-122"/>
              <a:ea typeface="方正楷体_GB2312" panose="02000000000000000000" charset="-122"/>
            </a:endParaRPr>
          </a:p>
        </p:txBody>
      </p:sp>
      <p:sp>
        <p:nvSpPr>
          <p:cNvPr id="15" name="稻壳儿花儿小姐文本框 14"/>
          <p:cNvSpPr txBox="1"/>
          <p:nvPr/>
        </p:nvSpPr>
        <p:spPr>
          <a:xfrm>
            <a:off x="6544945" y="3088005"/>
            <a:ext cx="3429635" cy="953135"/>
          </a:xfrm>
          <a:prstGeom prst="rect">
            <a:avLst/>
          </a:prstGeom>
          <a:noFill/>
        </p:spPr>
        <p:txBody>
          <a:bodyPr wrap="square" rtlCol="0">
            <a:spAutoFit/>
          </a:bodyPr>
          <a:lstStyle/>
          <a:p>
            <a:pPr marL="457200" indent="-457200" algn="dist">
              <a:buFont typeface="Wingdings" panose="05000000000000000000" pitchFamily="2" charset="2"/>
              <a:buChar char="l"/>
            </a:pPr>
            <a:r>
              <a:rPr lang="zh-CN" altLang="en-US" sz="2800" dirty="0">
                <a:solidFill>
                  <a:schemeClr val="tx1">
                    <a:lumMod val="75000"/>
                    <a:lumOff val="25000"/>
                  </a:schemeClr>
                </a:solidFill>
                <a:latin typeface="方正楷体_GB2312" panose="02000000000000000000" charset="-122"/>
                <a:ea typeface="方正楷体_GB2312" panose="02000000000000000000" charset="-122"/>
                <a:sym typeface="+mn-ea"/>
              </a:rPr>
              <a:t>常见的异常行为或心理问题</a:t>
            </a:r>
            <a:endParaRPr lang="zh-CN" altLang="zh-CN" sz="2800" dirty="0">
              <a:solidFill>
                <a:schemeClr val="tx1">
                  <a:lumMod val="75000"/>
                  <a:lumOff val="25000"/>
                </a:schemeClr>
              </a:solidFill>
              <a:latin typeface="方正楷体_GB2312" panose="02000000000000000000" charset="-122"/>
              <a:ea typeface="方正楷体_GB2312" panose="02000000000000000000" charset="-122"/>
            </a:endParaRPr>
          </a:p>
        </p:txBody>
      </p:sp>
      <p:sp>
        <p:nvSpPr>
          <p:cNvPr id="16" name="稻壳儿花儿小姐文本框 15"/>
          <p:cNvSpPr txBox="1"/>
          <p:nvPr/>
        </p:nvSpPr>
        <p:spPr>
          <a:xfrm>
            <a:off x="2276475" y="4432935"/>
            <a:ext cx="3414395" cy="953135"/>
          </a:xfrm>
          <a:prstGeom prst="rect">
            <a:avLst/>
          </a:prstGeom>
          <a:noFill/>
        </p:spPr>
        <p:txBody>
          <a:bodyPr wrap="square" rtlCol="0">
            <a:spAutoFit/>
          </a:bodyPr>
          <a:lstStyle/>
          <a:p>
            <a:pPr marL="457200" indent="-457200" algn="dist">
              <a:buFont typeface="Wingdings" panose="05000000000000000000" pitchFamily="2" charset="2"/>
              <a:buChar char="l"/>
            </a:pPr>
            <a:r>
              <a:rPr lang="zh-CN" altLang="en-US" sz="2800" dirty="0">
                <a:solidFill>
                  <a:schemeClr val="tx1">
                    <a:lumMod val="75000"/>
                    <a:lumOff val="25000"/>
                  </a:schemeClr>
                </a:solidFill>
                <a:latin typeface="方正楷体_GB2312" panose="02000000000000000000" charset="-122"/>
                <a:ea typeface="方正楷体_GB2312" panose="02000000000000000000" charset="-122"/>
                <a:sym typeface="+mn-ea"/>
              </a:rPr>
              <a:t>青少年心理健康问题形成原因</a:t>
            </a:r>
            <a:endParaRPr lang="zh-CN" altLang="en-US" sz="2800" dirty="0">
              <a:solidFill>
                <a:schemeClr val="tx1">
                  <a:lumMod val="75000"/>
                  <a:lumOff val="25000"/>
                </a:schemeClr>
              </a:solidFill>
              <a:latin typeface="方正楷体_GB2312" panose="02000000000000000000" charset="-122"/>
              <a:ea typeface="方正楷体_GB2312" panose="02000000000000000000" charset="-122"/>
              <a:sym typeface="+mn-ea"/>
            </a:endParaRPr>
          </a:p>
        </p:txBody>
      </p:sp>
      <p:sp>
        <p:nvSpPr>
          <p:cNvPr id="17" name="稻壳儿花儿小姐文本框 16"/>
          <p:cNvSpPr txBox="1"/>
          <p:nvPr/>
        </p:nvSpPr>
        <p:spPr>
          <a:xfrm>
            <a:off x="6544945" y="4518025"/>
            <a:ext cx="3962400" cy="953135"/>
          </a:xfrm>
          <a:prstGeom prst="rect">
            <a:avLst/>
          </a:prstGeom>
          <a:noFill/>
        </p:spPr>
        <p:txBody>
          <a:bodyPr wrap="square" rtlCol="0">
            <a:spAutoFit/>
          </a:bodyPr>
          <a:lstStyle/>
          <a:p>
            <a:pPr marL="457200" indent="-457200" algn="dist">
              <a:buFont typeface="Wingdings" panose="05000000000000000000" pitchFamily="2" charset="2"/>
              <a:buChar char="l"/>
            </a:pPr>
            <a:r>
              <a:rPr lang="zh-CN" altLang="en-US" sz="2800" dirty="0">
                <a:solidFill>
                  <a:schemeClr val="tx1">
                    <a:lumMod val="75000"/>
                    <a:lumOff val="25000"/>
                  </a:schemeClr>
                </a:solidFill>
                <a:latin typeface="方正楷体_GB2312" panose="02000000000000000000" charset="-122"/>
                <a:ea typeface="方正楷体_GB2312" panose="02000000000000000000" charset="-122"/>
              </a:rPr>
              <a:t>预防青少年心理健康问题的几点措施</a:t>
            </a:r>
            <a:endParaRPr lang="zh-CN" altLang="en-US" sz="2800" dirty="0">
              <a:solidFill>
                <a:schemeClr val="tx1">
                  <a:lumMod val="75000"/>
                  <a:lumOff val="25000"/>
                </a:schemeClr>
              </a:solidFill>
              <a:latin typeface="方正楷体_GB2312" panose="02000000000000000000" charset="-122"/>
              <a:ea typeface="方正楷体_GB2312" panose="02000000000000000000"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custDataLst>
              <p:tags r:id="rId1"/>
            </p:custDataLst>
          </p:nvPr>
        </p:nvSpPr>
        <p:spPr>
          <a:xfrm>
            <a:off x="1196987"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2"/>
          <a:stretch>
            <a:fillRect/>
          </a:stretch>
        </p:blipFill>
        <p:spPr>
          <a:xfrm>
            <a:off x="10769600" y="0"/>
            <a:ext cx="1422400" cy="2679700"/>
          </a:xfrm>
          <a:prstGeom prst="rect">
            <a:avLst/>
          </a:prstGeom>
        </p:spPr>
      </p:pic>
      <p:pic>
        <p:nvPicPr>
          <p:cNvPr id="7" name="图片 6"/>
          <p:cNvPicPr>
            <a:picLocks noChangeAspect="1"/>
          </p:cNvPicPr>
          <p:nvPr/>
        </p:nvPicPr>
        <p:blipFill>
          <a:blip r:embed="rId3"/>
          <a:stretch>
            <a:fillRect/>
          </a:stretch>
        </p:blipFill>
        <p:spPr>
          <a:xfrm>
            <a:off x="0" y="0"/>
            <a:ext cx="1955800" cy="6235700"/>
          </a:xfrm>
          <a:prstGeom prst="rect">
            <a:avLst/>
          </a:prstGeom>
        </p:spPr>
      </p:pic>
      <p:pic>
        <p:nvPicPr>
          <p:cNvPr id="8" name="图片 7"/>
          <p:cNvPicPr>
            <a:picLocks noChangeAspect="1"/>
          </p:cNvPicPr>
          <p:nvPr/>
        </p:nvPicPr>
        <p:blipFill>
          <a:blip r:embed="rId4"/>
          <a:stretch>
            <a:fillRect/>
          </a:stretch>
        </p:blipFill>
        <p:spPr>
          <a:xfrm>
            <a:off x="0" y="2679700"/>
            <a:ext cx="3360563" cy="4178300"/>
          </a:xfrm>
          <a:prstGeom prst="rect">
            <a:avLst/>
          </a:prstGeom>
        </p:spPr>
      </p:pic>
      <p:pic>
        <p:nvPicPr>
          <p:cNvPr id="9" name="图片 8"/>
          <p:cNvPicPr>
            <a:picLocks noChangeAspect="1"/>
          </p:cNvPicPr>
          <p:nvPr/>
        </p:nvPicPr>
        <p:blipFill>
          <a:blip r:embed="rId5"/>
          <a:stretch>
            <a:fillRect/>
          </a:stretch>
        </p:blipFill>
        <p:spPr>
          <a:xfrm>
            <a:off x="9774693" y="2961640"/>
            <a:ext cx="2417307" cy="3896360"/>
          </a:xfrm>
          <a:prstGeom prst="rect">
            <a:avLst/>
          </a:prstGeom>
        </p:spPr>
      </p:pic>
      <p:sp>
        <p:nvSpPr>
          <p:cNvPr id="17" name="稻壳儿花儿小姐文本框 16"/>
          <p:cNvSpPr txBox="1"/>
          <p:nvPr/>
        </p:nvSpPr>
        <p:spPr>
          <a:xfrm>
            <a:off x="2139315" y="1562735"/>
            <a:ext cx="1316990" cy="521970"/>
          </a:xfrm>
          <a:prstGeom prst="rect">
            <a:avLst/>
          </a:prstGeom>
          <a:noFill/>
        </p:spPr>
        <p:txBody>
          <a:bodyPr wrap="square" rtlCol="0">
            <a:spAutoFit/>
          </a:bodyPr>
          <a:lstStyle/>
          <a:p>
            <a:pPr indent="0" algn="dist">
              <a:buFont typeface="Wingdings" panose="05000000000000000000" pitchFamily="2" charset="2"/>
              <a:buNone/>
            </a:pPr>
            <a:r>
              <a:rPr lang="zh-CN" altLang="en-US" sz="2800" dirty="0">
                <a:solidFill>
                  <a:schemeClr val="tx1">
                    <a:lumMod val="75000"/>
                    <a:lumOff val="25000"/>
                  </a:schemeClr>
                </a:solidFill>
                <a:latin typeface="金山云技术体" charset="-122"/>
                <a:ea typeface="金山云技术体" charset="-122"/>
              </a:rPr>
              <a:t>提问：</a:t>
            </a:r>
            <a:endParaRPr lang="zh-CN" altLang="en-US" sz="2800" dirty="0">
              <a:solidFill>
                <a:schemeClr val="tx1">
                  <a:lumMod val="75000"/>
                  <a:lumOff val="25000"/>
                </a:schemeClr>
              </a:solidFill>
              <a:latin typeface="金山云技术体" charset="-122"/>
              <a:ea typeface="金山云技术体" charset="-122"/>
            </a:endParaRPr>
          </a:p>
        </p:txBody>
      </p:sp>
      <p:sp>
        <p:nvSpPr>
          <p:cNvPr id="2" name="文本框 1"/>
          <p:cNvSpPr txBox="1"/>
          <p:nvPr/>
        </p:nvSpPr>
        <p:spPr>
          <a:xfrm>
            <a:off x="2893695" y="2689860"/>
            <a:ext cx="6335395" cy="583565"/>
          </a:xfrm>
          <a:prstGeom prst="rect">
            <a:avLst/>
          </a:prstGeom>
          <a:noFill/>
        </p:spPr>
        <p:txBody>
          <a:bodyPr wrap="square" rtlCol="0">
            <a:spAutoFit/>
          </a:bodyPr>
          <a:p>
            <a:r>
              <a:rPr lang="zh-CN" altLang="en-US" sz="3200">
                <a:latin typeface="方正楷体_GB2312" panose="02000000000000000000" charset="-122"/>
                <a:ea typeface="方正楷体_GB2312" panose="02000000000000000000" charset="-122"/>
              </a:rPr>
              <a:t>你眼中一个优秀孩子的标准是什么？</a:t>
            </a:r>
            <a:endParaRPr lang="zh-CN" altLang="en-US" sz="3200">
              <a:latin typeface="方正楷体_GB2312" panose="02000000000000000000" charset="-122"/>
              <a:ea typeface="方正楷体_GB2312" panose="02000000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custDataLst>
              <p:tags r:id="rId1"/>
            </p:custDataLst>
          </p:nvPr>
        </p:nvSpPr>
        <p:spPr>
          <a:xfrm>
            <a:off x="121921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2"/>
          <a:stretch>
            <a:fillRect/>
          </a:stretch>
        </p:blipFill>
        <p:spPr>
          <a:xfrm>
            <a:off x="10769600" y="0"/>
            <a:ext cx="1422400" cy="2679700"/>
          </a:xfrm>
          <a:prstGeom prst="rect">
            <a:avLst/>
          </a:prstGeom>
        </p:spPr>
      </p:pic>
      <p:pic>
        <p:nvPicPr>
          <p:cNvPr id="7" name="图片 6"/>
          <p:cNvPicPr>
            <a:picLocks noChangeAspect="1"/>
          </p:cNvPicPr>
          <p:nvPr/>
        </p:nvPicPr>
        <p:blipFill>
          <a:blip r:embed="rId3"/>
          <a:stretch>
            <a:fillRect/>
          </a:stretch>
        </p:blipFill>
        <p:spPr>
          <a:xfrm>
            <a:off x="0" y="0"/>
            <a:ext cx="1955800" cy="6235700"/>
          </a:xfrm>
          <a:prstGeom prst="rect">
            <a:avLst/>
          </a:prstGeom>
        </p:spPr>
      </p:pic>
      <p:pic>
        <p:nvPicPr>
          <p:cNvPr id="8" name="图片 7"/>
          <p:cNvPicPr>
            <a:picLocks noChangeAspect="1"/>
          </p:cNvPicPr>
          <p:nvPr/>
        </p:nvPicPr>
        <p:blipFill>
          <a:blip r:embed="rId4"/>
          <a:stretch>
            <a:fillRect/>
          </a:stretch>
        </p:blipFill>
        <p:spPr>
          <a:xfrm>
            <a:off x="0" y="2679700"/>
            <a:ext cx="3360563" cy="4178300"/>
          </a:xfrm>
          <a:prstGeom prst="rect">
            <a:avLst/>
          </a:prstGeom>
        </p:spPr>
      </p:pic>
      <p:pic>
        <p:nvPicPr>
          <p:cNvPr id="9" name="图片 8"/>
          <p:cNvPicPr>
            <a:picLocks noChangeAspect="1"/>
          </p:cNvPicPr>
          <p:nvPr/>
        </p:nvPicPr>
        <p:blipFill>
          <a:blip r:embed="rId5"/>
          <a:stretch>
            <a:fillRect/>
          </a:stretch>
        </p:blipFill>
        <p:spPr>
          <a:xfrm>
            <a:off x="9774693" y="2961640"/>
            <a:ext cx="2417307" cy="3896360"/>
          </a:xfrm>
          <a:prstGeom prst="rect">
            <a:avLst/>
          </a:prstGeom>
        </p:spPr>
      </p:pic>
      <p:sp>
        <p:nvSpPr>
          <p:cNvPr id="2" name="文本框 1"/>
          <p:cNvSpPr txBox="1"/>
          <p:nvPr/>
        </p:nvSpPr>
        <p:spPr>
          <a:xfrm>
            <a:off x="2893060" y="2003425"/>
            <a:ext cx="6335395" cy="1076325"/>
          </a:xfrm>
          <a:prstGeom prst="rect">
            <a:avLst/>
          </a:prstGeom>
          <a:noFill/>
        </p:spPr>
        <p:txBody>
          <a:bodyPr wrap="square" rtlCol="0">
            <a:spAutoFit/>
          </a:bodyPr>
          <a:p>
            <a:r>
              <a:rPr lang="en-US" altLang="zh-CN" sz="3200"/>
              <a:t>1</a:t>
            </a:r>
            <a:r>
              <a:rPr lang="zh-CN" altLang="en-US" sz="3200"/>
              <a:t>、211重点大学，“省级三好学生”、全国奥林匹克竞赛二等奖；</a:t>
            </a:r>
            <a:endParaRPr lang="zh-CN" altLang="en-US" sz="3200"/>
          </a:p>
        </p:txBody>
      </p:sp>
      <p:sp>
        <p:nvSpPr>
          <p:cNvPr id="3" name="文本框 2"/>
          <p:cNvSpPr txBox="1"/>
          <p:nvPr/>
        </p:nvSpPr>
        <p:spPr>
          <a:xfrm>
            <a:off x="2893060" y="3730625"/>
            <a:ext cx="6335395" cy="1076325"/>
          </a:xfrm>
          <a:prstGeom prst="rect">
            <a:avLst/>
          </a:prstGeom>
          <a:noFill/>
        </p:spPr>
        <p:txBody>
          <a:bodyPr wrap="square" rtlCol="0">
            <a:spAutoFit/>
          </a:bodyPr>
          <a:p>
            <a:r>
              <a:rPr lang="en-US" altLang="zh-CN" sz="3200"/>
              <a:t>2</a:t>
            </a:r>
            <a:r>
              <a:rPr lang="zh-CN" altLang="en-US" sz="3200"/>
              <a:t>、钢琴十级，周围眼中彬彬有礼、懂事的“乖乖男”；</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2" name="文本框 1"/>
          <p:cNvSpPr txBox="1"/>
          <p:nvPr/>
        </p:nvSpPr>
        <p:spPr>
          <a:xfrm>
            <a:off x="2097405" y="1358265"/>
            <a:ext cx="2177415" cy="516890"/>
          </a:xfrm>
          <a:prstGeom prst="rect">
            <a:avLst/>
          </a:prstGeom>
          <a:noFill/>
        </p:spPr>
        <p:txBody>
          <a:bodyPr wrap="square" rtlCol="0">
            <a:noAutofit/>
          </a:bodyPr>
          <a:p>
            <a:r>
              <a:rPr lang="zh-CN" altLang="en-US" sz="3200">
                <a:latin typeface="+mj-ea"/>
                <a:ea typeface="+mj-ea"/>
              </a:rPr>
              <a:t>案</a:t>
            </a:r>
            <a:r>
              <a:rPr lang="en-US" altLang="zh-CN" sz="3200">
                <a:latin typeface="+mj-ea"/>
                <a:ea typeface="+mj-ea"/>
              </a:rPr>
              <a:t>  </a:t>
            </a:r>
            <a:r>
              <a:rPr lang="zh-CN" altLang="en-US" sz="3200">
                <a:latin typeface="+mj-ea"/>
                <a:ea typeface="+mj-ea"/>
              </a:rPr>
              <a:t>例</a:t>
            </a:r>
            <a:r>
              <a:rPr lang="en-US" altLang="zh-CN" sz="3200">
                <a:latin typeface="+mj-ea"/>
                <a:ea typeface="+mj-ea"/>
              </a:rPr>
              <a:t>  </a:t>
            </a:r>
            <a:r>
              <a:rPr lang="zh-CN" altLang="en-US" sz="3200">
                <a:latin typeface="+mj-ea"/>
                <a:ea typeface="+mj-ea"/>
              </a:rPr>
              <a:t>一</a:t>
            </a:r>
            <a:endParaRPr lang="zh-CN" altLang="en-US" sz="3200">
              <a:latin typeface="+mj-ea"/>
              <a:ea typeface="+mj-ea"/>
            </a:endParaRPr>
          </a:p>
        </p:txBody>
      </p:sp>
      <p:sp>
        <p:nvSpPr>
          <p:cNvPr id="3" name="文本框 2"/>
          <p:cNvSpPr txBox="1"/>
          <p:nvPr/>
        </p:nvSpPr>
        <p:spPr>
          <a:xfrm>
            <a:off x="2177415" y="1961515"/>
            <a:ext cx="7836535" cy="3415030"/>
          </a:xfrm>
          <a:prstGeom prst="rect">
            <a:avLst/>
          </a:prstGeom>
          <a:noFill/>
        </p:spPr>
        <p:txBody>
          <a:bodyPr wrap="square" rtlCol="0">
            <a:spAutoFit/>
          </a:bodyPr>
          <a:p>
            <a:r>
              <a:rPr lang="zh-CN" altLang="en-US">
                <a:latin typeface="仿宋" panose="02010609060101010101" charset="-122"/>
                <a:ea typeface="仿宋" panose="02010609060101010101" charset="-122"/>
                <a:cs typeface="仿宋" panose="02010609060101010101" charset="-122"/>
              </a:rPr>
              <a:t>2004年2月上旬，云南大学学生马加爵与同学唐某、邵某、杨某、龚某4人在打牌过程中发生言语冲突，产生了杀害4人的念头。同年2月13日晚间，在宿舍里，马加爵用事先准备好的石工锤击打同学唐某头部，致其死亡，并用塑料袋扎住唐某的头部藏进衣柜锁好，并认真处理好现场。2月14日、15日晚，马加爵用同样的手段先后将同学邵某、杨某、龚某杀害。作案后，马加爵带着现金和作案之前制作的假身份证，乘火车逃离昆明。3月15日晚，马加爵在海南省三亚市河西区被公安机关抓获归案。</a:t>
            </a:r>
            <a:endParaRPr lang="zh-CN" altLang="en-US">
              <a:latin typeface="仿宋" panose="02010609060101010101" charset="-122"/>
              <a:ea typeface="仿宋" panose="02010609060101010101" charset="-122"/>
              <a:cs typeface="仿宋" panose="02010609060101010101" charset="-122"/>
            </a:endParaRPr>
          </a:p>
          <a:p>
            <a:r>
              <a:rPr lang="zh-CN" altLang="en-US">
                <a:latin typeface="仿宋" panose="02010609060101010101" charset="-122"/>
                <a:ea typeface="仿宋" panose="02010609060101010101" charset="-122"/>
                <a:cs typeface="仿宋" panose="02010609060101010101" charset="-122"/>
              </a:rPr>
              <a:t>昆明市中级人民法院一审认定，被告人马加爵犯罪情节特别恶劣，犯罪后果特别严重，构成故意杀人罪。依法对被告人马加爵判处死刑，剥夺政治权利终身；2004年6月17日，云南省高级人民法院裁定核准了昆明中院以故意杀人罪判处马加爵死刑，剥夺政治权利终身的刑事判决。随后，马加爵被押赴刑场执行死刑。</a:t>
            </a:r>
            <a:endParaRPr lang="zh-CN" altLang="en-US">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2" name="文本框 1"/>
          <p:cNvSpPr txBox="1"/>
          <p:nvPr/>
        </p:nvSpPr>
        <p:spPr>
          <a:xfrm>
            <a:off x="2097405" y="1358265"/>
            <a:ext cx="2177415" cy="516890"/>
          </a:xfrm>
          <a:prstGeom prst="rect">
            <a:avLst/>
          </a:prstGeom>
          <a:noFill/>
        </p:spPr>
        <p:txBody>
          <a:bodyPr wrap="square" rtlCol="0">
            <a:noAutofit/>
          </a:bodyPr>
          <a:p>
            <a:r>
              <a:rPr lang="zh-CN" altLang="en-US" sz="3200">
                <a:latin typeface="+mj-ea"/>
                <a:ea typeface="+mj-ea"/>
              </a:rPr>
              <a:t>案</a:t>
            </a:r>
            <a:r>
              <a:rPr lang="en-US" altLang="zh-CN" sz="3200">
                <a:latin typeface="+mj-ea"/>
                <a:ea typeface="+mj-ea"/>
              </a:rPr>
              <a:t>  </a:t>
            </a:r>
            <a:r>
              <a:rPr lang="zh-CN" altLang="en-US" sz="3200">
                <a:latin typeface="+mj-ea"/>
                <a:ea typeface="+mj-ea"/>
              </a:rPr>
              <a:t>例</a:t>
            </a:r>
            <a:r>
              <a:rPr lang="en-US" altLang="zh-CN" sz="3200">
                <a:latin typeface="+mj-ea"/>
                <a:ea typeface="+mj-ea"/>
              </a:rPr>
              <a:t>  </a:t>
            </a:r>
            <a:r>
              <a:rPr lang="zh-CN" altLang="en-US" sz="3200">
                <a:latin typeface="+mj-ea"/>
                <a:ea typeface="+mj-ea"/>
              </a:rPr>
              <a:t>二</a:t>
            </a:r>
            <a:endParaRPr lang="zh-CN" altLang="en-US" sz="3200">
              <a:latin typeface="+mj-ea"/>
              <a:ea typeface="+mj-ea"/>
            </a:endParaRPr>
          </a:p>
        </p:txBody>
      </p:sp>
      <p:sp>
        <p:nvSpPr>
          <p:cNvPr id="3" name="文本框 2"/>
          <p:cNvSpPr txBox="1"/>
          <p:nvPr/>
        </p:nvSpPr>
        <p:spPr>
          <a:xfrm>
            <a:off x="2178050" y="2028190"/>
            <a:ext cx="7836535" cy="3415030"/>
          </a:xfrm>
          <a:prstGeom prst="rect">
            <a:avLst/>
          </a:prstGeom>
          <a:noFill/>
        </p:spPr>
        <p:txBody>
          <a:bodyPr wrap="square" rtlCol="0">
            <a:spAutoFit/>
          </a:bodyPr>
          <a:p>
            <a:r>
              <a:rPr lang="zh-CN" altLang="en-US">
                <a:latin typeface="仿宋" panose="02010609060101010101" charset="-122"/>
                <a:ea typeface="仿宋" panose="02010609060101010101" charset="-122"/>
                <a:cs typeface="仿宋" panose="02010609060101010101" charset="-122"/>
              </a:rPr>
              <a:t>2010年10月20日22时30分许，被告人药家鑫驾驶陕A419NO号红色雪佛兰小轿车从外国语大学长安校区由南向北行驶返回西安市区，当行至西北大学西围墙外翰林南路时，将前方在非机动车道上骑电动车同方向行驶的被害人张妙撞倒。药家鑫下车查看，见张妙倒地呻吟，因担心张妙看到其车牌号后找麻烦，即拿出其背包中的一把尖刀。向张妙胸、腹、背等处捅刺数刀，致张妙主动脉、上腔静脉破裂大出血当场死亡。杀人后，药家鑫驾车逃离，当行至翰林路郭南村口时，又将行人马海娜、石学鹏撞伤，西安市公安局长安分局交警大队郭杜中队接报警后，将肇事车辆扣留待处理。同月22日，长安分局交警大队郭杜中队和郭杜派出所分别对药家鑫进行了询问，药家鑫否认杀害张妙之事。同月23日，药家鑫在其父母陪同下到公安机关投案，如实供述了杀人事实。2011年6月7日上午，药家鑫被以注射方式执行死刑 ，终年21周岁。</a:t>
            </a:r>
            <a:endParaRPr lang="zh-CN" altLang="en-US">
              <a:latin typeface="仿宋" panose="02010609060101010101" charset="-122"/>
              <a:ea typeface="仿宋" panose="02010609060101010101" charset="-122"/>
              <a:cs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18" name="稻壳儿花儿小姐"/>
          <p:cNvSpPr txBox="1"/>
          <p:nvPr/>
        </p:nvSpPr>
        <p:spPr>
          <a:xfrm>
            <a:off x="3675318" y="2456143"/>
            <a:ext cx="5031155" cy="1088390"/>
          </a:xfrm>
          <a:prstGeom prst="rect">
            <a:avLst/>
          </a:prstGeom>
          <a:noFill/>
        </p:spPr>
        <p:txBody>
          <a:bodyPr wrap="square" rtlCol="0" anchor="ctr">
            <a:spAutoFit/>
          </a:bodyPr>
          <a:lstStyle>
            <a:defPPr>
              <a:defRPr lang="zh-CN"/>
            </a:defPPr>
            <a:lvl1pPr marR="0" lvl="0" indent="0" algn="dist" fontAlgn="auto">
              <a:lnSpc>
                <a:spcPct val="120000"/>
              </a:lnSpc>
              <a:spcBef>
                <a:spcPts val="0"/>
              </a:spcBef>
              <a:spcAft>
                <a:spcPts val="0"/>
              </a:spcAft>
              <a:buClrTx/>
              <a:buSzTx/>
              <a:buFontTx/>
              <a:buNone/>
              <a:defRPr kumimoji="0" sz="3600" b="0" i="0" u="none" strike="noStrike" kern="0" cap="none" spc="300" normalizeH="0" baseline="0">
                <a:ln>
                  <a:noFill/>
                </a:ln>
                <a:solidFill>
                  <a:srgbClr val="484B5C"/>
                </a:solidFill>
                <a:effectLst/>
                <a:uLnTx/>
                <a:uFillTx/>
                <a:latin typeface="汉仪润圆-65简" panose="00020600040101010101" pitchFamily="18" charset="-122"/>
                <a:ea typeface="汉仪润圆-65简" panose="00020600040101010101" pitchFamily="18" charset="-122"/>
                <a:cs typeface="+mn-ea"/>
              </a:defRPr>
            </a:lvl1pPr>
          </a:lstStyle>
          <a:p>
            <a:r>
              <a:rPr lang="zh-CN" altLang="en-US" sz="5400" dirty="0">
                <a:latin typeface="金山云技术体" charset="-122"/>
                <a:ea typeface="金山云技术体" charset="-122"/>
                <a:sym typeface="Calibri" panose="020F0502020204030204" pitchFamily="34" charset="0"/>
              </a:rPr>
              <a:t>常见心理问题</a:t>
            </a:r>
            <a:endParaRPr lang="zh-CN" altLang="en-US" sz="5400" dirty="0">
              <a:latin typeface="金山云技术体" charset="-122"/>
              <a:ea typeface="金山云技术体"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18" name="稻壳儿花儿小姐"/>
          <p:cNvSpPr txBox="1"/>
          <p:nvPr/>
        </p:nvSpPr>
        <p:spPr>
          <a:xfrm>
            <a:off x="1955800" y="1330325"/>
            <a:ext cx="5052060" cy="607695"/>
          </a:xfrm>
          <a:prstGeom prst="rect">
            <a:avLst/>
          </a:prstGeom>
          <a:noFill/>
        </p:spPr>
        <p:txBody>
          <a:bodyPr wrap="square" rtlCol="0" anchor="ctr">
            <a:spAutoFit/>
          </a:bodyPr>
          <a:lstStyle>
            <a:defPPr>
              <a:defRPr lang="zh-CN"/>
            </a:defPPr>
            <a:lvl1pPr marR="0" lvl="0" indent="0" algn="dist" fontAlgn="auto">
              <a:lnSpc>
                <a:spcPct val="120000"/>
              </a:lnSpc>
              <a:spcBef>
                <a:spcPts val="0"/>
              </a:spcBef>
              <a:spcAft>
                <a:spcPts val="0"/>
              </a:spcAft>
              <a:buClrTx/>
              <a:buSzTx/>
              <a:buFontTx/>
              <a:buNone/>
              <a:defRPr kumimoji="0" sz="3600" b="0" i="0" u="none" strike="noStrike" kern="0" cap="none" spc="300" normalizeH="0" baseline="0">
                <a:ln>
                  <a:noFill/>
                </a:ln>
                <a:solidFill>
                  <a:srgbClr val="484B5C"/>
                </a:solidFill>
                <a:effectLst/>
                <a:uLnTx/>
                <a:uFillTx/>
                <a:latin typeface="汉仪润圆-65简" panose="00020600040101010101" pitchFamily="18" charset="-122"/>
                <a:ea typeface="汉仪润圆-65简" panose="00020600040101010101" pitchFamily="18" charset="-122"/>
                <a:cs typeface="+mn-ea"/>
              </a:defRPr>
            </a:lvl1pPr>
          </a:lstStyle>
          <a:p>
            <a:r>
              <a:rPr lang="zh-CN" altLang="en-US" sz="2800" dirty="0">
                <a:latin typeface="金山云技术体" charset="-122"/>
                <a:ea typeface="金山云技术体" charset="-122"/>
                <a:sym typeface="Calibri" panose="020F0502020204030204" pitchFamily="34" charset="0"/>
              </a:rPr>
              <a:t>常见的异常行为或心理问题：</a:t>
            </a:r>
            <a:endParaRPr lang="zh-CN" altLang="en-US" sz="2800" dirty="0">
              <a:latin typeface="金山云技术体" charset="-122"/>
              <a:ea typeface="金山云技术体" charset="-122"/>
              <a:sym typeface="Calibri" panose="020F0502020204030204" pitchFamily="34" charset="0"/>
            </a:endParaRPr>
          </a:p>
        </p:txBody>
      </p:sp>
      <p:sp>
        <p:nvSpPr>
          <p:cNvPr id="2" name="稻壳儿花儿小姐"/>
          <p:cNvSpPr txBox="1"/>
          <p:nvPr/>
        </p:nvSpPr>
        <p:spPr>
          <a:xfrm>
            <a:off x="1881505" y="2326005"/>
            <a:ext cx="8375650" cy="1124585"/>
          </a:xfrm>
          <a:prstGeom prst="rect">
            <a:avLst/>
          </a:prstGeom>
          <a:noFill/>
        </p:spPr>
        <p:txBody>
          <a:bodyPr wrap="square" rtlCol="0" anchor="ctr">
            <a:spAutoFit/>
          </a:bodyPr>
          <a:lstStyle>
            <a:defPPr>
              <a:defRPr lang="zh-CN"/>
            </a:defPPr>
            <a:lvl1pPr marR="0" lvl="0" indent="0" algn="dist" fontAlgn="auto">
              <a:lnSpc>
                <a:spcPct val="120000"/>
              </a:lnSpc>
              <a:spcBef>
                <a:spcPts val="0"/>
              </a:spcBef>
              <a:spcAft>
                <a:spcPts val="0"/>
              </a:spcAft>
              <a:buClrTx/>
              <a:buSzTx/>
              <a:buFontTx/>
              <a:buNone/>
              <a:defRPr kumimoji="0" sz="3600" b="0" i="0" u="none" strike="noStrike" kern="0" cap="none" spc="300" normalizeH="0" baseline="0">
                <a:ln>
                  <a:noFill/>
                </a:ln>
                <a:solidFill>
                  <a:srgbClr val="484B5C"/>
                </a:solidFill>
                <a:effectLst/>
                <a:uLnTx/>
                <a:uFillTx/>
                <a:latin typeface="汉仪润圆-65简" panose="00020600040101010101" pitchFamily="18" charset="-122"/>
                <a:ea typeface="汉仪润圆-65简" panose="00020600040101010101" pitchFamily="18" charset="-122"/>
                <a:cs typeface="+mn-ea"/>
              </a:defRPr>
            </a:lvl1pPr>
          </a:lstStyle>
          <a:p>
            <a:pPr algn="l"/>
            <a:r>
              <a:rPr lang="zh-CN" altLang="en-US" sz="2800" dirty="0">
                <a:latin typeface="金山云技术体" charset="-122"/>
                <a:ea typeface="金山云技术体" charset="-122"/>
                <a:sym typeface="Calibri" panose="020F0502020204030204" pitchFamily="34" charset="0"/>
              </a:rPr>
              <a:t>厌学、逃学、撒谎、网瘾、顶撞父母、离家出走、打架斗殴、自卑、抑郁、焦虑</a:t>
            </a:r>
            <a:r>
              <a:rPr lang="en-US" altLang="zh-CN" sz="2800" dirty="0">
                <a:latin typeface="金山云技术体" charset="-122"/>
                <a:ea typeface="金山云技术体" charset="-122"/>
                <a:sym typeface="Calibri" panose="020F0502020204030204" pitchFamily="34" charset="0"/>
              </a:rPr>
              <a:t>.....</a:t>
            </a:r>
            <a:endParaRPr lang="en-US" altLang="zh-CN" sz="2800" dirty="0">
              <a:latin typeface="金山云技术体" charset="-122"/>
              <a:ea typeface="金山云技术体" charset="-122"/>
              <a:sym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稻壳儿花儿小姐圆角矩形 12"/>
          <p:cNvSpPr/>
          <p:nvPr/>
        </p:nvSpPr>
        <p:spPr>
          <a:xfrm>
            <a:off x="1254772" y="876223"/>
            <a:ext cx="9682456" cy="5105554"/>
          </a:xfrm>
          <a:prstGeom prst="roundRect">
            <a:avLst>
              <a:gd name="adj" fmla="val 5304"/>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ym typeface="Arial" panose="020B0604020202020204" pitchFamily="34" charset="0"/>
              </a:rPr>
              <a:t>In fact, the quality of teenagers' academic performance and the success or failure of entrance examination are not only related to their learning ability and intelligence, but also related to the physical health, mental health and social adaptation of teenagers and their parents</a:t>
            </a:r>
            <a:endParaRPr lang="zh-CN" altLang="en-US" dirty="0">
              <a:sym typeface="Arial" panose="020B0604020202020204" pitchFamily="34" charset="0"/>
            </a:endParaRPr>
          </a:p>
        </p:txBody>
      </p:sp>
      <p:pic>
        <p:nvPicPr>
          <p:cNvPr id="6" name="图片 5"/>
          <p:cNvPicPr>
            <a:picLocks noChangeAspect="1"/>
          </p:cNvPicPr>
          <p:nvPr/>
        </p:nvPicPr>
        <p:blipFill>
          <a:blip r:embed="rId1"/>
          <a:stretch>
            <a:fillRect/>
          </a:stretch>
        </p:blipFill>
        <p:spPr>
          <a:xfrm>
            <a:off x="10769600" y="0"/>
            <a:ext cx="1422400" cy="2679700"/>
          </a:xfrm>
          <a:prstGeom prst="rect">
            <a:avLst/>
          </a:prstGeom>
        </p:spPr>
      </p:pic>
      <p:pic>
        <p:nvPicPr>
          <p:cNvPr id="7" name="图片 6"/>
          <p:cNvPicPr>
            <a:picLocks noChangeAspect="1"/>
          </p:cNvPicPr>
          <p:nvPr/>
        </p:nvPicPr>
        <p:blipFill>
          <a:blip r:embed="rId2"/>
          <a:stretch>
            <a:fillRect/>
          </a:stretch>
        </p:blipFill>
        <p:spPr>
          <a:xfrm>
            <a:off x="0" y="0"/>
            <a:ext cx="1955800" cy="6235700"/>
          </a:xfrm>
          <a:prstGeom prst="rect">
            <a:avLst/>
          </a:prstGeom>
        </p:spPr>
      </p:pic>
      <p:pic>
        <p:nvPicPr>
          <p:cNvPr id="8" name="图片 7"/>
          <p:cNvPicPr>
            <a:picLocks noChangeAspect="1"/>
          </p:cNvPicPr>
          <p:nvPr/>
        </p:nvPicPr>
        <p:blipFill>
          <a:blip r:embed="rId3"/>
          <a:stretch>
            <a:fillRect/>
          </a:stretch>
        </p:blipFill>
        <p:spPr>
          <a:xfrm>
            <a:off x="0" y="2679700"/>
            <a:ext cx="3360563" cy="4178300"/>
          </a:xfrm>
          <a:prstGeom prst="rect">
            <a:avLst/>
          </a:prstGeom>
        </p:spPr>
      </p:pic>
      <p:pic>
        <p:nvPicPr>
          <p:cNvPr id="9" name="图片 8"/>
          <p:cNvPicPr>
            <a:picLocks noChangeAspect="1"/>
          </p:cNvPicPr>
          <p:nvPr/>
        </p:nvPicPr>
        <p:blipFill>
          <a:blip r:embed="rId4"/>
          <a:stretch>
            <a:fillRect/>
          </a:stretch>
        </p:blipFill>
        <p:spPr>
          <a:xfrm>
            <a:off x="9774693" y="2961640"/>
            <a:ext cx="2417307" cy="3896360"/>
          </a:xfrm>
          <a:prstGeom prst="rect">
            <a:avLst/>
          </a:prstGeom>
        </p:spPr>
      </p:pic>
      <p:sp>
        <p:nvSpPr>
          <p:cNvPr id="18" name="稻壳儿花儿小姐"/>
          <p:cNvSpPr txBox="1"/>
          <p:nvPr/>
        </p:nvSpPr>
        <p:spPr>
          <a:xfrm>
            <a:off x="2941320" y="2961640"/>
            <a:ext cx="6160770" cy="1088390"/>
          </a:xfrm>
          <a:prstGeom prst="rect">
            <a:avLst/>
          </a:prstGeom>
          <a:noFill/>
        </p:spPr>
        <p:txBody>
          <a:bodyPr wrap="square" rtlCol="0" anchor="ctr">
            <a:spAutoFit/>
          </a:bodyPr>
          <a:lstStyle>
            <a:defPPr>
              <a:defRPr lang="zh-CN"/>
            </a:defPPr>
            <a:lvl1pPr marR="0" lvl="0" indent="0" algn="dist" fontAlgn="auto">
              <a:lnSpc>
                <a:spcPct val="120000"/>
              </a:lnSpc>
              <a:spcBef>
                <a:spcPts val="0"/>
              </a:spcBef>
              <a:spcAft>
                <a:spcPts val="0"/>
              </a:spcAft>
              <a:buClrTx/>
              <a:buSzTx/>
              <a:buFontTx/>
              <a:buNone/>
              <a:defRPr kumimoji="0" sz="3600" b="0" i="0" u="none" strike="noStrike" kern="0" cap="none" spc="300" normalizeH="0" baseline="0">
                <a:ln>
                  <a:noFill/>
                </a:ln>
                <a:solidFill>
                  <a:srgbClr val="484B5C"/>
                </a:solidFill>
                <a:effectLst/>
                <a:uLnTx/>
                <a:uFillTx/>
                <a:latin typeface="汉仪润圆-65简" panose="00020600040101010101" pitchFamily="18" charset="-122"/>
                <a:ea typeface="汉仪润圆-65简" panose="00020600040101010101" pitchFamily="18" charset="-122"/>
                <a:cs typeface="+mn-ea"/>
              </a:defRPr>
            </a:lvl1pPr>
          </a:lstStyle>
          <a:p>
            <a:r>
              <a:rPr lang="zh-CN" altLang="en-US" sz="5400" dirty="0">
                <a:latin typeface="金山云技术体" charset="-122"/>
                <a:ea typeface="金山云技术体" charset="-122"/>
                <a:sym typeface="Calibri" panose="020F0502020204030204" pitchFamily="34" charset="0"/>
              </a:rPr>
              <a:t>心理问题形成原因</a:t>
            </a:r>
            <a:endParaRPr lang="zh-CN" altLang="en-US" sz="5400" dirty="0">
              <a:latin typeface="金山云技术体" charset="-122"/>
              <a:ea typeface="金山云技术体" charset="-122"/>
              <a:sym typeface="Calibri" panose="020F0502020204030204" pitchFamily="34" charset="0"/>
            </a:endParaRPr>
          </a:p>
        </p:txBody>
      </p:sp>
      <p:sp>
        <p:nvSpPr>
          <p:cNvPr id="20" name="稻壳儿花儿小姐"/>
          <p:cNvSpPr txBox="1"/>
          <p:nvPr/>
        </p:nvSpPr>
        <p:spPr>
          <a:xfrm>
            <a:off x="4516727" y="1743391"/>
            <a:ext cx="3158545" cy="1106805"/>
          </a:xfrm>
          <a:prstGeom prst="rect">
            <a:avLst/>
          </a:prstGeom>
          <a:noFill/>
        </p:spPr>
        <p:txBody>
          <a:bodyPr wrap="square" rtlCol="0">
            <a:spAutoFit/>
          </a:bodyPr>
          <a:lstStyle>
            <a:defPPr>
              <a:defRPr lang="zh-CN"/>
            </a:defPPr>
            <a:lvl1pPr algn="dist">
              <a:defRPr sz="5400">
                <a:solidFill>
                  <a:srgbClr val="7E819A"/>
                </a:solidFill>
                <a:latin typeface="汉仪润圆-65简" panose="00020600040101010101" pitchFamily="18" charset="-122"/>
                <a:ea typeface="汉仪润圆-65简" panose="00020600040101010101" pitchFamily="18" charset="-122"/>
              </a:defRPr>
            </a:lvl1pPr>
          </a:lstStyle>
          <a:p>
            <a:r>
              <a:rPr lang="en-US" altLang="zh-CN" sz="6600" dirty="0" smtClean="0">
                <a:solidFill>
                  <a:srgbClr val="E6AD7E"/>
                </a:solidFill>
              </a:rPr>
              <a:t>TWO</a:t>
            </a:r>
            <a:endParaRPr lang="en-US" altLang="zh-CN" sz="6600" dirty="0" smtClean="0">
              <a:solidFill>
                <a:srgbClr val="E6AD7E"/>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8040.242519685039,&quot;width&quot;:15247.962204724408}"/>
</p:tagLst>
</file>

<file path=ppt/tags/tag2.xml><?xml version="1.0" encoding="utf-8"?>
<p:tagLst xmlns:p="http://schemas.openxmlformats.org/presentationml/2006/main">
  <p:tag name="KSO_WM_UNIT_PLACING_PICTURE_USER_VIEWPORT" val="{&quot;height&quot;:8040.242519685039,&quot;width&quot;:15247.962204724408}"/>
</p:tagLst>
</file>

<file path=ppt/tags/tag3.xml><?xml version="1.0" encoding="utf-8"?>
<p:tagLst xmlns:p="http://schemas.openxmlformats.org/presentationml/2006/main">
  <p:tag name="KSO_WM_UNIT_PLACING_PICTURE_USER_VIEWPORT" val="{&quot;height&quot;:8040.242519685039,&quot;width&quot;:15247.962204724408}"/>
</p:tagLst>
</file>

<file path=ppt/tags/tag4.xml><?xml version="1.0" encoding="utf-8"?>
<p:tagLst xmlns:p="http://schemas.openxmlformats.org/presentationml/2006/main">
  <p:tag name="KSO_WM_UNIT_PLACING_PICTURE_USER_VIEWPORT" val="{&quot;height&quot;:8040.242519685039,&quot;width&quot;:15247.962204724408}"/>
</p:tagLst>
</file>

<file path=ppt/theme/theme1.xml><?xml version="1.0" encoding="utf-8"?>
<a:theme xmlns:a="http://schemas.openxmlformats.org/drawingml/2006/main" name="Office 主题​​">
  <a:themeElements>
    <a:clrScheme name="自定义 1057">
      <a:dk1>
        <a:sysClr val="windowText" lastClr="000000"/>
      </a:dk1>
      <a:lt1>
        <a:sysClr val="window" lastClr="FFFFFF"/>
      </a:lt1>
      <a:dk2>
        <a:srgbClr val="1F497D"/>
      </a:dk2>
      <a:lt2>
        <a:srgbClr val="EEECE1"/>
      </a:lt2>
      <a:accent1>
        <a:srgbClr val="E6AD7E"/>
      </a:accent1>
      <a:accent2>
        <a:srgbClr val="79A98A"/>
      </a:accent2>
      <a:accent3>
        <a:srgbClr val="EFCCAF"/>
      </a:accent3>
      <a:accent4>
        <a:srgbClr val="93C194"/>
      </a:accent4>
      <a:accent5>
        <a:srgbClr val="77B79F"/>
      </a:accent5>
      <a:accent6>
        <a:srgbClr val="D1A772"/>
      </a:accent6>
      <a:hlink>
        <a:srgbClr val="95E083"/>
      </a:hlink>
      <a:folHlink>
        <a:srgbClr val="449D90"/>
      </a:folHlink>
    </a:clrScheme>
    <a:fontScheme name="Temp">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稻壳儿.花儿小姐原创</Template>
  <TotalTime>0</TotalTime>
  <Words>5845</Words>
  <Application>WPS 演示</Application>
  <PresentationFormat>宽屏</PresentationFormat>
  <Paragraphs>121</Paragraphs>
  <Slides>17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17</vt:i4>
      </vt:variant>
    </vt:vector>
  </HeadingPairs>
  <TitlesOfParts>
    <vt:vector size="33" baseType="lpstr">
      <vt:lpstr>Arial</vt:lpstr>
      <vt:lpstr>宋体</vt:lpstr>
      <vt:lpstr>Wingdings</vt:lpstr>
      <vt:lpstr>华文新魏</vt:lpstr>
      <vt:lpstr>金山云技术体</vt:lpstr>
      <vt:lpstr>汉仪润圆-65简</vt:lpstr>
      <vt:lpstr>方正楷体_GB2312</vt:lpstr>
      <vt:lpstr>仿宋</vt:lpstr>
      <vt:lpstr>Calibri</vt:lpstr>
      <vt:lpstr>方正仿宋_GB2312</vt:lpstr>
      <vt:lpstr>方正仿宋_GBK</vt:lpstr>
      <vt:lpstr>汉仪力量黑简</vt:lpstr>
      <vt:lpstr>微软雅黑</vt:lpstr>
      <vt:lpstr>Arial Unicode MS</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Manager>稻壳儿</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唐华</dc:creator>
  <dc:subject>PPT模板</dc:subject>
  <cp:lastModifiedBy>.</cp:lastModifiedBy>
  <cp:revision>62</cp:revision>
  <dcterms:created xsi:type="dcterms:W3CDTF">2021-07-17T05:01:00Z</dcterms:created>
  <dcterms:modified xsi:type="dcterms:W3CDTF">2024-08-21T03:33:57Z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2052-10.8.2.6613</vt:lpwstr>
  </property>
  <property fmtid="{D5CDD505-2E9C-101B-9397-08002B2CF9AE}" pid="3" name="KSOTemplateUUID">
    <vt:lpwstr>v1.0_mb_LHfMl7mnrKhttR7ioCUXLg==</vt:lpwstr>
  </property>
  <property fmtid="{D5CDD505-2E9C-101B-9397-08002B2CF9AE}" pid="4" name="ICV">
    <vt:lpwstr>0CEF545D0FCA42E0954598960F1B173D</vt:lpwstr>
  </property>
</Properties>
</file>